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321" r:id="rId3"/>
    <p:sldId id="322" r:id="rId4"/>
    <p:sldId id="323" r:id="rId5"/>
    <p:sldId id="319" r:id="rId6"/>
    <p:sldId id="324" r:id="rId7"/>
    <p:sldId id="325" r:id="rId8"/>
    <p:sldId id="320" r:id="rId9"/>
    <p:sldId id="327" r:id="rId10"/>
    <p:sldId id="329" r:id="rId11"/>
    <p:sldId id="328" r:id="rId12"/>
    <p:sldId id="330" r:id="rId13"/>
    <p:sldId id="331" r:id="rId14"/>
    <p:sldId id="332" r:id="rId15"/>
    <p:sldId id="333" r:id="rId16"/>
    <p:sldId id="334" r:id="rId17"/>
    <p:sldId id="337" r:id="rId18"/>
    <p:sldId id="335" r:id="rId19"/>
    <p:sldId id="336" r:id="rId20"/>
    <p:sldId id="339" r:id="rId21"/>
    <p:sldId id="338" r:id="rId22"/>
    <p:sldId id="340" r:id="rId23"/>
    <p:sldId id="341" r:id="rId24"/>
    <p:sldId id="342" r:id="rId25"/>
    <p:sldId id="343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</a:t>
            </a:r>
            <a:br>
              <a:rPr lang="en-US" sz="3200" i="0" dirty="0" smtClean="0"/>
            </a:br>
            <a:r>
              <a:rPr lang="en-US" sz="3200" i="0" dirty="0" smtClean="0"/>
              <a:t>Functions, Pairs, Lists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extended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(2,4) +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(4,2) + cube(2) + 2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991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common “gotchas”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Bad error messages if you mess up function-argument syntax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The use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in type syntax is not multiplication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expressions,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That’s what the rules say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 smtClean="0">
                <a:latin typeface="+mj-lt"/>
                <a:cs typeface="Courier New" pitchFamily="49" charset="0"/>
              </a:rPr>
              <a:t>mutual recursion</a:t>
            </a:r>
            <a:r>
              <a:rPr lang="en-US" dirty="0" smtClean="0">
                <a:latin typeface="+mj-lt"/>
                <a:cs typeface="Courier New" pitchFamily="49" charset="0"/>
              </a:rPr>
              <a:t> (later)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3907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yet comfortable with recursion, you will be soon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1289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far: numbers, </a:t>
            </a:r>
            <a:r>
              <a:rPr lang="en-US" dirty="0" err="1" smtClean="0"/>
              <a:t>booleans</a:t>
            </a:r>
            <a:r>
              <a:rPr lang="en-US" dirty="0" smtClean="0"/>
              <a:t>, conditionals, variables, functions</a:t>
            </a:r>
          </a:p>
          <a:p>
            <a:pPr lvl="1"/>
            <a:r>
              <a:rPr lang="en-US" dirty="0" smtClean="0"/>
              <a:t>Now ways to build up data with multiple parts</a:t>
            </a:r>
          </a:p>
          <a:p>
            <a:pPr lvl="1"/>
            <a:r>
              <a:rPr lang="en-US" dirty="0" smtClean="0"/>
              <a:t>This is essential</a:t>
            </a:r>
          </a:p>
          <a:p>
            <a:pPr lvl="1"/>
            <a:r>
              <a:rPr lang="en-US" dirty="0" smtClean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Rest of lecture:</a:t>
            </a:r>
            <a:endParaRPr lang="en-US" dirty="0"/>
          </a:p>
          <a:p>
            <a:pPr lvl="1"/>
            <a:r>
              <a:rPr lang="en-US" dirty="0" smtClean="0"/>
              <a:t>Tuples: fixed “number of pieces” that may have different types</a:t>
            </a:r>
          </a:p>
          <a:p>
            <a:pPr lvl="1"/>
            <a:r>
              <a:rPr lang="en-US" dirty="0" smtClean="0"/>
              <a:t>Lists: any “number of pieces” that all have the same type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Later: 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4574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need a way to </a:t>
            </a:r>
            <a:r>
              <a:rPr lang="en-US" i="1" dirty="0" smtClean="0"/>
              <a:t>build</a:t>
            </a:r>
            <a:r>
              <a:rPr lang="en-US" dirty="0" smtClean="0"/>
              <a:t> pairs and a way to </a:t>
            </a:r>
            <a:r>
              <a:rPr lang="en-US" i="1" dirty="0" smtClean="0"/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Build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to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 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has type 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* t2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new kind of type, the pair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(e1,e2)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6756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need a way to </a:t>
            </a:r>
            <a:r>
              <a:rPr lang="en-US" i="1" dirty="0" smtClean="0"/>
              <a:t>build</a:t>
            </a:r>
            <a:r>
              <a:rPr lang="en-US" dirty="0" smtClean="0"/>
              <a:t> pairs and a way to </a:t>
            </a:r>
            <a:r>
              <a:rPr lang="en-US" i="1" dirty="0" smtClean="0"/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Access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                   and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is a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, then look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#1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#2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4889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 can take and return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543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bool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(x div y, x mod y)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2205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Actually, you can have </a:t>
            </a:r>
            <a:r>
              <a:rPr lang="en-US" i="1" dirty="0" smtClean="0"/>
              <a:t>tuples</a:t>
            </a:r>
            <a:r>
              <a:rPr lang="en-US" dirty="0" smtClean="0"/>
              <a:t> with more than two parts</a:t>
            </a:r>
          </a:p>
          <a:p>
            <a:pPr lvl="1"/>
            <a:r>
              <a:rPr lang="en-US" dirty="0" smtClean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* t2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5889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Pairs and tuples can be nested however you want</a:t>
            </a:r>
          </a:p>
          <a:p>
            <a:pPr lvl="1"/>
            <a:r>
              <a:rPr lang="en-US" dirty="0" smtClean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(#2 x1))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(#</a:t>
            </a:r>
            <a:r>
              <a:rPr lang="en-US" sz="2000" kern="0" dirty="0">
                <a:latin typeface="Courier New" pitchFamily="49" charset="0"/>
              </a:rPr>
              <a:t>2 x1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6442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r>
              <a:rPr lang="en-US" dirty="0" smtClean="0"/>
              <a:t>In contrast, a </a:t>
            </a:r>
            <a:r>
              <a:rPr lang="en-US" b="1" dirty="0" smtClean="0"/>
              <a:t>list</a:t>
            </a:r>
            <a:r>
              <a:rPr lang="en-US" dirty="0" smtClean="0"/>
              <a:t> can have any number of elements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unlike tuples, all elements have the same type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ways to </a:t>
            </a:r>
            <a:r>
              <a:rPr lang="en-US" i="1" dirty="0" smtClean="0"/>
              <a:t>build</a:t>
            </a:r>
            <a:r>
              <a:rPr lang="en-US" dirty="0" smtClean="0"/>
              <a:t> lists and </a:t>
            </a:r>
            <a:r>
              <a:rPr lang="en-US" i="1" dirty="0" smtClean="0"/>
              <a:t>access</a:t>
            </a:r>
            <a:r>
              <a:rPr lang="en-US" dirty="0" smtClean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577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Building up SML one construct at a time via precise definitions</a:t>
            </a:r>
          </a:p>
          <a:p>
            <a:pPr lvl="1"/>
            <a:r>
              <a:rPr lang="en-US" dirty="0" smtClean="0"/>
              <a:t>Constructs have </a:t>
            </a:r>
            <a:r>
              <a:rPr lang="en-US" i="1" dirty="0" smtClean="0"/>
              <a:t>syntax</a:t>
            </a:r>
            <a:r>
              <a:rPr lang="en-US" dirty="0" smtClean="0"/>
              <a:t>, </a:t>
            </a:r>
            <a:r>
              <a:rPr lang="en-US" i="1" dirty="0" smtClean="0"/>
              <a:t>type-checking rules</a:t>
            </a:r>
            <a:r>
              <a:rPr lang="en-US" dirty="0" smtClean="0"/>
              <a:t>, </a:t>
            </a:r>
            <a:r>
              <a:rPr lang="en-US" i="1" dirty="0" smtClean="0"/>
              <a:t>evaluation rules</a:t>
            </a:r>
          </a:p>
          <a:p>
            <a:pPr lvl="2"/>
            <a:r>
              <a:rPr lang="en-US" dirty="0"/>
              <a:t>And </a:t>
            </a:r>
            <a:r>
              <a:rPr lang="en-US" dirty="0" smtClean="0"/>
              <a:t>reasons they’re in the language</a:t>
            </a:r>
          </a:p>
          <a:p>
            <a:pPr lvl="1"/>
            <a:r>
              <a:rPr lang="en-US" dirty="0" smtClean="0"/>
              <a:t>Evaluation converts an </a:t>
            </a:r>
            <a:r>
              <a:rPr lang="en-US" i="1" dirty="0" smtClean="0"/>
              <a:t>expression</a:t>
            </a:r>
            <a:r>
              <a:rPr lang="en-US" dirty="0" smtClean="0"/>
              <a:t> to a </a:t>
            </a:r>
            <a:r>
              <a:rPr lang="en-US" i="1" dirty="0" smtClean="0"/>
              <a:t>value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far:</a:t>
            </a:r>
          </a:p>
          <a:p>
            <a:pPr lvl="1"/>
            <a:r>
              <a:rPr lang="en-US" dirty="0" smtClean="0"/>
              <a:t>Variable bindings</a:t>
            </a:r>
          </a:p>
          <a:p>
            <a:pPr lvl="1"/>
            <a:r>
              <a:rPr lang="en-US" dirty="0" smtClean="0"/>
              <a:t>Several expression forms: addition, conditionals, …</a:t>
            </a:r>
          </a:p>
          <a:p>
            <a:pPr lvl="1"/>
            <a:r>
              <a:rPr lang="en-US" dirty="0" smtClean="0"/>
              <a:t>Several types: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unit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Today: 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Brief discussion on aspects of learning a PL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Functions, pairs, and lists [</a:t>
            </a:r>
            <a:r>
              <a:rPr lang="en-US" i="1" dirty="0" smtClean="0">
                <a:latin typeface="+mj-lt"/>
                <a:cs typeface="Courier New" pitchFamily="49" charset="0"/>
              </a:rPr>
              <a:t>almost</a:t>
            </a:r>
            <a:r>
              <a:rPr lang="en-US" dirty="0" smtClean="0">
                <a:latin typeface="+mj-lt"/>
                <a:cs typeface="Courier New" pitchFamily="49" charset="0"/>
              </a:rPr>
              <a:t> enough for all of HW1]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469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empty list is a value: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e1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 smtClean="0"/>
              <a:t>evaluates to a list </a:t>
            </a:r>
            <a:r>
              <a:rPr lang="en-US" b="1" dirty="0" smtClean="0">
                <a:latin typeface="Courier New" pitchFamily="49" charset="0"/>
              </a:rPr>
              <a:t>[v1,…,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evaluates to 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v,…,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[v1,v2,…,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e1::e2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pronounced “cons” *)</a:t>
            </a:r>
          </a:p>
        </p:txBody>
      </p:sp>
    </p:spTree>
    <p:extLst>
      <p:ext uri="{BB962C8B-B14F-4D97-AF65-F5344CB8AC3E}">
        <p14:creationId xmlns:p14="http://schemas.microsoft.com/office/powerpoint/2010/main" val="11526638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8768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latin typeface="Courier New" pitchFamily="49" charset="0"/>
              </a:rPr>
              <a:t>null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[v1,v2,…,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[])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[v2,…,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Notice result is a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5395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of new types: For any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/>
              <a:t>, the type </a:t>
            </a:r>
            <a:r>
              <a:rPr lang="en-US" b="1" dirty="0" smtClean="0">
                <a:latin typeface="Courier New" pitchFamily="49" charset="0"/>
              </a:rPr>
              <a:t>t list </a:t>
            </a:r>
            <a:r>
              <a:rPr lang="en-US" dirty="0" smtClean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</a:t>
            </a:r>
            <a:r>
              <a:rPr lang="en-US" b="1" dirty="0" err="1" smtClean="0">
                <a:latin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</a:rPr>
              <a:t>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 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</a:rPr>
              <a:t>[] </a:t>
            </a:r>
            <a:r>
              <a:rPr lang="en-US" dirty="0" smtClean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 err="1" smtClean="0"/>
              <a:t>list</a:t>
            </a:r>
            <a:r>
              <a:rPr lang="en-US" dirty="0" smtClean="0"/>
              <a:t> for </a:t>
            </a:r>
            <a:r>
              <a:rPr lang="en-US" i="1" dirty="0" smtClean="0"/>
              <a:t>any</a:t>
            </a:r>
            <a:r>
              <a:rPr lang="en-US" dirty="0" smtClean="0"/>
              <a:t> type </a:t>
            </a:r>
          </a:p>
          <a:p>
            <a:pPr lvl="1"/>
            <a:r>
              <a:rPr lang="en-US" dirty="0" smtClean="0"/>
              <a:t>SML uses type </a:t>
            </a:r>
            <a:r>
              <a:rPr lang="en-US" b="1" dirty="0" smtClean="0">
                <a:latin typeface="Courier" pitchFamily="49" charset="0"/>
              </a:rPr>
              <a:t>‘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</a:t>
            </a:r>
            <a:r>
              <a:rPr lang="en-US" dirty="0" smtClean="0"/>
              <a:t>to indicate this (“quote a” or “alpha”)</a:t>
            </a:r>
            <a:endParaRPr lang="en-US" sz="1000" dirty="0"/>
          </a:p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to type-check, we need a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e2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list</a:t>
            </a:r>
            <a:r>
              <a:rPr lang="en-US" dirty="0" smtClean="0"/>
              <a:t>.  Then the result type is </a:t>
            </a:r>
            <a:r>
              <a:rPr lang="en-US" b="1" dirty="0" smtClean="0">
                <a:latin typeface="Courier New" pitchFamily="49" charset="0"/>
              </a:rPr>
              <a:t>t list</a:t>
            </a:r>
          </a:p>
          <a:p>
            <a:r>
              <a:rPr lang="en-US" b="1" dirty="0" smtClean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‘</a:t>
            </a:r>
            <a:r>
              <a:rPr lang="en-US" b="1" dirty="0">
                <a:latin typeface="Courier New" pitchFamily="49" charset="0"/>
              </a:rPr>
              <a:t>a </a:t>
            </a:r>
            <a:r>
              <a:rPr lang="en-US" b="1" dirty="0" smtClean="0">
                <a:latin typeface="Courier New" pitchFamily="49" charset="0"/>
              </a:rPr>
              <a:t>list -&gt;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‘</a:t>
            </a:r>
            <a:r>
              <a:rPr lang="en-US" b="1" dirty="0">
                <a:latin typeface="Courier New" pitchFamily="49" charset="0"/>
              </a:rPr>
              <a:t>a list -&gt; </a:t>
            </a:r>
            <a:r>
              <a:rPr lang="en-US" b="1" dirty="0">
                <a:latin typeface="Courier" pitchFamily="49" charset="0"/>
              </a:rPr>
              <a:t>‘</a:t>
            </a:r>
            <a:r>
              <a:rPr lang="en-US" b="1" dirty="0" smtClean="0">
                <a:latin typeface="Courier New" pitchFamily="49" charset="0"/>
              </a:rPr>
              <a:t>a</a:t>
            </a:r>
          </a:p>
          <a:p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‘</a:t>
            </a:r>
            <a:r>
              <a:rPr lang="en-US" b="1" dirty="0">
                <a:latin typeface="Courier New" pitchFamily="49" charset="0"/>
              </a:rPr>
              <a:t>a list -&gt; </a:t>
            </a:r>
            <a:r>
              <a:rPr lang="en-US" b="1" dirty="0">
                <a:latin typeface="Courier" pitchFamily="49" charset="0"/>
              </a:rPr>
              <a:t>‘</a:t>
            </a:r>
            <a:r>
              <a:rPr lang="en-US" b="1" dirty="0" smtClean="0">
                <a:latin typeface="Courier New" pitchFamily="49" charset="0"/>
              </a:rPr>
              <a:t>a list</a:t>
            </a:r>
            <a:endParaRPr lang="en-US" b="1" dirty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1126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list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x=0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:: countdown (x-1)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lst</a:t>
            </a:r>
            <a:r>
              <a:rPr lang="en-US" sz="2000" kern="0" dirty="0">
                <a:latin typeface="Courier New" pitchFamily="49" charset="0"/>
              </a:rPr>
              <a:t>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lst2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(lst1)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(lst1), lst2)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95367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over lists are usually recursive</a:t>
            </a:r>
          </a:p>
          <a:p>
            <a:pPr lvl="1"/>
            <a:r>
              <a:rPr lang="en-US" dirty="0" smtClean="0"/>
              <a:t>Only way to “get to all the elements”</a:t>
            </a:r>
          </a:p>
          <a:p>
            <a:r>
              <a:rPr lang="en-US" dirty="0" smtClean="0"/>
              <a:t>What should the answer be for the empty list?</a:t>
            </a:r>
          </a:p>
          <a:p>
            <a:r>
              <a:rPr lang="en-US" dirty="0" smtClean="0"/>
              <a:t>What should the answer be for a non-empty list?</a:t>
            </a:r>
          </a:p>
          <a:p>
            <a:pPr lvl="1"/>
            <a:r>
              <a:rPr lang="en-US" dirty="0" smtClean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Similarly, functions that produce lists of potentially any size will be recursive</a:t>
            </a:r>
          </a:p>
          <a:p>
            <a:pPr lvl="1"/>
            <a:r>
              <a:rPr lang="en-US" dirty="0" smtClean="0"/>
              <a:t>You create a list is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5736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Lists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Processing lists of pairs requires no new features.  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sum_pair_list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</a:t>
            </a:r>
            <a:r>
              <a:rPr lang="en-US" sz="2000" kern="0" dirty="0" smtClean="0">
                <a:latin typeface="Courier New" pitchFamily="49" charset="0"/>
              </a:rPr>
              <a:t>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:: firsts(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>
                <a:latin typeface="Courier New" pitchFamily="49" charset="0"/>
              </a:rPr>
              <a:t>) :: </a:t>
            </a:r>
            <a:r>
              <a:rPr lang="en-US" sz="2000" kern="0" dirty="0" smtClean="0">
                <a:latin typeface="Courier New" pitchFamily="49" charset="0"/>
              </a:rPr>
              <a:t>seconds(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>
                <a:latin typeface="Courier New" pitchFamily="49" charset="0"/>
              </a:rPr>
              <a:t>)) 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4974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Syntax:</a:t>
            </a:r>
            <a:r>
              <a:rPr lang="en-US" dirty="0" smtClean="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Semantics:</a:t>
            </a:r>
            <a:r>
              <a:rPr lang="en-US" dirty="0" smtClean="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Idioms:</a:t>
            </a:r>
            <a:r>
              <a:rPr lang="en-US" dirty="0" smtClean="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Libraries:</a:t>
            </a:r>
            <a:r>
              <a:rPr lang="en-US" dirty="0" smtClean="0"/>
              <a:t> What facilities does the language (or a well-known project) provide “standard”? (E.g., file access, data structures)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Tools:</a:t>
            </a:r>
            <a:r>
              <a:rPr lang="en-US" dirty="0" smtClean="0"/>
              <a:t> What do language implementations provide to make your job easier? (E.g., REPL, debugger, code formatter, …)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These are 5 separate issues</a:t>
            </a:r>
          </a:p>
          <a:p>
            <a:pPr lvl="1"/>
            <a:r>
              <a:rPr lang="en-US" dirty="0"/>
              <a:t>In practice, all are essential for good programmers</a:t>
            </a:r>
          </a:p>
          <a:p>
            <a:pPr lvl="1"/>
            <a:r>
              <a:rPr lang="en-US" dirty="0"/>
              <a:t>Many people confuse them, but </a:t>
            </a:r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394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 is usually uninteresting</a:t>
            </a:r>
          </a:p>
          <a:p>
            <a:pPr lvl="1"/>
            <a:r>
              <a:rPr lang="en-US" dirty="0" smtClean="0"/>
              <a:t>A fact to learn, like “The American Civil War ended in 1865”</a:t>
            </a:r>
          </a:p>
          <a:p>
            <a:pPr lvl="1"/>
            <a:r>
              <a:rPr lang="en-US" dirty="0" smtClean="0"/>
              <a:t>People obsess over subjective preferences [yawn]</a:t>
            </a:r>
          </a:p>
          <a:p>
            <a:pPr lvl="1"/>
            <a:endParaRPr lang="en-US" dirty="0"/>
          </a:p>
          <a:p>
            <a:r>
              <a:rPr lang="en-US" dirty="0" smtClean="0"/>
              <a:t>Libraries and tools crucial, but often learn new ones on the job</a:t>
            </a:r>
          </a:p>
          <a:p>
            <a:pPr lvl="1"/>
            <a:r>
              <a:rPr lang="en-US" dirty="0" smtClean="0"/>
              <a:t>We’re learning language semantics and how to use that knowledge to do great things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0843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Functions: the most important building block in the whole course</a:t>
            </a:r>
          </a:p>
          <a:p>
            <a:pPr lvl="1"/>
            <a:r>
              <a:rPr lang="en-US" dirty="0" smtClean="0"/>
              <a:t>Like Java methods, have arguments and result</a:t>
            </a:r>
          </a:p>
          <a:p>
            <a:pPr lvl="1"/>
            <a:r>
              <a:rPr lang="en-US" dirty="0" smtClean="0"/>
              <a:t>But no classes,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i="1" dirty="0" smtClean="0"/>
              <a:t>function binding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Note: correct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Note: The body includes a (recursive) </a:t>
            </a:r>
            <a:r>
              <a:rPr lang="en-US" b="0" i="1" dirty="0" smtClean="0"/>
              <a:t>function call</a:t>
            </a:r>
            <a:r>
              <a:rPr lang="en-US" b="0" dirty="0" smtClean="0"/>
              <a:t>:  </a:t>
            </a:r>
            <a:r>
              <a:rPr lang="en-US" kern="0" dirty="0" err="1" smtClean="0">
                <a:latin typeface="Courier New" pitchFamily="49" charset="0"/>
              </a:rPr>
              <a:t>pow</a:t>
            </a:r>
            <a:r>
              <a:rPr lang="en-US" kern="0" dirty="0" smtClean="0">
                <a:latin typeface="Courier New" pitchFamily="49" charset="0"/>
              </a:rPr>
              <a:t>(x,y-1</a:t>
            </a:r>
            <a:r>
              <a:rPr lang="en-US" kern="0" dirty="0">
                <a:latin typeface="Courier New" pitchFamily="49" charset="0"/>
              </a:rPr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8689842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bindings: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Evaluation: </a:t>
            </a:r>
            <a:r>
              <a:rPr lang="en-US" b="1" i="1" dirty="0" smtClean="0"/>
              <a:t>A function is a value!</a:t>
            </a:r>
            <a:r>
              <a:rPr lang="en-US" dirty="0" smtClean="0"/>
              <a:t> (No evaluation yet)</a:t>
            </a:r>
          </a:p>
          <a:p>
            <a:pPr lvl="1"/>
            <a:r>
              <a:rPr lang="en-US" dirty="0" smtClean="0"/>
              <a:t>Adds </a:t>
            </a:r>
            <a:r>
              <a:rPr lang="en-US" b="1" dirty="0" smtClean="0"/>
              <a:t>x0</a:t>
            </a:r>
            <a:r>
              <a:rPr lang="en-US" dirty="0" smtClean="0"/>
              <a:t> to environment so </a:t>
            </a:r>
            <a:r>
              <a:rPr lang="en-US" i="1" dirty="0" smtClean="0"/>
              <a:t>later</a:t>
            </a:r>
            <a:r>
              <a:rPr lang="en-US" dirty="0" smtClean="0"/>
              <a:t> expressions can </a:t>
            </a:r>
            <a:r>
              <a:rPr lang="en-US" i="1" dirty="0" smtClean="0"/>
              <a:t>call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(Function-call semantics will also allow recursion)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if:</a:t>
            </a:r>
            <a:endParaRPr lang="en-US" dirty="0" smtClean="0"/>
          </a:p>
          <a:p>
            <a:pPr lvl="1"/>
            <a:r>
              <a:rPr lang="en-US" dirty="0" smtClean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in the static environment containing:</a:t>
            </a:r>
          </a:p>
          <a:p>
            <a:pPr lvl="2"/>
            <a:r>
              <a:rPr lang="en-US" dirty="0" smtClean="0"/>
              <a:t>“Enclosing” static environment    (earlier bindings)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           (arguments with their types)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 smtClean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9688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 smtClean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cs typeface="Courier New" pitchFamily="49" charset="0"/>
              </a:rPr>
              <a:t>(unsurprising)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 smtClean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if such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9616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(Will generalize later)</a:t>
            </a:r>
          </a:p>
          <a:p>
            <a:pPr lvl="1"/>
            <a:r>
              <a:rPr lang="en-US" dirty="0" smtClean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  …,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 smtClean="0"/>
              <a:t>has </a:t>
            </a:r>
            <a:r>
              <a:rPr lang="en-US" dirty="0"/>
              <a:t>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 smtClean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 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0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Evaluation: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 smtClean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 smtClean="0"/>
              <a:t>Since call type-checked, result </a:t>
            </a:r>
            <a:r>
              <a:rPr lang="en-US" i="1" dirty="0" smtClean="0"/>
              <a:t>will be</a:t>
            </a:r>
            <a:r>
              <a:rPr lang="en-US" dirty="0" smtClean="0"/>
              <a:t> a function</a:t>
            </a:r>
          </a:p>
          <a:p>
            <a:pPr marL="857250" lvl="2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arguments to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 smtClean="0">
                <a:latin typeface="Courier New" pitchFamily="49" charset="0"/>
              </a:rPr>
              <a:t>e </a:t>
            </a:r>
            <a:r>
              <a:rPr lang="en-US" dirty="0" smtClean="0">
                <a:latin typeface="+mj-lt"/>
              </a:rPr>
              <a:t>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>
                <a:latin typeface="+mj-lt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 smtClean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for recursion)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595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59603</TotalTime>
  <Words>2194</Words>
  <Application>Microsoft Office PowerPoint</Application>
  <PresentationFormat>On-screen Show (4:3)</PresentationFormat>
  <Paragraphs>372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dan_design_template</vt:lpstr>
      <vt:lpstr>CSE341: Programming Languages  Lecture 2 Functions, Pairs, Lists</vt:lpstr>
      <vt:lpstr>Review</vt:lpstr>
      <vt:lpstr>Five different things</vt:lpstr>
      <vt:lpstr>Our Focus</vt:lpstr>
      <vt:lpstr>Function definitions</vt:lpstr>
      <vt:lpstr>Function bindings: 3 questions</vt:lpstr>
      <vt:lpstr>More on type-checking</vt:lpstr>
      <vt:lpstr>Function Calls</vt:lpstr>
      <vt:lpstr>Function-calls continued</vt:lpstr>
      <vt:lpstr>Example, extended</vt:lpstr>
      <vt:lpstr>Some gotchas</vt:lpstr>
      <vt:lpstr>Recursion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875</cp:revision>
  <dcterms:created xsi:type="dcterms:W3CDTF">2009-03-13T20:43:19Z</dcterms:created>
  <dcterms:modified xsi:type="dcterms:W3CDTF">2011-09-30T23:49:27Z</dcterms:modified>
</cp:coreProperties>
</file>