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6"/>
  </p:notesMasterIdLst>
  <p:sldIdLst>
    <p:sldId id="256" r:id="rId2"/>
    <p:sldId id="344" r:id="rId3"/>
    <p:sldId id="346" r:id="rId4"/>
    <p:sldId id="347" r:id="rId5"/>
    <p:sldId id="355" r:id="rId6"/>
    <p:sldId id="348" r:id="rId7"/>
    <p:sldId id="349" r:id="rId8"/>
    <p:sldId id="356" r:id="rId9"/>
    <p:sldId id="350" r:id="rId10"/>
    <p:sldId id="345" r:id="rId11"/>
    <p:sldId id="357" r:id="rId12"/>
    <p:sldId id="358" r:id="rId13"/>
    <p:sldId id="359" r:id="rId14"/>
    <p:sldId id="360" r:id="rId15"/>
    <p:sldId id="351" r:id="rId16"/>
    <p:sldId id="361" r:id="rId17"/>
    <p:sldId id="362" r:id="rId18"/>
    <p:sldId id="352" r:id="rId19"/>
    <p:sldId id="363" r:id="rId20"/>
    <p:sldId id="364" r:id="rId21"/>
    <p:sldId id="365" r:id="rId22"/>
    <p:sldId id="366" r:id="rId23"/>
    <p:sldId id="367" r:id="rId24"/>
    <p:sldId id="368" r:id="rId25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0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.xml"/><Relationship Id="rId1" Type="http://schemas.openxmlformats.org/officeDocument/2006/relationships/tags" Target="../tags/tag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90800"/>
            <a:ext cx="77724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3</a:t>
            </a:r>
            <a:br>
              <a:rPr lang="en-US" sz="3200" i="0" dirty="0" smtClean="0"/>
            </a:br>
            <a:r>
              <a:rPr lang="en-US" sz="3200" i="0" dirty="0" smtClean="0"/>
              <a:t>Local bindings, Options, </a:t>
            </a:r>
            <a:br>
              <a:rPr lang="en-US" sz="3200" i="0" dirty="0" smtClean="0"/>
            </a:br>
            <a:r>
              <a:rPr lang="en-US" sz="3200" i="0" dirty="0" smtClean="0"/>
              <a:t>Benefits of No Mutation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8006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Fall 2011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 repeated 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106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Consider this code and the recursive calls it makes</a:t>
            </a:r>
          </a:p>
          <a:p>
            <a:pPr lvl="1"/>
            <a:r>
              <a:rPr lang="en-US" dirty="0" smtClean="0"/>
              <a:t>Don’t worry about calls to </a:t>
            </a:r>
            <a:r>
              <a:rPr lang="en-US" b="1" dirty="0" smtClean="0">
                <a:latin typeface="Courier New" pitchFamily="49" charset="0"/>
              </a:rPr>
              <a:t>null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</a:rPr>
              <a:t>hd</a:t>
            </a:r>
            <a:r>
              <a:rPr lang="en-US" dirty="0" smtClean="0"/>
              <a:t>, and </a:t>
            </a:r>
            <a:r>
              <a:rPr lang="en-US" b="1" dirty="0" err="1" smtClean="0">
                <a:latin typeface="Courier New" pitchFamily="49" charset="0"/>
              </a:rPr>
              <a:t>tl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dirty="0" smtClean="0"/>
              <a:t>because they do a small constant amount of work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2590800"/>
            <a:ext cx="7010400" cy="3505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bad_max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lst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list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if </a:t>
            </a:r>
            <a:r>
              <a:rPr lang="en-US" sz="2000" kern="0" dirty="0" smtClean="0">
                <a:latin typeface="Courier New" pitchFamily="49" charset="0"/>
              </a:rPr>
              <a:t>null </a:t>
            </a:r>
            <a:r>
              <a:rPr lang="en-US" sz="2000" kern="0" dirty="0" err="1" smtClean="0">
                <a:latin typeface="Courier New" pitchFamily="49" charset="0"/>
              </a:rPr>
              <a:t>lst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latin typeface="Courier New" pitchFamily="49" charset="0"/>
              </a:rPr>
              <a:t>0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horrible style; fix later *)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if </a:t>
            </a:r>
            <a:r>
              <a:rPr lang="en-US" sz="2000" kern="0" dirty="0" smtClean="0">
                <a:latin typeface="Courier New" pitchFamily="49" charset="0"/>
              </a:rPr>
              <a:t>null 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lst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lst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if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lst</a:t>
            </a:r>
            <a:r>
              <a:rPr lang="en-US" sz="2000" kern="0" dirty="0" smtClean="0">
                <a:latin typeface="Courier New" pitchFamily="49" charset="0"/>
              </a:rPr>
              <a:t> &gt; </a:t>
            </a:r>
            <a:r>
              <a:rPr lang="en-US" sz="2000" kern="0" dirty="0" err="1" smtClean="0">
                <a:latin typeface="Courier New" pitchFamily="49" charset="0"/>
              </a:rPr>
              <a:t>bad_max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lst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then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lst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err="1" smtClean="0">
                <a:latin typeface="Courier New" pitchFamily="49" charset="0"/>
              </a:rPr>
              <a:t>bad_max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lst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bad_max</a:t>
            </a:r>
            <a:r>
              <a:rPr lang="en-US" sz="2000" kern="0" dirty="0" smtClean="0">
                <a:latin typeface="Courier New" pitchFamily="49" charset="0"/>
              </a:rPr>
              <a:t> [50,49,…,1]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smtClean="0">
                <a:latin typeface="Courier New" pitchFamily="49" charset="0"/>
              </a:rPr>
              <a:t>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>
                <a:latin typeface="Courier New" pitchFamily="49" charset="0"/>
              </a:rPr>
              <a:t>bad_max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[1,2,…,50]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4820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 vs. unusable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CSE341: Programming Languages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04800" y="1809690"/>
            <a:ext cx="156966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bm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[</a:t>
            </a:r>
            <a:r>
              <a:rPr lang="en-US" sz="2000" kern="0" dirty="0" smtClean="0">
                <a:latin typeface="Courier New" pitchFamily="49" charset="0"/>
              </a:rPr>
              <a:t>50,…]</a:t>
            </a:r>
            <a:endParaRPr lang="en-US" sz="2000" dirty="0"/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343400" y="533400"/>
            <a:ext cx="4572000" cy="103825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lst</a:t>
            </a:r>
            <a:r>
              <a:rPr lang="en-US" sz="2000" kern="0" dirty="0" smtClean="0">
                <a:latin typeface="Courier New" pitchFamily="49" charset="0"/>
              </a:rPr>
              <a:t> &gt; </a:t>
            </a:r>
            <a:r>
              <a:rPr lang="en-US" sz="2000" kern="0" dirty="0" err="1" smtClean="0">
                <a:latin typeface="Courier New" pitchFamily="49" charset="0"/>
              </a:rPr>
              <a:t>bad_max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lst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lst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err="1" smtClean="0">
                <a:latin typeface="Courier New" pitchFamily="49" charset="0"/>
              </a:rPr>
              <a:t>bad_max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lst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10" name="Line 45"/>
          <p:cNvSpPr>
            <a:spLocks noChangeShapeType="1"/>
          </p:cNvSpPr>
          <p:nvPr/>
        </p:nvSpPr>
        <p:spPr bwMode="auto">
          <a:xfrm>
            <a:off x="1905000" y="198120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62200" y="1828800"/>
            <a:ext cx="156966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bm</a:t>
            </a:r>
            <a:r>
              <a:rPr lang="en-US" sz="2000" kern="0" dirty="0" smtClean="0">
                <a:latin typeface="Courier New" pitchFamily="49" charset="0"/>
              </a:rPr>
              <a:t> [49,…]</a:t>
            </a:r>
            <a:endParaRPr lang="en-US" sz="2000" dirty="0"/>
          </a:p>
        </p:txBody>
      </p:sp>
      <p:sp>
        <p:nvSpPr>
          <p:cNvPr id="12" name="Line 45"/>
          <p:cNvSpPr>
            <a:spLocks noChangeShapeType="1"/>
          </p:cNvSpPr>
          <p:nvPr/>
        </p:nvSpPr>
        <p:spPr bwMode="auto">
          <a:xfrm>
            <a:off x="3962400" y="198120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419600" y="1828800"/>
            <a:ext cx="156966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bm</a:t>
            </a:r>
            <a:r>
              <a:rPr lang="en-US" sz="2000" kern="0" dirty="0" smtClean="0">
                <a:latin typeface="Courier New" pitchFamily="49" charset="0"/>
              </a:rPr>
              <a:t> [48,…]</a:t>
            </a:r>
            <a:endParaRPr lang="en-US" sz="2000" dirty="0"/>
          </a:p>
        </p:txBody>
      </p:sp>
      <p:sp>
        <p:nvSpPr>
          <p:cNvPr id="14" name="Line 45"/>
          <p:cNvSpPr>
            <a:spLocks noChangeShapeType="1"/>
          </p:cNvSpPr>
          <p:nvPr/>
        </p:nvSpPr>
        <p:spPr bwMode="auto">
          <a:xfrm>
            <a:off x="6019800" y="198120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45"/>
          <p:cNvSpPr>
            <a:spLocks noChangeShapeType="1"/>
          </p:cNvSpPr>
          <p:nvPr/>
        </p:nvSpPr>
        <p:spPr bwMode="auto">
          <a:xfrm>
            <a:off x="6705600" y="198120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45"/>
          <p:cNvSpPr>
            <a:spLocks noChangeShapeType="1"/>
          </p:cNvSpPr>
          <p:nvPr/>
        </p:nvSpPr>
        <p:spPr bwMode="auto">
          <a:xfrm>
            <a:off x="7315200" y="198120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879140" y="1828800"/>
            <a:ext cx="1107996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bm</a:t>
            </a:r>
            <a:r>
              <a:rPr lang="en-US" sz="2000" kern="0" dirty="0" smtClean="0">
                <a:latin typeface="Courier New" pitchFamily="49" charset="0"/>
              </a:rPr>
              <a:t> [1]</a:t>
            </a:r>
            <a:endParaRPr lang="en-US" sz="2000" dirty="0"/>
          </a:p>
        </p:txBody>
      </p:sp>
      <p:sp>
        <p:nvSpPr>
          <p:cNvPr id="19" name="Rectangle 18"/>
          <p:cNvSpPr/>
          <p:nvPr/>
        </p:nvSpPr>
        <p:spPr>
          <a:xfrm>
            <a:off x="304800" y="2933580"/>
            <a:ext cx="1415772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bm</a:t>
            </a:r>
            <a:r>
              <a:rPr lang="en-US" sz="2000" kern="0" dirty="0" smtClean="0">
                <a:latin typeface="Courier New" pitchFamily="49" charset="0"/>
              </a:rPr>
              <a:t> [1,…]</a:t>
            </a:r>
            <a:endParaRPr lang="en-US" sz="2000" dirty="0"/>
          </a:p>
        </p:txBody>
      </p:sp>
      <p:sp>
        <p:nvSpPr>
          <p:cNvPr id="20" name="Line 45"/>
          <p:cNvSpPr>
            <a:spLocks noChangeShapeType="1"/>
          </p:cNvSpPr>
          <p:nvPr/>
        </p:nvSpPr>
        <p:spPr bwMode="auto">
          <a:xfrm>
            <a:off x="1752600" y="31050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2286000" y="2952690"/>
            <a:ext cx="1415772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bm</a:t>
            </a:r>
            <a:r>
              <a:rPr lang="en-US" sz="2000" kern="0" dirty="0" smtClean="0">
                <a:latin typeface="Courier New" pitchFamily="49" charset="0"/>
              </a:rPr>
              <a:t> [2,…]</a:t>
            </a:r>
            <a:endParaRPr lang="en-US" sz="2000" dirty="0"/>
          </a:p>
        </p:txBody>
      </p:sp>
      <p:sp>
        <p:nvSpPr>
          <p:cNvPr id="22" name="Line 45"/>
          <p:cNvSpPr>
            <a:spLocks noChangeShapeType="1"/>
          </p:cNvSpPr>
          <p:nvPr/>
        </p:nvSpPr>
        <p:spPr bwMode="auto">
          <a:xfrm>
            <a:off x="3810000" y="31050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4343400" y="2952690"/>
            <a:ext cx="1415772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bm</a:t>
            </a:r>
            <a:r>
              <a:rPr lang="en-US" sz="2000" kern="0" dirty="0" smtClean="0">
                <a:latin typeface="Courier New" pitchFamily="49" charset="0"/>
              </a:rPr>
              <a:t> [3,…]</a:t>
            </a:r>
            <a:endParaRPr lang="en-US" sz="2000" dirty="0"/>
          </a:p>
        </p:txBody>
      </p:sp>
      <p:sp>
        <p:nvSpPr>
          <p:cNvPr id="24" name="Line 45"/>
          <p:cNvSpPr>
            <a:spLocks noChangeShapeType="1"/>
          </p:cNvSpPr>
          <p:nvPr/>
        </p:nvSpPr>
        <p:spPr bwMode="auto">
          <a:xfrm>
            <a:off x="6019800" y="31050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45"/>
          <p:cNvSpPr>
            <a:spLocks noChangeShapeType="1"/>
          </p:cNvSpPr>
          <p:nvPr/>
        </p:nvSpPr>
        <p:spPr bwMode="auto">
          <a:xfrm>
            <a:off x="6705600" y="31050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45"/>
          <p:cNvSpPr>
            <a:spLocks noChangeShapeType="1"/>
          </p:cNvSpPr>
          <p:nvPr/>
        </p:nvSpPr>
        <p:spPr bwMode="auto">
          <a:xfrm>
            <a:off x="7315200" y="31050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7848600" y="2952690"/>
            <a:ext cx="1261884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bm</a:t>
            </a:r>
            <a:r>
              <a:rPr lang="en-US" sz="2000" kern="0" dirty="0" smtClean="0">
                <a:latin typeface="Courier New" pitchFamily="49" charset="0"/>
              </a:rPr>
              <a:t> [50]</a:t>
            </a:r>
            <a:endParaRPr lang="en-US" sz="2000" dirty="0"/>
          </a:p>
        </p:txBody>
      </p:sp>
      <p:sp>
        <p:nvSpPr>
          <p:cNvPr id="28" name="TextBox 27"/>
          <p:cNvSpPr txBox="1"/>
          <p:nvPr/>
        </p:nvSpPr>
        <p:spPr>
          <a:xfrm rot="5400000">
            <a:off x="7667650" y="4147067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7792977" y="5772090"/>
            <a:ext cx="1261884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bm</a:t>
            </a:r>
            <a:r>
              <a:rPr lang="en-US" sz="2000" kern="0" dirty="0" smtClean="0">
                <a:latin typeface="Courier New" pitchFamily="49" charset="0"/>
              </a:rPr>
              <a:t> [50]</a:t>
            </a:r>
            <a:endParaRPr lang="en-US" sz="2000" dirty="0"/>
          </a:p>
        </p:txBody>
      </p:sp>
      <p:sp>
        <p:nvSpPr>
          <p:cNvPr id="30" name="TextBox 29"/>
          <p:cNvSpPr txBox="1"/>
          <p:nvPr/>
        </p:nvSpPr>
        <p:spPr>
          <a:xfrm>
            <a:off x="8065488" y="3962400"/>
            <a:ext cx="9893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2</a:t>
            </a:r>
            <a:r>
              <a:rPr lang="en-US" baseline="30000" dirty="0" smtClean="0">
                <a:latin typeface="+mj-lt"/>
              </a:rPr>
              <a:t>50</a:t>
            </a:r>
          </a:p>
          <a:p>
            <a:r>
              <a:rPr lang="en-US" dirty="0" smtClean="0">
                <a:latin typeface="+mj-lt"/>
              </a:rPr>
              <a:t>times</a:t>
            </a:r>
            <a:endParaRPr lang="en-US" dirty="0">
              <a:latin typeface="+mj-lt"/>
            </a:endParaRPr>
          </a:p>
        </p:txBody>
      </p:sp>
      <p:sp>
        <p:nvSpPr>
          <p:cNvPr id="31" name="Line 45"/>
          <p:cNvSpPr>
            <a:spLocks noChangeShapeType="1"/>
          </p:cNvSpPr>
          <p:nvPr/>
        </p:nvSpPr>
        <p:spPr bwMode="auto">
          <a:xfrm>
            <a:off x="1720572" y="3105090"/>
            <a:ext cx="459754" cy="1447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2286000" y="4400490"/>
            <a:ext cx="1415772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bm</a:t>
            </a:r>
            <a:r>
              <a:rPr lang="en-US" sz="2000" kern="0" dirty="0" smtClean="0">
                <a:latin typeface="Courier New" pitchFamily="49" charset="0"/>
              </a:rPr>
              <a:t> [2,…]</a:t>
            </a:r>
            <a:endParaRPr lang="en-US" sz="2000" dirty="0"/>
          </a:p>
        </p:txBody>
      </p:sp>
      <p:sp>
        <p:nvSpPr>
          <p:cNvPr id="33" name="Line 45"/>
          <p:cNvSpPr>
            <a:spLocks noChangeShapeType="1"/>
          </p:cNvSpPr>
          <p:nvPr/>
        </p:nvSpPr>
        <p:spPr bwMode="auto">
          <a:xfrm>
            <a:off x="3810000" y="3152745"/>
            <a:ext cx="427726" cy="71434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4343400" y="3714690"/>
            <a:ext cx="1415772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bm</a:t>
            </a:r>
            <a:r>
              <a:rPr lang="en-US" sz="2000" kern="0" dirty="0" smtClean="0">
                <a:latin typeface="Courier New" pitchFamily="49" charset="0"/>
              </a:rPr>
              <a:t> [3,…]</a:t>
            </a:r>
            <a:endParaRPr lang="en-US" sz="2000" dirty="0"/>
          </a:p>
        </p:txBody>
      </p:sp>
      <p:sp>
        <p:nvSpPr>
          <p:cNvPr id="35" name="Line 45"/>
          <p:cNvSpPr>
            <a:spLocks noChangeShapeType="1"/>
          </p:cNvSpPr>
          <p:nvPr/>
        </p:nvSpPr>
        <p:spPr bwMode="auto">
          <a:xfrm>
            <a:off x="3810000" y="46290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4343400" y="4476690"/>
            <a:ext cx="1415772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bm</a:t>
            </a:r>
            <a:r>
              <a:rPr lang="en-US" sz="2000" kern="0" dirty="0" smtClean="0">
                <a:latin typeface="Courier New" pitchFamily="49" charset="0"/>
              </a:rPr>
              <a:t> [3,…]</a:t>
            </a:r>
            <a:endParaRPr lang="en-US" sz="2000" dirty="0"/>
          </a:p>
        </p:txBody>
      </p:sp>
      <p:sp>
        <p:nvSpPr>
          <p:cNvPr id="37" name="Line 45"/>
          <p:cNvSpPr>
            <a:spLocks noChangeShapeType="1"/>
          </p:cNvSpPr>
          <p:nvPr/>
        </p:nvSpPr>
        <p:spPr bwMode="auto">
          <a:xfrm>
            <a:off x="3810000" y="4676745"/>
            <a:ext cx="427726" cy="71434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4343400" y="5238690"/>
            <a:ext cx="1415772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bm</a:t>
            </a:r>
            <a:r>
              <a:rPr lang="en-US" sz="2000" kern="0" dirty="0" smtClean="0">
                <a:latin typeface="Courier New" pitchFamily="49" charset="0"/>
              </a:rPr>
              <a:t> [3,…]</a:t>
            </a:r>
            <a:endParaRPr lang="en-US" sz="2000" dirty="0"/>
          </a:p>
        </p:txBody>
      </p:sp>
      <p:sp>
        <p:nvSpPr>
          <p:cNvPr id="39" name="Line 45"/>
          <p:cNvSpPr>
            <a:spLocks noChangeShapeType="1"/>
          </p:cNvSpPr>
          <p:nvPr/>
        </p:nvSpPr>
        <p:spPr bwMode="auto">
          <a:xfrm>
            <a:off x="6019800" y="3152745"/>
            <a:ext cx="351526" cy="2000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45"/>
          <p:cNvSpPr>
            <a:spLocks noChangeShapeType="1"/>
          </p:cNvSpPr>
          <p:nvPr/>
        </p:nvSpPr>
        <p:spPr bwMode="auto">
          <a:xfrm>
            <a:off x="6705600" y="3152745"/>
            <a:ext cx="351526" cy="2000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45"/>
          <p:cNvSpPr>
            <a:spLocks noChangeShapeType="1"/>
          </p:cNvSpPr>
          <p:nvPr/>
        </p:nvSpPr>
        <p:spPr bwMode="auto">
          <a:xfrm>
            <a:off x="7344674" y="3124200"/>
            <a:ext cx="351526" cy="2000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45"/>
          <p:cNvSpPr>
            <a:spLocks noChangeShapeType="1"/>
          </p:cNvSpPr>
          <p:nvPr/>
        </p:nvSpPr>
        <p:spPr bwMode="auto">
          <a:xfrm>
            <a:off x="5943600" y="38670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45"/>
          <p:cNvSpPr>
            <a:spLocks noChangeShapeType="1"/>
          </p:cNvSpPr>
          <p:nvPr/>
        </p:nvSpPr>
        <p:spPr bwMode="auto">
          <a:xfrm>
            <a:off x="6629400" y="38670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45"/>
          <p:cNvSpPr>
            <a:spLocks noChangeShapeType="1"/>
          </p:cNvSpPr>
          <p:nvPr/>
        </p:nvSpPr>
        <p:spPr bwMode="auto">
          <a:xfrm>
            <a:off x="7239000" y="38670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45"/>
          <p:cNvSpPr>
            <a:spLocks noChangeShapeType="1"/>
          </p:cNvSpPr>
          <p:nvPr/>
        </p:nvSpPr>
        <p:spPr bwMode="auto">
          <a:xfrm>
            <a:off x="5943600" y="3914745"/>
            <a:ext cx="351526" cy="2000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45"/>
          <p:cNvSpPr>
            <a:spLocks noChangeShapeType="1"/>
          </p:cNvSpPr>
          <p:nvPr/>
        </p:nvSpPr>
        <p:spPr bwMode="auto">
          <a:xfrm>
            <a:off x="6629400" y="3914745"/>
            <a:ext cx="351526" cy="2000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45"/>
          <p:cNvSpPr>
            <a:spLocks noChangeShapeType="1"/>
          </p:cNvSpPr>
          <p:nvPr/>
        </p:nvSpPr>
        <p:spPr bwMode="auto">
          <a:xfrm>
            <a:off x="7268474" y="3886200"/>
            <a:ext cx="351526" cy="2000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Line 45"/>
          <p:cNvSpPr>
            <a:spLocks noChangeShapeType="1"/>
          </p:cNvSpPr>
          <p:nvPr/>
        </p:nvSpPr>
        <p:spPr bwMode="auto">
          <a:xfrm>
            <a:off x="5943600" y="47052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45"/>
          <p:cNvSpPr>
            <a:spLocks noChangeShapeType="1"/>
          </p:cNvSpPr>
          <p:nvPr/>
        </p:nvSpPr>
        <p:spPr bwMode="auto">
          <a:xfrm>
            <a:off x="6629400" y="47052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45"/>
          <p:cNvSpPr>
            <a:spLocks noChangeShapeType="1"/>
          </p:cNvSpPr>
          <p:nvPr/>
        </p:nvSpPr>
        <p:spPr bwMode="auto">
          <a:xfrm>
            <a:off x="7239000" y="47052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45"/>
          <p:cNvSpPr>
            <a:spLocks noChangeShapeType="1"/>
          </p:cNvSpPr>
          <p:nvPr/>
        </p:nvSpPr>
        <p:spPr bwMode="auto">
          <a:xfrm>
            <a:off x="5943600" y="4752945"/>
            <a:ext cx="351526" cy="2000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Line 45"/>
          <p:cNvSpPr>
            <a:spLocks noChangeShapeType="1"/>
          </p:cNvSpPr>
          <p:nvPr/>
        </p:nvSpPr>
        <p:spPr bwMode="auto">
          <a:xfrm>
            <a:off x="6629400" y="4752945"/>
            <a:ext cx="351526" cy="2000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Line 45"/>
          <p:cNvSpPr>
            <a:spLocks noChangeShapeType="1"/>
          </p:cNvSpPr>
          <p:nvPr/>
        </p:nvSpPr>
        <p:spPr bwMode="auto">
          <a:xfrm>
            <a:off x="7268474" y="4724400"/>
            <a:ext cx="351526" cy="2000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Line 45"/>
          <p:cNvSpPr>
            <a:spLocks noChangeShapeType="1"/>
          </p:cNvSpPr>
          <p:nvPr/>
        </p:nvSpPr>
        <p:spPr bwMode="auto">
          <a:xfrm>
            <a:off x="5943600" y="54672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Line 45"/>
          <p:cNvSpPr>
            <a:spLocks noChangeShapeType="1"/>
          </p:cNvSpPr>
          <p:nvPr/>
        </p:nvSpPr>
        <p:spPr bwMode="auto">
          <a:xfrm>
            <a:off x="6629400" y="54672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Line 45"/>
          <p:cNvSpPr>
            <a:spLocks noChangeShapeType="1"/>
          </p:cNvSpPr>
          <p:nvPr/>
        </p:nvSpPr>
        <p:spPr bwMode="auto">
          <a:xfrm>
            <a:off x="7239000" y="54672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Line 45"/>
          <p:cNvSpPr>
            <a:spLocks noChangeShapeType="1"/>
          </p:cNvSpPr>
          <p:nvPr/>
        </p:nvSpPr>
        <p:spPr bwMode="auto">
          <a:xfrm>
            <a:off x="5943600" y="5514945"/>
            <a:ext cx="351526" cy="2000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Line 45"/>
          <p:cNvSpPr>
            <a:spLocks noChangeShapeType="1"/>
          </p:cNvSpPr>
          <p:nvPr/>
        </p:nvSpPr>
        <p:spPr bwMode="auto">
          <a:xfrm>
            <a:off x="6629400" y="5514945"/>
            <a:ext cx="351526" cy="2000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Line 45"/>
          <p:cNvSpPr>
            <a:spLocks noChangeShapeType="1"/>
          </p:cNvSpPr>
          <p:nvPr/>
        </p:nvSpPr>
        <p:spPr bwMode="auto">
          <a:xfrm>
            <a:off x="7268474" y="5486400"/>
            <a:ext cx="351526" cy="2000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5494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never lies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Suppose one </a:t>
            </a:r>
            <a:r>
              <a:rPr lang="en-US" b="1" dirty="0" err="1">
                <a:latin typeface="Courier New" pitchFamily="49" charset="0"/>
              </a:rPr>
              <a:t>bad_max</a:t>
            </a:r>
            <a:r>
              <a:rPr lang="en-US" dirty="0" smtClean="0"/>
              <a:t> call’s if-then-else logic and calls to </a:t>
            </a:r>
            <a:r>
              <a:rPr lang="en-US" b="1" dirty="0" err="1" smtClean="0">
                <a:latin typeface="Courier New" pitchFamily="49" charset="0"/>
              </a:rPr>
              <a:t>hd</a:t>
            </a:r>
            <a:r>
              <a:rPr lang="en-US" dirty="0" smtClean="0"/>
              <a:t>, 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</a:rPr>
              <a:t>null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</a:rPr>
              <a:t>tl</a:t>
            </a:r>
            <a:r>
              <a:rPr lang="en-US" dirty="0" smtClean="0"/>
              <a:t> take 10</a:t>
            </a:r>
            <a:r>
              <a:rPr lang="en-US" sz="2400" b="1" baseline="30000" dirty="0" smtClean="0"/>
              <a:t>-7</a:t>
            </a:r>
            <a:r>
              <a:rPr lang="en-US" dirty="0" smtClean="0"/>
              <a:t> seconds</a:t>
            </a:r>
          </a:p>
          <a:p>
            <a:pPr lvl="1"/>
            <a:r>
              <a:rPr lang="en-US" dirty="0" smtClean="0"/>
              <a:t>Then </a:t>
            </a:r>
            <a:r>
              <a:rPr lang="en-US" b="1" dirty="0" err="1">
                <a:latin typeface="Courier New" pitchFamily="49" charset="0"/>
              </a:rPr>
              <a:t>bad_max</a:t>
            </a:r>
            <a:r>
              <a:rPr lang="en-US" b="1" dirty="0">
                <a:latin typeface="Courier New" pitchFamily="49" charset="0"/>
              </a:rPr>
              <a:t> [50,49,…,1]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/>
              <a:t>takes </a:t>
            </a:r>
            <a:r>
              <a:rPr lang="en-US" dirty="0" smtClean="0"/>
              <a:t>50 x 10</a:t>
            </a:r>
            <a:r>
              <a:rPr lang="en-US" b="1" baseline="30000" dirty="0" smtClean="0"/>
              <a:t>-7</a:t>
            </a:r>
            <a:r>
              <a:rPr lang="en-US" dirty="0" smtClean="0"/>
              <a:t> </a:t>
            </a:r>
            <a:r>
              <a:rPr lang="en-US" dirty="0" smtClean="0"/>
              <a:t>seconds</a:t>
            </a:r>
          </a:p>
          <a:p>
            <a:pPr lvl="1"/>
            <a:r>
              <a:rPr lang="en-US" dirty="0" smtClean="0"/>
              <a:t>And </a:t>
            </a:r>
            <a:r>
              <a:rPr lang="en-US" b="1" dirty="0" err="1">
                <a:latin typeface="Courier New" pitchFamily="49" charset="0"/>
              </a:rPr>
              <a:t>bad_max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</a:rPr>
              <a:t>[</a:t>
            </a:r>
            <a:r>
              <a:rPr lang="en-US" b="1" dirty="0" smtClean="0">
                <a:latin typeface="Courier New" pitchFamily="49" charset="0"/>
              </a:rPr>
              <a:t>1</a:t>
            </a:r>
            <a:r>
              <a:rPr lang="en-US" b="1" dirty="0" smtClean="0">
                <a:latin typeface="Courier New" pitchFamily="49" charset="0"/>
              </a:rPr>
              <a:t>,2,…,50] </a:t>
            </a:r>
            <a:r>
              <a:rPr lang="en-US" dirty="0" smtClean="0"/>
              <a:t>takes 2.25 </a:t>
            </a:r>
            <a:r>
              <a:rPr lang="en-US" dirty="0" smtClean="0"/>
              <a:t>x 10</a:t>
            </a:r>
            <a:r>
              <a:rPr lang="en-US" b="1" baseline="30000" dirty="0" smtClean="0"/>
              <a:t>8</a:t>
            </a:r>
            <a:r>
              <a:rPr lang="en-US" dirty="0" smtClean="0"/>
              <a:t> </a:t>
            </a:r>
            <a:r>
              <a:rPr lang="en-US" dirty="0" smtClean="0"/>
              <a:t>seconds </a:t>
            </a:r>
          </a:p>
          <a:p>
            <a:pPr lvl="2"/>
            <a:r>
              <a:rPr lang="en-US" dirty="0" smtClean="0"/>
              <a:t>(over 7 years)</a:t>
            </a:r>
          </a:p>
          <a:p>
            <a:pPr lvl="2"/>
            <a:r>
              <a:rPr lang="en-US" b="1" dirty="0" err="1">
                <a:latin typeface="Courier New" pitchFamily="49" charset="0"/>
              </a:rPr>
              <a:t>bad_max</a:t>
            </a:r>
            <a:r>
              <a:rPr lang="en-US" b="1" dirty="0">
                <a:latin typeface="Courier New" pitchFamily="49" charset="0"/>
              </a:rPr>
              <a:t> [</a:t>
            </a:r>
            <a:r>
              <a:rPr lang="en-US" b="1" dirty="0" smtClean="0">
                <a:latin typeface="Courier New" pitchFamily="49" charset="0"/>
              </a:rPr>
              <a:t>55,54,…,1]</a:t>
            </a:r>
            <a:r>
              <a:rPr lang="en-US" dirty="0" smtClean="0">
                <a:latin typeface="+mj-lt"/>
              </a:rPr>
              <a:t>takes over 2 centuries</a:t>
            </a:r>
          </a:p>
          <a:p>
            <a:pPr lvl="2"/>
            <a:r>
              <a:rPr lang="en-US" dirty="0" smtClean="0">
                <a:latin typeface="+mj-lt"/>
              </a:rPr>
              <a:t>Buying a faster computer won’t help much </a:t>
            </a:r>
            <a:r>
              <a:rPr lang="en-US" dirty="0" smtClean="0">
                <a:latin typeface="+mj-lt"/>
                <a:sym typeface="Wingdings" pitchFamily="2" charset="2"/>
              </a:rPr>
              <a:t></a:t>
            </a:r>
            <a:endParaRPr lang="en-US" dirty="0" smtClean="0">
              <a:latin typeface="+mj-lt"/>
            </a:endParaRPr>
          </a:p>
          <a:p>
            <a:pPr lvl="2"/>
            <a:endParaRPr lang="en-US" dirty="0" smtClean="0">
              <a:latin typeface="+mj-lt"/>
            </a:endParaRPr>
          </a:p>
          <a:p>
            <a:pPr marL="0" indent="0">
              <a:buNone/>
            </a:pPr>
            <a:r>
              <a:rPr lang="en-US" dirty="0" smtClean="0">
                <a:latin typeface="+mj-lt"/>
              </a:rPr>
              <a:t>The key is not to do repeated work that might do repeated work that might do…</a:t>
            </a:r>
          </a:p>
          <a:p>
            <a:pPr lvl="1"/>
            <a:r>
              <a:rPr lang="en-US" dirty="0" smtClean="0">
                <a:latin typeface="+mj-lt"/>
              </a:rPr>
              <a:t>Saving recursive results in local bindings is essential…</a:t>
            </a:r>
            <a:endParaRPr lang="en-US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7919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Efficient max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1600200"/>
            <a:ext cx="7010400" cy="3657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good_max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lst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list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if </a:t>
            </a:r>
            <a:r>
              <a:rPr lang="en-US" sz="2000" kern="0" dirty="0" smtClean="0">
                <a:latin typeface="Courier New" pitchFamily="49" charset="0"/>
              </a:rPr>
              <a:t>null </a:t>
            </a:r>
            <a:r>
              <a:rPr lang="en-US" sz="2000" kern="0" dirty="0" err="1" smtClean="0">
                <a:latin typeface="Courier New" pitchFamily="49" charset="0"/>
              </a:rPr>
              <a:t>lst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latin typeface="Courier New" pitchFamily="49" charset="0"/>
              </a:rPr>
              <a:t>0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horrible style; fix later *)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if </a:t>
            </a:r>
            <a:r>
              <a:rPr lang="en-US" sz="2000" kern="0" dirty="0" smtClean="0">
                <a:latin typeface="Courier New" pitchFamily="49" charset="0"/>
              </a:rPr>
              <a:t>null 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lst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lst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tl_ans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good_max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lst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in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if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lst</a:t>
            </a:r>
            <a:r>
              <a:rPr lang="en-US" sz="2000" kern="0" dirty="0" smtClean="0">
                <a:latin typeface="Courier New" pitchFamily="49" charset="0"/>
              </a:rPr>
              <a:t> &gt; </a:t>
            </a:r>
            <a:r>
              <a:rPr lang="en-US" sz="2000" kern="0" dirty="0" err="1" smtClean="0">
                <a:latin typeface="Courier New" pitchFamily="49" charset="0"/>
              </a:rPr>
              <a:t>tl_ans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then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lst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</a:rPr>
              <a:t>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err="1" smtClean="0">
                <a:latin typeface="Courier New" pitchFamily="49" charset="0"/>
              </a:rPr>
              <a:t>tl_ans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73921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 vs. fast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04800" y="3847980"/>
            <a:ext cx="156966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gm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[</a:t>
            </a:r>
            <a:r>
              <a:rPr lang="en-US" sz="2000" kern="0" dirty="0" smtClean="0">
                <a:latin typeface="Courier New" pitchFamily="49" charset="0"/>
              </a:rPr>
              <a:t>50,…]</a:t>
            </a:r>
            <a:endParaRPr lang="en-US" sz="2000" dirty="0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51726" y="1499788"/>
            <a:ext cx="5287274" cy="185301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tl_ans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good_max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lst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n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if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lst</a:t>
            </a:r>
            <a:r>
              <a:rPr lang="en-US" sz="2000" kern="0" dirty="0" smtClean="0">
                <a:latin typeface="Courier New" pitchFamily="49" charset="0"/>
              </a:rPr>
              <a:t> &gt; </a:t>
            </a:r>
            <a:r>
              <a:rPr lang="en-US" sz="2000" kern="0" dirty="0" err="1" smtClean="0">
                <a:latin typeface="Courier New" pitchFamily="49" charset="0"/>
              </a:rPr>
              <a:t>tl_ans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then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lst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else </a:t>
            </a:r>
            <a:r>
              <a:rPr lang="en-US" sz="2000" kern="0" dirty="0" err="1" smtClean="0">
                <a:latin typeface="Courier New" pitchFamily="49" charset="0"/>
              </a:rPr>
              <a:t>tl_ans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9" name="Line 45"/>
          <p:cNvSpPr>
            <a:spLocks noChangeShapeType="1"/>
          </p:cNvSpPr>
          <p:nvPr/>
        </p:nvSpPr>
        <p:spPr bwMode="auto">
          <a:xfrm>
            <a:off x="1905000" y="40194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362200" y="3867090"/>
            <a:ext cx="156966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gm</a:t>
            </a:r>
            <a:r>
              <a:rPr lang="en-US" sz="2000" kern="0" dirty="0" smtClean="0">
                <a:latin typeface="Courier New" pitchFamily="49" charset="0"/>
              </a:rPr>
              <a:t> [49,…]</a:t>
            </a:r>
            <a:endParaRPr lang="en-US" sz="2000" dirty="0"/>
          </a:p>
        </p:txBody>
      </p:sp>
      <p:sp>
        <p:nvSpPr>
          <p:cNvPr id="11" name="Line 45"/>
          <p:cNvSpPr>
            <a:spLocks noChangeShapeType="1"/>
          </p:cNvSpPr>
          <p:nvPr/>
        </p:nvSpPr>
        <p:spPr bwMode="auto">
          <a:xfrm>
            <a:off x="3962400" y="40194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419600" y="3867090"/>
            <a:ext cx="156966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gm</a:t>
            </a:r>
            <a:r>
              <a:rPr lang="en-US" sz="2000" kern="0" dirty="0" smtClean="0">
                <a:latin typeface="Courier New" pitchFamily="49" charset="0"/>
              </a:rPr>
              <a:t> [48,…]</a:t>
            </a:r>
            <a:endParaRPr lang="en-US" sz="2000" dirty="0"/>
          </a:p>
        </p:txBody>
      </p:sp>
      <p:sp>
        <p:nvSpPr>
          <p:cNvPr id="13" name="Line 45"/>
          <p:cNvSpPr>
            <a:spLocks noChangeShapeType="1"/>
          </p:cNvSpPr>
          <p:nvPr/>
        </p:nvSpPr>
        <p:spPr bwMode="auto">
          <a:xfrm>
            <a:off x="6019800" y="40194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45"/>
          <p:cNvSpPr>
            <a:spLocks noChangeShapeType="1"/>
          </p:cNvSpPr>
          <p:nvPr/>
        </p:nvSpPr>
        <p:spPr bwMode="auto">
          <a:xfrm>
            <a:off x="6705600" y="40194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45"/>
          <p:cNvSpPr>
            <a:spLocks noChangeShapeType="1"/>
          </p:cNvSpPr>
          <p:nvPr/>
        </p:nvSpPr>
        <p:spPr bwMode="auto">
          <a:xfrm>
            <a:off x="7315200" y="40194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879140" y="3867090"/>
            <a:ext cx="1107996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gm</a:t>
            </a:r>
            <a:r>
              <a:rPr lang="en-US" sz="2000" kern="0" dirty="0" smtClean="0">
                <a:latin typeface="Courier New" pitchFamily="49" charset="0"/>
              </a:rPr>
              <a:t> [1]</a:t>
            </a:r>
            <a:endParaRPr lang="en-US" sz="2000" dirty="0"/>
          </a:p>
        </p:txBody>
      </p:sp>
      <p:sp>
        <p:nvSpPr>
          <p:cNvPr id="17" name="Rectangle 16"/>
          <p:cNvSpPr/>
          <p:nvPr/>
        </p:nvSpPr>
        <p:spPr>
          <a:xfrm>
            <a:off x="336828" y="4648200"/>
            <a:ext cx="1415772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gm</a:t>
            </a:r>
            <a:r>
              <a:rPr lang="en-US" sz="2000" kern="0" dirty="0" smtClean="0">
                <a:latin typeface="Courier New" pitchFamily="49" charset="0"/>
              </a:rPr>
              <a:t> [1,…]</a:t>
            </a:r>
            <a:endParaRPr lang="en-US" sz="2000" dirty="0"/>
          </a:p>
        </p:txBody>
      </p:sp>
      <p:sp>
        <p:nvSpPr>
          <p:cNvPr id="18" name="Line 45"/>
          <p:cNvSpPr>
            <a:spLocks noChangeShapeType="1"/>
          </p:cNvSpPr>
          <p:nvPr/>
        </p:nvSpPr>
        <p:spPr bwMode="auto">
          <a:xfrm>
            <a:off x="1828800" y="481971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286000" y="4667310"/>
            <a:ext cx="164586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gm</a:t>
            </a:r>
            <a:r>
              <a:rPr lang="en-US" sz="2000" kern="0" dirty="0" smtClean="0">
                <a:latin typeface="Courier New" pitchFamily="49" charset="0"/>
              </a:rPr>
              <a:t> [2,…]</a:t>
            </a:r>
            <a:endParaRPr lang="en-US" sz="2000" dirty="0"/>
          </a:p>
        </p:txBody>
      </p:sp>
      <p:sp>
        <p:nvSpPr>
          <p:cNvPr id="20" name="Line 45"/>
          <p:cNvSpPr>
            <a:spLocks noChangeShapeType="1"/>
          </p:cNvSpPr>
          <p:nvPr/>
        </p:nvSpPr>
        <p:spPr bwMode="auto">
          <a:xfrm>
            <a:off x="3915674" y="481971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343400" y="4667310"/>
            <a:ext cx="160020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gm</a:t>
            </a:r>
            <a:r>
              <a:rPr lang="en-US" sz="2000" kern="0" dirty="0" smtClean="0">
                <a:latin typeface="Courier New" pitchFamily="49" charset="0"/>
              </a:rPr>
              <a:t> [3,…]</a:t>
            </a:r>
            <a:endParaRPr lang="en-US" sz="2000" dirty="0"/>
          </a:p>
        </p:txBody>
      </p:sp>
      <p:sp>
        <p:nvSpPr>
          <p:cNvPr id="22" name="Line 45"/>
          <p:cNvSpPr>
            <a:spLocks noChangeShapeType="1"/>
          </p:cNvSpPr>
          <p:nvPr/>
        </p:nvSpPr>
        <p:spPr bwMode="auto">
          <a:xfrm>
            <a:off x="5943600" y="481971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45"/>
          <p:cNvSpPr>
            <a:spLocks noChangeShapeType="1"/>
          </p:cNvSpPr>
          <p:nvPr/>
        </p:nvSpPr>
        <p:spPr bwMode="auto">
          <a:xfrm>
            <a:off x="6629400" y="481971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45"/>
          <p:cNvSpPr>
            <a:spLocks noChangeShapeType="1"/>
          </p:cNvSpPr>
          <p:nvPr/>
        </p:nvSpPr>
        <p:spPr bwMode="auto">
          <a:xfrm>
            <a:off x="7239000" y="481971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7802940" y="4667310"/>
            <a:ext cx="1261884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gm</a:t>
            </a:r>
            <a:r>
              <a:rPr lang="en-US" sz="2000" kern="0" dirty="0" smtClean="0">
                <a:latin typeface="Courier New" pitchFamily="49" charset="0"/>
              </a:rPr>
              <a:t> [50]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634044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5105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Having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good_max</a:t>
            </a:r>
            <a:r>
              <a:rPr lang="en-US" dirty="0" smtClean="0"/>
              <a:t> return 0 for the empty list is really awful</a:t>
            </a:r>
          </a:p>
          <a:p>
            <a:pPr lvl="1"/>
            <a:r>
              <a:rPr lang="en-US" dirty="0" smtClean="0"/>
              <a:t>Could raise an exception (see section this week)</a:t>
            </a:r>
          </a:p>
          <a:p>
            <a:pPr lvl="1"/>
            <a:r>
              <a:rPr lang="en-US" dirty="0" smtClean="0"/>
              <a:t>Could return a zero-element or one-element list</a:t>
            </a:r>
          </a:p>
          <a:p>
            <a:pPr lvl="2"/>
            <a:r>
              <a:rPr lang="en-US" dirty="0" smtClean="0"/>
              <a:t>That works but is poor style because the built-in support for </a:t>
            </a:r>
            <a:r>
              <a:rPr lang="en-US" i="1" dirty="0" smtClean="0"/>
              <a:t>options</a:t>
            </a:r>
            <a:r>
              <a:rPr lang="en-US" dirty="0" smtClean="0"/>
              <a:t> expresses this situation directly</a:t>
            </a:r>
          </a:p>
          <a:p>
            <a:pPr marL="914400" lvl="2" indent="0">
              <a:buNone/>
            </a:pPr>
            <a:endParaRPr lang="en-US" sz="1000" dirty="0"/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 option</a:t>
            </a:r>
            <a:r>
              <a:rPr lang="en-US" dirty="0" smtClean="0"/>
              <a:t> is a type for any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(much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 list</a:t>
            </a:r>
            <a:r>
              <a:rPr lang="en-US" dirty="0" smtClean="0"/>
              <a:t>, but a different type, not a list)</a:t>
            </a:r>
          </a:p>
          <a:p>
            <a:pPr marL="0" indent="0">
              <a:buNone/>
            </a:pPr>
            <a:r>
              <a:rPr lang="en-US" dirty="0" smtClean="0"/>
              <a:t>Building: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NONE </a:t>
            </a:r>
            <a:r>
              <a:rPr lang="en-US" dirty="0" smtClean="0"/>
              <a:t>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‘a option </a:t>
            </a:r>
            <a:r>
              <a:rPr lang="en-US" dirty="0" smtClean="0"/>
              <a:t>(much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dirty="0" smtClean="0"/>
              <a:t>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‘a list</a:t>
            </a:r>
            <a:r>
              <a:rPr lang="en-US" dirty="0" smtClean="0"/>
              <a:t>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SOME e </a:t>
            </a:r>
            <a:r>
              <a:rPr lang="en-US" dirty="0" smtClean="0"/>
              <a:t>has type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 option </a:t>
            </a:r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 </a:t>
            </a:r>
            <a:r>
              <a:rPr lang="en-US" dirty="0"/>
              <a:t>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 </a:t>
            </a:r>
            <a:r>
              <a:rPr lang="en-US" dirty="0"/>
              <a:t>(much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e::[]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Accessing: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isSome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has </a:t>
            </a:r>
            <a:r>
              <a:rPr lang="en-US" dirty="0" smtClean="0"/>
              <a:t>type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‘a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option -&gt;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valOf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has type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‘a option -&gt; ‘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 </a:t>
            </a:r>
            <a:r>
              <a:rPr lang="en-US" dirty="0" smtClean="0"/>
              <a:t>(exception if given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NONE</a:t>
            </a:r>
            <a:r>
              <a:rPr lang="en-US" dirty="0"/>
              <a:t>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0625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1295400"/>
            <a:ext cx="7391400" cy="3352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better_max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lst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list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if </a:t>
            </a:r>
            <a:r>
              <a:rPr lang="en-US" sz="2000" kern="0" dirty="0" smtClean="0">
                <a:latin typeface="Courier New" pitchFamily="49" charset="0"/>
              </a:rPr>
              <a:t>null </a:t>
            </a:r>
            <a:r>
              <a:rPr lang="en-US" sz="2000" kern="0" dirty="0" err="1" smtClean="0">
                <a:latin typeface="Courier New" pitchFamily="49" charset="0"/>
              </a:rPr>
              <a:t>lst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latin typeface="Courier New" pitchFamily="49" charset="0"/>
              </a:rPr>
              <a:t>NONE </a:t>
            </a:r>
            <a:endParaRPr lang="en-US" sz="2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	  else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tl_ans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better_max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lst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in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if </a:t>
            </a:r>
            <a:r>
              <a:rPr lang="en-US" sz="2000" kern="0" dirty="0" err="1" smtClean="0">
                <a:latin typeface="Courier New" pitchFamily="49" charset="0"/>
              </a:rPr>
              <a:t>isSome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tl_ans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andalso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valOf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tl_ans</a:t>
            </a:r>
            <a:r>
              <a:rPr lang="en-US" sz="2000" kern="0" dirty="0" smtClean="0">
                <a:latin typeface="Courier New" pitchFamily="49" charset="0"/>
              </a:rPr>
              <a:t> &gt;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lst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then </a:t>
            </a:r>
            <a:r>
              <a:rPr lang="en-US" sz="2000" kern="0" dirty="0" err="1" smtClean="0">
                <a:latin typeface="Courier New" pitchFamily="49" charset="0"/>
              </a:rPr>
              <a:t>tl_ans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</a:rPr>
              <a:t>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smtClean="0">
                <a:latin typeface="Courier New" pitchFamily="49" charset="0"/>
              </a:rPr>
              <a:t>SOME (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lst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09600" y="4876800"/>
            <a:ext cx="7772400" cy="1447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better_max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list -&gt;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option</a:t>
            </a: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Nothing wrong with this, but as a matter of style might prefer not to do so much useless “</a:t>
            </a:r>
            <a:r>
              <a:rPr lang="en-US" dirty="0" err="1" smtClean="0"/>
              <a:t>valOf</a:t>
            </a:r>
            <a:r>
              <a:rPr lang="en-US" dirty="0" smtClean="0"/>
              <a:t>” in the recursion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70871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variation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04800" y="1219200"/>
            <a:ext cx="8610600" cy="510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better_max2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lst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list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if </a:t>
            </a:r>
            <a:r>
              <a:rPr lang="en-US" sz="2000" kern="0" dirty="0" smtClean="0">
                <a:latin typeface="Courier New" pitchFamily="49" charset="0"/>
              </a:rPr>
              <a:t>null </a:t>
            </a:r>
            <a:r>
              <a:rPr lang="en-US" sz="2000" kern="0" dirty="0" err="1" smtClean="0">
                <a:latin typeface="Courier New" pitchFamily="49" charset="0"/>
              </a:rPr>
              <a:t>lst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latin typeface="Courier New" pitchFamily="49" charset="0"/>
              </a:rPr>
              <a:t>NONE </a:t>
            </a:r>
            <a:endParaRPr lang="en-US" sz="2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	  else let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ok to assume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lst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nonempty b/c local *)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max_nonempty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lst</a:t>
            </a:r>
            <a:r>
              <a:rPr lang="en-US" sz="1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lst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if </a:t>
            </a:r>
            <a:r>
              <a:rPr lang="en-US" sz="2000" kern="0" dirty="0">
                <a:latin typeface="Courier New" pitchFamily="49" charset="0"/>
              </a:rPr>
              <a:t>null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lst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lst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	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else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  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tl_ans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max_nonempty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lst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  in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    if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lst</a:t>
            </a:r>
            <a:r>
              <a:rPr lang="en-US" sz="2000" kern="0" dirty="0" smtClean="0">
                <a:latin typeface="Courier New" pitchFamily="49" charset="0"/>
              </a:rPr>
              <a:t> &gt; </a:t>
            </a:r>
            <a:r>
              <a:rPr lang="en-US" sz="2000" kern="0" dirty="0" err="1" smtClean="0">
                <a:latin typeface="Courier New" pitchFamily="49" charset="0"/>
              </a:rPr>
              <a:t>tl_ans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     then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lst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</a:rPr>
              <a:t>       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err="1" smtClean="0">
                <a:latin typeface="Courier New" pitchFamily="49" charset="0"/>
              </a:rPr>
              <a:t>tl_ans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in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</a:t>
            </a:r>
            <a:r>
              <a:rPr lang="en-US" sz="2000" kern="0" dirty="0" smtClean="0">
                <a:latin typeface="Courier New" pitchFamily="49" charset="0"/>
              </a:rPr>
              <a:t>SOME (</a:t>
            </a:r>
            <a:r>
              <a:rPr lang="en-US" sz="2000" kern="0" dirty="0" err="1" smtClean="0">
                <a:latin typeface="Courier New" pitchFamily="49" charset="0"/>
              </a:rPr>
              <a:t>max_nonempty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lst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end</a:t>
            </a: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3898348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valuable non-feature: no mutation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Those are all the features you need (and should use) on hw1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Now learn a very important non-feature</a:t>
            </a:r>
          </a:p>
          <a:p>
            <a:pPr lvl="1"/>
            <a:r>
              <a:rPr lang="en-US" dirty="0" smtClean="0"/>
              <a:t>Huh?? How could the </a:t>
            </a:r>
            <a:r>
              <a:rPr lang="en-US" i="1" dirty="0" smtClean="0"/>
              <a:t>lack</a:t>
            </a:r>
            <a:r>
              <a:rPr lang="en-US" dirty="0" smtClean="0"/>
              <a:t> of a feature be important?</a:t>
            </a:r>
          </a:p>
          <a:p>
            <a:pPr lvl="1"/>
            <a:r>
              <a:rPr lang="en-US" dirty="0" smtClean="0"/>
              <a:t>When it lets you know things </a:t>
            </a:r>
            <a:r>
              <a:rPr lang="en-US" i="1" dirty="0" smtClean="0"/>
              <a:t>other</a:t>
            </a:r>
            <a:r>
              <a:rPr lang="en-US" dirty="0" smtClean="0"/>
              <a:t> code will </a:t>
            </a:r>
            <a:r>
              <a:rPr lang="en-US" i="1" dirty="0" smtClean="0"/>
              <a:t>not</a:t>
            </a:r>
            <a:r>
              <a:rPr lang="en-US" dirty="0" smtClean="0"/>
              <a:t> do with your code and the results your code produces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A major aspect and contribution of functional programming: 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>
                <a:solidFill>
                  <a:schemeClr val="accent2"/>
                </a:solidFill>
              </a:rPr>
              <a:t>Not being able to assign to (a.k.a. mutate) variables or parts of tuples and lists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8991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Suppose we had mutation…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657600"/>
            <a:ext cx="8001000" cy="2667000"/>
          </a:xfrm>
        </p:spPr>
        <p:txBody>
          <a:bodyPr/>
          <a:lstStyle/>
          <a:p>
            <a:r>
              <a:rPr lang="en-US" dirty="0" smtClean="0"/>
              <a:t>What is </a:t>
            </a:r>
            <a:r>
              <a:rPr lang="en-US" b="1" dirty="0" smtClean="0">
                <a:latin typeface="Courier New" pitchFamily="49" charset="0"/>
              </a:rPr>
              <a:t>z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Would depend on how we implemented </a:t>
            </a:r>
            <a:r>
              <a:rPr lang="en-US" b="1" dirty="0" err="1" smtClean="0">
                <a:latin typeface="Courier New" pitchFamily="49" charset="0"/>
              </a:rPr>
              <a:t>sort_pair</a:t>
            </a:r>
            <a:endParaRPr lang="en-US" dirty="0" smtClean="0"/>
          </a:p>
          <a:p>
            <a:pPr lvl="2"/>
            <a:r>
              <a:rPr lang="en-US" dirty="0" smtClean="0"/>
              <a:t>Would have to decide carefully and document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</a:rPr>
              <a:t>sort_pair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But without mutation, we can implement “either way”</a:t>
            </a:r>
          </a:p>
          <a:p>
            <a:pPr lvl="2"/>
            <a:r>
              <a:rPr lang="en-US" dirty="0" smtClean="0">
                <a:solidFill>
                  <a:schemeClr val="accent2"/>
                </a:solidFill>
              </a:rPr>
              <a:t>No code can ever distinguish aliasing vs. identical copies</a:t>
            </a:r>
          </a:p>
          <a:p>
            <a:pPr lvl="2"/>
            <a:r>
              <a:rPr lang="en-US" dirty="0" smtClean="0">
                <a:solidFill>
                  <a:schemeClr val="accent2"/>
                </a:solidFill>
              </a:rPr>
              <a:t>No need to think about aliasing: focus on other things</a:t>
            </a:r>
          </a:p>
          <a:p>
            <a:pPr lvl="2"/>
            <a:r>
              <a:rPr lang="en-US" dirty="0" smtClean="0">
                <a:solidFill>
                  <a:schemeClr val="accent2"/>
                </a:solidFill>
              </a:rPr>
              <a:t>Can use aliasing, which saves space, without danger 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09800" y="1447800"/>
            <a:ext cx="4724400" cy="185301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(4,3)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sort_pair</a:t>
            </a:r>
            <a:r>
              <a:rPr lang="en-US" sz="2000" kern="0" dirty="0" smtClean="0">
                <a:latin typeface="Courier New" pitchFamily="49" charset="0"/>
              </a:rPr>
              <a:t>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i="1" kern="0" dirty="0" smtClean="0">
              <a:solidFill>
                <a:srgbClr val="FF000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i="1" kern="0" dirty="0" smtClean="0">
                <a:solidFill>
                  <a:srgbClr val="FF0000"/>
                </a:solidFill>
                <a:latin typeface="Courier New" pitchFamily="49" charset="0"/>
              </a:rPr>
              <a:t>somehow mutate #1 x to hold 5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#1 y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rgbClr val="FF000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4987224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87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Huge progress in 2 lectures on the core pieces of SML:</a:t>
            </a:r>
          </a:p>
          <a:p>
            <a:r>
              <a:rPr lang="en-US" dirty="0" smtClean="0"/>
              <a:t>Types: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unit  t1*…*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t list  t1*…*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-&gt;t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Types “nest” (each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>
                <a:cs typeface="Courier New" pitchFamily="49" charset="0"/>
              </a:rPr>
              <a:t> above can be itself a compound type)</a:t>
            </a:r>
          </a:p>
          <a:p>
            <a:r>
              <a:rPr lang="en-US" dirty="0" smtClean="0">
                <a:cs typeface="Courier New" pitchFamily="49" charset="0"/>
              </a:rPr>
              <a:t>Variables and environments</a:t>
            </a:r>
          </a:p>
          <a:p>
            <a:r>
              <a:rPr lang="en-US" dirty="0" smtClean="0">
                <a:cs typeface="Courier New" pitchFamily="49" charset="0"/>
              </a:rPr>
              <a:t>Functions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Build: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fun x0 (x1:t1, …,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xn:tn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= e</a:t>
            </a:r>
            <a:endParaRPr lang="en-US" dirty="0" smtClean="0">
              <a:cs typeface="Courier New" pitchFamily="49" charset="0"/>
            </a:endParaRPr>
          </a:p>
          <a:p>
            <a:pPr lvl="1"/>
            <a:r>
              <a:rPr lang="en-US" dirty="0" smtClean="0">
                <a:cs typeface="Courier New" pitchFamily="49" charset="0"/>
              </a:rPr>
              <a:t>Use: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e0 (e1, …, en)</a:t>
            </a:r>
          </a:p>
          <a:p>
            <a:r>
              <a:rPr lang="en-US" dirty="0" smtClean="0">
                <a:cs typeface="Courier New" pitchFamily="49" charset="0"/>
              </a:rPr>
              <a:t>Tuples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Build: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e1, …, en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Use: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#1 e, #2 e, …</a:t>
            </a:r>
            <a:endParaRPr lang="en-US" dirty="0">
              <a:cs typeface="Courier New" pitchFamily="49" charset="0"/>
            </a:endParaRPr>
          </a:p>
          <a:p>
            <a:r>
              <a:rPr lang="en-US" dirty="0" smtClean="0">
                <a:cs typeface="Courier New" pitchFamily="49" charset="0"/>
              </a:rPr>
              <a:t>Lists</a:t>
            </a:r>
            <a:endParaRPr lang="en-US" dirty="0">
              <a:cs typeface="Courier New" pitchFamily="49" charset="0"/>
            </a:endParaRPr>
          </a:p>
          <a:p>
            <a:pPr lvl="1"/>
            <a:r>
              <a:rPr lang="en-US" dirty="0" smtClean="0">
                <a:cs typeface="Courier New" pitchFamily="49" charset="0"/>
              </a:rPr>
              <a:t>Build: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  e1::e2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Use: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 e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e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e</a:t>
            </a:r>
            <a:endParaRPr lang="en-US" dirty="0" smtClean="0">
              <a:cs typeface="Courier New" pitchFamily="49" charset="0"/>
            </a:endParaRPr>
          </a:p>
          <a:p>
            <a:pPr lvl="1"/>
            <a:endParaRPr lang="en-US" dirty="0" smtClean="0">
              <a:cs typeface="Courier New" pitchFamily="49" charset="0"/>
            </a:endParaRPr>
          </a:p>
          <a:p>
            <a:endParaRPr lang="en-US" dirty="0">
              <a:cs typeface="Courier New" pitchFamily="49" charset="0"/>
            </a:endParaRPr>
          </a:p>
          <a:p>
            <a:endParaRPr lang="en-US" dirty="0"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2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 vs.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153400" cy="1752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ML, these two implementations of </a:t>
            </a:r>
            <a:r>
              <a:rPr lang="en-US" b="1" dirty="0" err="1">
                <a:latin typeface="Courier New" pitchFamily="49" charset="0"/>
              </a:rPr>
              <a:t>sort_pair</a:t>
            </a:r>
            <a:r>
              <a:rPr lang="en-US" dirty="0" smtClean="0"/>
              <a:t> are indistinguishable</a:t>
            </a:r>
          </a:p>
          <a:p>
            <a:pPr lvl="1"/>
            <a:r>
              <a:rPr lang="en-US" dirty="0" smtClean="0"/>
              <a:t>But only because tuples are immutable</a:t>
            </a:r>
          </a:p>
          <a:p>
            <a:pPr lvl="1"/>
            <a:r>
              <a:rPr lang="en-US" dirty="0" smtClean="0"/>
              <a:t>The first is better style: simpler and avoids making a new pair in the then-branch</a:t>
            </a:r>
          </a:p>
          <a:p>
            <a:pPr lvl="1"/>
            <a:r>
              <a:rPr lang="en-US" dirty="0" smtClean="0"/>
              <a:t>In Java, you make copies like the second one all the time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752600" y="3276600"/>
            <a:ext cx="5181600" cy="2895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sort_pair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pr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#1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 &gt; #2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then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else</a:t>
            </a:r>
            <a:r>
              <a:rPr lang="en-US" sz="2000" kern="0" dirty="0" smtClean="0">
                <a:latin typeface="Courier New" pitchFamily="49" charset="0"/>
              </a:rPr>
              <a:t> (#2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, #1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sort_pair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pr</a:t>
            </a:r>
            <a:r>
              <a:rPr lang="en-US" sz="1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*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>
                <a:latin typeface="Courier New" pitchFamily="49" charset="0"/>
              </a:rPr>
              <a:t> #1 </a:t>
            </a:r>
            <a:r>
              <a:rPr lang="en-US" sz="2000" kern="0" dirty="0" err="1">
                <a:latin typeface="Courier New" pitchFamily="49" charset="0"/>
              </a:rPr>
              <a:t>pr</a:t>
            </a:r>
            <a:r>
              <a:rPr lang="en-US" sz="2000" kern="0" dirty="0">
                <a:latin typeface="Courier New" pitchFamily="49" charset="0"/>
              </a:rPr>
              <a:t> &gt; #2 </a:t>
            </a:r>
            <a:r>
              <a:rPr lang="en-US" sz="2000" kern="0" dirty="0" err="1">
                <a:latin typeface="Courier New" pitchFamily="49" charset="0"/>
              </a:rPr>
              <a:t>pr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then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(#1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, #2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else</a:t>
            </a:r>
            <a:r>
              <a:rPr lang="en-US" sz="2000" kern="0" dirty="0">
                <a:latin typeface="Courier New" pitchFamily="49" charset="0"/>
              </a:rPr>
              <a:t> (#2 </a:t>
            </a:r>
            <a:r>
              <a:rPr lang="en-US" sz="2000" kern="0" dirty="0" err="1">
                <a:latin typeface="Courier New" pitchFamily="49" charset="0"/>
              </a:rPr>
              <a:t>pr</a:t>
            </a:r>
            <a:r>
              <a:rPr lang="en-US" sz="2000" kern="0" dirty="0">
                <a:latin typeface="Courier New" pitchFamily="49" charset="0"/>
              </a:rPr>
              <a:t>, #1 </a:t>
            </a:r>
            <a:r>
              <a:rPr lang="en-US" sz="2000" kern="0" dirty="0" err="1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1932435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even better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1295400"/>
            <a:ext cx="7315200" cy="2133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append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lst1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list,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lst2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list)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null lst</a:t>
            </a:r>
            <a:r>
              <a:rPr lang="en-US" sz="2000" kern="0" dirty="0">
                <a:latin typeface="Courier New" pitchFamily="49" charset="0"/>
              </a:rPr>
              <a:t>1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then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lst2 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else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(lst1) </a:t>
            </a:r>
            <a:r>
              <a:rPr lang="en-US" sz="2000" kern="0" dirty="0">
                <a:latin typeface="Courier New" pitchFamily="49" charset="0"/>
              </a:rPr>
              <a:t>:: </a:t>
            </a:r>
            <a:r>
              <a:rPr lang="en-US" sz="2000" kern="0" dirty="0" smtClean="0">
                <a:latin typeface="Courier New" pitchFamily="49" charset="0"/>
              </a:rPr>
              <a:t>append 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(lst1), lst2)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[2,4]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[5,3,0]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append(</a:t>
            </a:r>
            <a:r>
              <a:rPr lang="en-US" sz="2000" kern="0" dirty="0" err="1" smtClean="0">
                <a:latin typeface="Courier New" pitchFamily="49" charset="0"/>
              </a:rPr>
              <a:t>x,y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2483768" y="3609088"/>
            <a:ext cx="830729" cy="271551"/>
            <a:chOff x="912" y="864"/>
            <a:chExt cx="768" cy="336"/>
          </a:xfrm>
        </p:grpSpPr>
        <p:sp>
          <p:nvSpPr>
            <p:cNvPr id="104" name="Rectangle 4"/>
            <p:cNvSpPr>
              <a:spLocks noChangeArrowheads="1"/>
            </p:cNvSpPr>
            <p:nvPr/>
          </p:nvSpPr>
          <p:spPr bwMode="auto">
            <a:xfrm>
              <a:off x="912" y="864"/>
              <a:ext cx="768" cy="3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5" name="Line 5"/>
            <p:cNvSpPr>
              <a:spLocks noChangeShapeType="1"/>
            </p:cNvSpPr>
            <p:nvPr/>
          </p:nvSpPr>
          <p:spPr bwMode="auto">
            <a:xfrm>
              <a:off x="1296" y="864"/>
              <a:ext cx="1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3574099" y="3609088"/>
            <a:ext cx="830729" cy="271551"/>
            <a:chOff x="912" y="864"/>
            <a:chExt cx="768" cy="336"/>
          </a:xfrm>
        </p:grpSpPr>
        <p:sp>
          <p:nvSpPr>
            <p:cNvPr id="102" name="Rectangle 101"/>
            <p:cNvSpPr>
              <a:spLocks noChangeArrowheads="1"/>
            </p:cNvSpPr>
            <p:nvPr/>
          </p:nvSpPr>
          <p:spPr bwMode="auto">
            <a:xfrm>
              <a:off x="912" y="864"/>
              <a:ext cx="768" cy="3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3" name="Line 11"/>
            <p:cNvSpPr>
              <a:spLocks noChangeShapeType="1"/>
            </p:cNvSpPr>
            <p:nvPr/>
          </p:nvSpPr>
          <p:spPr bwMode="auto">
            <a:xfrm>
              <a:off x="1296" y="864"/>
              <a:ext cx="1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2483768" y="4035812"/>
            <a:ext cx="830729" cy="271551"/>
            <a:chOff x="912" y="864"/>
            <a:chExt cx="768" cy="336"/>
          </a:xfrm>
        </p:grpSpPr>
        <p:sp>
          <p:nvSpPr>
            <p:cNvPr id="100" name="Rectangle 99"/>
            <p:cNvSpPr>
              <a:spLocks noChangeArrowheads="1"/>
            </p:cNvSpPr>
            <p:nvPr/>
          </p:nvSpPr>
          <p:spPr bwMode="auto">
            <a:xfrm>
              <a:off x="912" y="864"/>
              <a:ext cx="768" cy="3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1" name="Line 14"/>
            <p:cNvSpPr>
              <a:spLocks noChangeShapeType="1"/>
            </p:cNvSpPr>
            <p:nvPr/>
          </p:nvSpPr>
          <p:spPr bwMode="auto">
            <a:xfrm>
              <a:off x="1296" y="864"/>
              <a:ext cx="1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3574099" y="4035812"/>
            <a:ext cx="830729" cy="271551"/>
            <a:chOff x="912" y="864"/>
            <a:chExt cx="768" cy="336"/>
          </a:xfrm>
        </p:grpSpPr>
        <p:sp>
          <p:nvSpPr>
            <p:cNvPr id="98" name="Rectangle 97"/>
            <p:cNvSpPr>
              <a:spLocks noChangeArrowheads="1"/>
            </p:cNvSpPr>
            <p:nvPr/>
          </p:nvSpPr>
          <p:spPr bwMode="auto">
            <a:xfrm>
              <a:off x="912" y="864"/>
              <a:ext cx="768" cy="3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99" name="Line 17"/>
            <p:cNvSpPr>
              <a:spLocks noChangeShapeType="1"/>
            </p:cNvSpPr>
            <p:nvPr/>
          </p:nvSpPr>
          <p:spPr bwMode="auto">
            <a:xfrm>
              <a:off x="1296" y="864"/>
              <a:ext cx="1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4612510" y="4035812"/>
            <a:ext cx="830729" cy="271551"/>
            <a:chOff x="912" y="864"/>
            <a:chExt cx="768" cy="336"/>
          </a:xfrm>
        </p:grpSpPr>
        <p:sp>
          <p:nvSpPr>
            <p:cNvPr id="96" name="Rectangle 95"/>
            <p:cNvSpPr>
              <a:spLocks noChangeArrowheads="1"/>
            </p:cNvSpPr>
            <p:nvPr/>
          </p:nvSpPr>
          <p:spPr bwMode="auto">
            <a:xfrm>
              <a:off x="912" y="864"/>
              <a:ext cx="768" cy="3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97" name="Line 20"/>
            <p:cNvSpPr>
              <a:spLocks noChangeShapeType="1"/>
            </p:cNvSpPr>
            <p:nvPr/>
          </p:nvSpPr>
          <p:spPr bwMode="auto">
            <a:xfrm>
              <a:off x="1296" y="864"/>
              <a:ext cx="1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grpSp>
        <p:nvGrpSpPr>
          <p:cNvPr id="14" name="Group 24"/>
          <p:cNvGrpSpPr>
            <a:grpSpLocks/>
          </p:cNvGrpSpPr>
          <p:nvPr/>
        </p:nvGrpSpPr>
        <p:grpSpPr bwMode="auto">
          <a:xfrm>
            <a:off x="2483768" y="4462535"/>
            <a:ext cx="830729" cy="271551"/>
            <a:chOff x="912" y="864"/>
            <a:chExt cx="768" cy="336"/>
          </a:xfrm>
        </p:grpSpPr>
        <p:sp>
          <p:nvSpPr>
            <p:cNvPr id="94" name="Rectangle 25"/>
            <p:cNvSpPr>
              <a:spLocks noChangeArrowheads="1"/>
            </p:cNvSpPr>
            <p:nvPr/>
          </p:nvSpPr>
          <p:spPr bwMode="auto">
            <a:xfrm>
              <a:off x="912" y="864"/>
              <a:ext cx="768" cy="3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95" name="Line 26"/>
            <p:cNvSpPr>
              <a:spLocks noChangeShapeType="1"/>
            </p:cNvSpPr>
            <p:nvPr/>
          </p:nvSpPr>
          <p:spPr bwMode="auto">
            <a:xfrm>
              <a:off x="1296" y="864"/>
              <a:ext cx="1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grpSp>
        <p:nvGrpSpPr>
          <p:cNvPr id="15" name="Group 27"/>
          <p:cNvGrpSpPr>
            <a:grpSpLocks/>
          </p:cNvGrpSpPr>
          <p:nvPr/>
        </p:nvGrpSpPr>
        <p:grpSpPr bwMode="auto">
          <a:xfrm>
            <a:off x="3574099" y="4462535"/>
            <a:ext cx="830729" cy="271551"/>
            <a:chOff x="912" y="864"/>
            <a:chExt cx="768" cy="336"/>
          </a:xfrm>
        </p:grpSpPr>
        <p:sp>
          <p:nvSpPr>
            <p:cNvPr id="92" name="Rectangle 28"/>
            <p:cNvSpPr>
              <a:spLocks noChangeArrowheads="1"/>
            </p:cNvSpPr>
            <p:nvPr/>
          </p:nvSpPr>
          <p:spPr bwMode="auto">
            <a:xfrm>
              <a:off x="912" y="864"/>
              <a:ext cx="768" cy="3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93" name="Line 29"/>
            <p:cNvSpPr>
              <a:spLocks noChangeShapeType="1"/>
            </p:cNvSpPr>
            <p:nvPr/>
          </p:nvSpPr>
          <p:spPr bwMode="auto">
            <a:xfrm>
              <a:off x="1296" y="864"/>
              <a:ext cx="1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sp>
        <p:nvSpPr>
          <p:cNvPr id="16" name="Text Box 30"/>
          <p:cNvSpPr txBox="1">
            <a:spLocks noChangeArrowheads="1"/>
          </p:cNvSpPr>
          <p:nvPr/>
        </p:nvSpPr>
        <p:spPr bwMode="auto">
          <a:xfrm>
            <a:off x="1499721" y="3609088"/>
            <a:ext cx="274052" cy="227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 dirty="0">
                <a:latin typeface="Courier New" pitchFamily="49" charset="0"/>
              </a:rPr>
              <a:t>x</a:t>
            </a:r>
          </a:p>
        </p:txBody>
      </p:sp>
      <p:sp>
        <p:nvSpPr>
          <p:cNvPr id="17" name="Text Box 31"/>
          <p:cNvSpPr txBox="1">
            <a:spLocks noChangeArrowheads="1"/>
          </p:cNvSpPr>
          <p:nvPr/>
        </p:nvSpPr>
        <p:spPr bwMode="auto">
          <a:xfrm>
            <a:off x="1499721" y="3997018"/>
            <a:ext cx="274052" cy="227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latin typeface="Courier New" pitchFamily="49" charset="0"/>
              </a:rPr>
              <a:t>y</a:t>
            </a:r>
          </a:p>
        </p:txBody>
      </p:sp>
      <p:sp>
        <p:nvSpPr>
          <p:cNvPr id="18" name="Text Box 32"/>
          <p:cNvSpPr txBox="1">
            <a:spLocks noChangeArrowheads="1"/>
          </p:cNvSpPr>
          <p:nvPr/>
        </p:nvSpPr>
        <p:spPr bwMode="auto">
          <a:xfrm>
            <a:off x="1499721" y="4462535"/>
            <a:ext cx="274052" cy="227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 dirty="0">
                <a:latin typeface="Courier New" pitchFamily="49" charset="0"/>
              </a:rPr>
              <a:t>z</a:t>
            </a:r>
          </a:p>
        </p:txBody>
      </p:sp>
      <p:sp>
        <p:nvSpPr>
          <p:cNvPr id="19" name="Text Box 33"/>
          <p:cNvSpPr txBox="1">
            <a:spLocks noChangeArrowheads="1"/>
          </p:cNvSpPr>
          <p:nvPr/>
        </p:nvSpPr>
        <p:spPr bwMode="auto">
          <a:xfrm>
            <a:off x="2587608" y="3609088"/>
            <a:ext cx="274052" cy="227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latin typeface="Courier New" pitchFamily="49" charset="0"/>
              </a:rPr>
              <a:t>2</a:t>
            </a:r>
          </a:p>
        </p:txBody>
      </p:sp>
      <p:sp>
        <p:nvSpPr>
          <p:cNvPr id="20" name="Text Box 34"/>
          <p:cNvSpPr txBox="1">
            <a:spLocks noChangeArrowheads="1"/>
          </p:cNvSpPr>
          <p:nvPr/>
        </p:nvSpPr>
        <p:spPr bwMode="auto">
          <a:xfrm>
            <a:off x="3626020" y="3609088"/>
            <a:ext cx="274052" cy="227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 dirty="0">
                <a:latin typeface="Courier New" pitchFamily="49" charset="0"/>
              </a:rPr>
              <a:t>4</a:t>
            </a:r>
          </a:p>
        </p:txBody>
      </p:sp>
      <p:sp>
        <p:nvSpPr>
          <p:cNvPr id="21" name="Line 35"/>
          <p:cNvSpPr>
            <a:spLocks noChangeShapeType="1"/>
          </p:cNvSpPr>
          <p:nvPr/>
        </p:nvSpPr>
        <p:spPr bwMode="auto">
          <a:xfrm flipV="1">
            <a:off x="4041384" y="3647881"/>
            <a:ext cx="311524" cy="19396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2" name="Line 36"/>
          <p:cNvSpPr>
            <a:spLocks noChangeShapeType="1"/>
          </p:cNvSpPr>
          <p:nvPr/>
        </p:nvSpPr>
        <p:spPr bwMode="auto">
          <a:xfrm>
            <a:off x="3210656" y="3764260"/>
            <a:ext cx="36344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3" name="Line 37"/>
          <p:cNvSpPr>
            <a:spLocks noChangeShapeType="1"/>
          </p:cNvSpPr>
          <p:nvPr/>
        </p:nvSpPr>
        <p:spPr bwMode="auto">
          <a:xfrm>
            <a:off x="3210656" y="4190984"/>
            <a:ext cx="36344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4" name="Line 38"/>
          <p:cNvSpPr>
            <a:spLocks noChangeShapeType="1"/>
          </p:cNvSpPr>
          <p:nvPr/>
        </p:nvSpPr>
        <p:spPr bwMode="auto">
          <a:xfrm>
            <a:off x="4249067" y="4190984"/>
            <a:ext cx="36344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5" name="Text Box 39"/>
          <p:cNvSpPr txBox="1">
            <a:spLocks noChangeArrowheads="1"/>
          </p:cNvSpPr>
          <p:nvPr/>
        </p:nvSpPr>
        <p:spPr bwMode="auto">
          <a:xfrm>
            <a:off x="2587608" y="4035812"/>
            <a:ext cx="274052" cy="227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latin typeface="Courier New" pitchFamily="49" charset="0"/>
              </a:rPr>
              <a:t>5</a:t>
            </a:r>
          </a:p>
        </p:txBody>
      </p:sp>
      <p:sp>
        <p:nvSpPr>
          <p:cNvPr id="26" name="Text Box 40"/>
          <p:cNvSpPr txBox="1">
            <a:spLocks noChangeArrowheads="1"/>
          </p:cNvSpPr>
          <p:nvPr/>
        </p:nvSpPr>
        <p:spPr bwMode="auto">
          <a:xfrm>
            <a:off x="3626020" y="4035812"/>
            <a:ext cx="274052" cy="227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latin typeface="Courier New" pitchFamily="49" charset="0"/>
              </a:rPr>
              <a:t>3</a:t>
            </a:r>
          </a:p>
        </p:txBody>
      </p:sp>
      <p:sp>
        <p:nvSpPr>
          <p:cNvPr id="27" name="Text Box 41"/>
          <p:cNvSpPr txBox="1">
            <a:spLocks noChangeArrowheads="1"/>
          </p:cNvSpPr>
          <p:nvPr/>
        </p:nvSpPr>
        <p:spPr bwMode="auto">
          <a:xfrm>
            <a:off x="4716352" y="4035812"/>
            <a:ext cx="281237" cy="227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800" b="1">
                <a:latin typeface="Courier New" pitchFamily="49" charset="0"/>
              </a:rPr>
              <a:t>0</a:t>
            </a:r>
          </a:p>
        </p:txBody>
      </p:sp>
      <p:sp>
        <p:nvSpPr>
          <p:cNvPr id="28" name="Line 42"/>
          <p:cNvSpPr>
            <a:spLocks noChangeShapeType="1"/>
          </p:cNvSpPr>
          <p:nvPr/>
        </p:nvSpPr>
        <p:spPr bwMode="auto">
          <a:xfrm flipV="1">
            <a:off x="5079795" y="4074604"/>
            <a:ext cx="311524" cy="19396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9" name="Text Box 43"/>
          <p:cNvSpPr txBox="1">
            <a:spLocks noChangeArrowheads="1"/>
          </p:cNvSpPr>
          <p:nvPr/>
        </p:nvSpPr>
        <p:spPr bwMode="auto">
          <a:xfrm>
            <a:off x="2587608" y="4462535"/>
            <a:ext cx="274052" cy="227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latin typeface="Courier New" pitchFamily="49" charset="0"/>
              </a:rPr>
              <a:t>2</a:t>
            </a:r>
          </a:p>
        </p:txBody>
      </p: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3677940" y="4462535"/>
            <a:ext cx="274052" cy="227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latin typeface="Courier New" pitchFamily="49" charset="0"/>
              </a:rPr>
              <a:t>4</a:t>
            </a:r>
          </a:p>
        </p:txBody>
      </p:sp>
      <p:sp>
        <p:nvSpPr>
          <p:cNvPr id="31" name="Line 45"/>
          <p:cNvSpPr>
            <a:spLocks noChangeShapeType="1"/>
          </p:cNvSpPr>
          <p:nvPr/>
        </p:nvSpPr>
        <p:spPr bwMode="auto">
          <a:xfrm>
            <a:off x="3210656" y="4617707"/>
            <a:ext cx="36344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2" name="Line 49"/>
          <p:cNvSpPr>
            <a:spLocks noChangeShapeType="1"/>
          </p:cNvSpPr>
          <p:nvPr/>
        </p:nvSpPr>
        <p:spPr bwMode="auto">
          <a:xfrm flipH="1" flipV="1">
            <a:off x="2691450" y="4307363"/>
            <a:ext cx="1609537" cy="23275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grpSp>
        <p:nvGrpSpPr>
          <p:cNvPr id="33" name="Group 51"/>
          <p:cNvGrpSpPr>
            <a:grpSpLocks/>
          </p:cNvGrpSpPr>
          <p:nvPr/>
        </p:nvGrpSpPr>
        <p:grpSpPr bwMode="auto">
          <a:xfrm>
            <a:off x="2445897" y="5199602"/>
            <a:ext cx="830729" cy="271551"/>
            <a:chOff x="912" y="864"/>
            <a:chExt cx="768" cy="336"/>
          </a:xfrm>
        </p:grpSpPr>
        <p:sp>
          <p:nvSpPr>
            <p:cNvPr id="90" name="Rectangle 52"/>
            <p:cNvSpPr>
              <a:spLocks noChangeArrowheads="1"/>
            </p:cNvSpPr>
            <p:nvPr/>
          </p:nvSpPr>
          <p:spPr bwMode="auto">
            <a:xfrm>
              <a:off x="912" y="864"/>
              <a:ext cx="768" cy="3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91" name="Line 53"/>
            <p:cNvSpPr>
              <a:spLocks noChangeShapeType="1"/>
            </p:cNvSpPr>
            <p:nvPr/>
          </p:nvSpPr>
          <p:spPr bwMode="auto">
            <a:xfrm>
              <a:off x="1296" y="864"/>
              <a:ext cx="1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grpSp>
        <p:nvGrpSpPr>
          <p:cNvPr id="34" name="Group 54"/>
          <p:cNvGrpSpPr>
            <a:grpSpLocks/>
          </p:cNvGrpSpPr>
          <p:nvPr/>
        </p:nvGrpSpPr>
        <p:grpSpPr bwMode="auto">
          <a:xfrm>
            <a:off x="3536229" y="5199602"/>
            <a:ext cx="830729" cy="271551"/>
            <a:chOff x="912" y="864"/>
            <a:chExt cx="768" cy="336"/>
          </a:xfrm>
        </p:grpSpPr>
        <p:sp>
          <p:nvSpPr>
            <p:cNvPr id="88" name="Rectangle 55"/>
            <p:cNvSpPr>
              <a:spLocks noChangeArrowheads="1"/>
            </p:cNvSpPr>
            <p:nvPr/>
          </p:nvSpPr>
          <p:spPr bwMode="auto">
            <a:xfrm>
              <a:off x="912" y="864"/>
              <a:ext cx="768" cy="3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89" name="Line 56"/>
            <p:cNvSpPr>
              <a:spLocks noChangeShapeType="1"/>
            </p:cNvSpPr>
            <p:nvPr/>
          </p:nvSpPr>
          <p:spPr bwMode="auto">
            <a:xfrm>
              <a:off x="1296" y="864"/>
              <a:ext cx="1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grpSp>
        <p:nvGrpSpPr>
          <p:cNvPr id="35" name="Group 57"/>
          <p:cNvGrpSpPr>
            <a:grpSpLocks/>
          </p:cNvGrpSpPr>
          <p:nvPr/>
        </p:nvGrpSpPr>
        <p:grpSpPr bwMode="auto">
          <a:xfrm>
            <a:off x="2445897" y="5626325"/>
            <a:ext cx="830729" cy="271551"/>
            <a:chOff x="912" y="864"/>
            <a:chExt cx="768" cy="336"/>
          </a:xfrm>
        </p:grpSpPr>
        <p:sp>
          <p:nvSpPr>
            <p:cNvPr id="86" name="Rectangle 58"/>
            <p:cNvSpPr>
              <a:spLocks noChangeArrowheads="1"/>
            </p:cNvSpPr>
            <p:nvPr/>
          </p:nvSpPr>
          <p:spPr bwMode="auto">
            <a:xfrm>
              <a:off x="912" y="864"/>
              <a:ext cx="768" cy="3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87" name="Line 59"/>
            <p:cNvSpPr>
              <a:spLocks noChangeShapeType="1"/>
            </p:cNvSpPr>
            <p:nvPr/>
          </p:nvSpPr>
          <p:spPr bwMode="auto">
            <a:xfrm>
              <a:off x="1296" y="864"/>
              <a:ext cx="1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grpSp>
        <p:nvGrpSpPr>
          <p:cNvPr id="36" name="Group 60"/>
          <p:cNvGrpSpPr>
            <a:grpSpLocks/>
          </p:cNvGrpSpPr>
          <p:nvPr/>
        </p:nvGrpSpPr>
        <p:grpSpPr bwMode="auto">
          <a:xfrm>
            <a:off x="3536229" y="5626325"/>
            <a:ext cx="830729" cy="271551"/>
            <a:chOff x="912" y="864"/>
            <a:chExt cx="768" cy="336"/>
          </a:xfrm>
        </p:grpSpPr>
        <p:sp>
          <p:nvSpPr>
            <p:cNvPr id="84" name="Rectangle 61"/>
            <p:cNvSpPr>
              <a:spLocks noChangeArrowheads="1"/>
            </p:cNvSpPr>
            <p:nvPr/>
          </p:nvSpPr>
          <p:spPr bwMode="auto">
            <a:xfrm>
              <a:off x="912" y="864"/>
              <a:ext cx="768" cy="3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85" name="Line 62"/>
            <p:cNvSpPr>
              <a:spLocks noChangeShapeType="1"/>
            </p:cNvSpPr>
            <p:nvPr/>
          </p:nvSpPr>
          <p:spPr bwMode="auto">
            <a:xfrm>
              <a:off x="1296" y="864"/>
              <a:ext cx="1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grpSp>
        <p:nvGrpSpPr>
          <p:cNvPr id="37" name="Group 63"/>
          <p:cNvGrpSpPr>
            <a:grpSpLocks/>
          </p:cNvGrpSpPr>
          <p:nvPr/>
        </p:nvGrpSpPr>
        <p:grpSpPr bwMode="auto">
          <a:xfrm>
            <a:off x="4574639" y="5626325"/>
            <a:ext cx="830729" cy="271551"/>
            <a:chOff x="912" y="864"/>
            <a:chExt cx="768" cy="336"/>
          </a:xfrm>
        </p:grpSpPr>
        <p:sp>
          <p:nvSpPr>
            <p:cNvPr id="82" name="Rectangle 64"/>
            <p:cNvSpPr>
              <a:spLocks noChangeArrowheads="1"/>
            </p:cNvSpPr>
            <p:nvPr/>
          </p:nvSpPr>
          <p:spPr bwMode="auto">
            <a:xfrm>
              <a:off x="912" y="864"/>
              <a:ext cx="768" cy="3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83" name="Line 65"/>
            <p:cNvSpPr>
              <a:spLocks noChangeShapeType="1"/>
            </p:cNvSpPr>
            <p:nvPr/>
          </p:nvSpPr>
          <p:spPr bwMode="auto">
            <a:xfrm>
              <a:off x="1296" y="864"/>
              <a:ext cx="1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grpSp>
        <p:nvGrpSpPr>
          <p:cNvPr id="38" name="Group 66"/>
          <p:cNvGrpSpPr>
            <a:grpSpLocks/>
          </p:cNvGrpSpPr>
          <p:nvPr/>
        </p:nvGrpSpPr>
        <p:grpSpPr bwMode="auto">
          <a:xfrm>
            <a:off x="2445897" y="6053049"/>
            <a:ext cx="830729" cy="271551"/>
            <a:chOff x="912" y="864"/>
            <a:chExt cx="768" cy="336"/>
          </a:xfrm>
        </p:grpSpPr>
        <p:sp>
          <p:nvSpPr>
            <p:cNvPr id="80" name="Rectangle 67"/>
            <p:cNvSpPr>
              <a:spLocks noChangeArrowheads="1"/>
            </p:cNvSpPr>
            <p:nvPr/>
          </p:nvSpPr>
          <p:spPr bwMode="auto">
            <a:xfrm>
              <a:off x="912" y="864"/>
              <a:ext cx="768" cy="3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81" name="Line 68"/>
            <p:cNvSpPr>
              <a:spLocks noChangeShapeType="1"/>
            </p:cNvSpPr>
            <p:nvPr/>
          </p:nvSpPr>
          <p:spPr bwMode="auto">
            <a:xfrm>
              <a:off x="1296" y="864"/>
              <a:ext cx="1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grpSp>
        <p:nvGrpSpPr>
          <p:cNvPr id="39" name="Group 69"/>
          <p:cNvGrpSpPr>
            <a:grpSpLocks/>
          </p:cNvGrpSpPr>
          <p:nvPr/>
        </p:nvGrpSpPr>
        <p:grpSpPr bwMode="auto">
          <a:xfrm>
            <a:off x="3536229" y="6053049"/>
            <a:ext cx="830729" cy="271551"/>
            <a:chOff x="912" y="864"/>
            <a:chExt cx="768" cy="336"/>
          </a:xfrm>
        </p:grpSpPr>
        <p:sp>
          <p:nvSpPr>
            <p:cNvPr id="78" name="Rectangle 70"/>
            <p:cNvSpPr>
              <a:spLocks noChangeArrowheads="1"/>
            </p:cNvSpPr>
            <p:nvPr/>
          </p:nvSpPr>
          <p:spPr bwMode="auto">
            <a:xfrm>
              <a:off x="912" y="864"/>
              <a:ext cx="768" cy="3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79" name="Line 71"/>
            <p:cNvSpPr>
              <a:spLocks noChangeShapeType="1"/>
            </p:cNvSpPr>
            <p:nvPr/>
          </p:nvSpPr>
          <p:spPr bwMode="auto">
            <a:xfrm>
              <a:off x="1296" y="864"/>
              <a:ext cx="1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sp>
        <p:nvSpPr>
          <p:cNvPr id="40" name="Text Box 72"/>
          <p:cNvSpPr txBox="1">
            <a:spLocks noChangeArrowheads="1"/>
          </p:cNvSpPr>
          <p:nvPr/>
        </p:nvSpPr>
        <p:spPr bwMode="auto">
          <a:xfrm>
            <a:off x="1447800" y="5199602"/>
            <a:ext cx="274052" cy="227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latin typeface="Courier New" pitchFamily="49" charset="0"/>
              </a:rPr>
              <a:t>x</a:t>
            </a:r>
          </a:p>
        </p:txBody>
      </p:sp>
      <p:sp>
        <p:nvSpPr>
          <p:cNvPr id="41" name="Text Box 73"/>
          <p:cNvSpPr txBox="1">
            <a:spLocks noChangeArrowheads="1"/>
          </p:cNvSpPr>
          <p:nvPr/>
        </p:nvSpPr>
        <p:spPr bwMode="auto">
          <a:xfrm>
            <a:off x="1447800" y="5587533"/>
            <a:ext cx="274052" cy="227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latin typeface="Courier New" pitchFamily="49" charset="0"/>
              </a:rPr>
              <a:t>y</a:t>
            </a:r>
          </a:p>
        </p:txBody>
      </p:sp>
      <p:sp>
        <p:nvSpPr>
          <p:cNvPr id="42" name="Text Box 74"/>
          <p:cNvSpPr txBox="1">
            <a:spLocks noChangeArrowheads="1"/>
          </p:cNvSpPr>
          <p:nvPr/>
        </p:nvSpPr>
        <p:spPr bwMode="auto">
          <a:xfrm>
            <a:off x="1447800" y="6053049"/>
            <a:ext cx="274052" cy="227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latin typeface="Courier New" pitchFamily="49" charset="0"/>
              </a:rPr>
              <a:t>z</a:t>
            </a:r>
          </a:p>
        </p:txBody>
      </p:sp>
      <p:sp>
        <p:nvSpPr>
          <p:cNvPr id="43" name="Text Box 75"/>
          <p:cNvSpPr txBox="1">
            <a:spLocks noChangeArrowheads="1"/>
          </p:cNvSpPr>
          <p:nvPr/>
        </p:nvSpPr>
        <p:spPr bwMode="auto">
          <a:xfrm>
            <a:off x="2549739" y="5199602"/>
            <a:ext cx="274052" cy="227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latin typeface="Courier New" pitchFamily="49" charset="0"/>
              </a:rPr>
              <a:t>2</a:t>
            </a:r>
          </a:p>
        </p:txBody>
      </p:sp>
      <p:sp>
        <p:nvSpPr>
          <p:cNvPr id="44" name="Text Box 76"/>
          <p:cNvSpPr txBox="1">
            <a:spLocks noChangeArrowheads="1"/>
          </p:cNvSpPr>
          <p:nvPr/>
        </p:nvSpPr>
        <p:spPr bwMode="auto">
          <a:xfrm>
            <a:off x="3588149" y="5199602"/>
            <a:ext cx="274052" cy="227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latin typeface="Courier New" pitchFamily="49" charset="0"/>
              </a:rPr>
              <a:t>4</a:t>
            </a:r>
          </a:p>
        </p:txBody>
      </p:sp>
      <p:sp>
        <p:nvSpPr>
          <p:cNvPr id="45" name="Line 77"/>
          <p:cNvSpPr>
            <a:spLocks noChangeShapeType="1"/>
          </p:cNvSpPr>
          <p:nvPr/>
        </p:nvSpPr>
        <p:spPr bwMode="auto">
          <a:xfrm flipV="1">
            <a:off x="4003514" y="5238396"/>
            <a:ext cx="311524" cy="19396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6" name="Line 78"/>
          <p:cNvSpPr>
            <a:spLocks noChangeShapeType="1"/>
          </p:cNvSpPr>
          <p:nvPr/>
        </p:nvSpPr>
        <p:spPr bwMode="auto">
          <a:xfrm>
            <a:off x="3172785" y="5354774"/>
            <a:ext cx="36344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" name="Line 79"/>
          <p:cNvSpPr>
            <a:spLocks noChangeShapeType="1"/>
          </p:cNvSpPr>
          <p:nvPr/>
        </p:nvSpPr>
        <p:spPr bwMode="auto">
          <a:xfrm>
            <a:off x="3172785" y="5781498"/>
            <a:ext cx="36344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8" name="Line 80"/>
          <p:cNvSpPr>
            <a:spLocks noChangeShapeType="1"/>
          </p:cNvSpPr>
          <p:nvPr/>
        </p:nvSpPr>
        <p:spPr bwMode="auto">
          <a:xfrm>
            <a:off x="4211196" y="5781498"/>
            <a:ext cx="36344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9" name="Text Box 81"/>
          <p:cNvSpPr txBox="1">
            <a:spLocks noChangeArrowheads="1"/>
          </p:cNvSpPr>
          <p:nvPr/>
        </p:nvSpPr>
        <p:spPr bwMode="auto">
          <a:xfrm>
            <a:off x="2549739" y="5626325"/>
            <a:ext cx="274052" cy="227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latin typeface="Courier New" pitchFamily="49" charset="0"/>
              </a:rPr>
              <a:t>5</a:t>
            </a:r>
          </a:p>
        </p:txBody>
      </p:sp>
      <p:sp>
        <p:nvSpPr>
          <p:cNvPr id="50" name="Text Box 82"/>
          <p:cNvSpPr txBox="1">
            <a:spLocks noChangeArrowheads="1"/>
          </p:cNvSpPr>
          <p:nvPr/>
        </p:nvSpPr>
        <p:spPr bwMode="auto">
          <a:xfrm>
            <a:off x="3588149" y="5626325"/>
            <a:ext cx="274052" cy="227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latin typeface="Courier New" pitchFamily="49" charset="0"/>
              </a:rPr>
              <a:t>3</a:t>
            </a:r>
          </a:p>
        </p:txBody>
      </p:sp>
      <p:sp>
        <p:nvSpPr>
          <p:cNvPr id="51" name="Text Box 83"/>
          <p:cNvSpPr txBox="1">
            <a:spLocks noChangeArrowheads="1"/>
          </p:cNvSpPr>
          <p:nvPr/>
        </p:nvSpPr>
        <p:spPr bwMode="auto">
          <a:xfrm>
            <a:off x="4678481" y="5626325"/>
            <a:ext cx="281237" cy="227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800" b="1" dirty="0">
                <a:latin typeface="Courier New" pitchFamily="49" charset="0"/>
              </a:rPr>
              <a:t>0</a:t>
            </a:r>
          </a:p>
        </p:txBody>
      </p:sp>
      <p:sp>
        <p:nvSpPr>
          <p:cNvPr id="52" name="Line 84"/>
          <p:cNvSpPr>
            <a:spLocks noChangeShapeType="1"/>
          </p:cNvSpPr>
          <p:nvPr/>
        </p:nvSpPr>
        <p:spPr bwMode="auto">
          <a:xfrm flipV="1">
            <a:off x="5041924" y="5665119"/>
            <a:ext cx="311524" cy="19396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53" name="Text Box 85"/>
          <p:cNvSpPr txBox="1">
            <a:spLocks noChangeArrowheads="1"/>
          </p:cNvSpPr>
          <p:nvPr/>
        </p:nvSpPr>
        <p:spPr bwMode="auto">
          <a:xfrm>
            <a:off x="2549739" y="6053049"/>
            <a:ext cx="274052" cy="227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latin typeface="Courier New" pitchFamily="49" charset="0"/>
              </a:rPr>
              <a:t>2</a:t>
            </a:r>
          </a:p>
        </p:txBody>
      </p:sp>
      <p:sp>
        <p:nvSpPr>
          <p:cNvPr id="54" name="Text Box 86"/>
          <p:cNvSpPr txBox="1">
            <a:spLocks noChangeArrowheads="1"/>
          </p:cNvSpPr>
          <p:nvPr/>
        </p:nvSpPr>
        <p:spPr bwMode="auto">
          <a:xfrm>
            <a:off x="3640070" y="6053049"/>
            <a:ext cx="274052" cy="227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latin typeface="Courier New" pitchFamily="49" charset="0"/>
              </a:rPr>
              <a:t>4</a:t>
            </a:r>
          </a:p>
        </p:txBody>
      </p:sp>
      <p:sp>
        <p:nvSpPr>
          <p:cNvPr id="55" name="Line 87"/>
          <p:cNvSpPr>
            <a:spLocks noChangeShapeType="1"/>
          </p:cNvSpPr>
          <p:nvPr/>
        </p:nvSpPr>
        <p:spPr bwMode="auto">
          <a:xfrm>
            <a:off x="3172785" y="6208221"/>
            <a:ext cx="36344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grpSp>
        <p:nvGrpSpPr>
          <p:cNvPr id="56" name="Group 104"/>
          <p:cNvGrpSpPr>
            <a:grpSpLocks/>
          </p:cNvGrpSpPr>
          <p:nvPr/>
        </p:nvGrpSpPr>
        <p:grpSpPr bwMode="auto">
          <a:xfrm>
            <a:off x="4574639" y="6053049"/>
            <a:ext cx="830729" cy="271551"/>
            <a:chOff x="912" y="864"/>
            <a:chExt cx="768" cy="336"/>
          </a:xfrm>
        </p:grpSpPr>
        <p:sp>
          <p:nvSpPr>
            <p:cNvPr id="76" name="Rectangle 105"/>
            <p:cNvSpPr>
              <a:spLocks noChangeArrowheads="1"/>
            </p:cNvSpPr>
            <p:nvPr/>
          </p:nvSpPr>
          <p:spPr bwMode="auto">
            <a:xfrm>
              <a:off x="912" y="864"/>
              <a:ext cx="768" cy="3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77" name="Line 106"/>
            <p:cNvSpPr>
              <a:spLocks noChangeShapeType="1"/>
            </p:cNvSpPr>
            <p:nvPr/>
          </p:nvSpPr>
          <p:spPr bwMode="auto">
            <a:xfrm>
              <a:off x="1296" y="864"/>
              <a:ext cx="1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grpSp>
        <p:nvGrpSpPr>
          <p:cNvPr id="57" name="Group 107"/>
          <p:cNvGrpSpPr>
            <a:grpSpLocks/>
          </p:cNvGrpSpPr>
          <p:nvPr/>
        </p:nvGrpSpPr>
        <p:grpSpPr bwMode="auto">
          <a:xfrm>
            <a:off x="5664971" y="6053049"/>
            <a:ext cx="830729" cy="271551"/>
            <a:chOff x="912" y="864"/>
            <a:chExt cx="768" cy="336"/>
          </a:xfrm>
        </p:grpSpPr>
        <p:sp>
          <p:nvSpPr>
            <p:cNvPr id="74" name="Rectangle 108"/>
            <p:cNvSpPr>
              <a:spLocks noChangeArrowheads="1"/>
            </p:cNvSpPr>
            <p:nvPr/>
          </p:nvSpPr>
          <p:spPr bwMode="auto">
            <a:xfrm>
              <a:off x="912" y="864"/>
              <a:ext cx="768" cy="3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75" name="Line 109"/>
            <p:cNvSpPr>
              <a:spLocks noChangeShapeType="1"/>
            </p:cNvSpPr>
            <p:nvPr/>
          </p:nvSpPr>
          <p:spPr bwMode="auto">
            <a:xfrm>
              <a:off x="1296" y="864"/>
              <a:ext cx="1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grpSp>
        <p:nvGrpSpPr>
          <p:cNvPr id="58" name="Group 110"/>
          <p:cNvGrpSpPr>
            <a:grpSpLocks/>
          </p:cNvGrpSpPr>
          <p:nvPr/>
        </p:nvGrpSpPr>
        <p:grpSpPr bwMode="auto">
          <a:xfrm>
            <a:off x="6703382" y="6053049"/>
            <a:ext cx="830729" cy="271551"/>
            <a:chOff x="912" y="864"/>
            <a:chExt cx="768" cy="336"/>
          </a:xfrm>
        </p:grpSpPr>
        <p:sp>
          <p:nvSpPr>
            <p:cNvPr id="72" name="Rectangle 111"/>
            <p:cNvSpPr>
              <a:spLocks noChangeArrowheads="1"/>
            </p:cNvSpPr>
            <p:nvPr/>
          </p:nvSpPr>
          <p:spPr bwMode="auto">
            <a:xfrm>
              <a:off x="912" y="864"/>
              <a:ext cx="768" cy="3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73" name="Line 112"/>
            <p:cNvSpPr>
              <a:spLocks noChangeShapeType="1"/>
            </p:cNvSpPr>
            <p:nvPr/>
          </p:nvSpPr>
          <p:spPr bwMode="auto">
            <a:xfrm>
              <a:off x="1296" y="864"/>
              <a:ext cx="1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sp>
        <p:nvSpPr>
          <p:cNvPr id="59" name="Line 113"/>
          <p:cNvSpPr>
            <a:spLocks noChangeShapeType="1"/>
          </p:cNvSpPr>
          <p:nvPr/>
        </p:nvSpPr>
        <p:spPr bwMode="auto">
          <a:xfrm>
            <a:off x="5301527" y="6208221"/>
            <a:ext cx="36344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0" name="Line 114"/>
          <p:cNvSpPr>
            <a:spLocks noChangeShapeType="1"/>
          </p:cNvSpPr>
          <p:nvPr/>
        </p:nvSpPr>
        <p:spPr bwMode="auto">
          <a:xfrm>
            <a:off x="6339938" y="6208221"/>
            <a:ext cx="36344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1" name="Text Box 115"/>
          <p:cNvSpPr txBox="1">
            <a:spLocks noChangeArrowheads="1"/>
          </p:cNvSpPr>
          <p:nvPr/>
        </p:nvSpPr>
        <p:spPr bwMode="auto">
          <a:xfrm>
            <a:off x="4678481" y="6053049"/>
            <a:ext cx="274052" cy="227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latin typeface="Courier New" pitchFamily="49" charset="0"/>
              </a:rPr>
              <a:t>5</a:t>
            </a:r>
          </a:p>
        </p:txBody>
      </p:sp>
      <p:sp>
        <p:nvSpPr>
          <p:cNvPr id="62" name="Text Box 116"/>
          <p:cNvSpPr txBox="1">
            <a:spLocks noChangeArrowheads="1"/>
          </p:cNvSpPr>
          <p:nvPr/>
        </p:nvSpPr>
        <p:spPr bwMode="auto">
          <a:xfrm>
            <a:off x="5716892" y="6053049"/>
            <a:ext cx="274052" cy="227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latin typeface="Courier New" pitchFamily="49" charset="0"/>
              </a:rPr>
              <a:t>3</a:t>
            </a:r>
          </a:p>
        </p:txBody>
      </p:sp>
      <p:sp>
        <p:nvSpPr>
          <p:cNvPr id="63" name="Text Box 117"/>
          <p:cNvSpPr txBox="1">
            <a:spLocks noChangeArrowheads="1"/>
          </p:cNvSpPr>
          <p:nvPr/>
        </p:nvSpPr>
        <p:spPr bwMode="auto">
          <a:xfrm>
            <a:off x="6807223" y="6053049"/>
            <a:ext cx="281237" cy="227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800" b="1">
                <a:latin typeface="Courier New" pitchFamily="49" charset="0"/>
              </a:rPr>
              <a:t>0</a:t>
            </a:r>
          </a:p>
        </p:txBody>
      </p:sp>
      <p:sp>
        <p:nvSpPr>
          <p:cNvPr id="64" name="Line 118"/>
          <p:cNvSpPr>
            <a:spLocks noChangeShapeType="1"/>
          </p:cNvSpPr>
          <p:nvPr/>
        </p:nvSpPr>
        <p:spPr bwMode="auto">
          <a:xfrm flipV="1">
            <a:off x="7170667" y="6091842"/>
            <a:ext cx="311524" cy="19396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5" name="Line 119"/>
          <p:cNvSpPr>
            <a:spLocks noChangeShapeType="1"/>
          </p:cNvSpPr>
          <p:nvPr/>
        </p:nvSpPr>
        <p:spPr bwMode="auto">
          <a:xfrm>
            <a:off x="4211196" y="6169428"/>
            <a:ext cx="36344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" name="Line 45"/>
          <p:cNvSpPr>
            <a:spLocks noChangeShapeType="1"/>
          </p:cNvSpPr>
          <p:nvPr/>
        </p:nvSpPr>
        <p:spPr bwMode="auto">
          <a:xfrm>
            <a:off x="1901036" y="4642175"/>
            <a:ext cx="36344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7" name="Line 45"/>
          <p:cNvSpPr>
            <a:spLocks noChangeShapeType="1"/>
          </p:cNvSpPr>
          <p:nvPr/>
        </p:nvSpPr>
        <p:spPr bwMode="auto">
          <a:xfrm>
            <a:off x="1901036" y="4172590"/>
            <a:ext cx="36344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8" name="Line 45"/>
          <p:cNvSpPr>
            <a:spLocks noChangeShapeType="1"/>
          </p:cNvSpPr>
          <p:nvPr/>
        </p:nvSpPr>
        <p:spPr bwMode="auto">
          <a:xfrm>
            <a:off x="1901036" y="3749963"/>
            <a:ext cx="36344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9" name="Line 45"/>
          <p:cNvSpPr>
            <a:spLocks noChangeShapeType="1"/>
          </p:cNvSpPr>
          <p:nvPr/>
        </p:nvSpPr>
        <p:spPr bwMode="auto">
          <a:xfrm>
            <a:off x="1901036" y="6238765"/>
            <a:ext cx="36344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" name="Line 45"/>
          <p:cNvSpPr>
            <a:spLocks noChangeShapeType="1"/>
          </p:cNvSpPr>
          <p:nvPr/>
        </p:nvSpPr>
        <p:spPr bwMode="auto">
          <a:xfrm>
            <a:off x="1901036" y="5769180"/>
            <a:ext cx="36344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1" name="Line 45"/>
          <p:cNvSpPr>
            <a:spLocks noChangeShapeType="1"/>
          </p:cNvSpPr>
          <p:nvPr/>
        </p:nvSpPr>
        <p:spPr bwMode="auto">
          <a:xfrm>
            <a:off x="1901036" y="5346553"/>
            <a:ext cx="36344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6" name="TextBox 105"/>
          <p:cNvSpPr txBox="1"/>
          <p:nvPr/>
        </p:nvSpPr>
        <p:spPr>
          <a:xfrm>
            <a:off x="574357" y="464820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+mj-lt"/>
              </a:rPr>
              <a:t>or</a:t>
            </a:r>
            <a:endParaRPr lang="en-US" i="1" dirty="0">
              <a:latin typeface="+mj-lt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6898957" y="4114800"/>
            <a:ext cx="16666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 smtClean="0">
                <a:latin typeface="+mj-lt"/>
              </a:rPr>
              <a:t>(can’t tell, </a:t>
            </a:r>
          </a:p>
          <a:p>
            <a:r>
              <a:rPr lang="en-US" b="0" i="1" dirty="0" smtClean="0">
                <a:latin typeface="+mj-lt"/>
              </a:rPr>
              <a:t>but it’s the </a:t>
            </a:r>
          </a:p>
          <a:p>
            <a:r>
              <a:rPr lang="en-US" b="0" i="1" dirty="0" smtClean="0">
                <a:latin typeface="+mj-lt"/>
              </a:rPr>
              <a:t>first one)</a:t>
            </a:r>
            <a:endParaRPr lang="en-US" b="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30759880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ML vs. Java on mutable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ML, we create aliases all the time without thinking about it because it is </a:t>
            </a:r>
            <a:r>
              <a:rPr lang="en-US" i="1" dirty="0" smtClean="0"/>
              <a:t>impossible</a:t>
            </a:r>
            <a:r>
              <a:rPr lang="en-US" dirty="0" smtClean="0"/>
              <a:t> to tell where there is aliasing</a:t>
            </a:r>
          </a:p>
          <a:p>
            <a:pPr lvl="1"/>
            <a:r>
              <a:rPr lang="en-US" dirty="0" smtClean="0"/>
              <a:t>Example: </a:t>
            </a:r>
            <a:r>
              <a:rPr lang="en-US" b="1" dirty="0" err="1">
                <a:latin typeface="Courier New" pitchFamily="49" charset="0"/>
              </a:rPr>
              <a:t>tl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/>
              <a:t>is constant time; does not copy rest of the list</a:t>
            </a:r>
          </a:p>
          <a:p>
            <a:pPr lvl="1"/>
            <a:r>
              <a:rPr lang="en-US" dirty="0" smtClean="0"/>
              <a:t>So don’t worry and focus on your algorithm</a:t>
            </a:r>
          </a:p>
          <a:p>
            <a:pPr lvl="1"/>
            <a:endParaRPr lang="en-US" dirty="0"/>
          </a:p>
          <a:p>
            <a:r>
              <a:rPr lang="en-US" dirty="0" smtClean="0"/>
              <a:t>In Java, programmers are </a:t>
            </a:r>
            <a:r>
              <a:rPr lang="en-US" i="1" dirty="0" smtClean="0"/>
              <a:t>obsessed</a:t>
            </a:r>
            <a:r>
              <a:rPr lang="en-US" dirty="0" smtClean="0"/>
              <a:t> with aliasing and object identity</a:t>
            </a:r>
          </a:p>
          <a:p>
            <a:pPr lvl="1"/>
            <a:r>
              <a:rPr lang="en-US" dirty="0" smtClean="0"/>
              <a:t>They have to be (!) so that subsequent assignments affect the right parts of the program</a:t>
            </a:r>
          </a:p>
          <a:p>
            <a:pPr lvl="1"/>
            <a:r>
              <a:rPr lang="en-US" dirty="0" smtClean="0"/>
              <a:t>Often crucial to make copies in just the right places…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207683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security nightmare (bad code)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1000" y="1219200"/>
            <a:ext cx="8305800" cy="510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>
                <a:latin typeface="Courier New" pitchFamily="49" charset="0"/>
              </a:rPr>
              <a:t>ProtectedResource</a:t>
            </a:r>
            <a:r>
              <a:rPr lang="en-US" sz="2000" kern="0" dirty="0">
                <a:latin typeface="Courier New" pitchFamily="49" charset="0"/>
              </a:rPr>
              <a:t> {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private </a:t>
            </a:r>
            <a:r>
              <a:rPr lang="en-US" sz="2000" kern="0" dirty="0">
                <a:latin typeface="Courier New" pitchFamily="49" charset="0"/>
              </a:rPr>
              <a:t>Resource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theResource</a:t>
            </a:r>
            <a:r>
              <a:rPr lang="en-US" sz="2000" kern="0" dirty="0">
                <a:latin typeface="Courier New" pitchFamily="49" charset="0"/>
              </a:rPr>
              <a:t> = ...;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private </a:t>
            </a:r>
            <a:r>
              <a:rPr lang="en-US" sz="2000" kern="0" dirty="0">
                <a:latin typeface="Courier New" pitchFamily="49" charset="0"/>
              </a:rPr>
              <a:t>String[]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allowedUsers</a:t>
            </a:r>
            <a:r>
              <a:rPr lang="en-US" sz="2000" kern="0" dirty="0">
                <a:latin typeface="Courier New" pitchFamily="49" charset="0"/>
              </a:rPr>
              <a:t> = ...;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public </a:t>
            </a:r>
            <a:r>
              <a:rPr lang="en-US" sz="2000" kern="0" dirty="0" smtClean="0">
                <a:latin typeface="Courier New" pitchFamily="49" charset="0"/>
              </a:rPr>
              <a:t>String</a:t>
            </a:r>
            <a:r>
              <a:rPr lang="en-US" sz="2000" kern="0" dirty="0">
                <a:latin typeface="Courier New" pitchFamily="49" charset="0"/>
              </a:rPr>
              <a:t>[]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getAllowedUsers</a:t>
            </a:r>
            <a:r>
              <a:rPr lang="en-US" sz="2000" kern="0" dirty="0">
                <a:latin typeface="Courier New" pitchFamily="49" charset="0"/>
              </a:rPr>
              <a:t>() {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return </a:t>
            </a:r>
            <a:r>
              <a:rPr lang="en-US" sz="2000" kern="0" dirty="0" err="1">
                <a:latin typeface="Courier New" pitchFamily="49" charset="0"/>
              </a:rPr>
              <a:t>allowedUsers</a:t>
            </a:r>
            <a:r>
              <a:rPr lang="en-US" sz="2000" kern="0" dirty="0" smtClean="0">
                <a:latin typeface="Courier New" pitchFamily="49" charset="0"/>
              </a:rPr>
              <a:t>; 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}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public String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currentUser</a:t>
            </a:r>
            <a:r>
              <a:rPr lang="en-US" sz="2000" kern="0" dirty="0">
                <a:latin typeface="Courier New" pitchFamily="49" charset="0"/>
              </a:rPr>
              <a:t>() { ... }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public void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useTheResource</a:t>
            </a:r>
            <a:r>
              <a:rPr lang="en-US" sz="2000" kern="0" dirty="0">
                <a:latin typeface="Courier New" pitchFamily="49" charset="0"/>
              </a:rPr>
              <a:t>() {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for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=0; </a:t>
            </a:r>
            <a:r>
              <a:rPr lang="en-US" sz="2000" kern="0" dirty="0" err="1">
                <a:latin typeface="Courier New" pitchFamily="49" charset="0"/>
              </a:rPr>
              <a:t>i</a:t>
            </a:r>
            <a:r>
              <a:rPr lang="en-US" sz="2000" kern="0" dirty="0">
                <a:latin typeface="Courier New" pitchFamily="49" charset="0"/>
              </a:rPr>
              <a:t> &lt; </a:t>
            </a:r>
            <a:r>
              <a:rPr lang="en-US" sz="2000" kern="0" dirty="0" err="1">
                <a:latin typeface="Courier New" pitchFamily="49" charset="0"/>
              </a:rPr>
              <a:t>allowedUsers.length</a:t>
            </a:r>
            <a:r>
              <a:rPr lang="en-US" sz="2000" kern="0" dirty="0">
                <a:latin typeface="Courier New" pitchFamily="49" charset="0"/>
              </a:rPr>
              <a:t>; </a:t>
            </a:r>
            <a:r>
              <a:rPr lang="en-US" sz="2000" kern="0" dirty="0" err="1">
                <a:latin typeface="Courier New" pitchFamily="49" charset="0"/>
              </a:rPr>
              <a:t>i</a:t>
            </a:r>
            <a:r>
              <a:rPr lang="en-US" sz="2000" kern="0" dirty="0">
                <a:latin typeface="Courier New" pitchFamily="49" charset="0"/>
              </a:rPr>
              <a:t>++) {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 if(</a:t>
            </a:r>
            <a:r>
              <a:rPr lang="en-US" sz="2000" kern="0" dirty="0" err="1">
                <a:latin typeface="Courier New" pitchFamily="49" charset="0"/>
              </a:rPr>
              <a:t>currentUser</a:t>
            </a:r>
            <a:r>
              <a:rPr lang="en-US" sz="2000" kern="0" dirty="0">
                <a:latin typeface="Courier New" pitchFamily="49" charset="0"/>
              </a:rPr>
              <a:t>().equals(</a:t>
            </a:r>
            <a:r>
              <a:rPr lang="en-US" sz="2000" kern="0" dirty="0" err="1">
                <a:latin typeface="Courier New" pitchFamily="49" charset="0"/>
              </a:rPr>
              <a:t>allowedUsers</a:t>
            </a:r>
            <a:r>
              <a:rPr lang="en-US" sz="2000" kern="0" dirty="0">
                <a:latin typeface="Courier New" pitchFamily="49" charset="0"/>
              </a:rPr>
              <a:t>[</a:t>
            </a:r>
            <a:r>
              <a:rPr lang="en-US" sz="2000" kern="0" dirty="0" err="1">
                <a:latin typeface="Courier New" pitchFamily="49" charset="0"/>
              </a:rPr>
              <a:t>i</a:t>
            </a:r>
            <a:r>
              <a:rPr lang="en-US" sz="2000" kern="0" dirty="0">
                <a:latin typeface="Courier New" pitchFamily="49" charset="0"/>
              </a:rPr>
              <a:t>])) {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     ... // </a:t>
            </a:r>
            <a:r>
              <a:rPr lang="en-US" sz="2000" kern="0" dirty="0" smtClean="0">
                <a:latin typeface="Courier New" pitchFamily="49" charset="0"/>
              </a:rPr>
              <a:t>access </a:t>
            </a:r>
            <a:r>
              <a:rPr lang="en-US" sz="2000" kern="0" dirty="0">
                <a:latin typeface="Courier New" pitchFamily="49" charset="0"/>
              </a:rPr>
              <a:t>allowed: use it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     return;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 }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}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throw new </a:t>
            </a:r>
            <a:r>
              <a:rPr lang="en-US" sz="2000" kern="0" dirty="0" err="1">
                <a:latin typeface="Courier New" pitchFamily="49" charset="0"/>
              </a:rPr>
              <a:t>IllegalAccessExcpetion</a:t>
            </a:r>
            <a:r>
              <a:rPr lang="en-US" sz="2000" kern="0" dirty="0">
                <a:latin typeface="Courier New" pitchFamily="49" charset="0"/>
              </a:rPr>
              <a:t>();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}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798360822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Have to make copies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3657600"/>
            <a:ext cx="6324600" cy="1143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public </a:t>
            </a:r>
            <a:r>
              <a:rPr lang="en-US" sz="2000" kern="0" dirty="0" smtClean="0">
                <a:latin typeface="Courier New" pitchFamily="49" charset="0"/>
              </a:rPr>
              <a:t>String</a:t>
            </a:r>
            <a:r>
              <a:rPr lang="en-US" sz="2000" kern="0" dirty="0">
                <a:latin typeface="Courier New" pitchFamily="49" charset="0"/>
              </a:rPr>
              <a:t>[]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getAllowedUsers</a:t>
            </a:r>
            <a:r>
              <a:rPr lang="en-US" sz="2000" kern="0" dirty="0">
                <a:latin typeface="Courier New" pitchFamily="49" charset="0"/>
              </a:rPr>
              <a:t>() {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i="1" kern="0" dirty="0">
                <a:solidFill>
                  <a:srgbClr val="7030A0"/>
                </a:solidFill>
                <a:latin typeface="Courier New" pitchFamily="49" charset="0"/>
              </a:rPr>
              <a:t>      </a:t>
            </a:r>
            <a:r>
              <a:rPr lang="en-US" sz="2000" i="1" kern="0" dirty="0" smtClean="0">
                <a:solidFill>
                  <a:srgbClr val="7030A0"/>
                </a:solidFill>
                <a:latin typeface="Courier New" pitchFamily="49" charset="0"/>
              </a:rPr>
              <a:t>… return a copy of </a:t>
            </a:r>
            <a:r>
              <a:rPr lang="en-US" sz="2000" i="1" kern="0" dirty="0" err="1" smtClean="0">
                <a:solidFill>
                  <a:srgbClr val="7030A0"/>
                </a:solidFill>
                <a:latin typeface="Courier New" pitchFamily="49" charset="0"/>
              </a:rPr>
              <a:t>allowedUsers</a:t>
            </a:r>
            <a:r>
              <a:rPr lang="en-US" sz="2000" i="1" kern="0" dirty="0" smtClean="0">
                <a:solidFill>
                  <a:srgbClr val="7030A0"/>
                </a:solidFill>
                <a:latin typeface="Courier New" pitchFamily="49" charset="0"/>
              </a:rPr>
              <a:t> …</a:t>
            </a:r>
            <a:endParaRPr lang="en-US" sz="2000" i="1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</a:t>
            </a:r>
            <a:r>
              <a:rPr lang="en-US" sz="2000" kern="0" dirty="0" smtClean="0">
                <a:latin typeface="Courier New" pitchFamily="49" charset="0"/>
              </a:rPr>
              <a:t>}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3048000"/>
            <a:ext cx="7772400" cy="533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fix:</a:t>
            </a:r>
            <a:endParaRPr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762000" y="12954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dirty="0" smtClean="0"/>
              <a:t>The problem:</a:t>
            </a:r>
            <a:endParaRPr lang="en-US" b="0" dirty="0"/>
          </a:p>
        </p:txBody>
      </p:sp>
      <p:sp>
        <p:nvSpPr>
          <p:cNvPr id="11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447800" y="1981200"/>
            <a:ext cx="67818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latin typeface="Courier New" pitchFamily="49" charset="0"/>
              </a:rPr>
              <a:t>p.getAllowedUsers</a:t>
            </a:r>
            <a:r>
              <a:rPr lang="en-US" sz="2000" kern="0" dirty="0" smtClean="0">
                <a:latin typeface="Courier New" pitchFamily="49" charset="0"/>
              </a:rPr>
              <a:t>()[0] = </a:t>
            </a:r>
            <a:r>
              <a:rPr lang="en-US" sz="2000" kern="0" dirty="0" err="1" smtClean="0">
                <a:latin typeface="Courier New" pitchFamily="49" charset="0"/>
              </a:rPr>
              <a:t>p.currentUser</a:t>
            </a:r>
            <a:r>
              <a:rPr lang="en-US" sz="2000" kern="0" dirty="0" smtClean="0">
                <a:latin typeface="Courier New" pitchFamily="49" charset="0"/>
              </a:rPr>
              <a:t>();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latin typeface="Courier New" pitchFamily="49" charset="0"/>
              </a:rPr>
              <a:t>p.useTheResource</a:t>
            </a:r>
            <a:r>
              <a:rPr lang="en-US" sz="2000" kern="0" dirty="0" smtClean="0">
                <a:latin typeface="Courier New" pitchFamily="49" charset="0"/>
              </a:rPr>
              <a:t>();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9516152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big thing we need: local bindings</a:t>
            </a:r>
          </a:p>
          <a:p>
            <a:pPr lvl="1"/>
            <a:r>
              <a:rPr lang="en-US" dirty="0" smtClean="0"/>
              <a:t>For style and convenience</a:t>
            </a:r>
          </a:p>
          <a:p>
            <a:pPr lvl="1"/>
            <a:r>
              <a:rPr lang="en-US" dirty="0" smtClean="0"/>
              <a:t>For efficiency (</a:t>
            </a:r>
            <a:r>
              <a:rPr lang="en-US" b="1" i="1" dirty="0" smtClean="0"/>
              <a:t>not</a:t>
            </a:r>
            <a:r>
              <a:rPr lang="en-US" dirty="0" smtClean="0"/>
              <a:t>  “just a little faster”)</a:t>
            </a:r>
          </a:p>
          <a:p>
            <a:pPr lvl="1"/>
            <a:r>
              <a:rPr lang="en-US" dirty="0" smtClean="0"/>
              <a:t>A big but natural idea: nested function bindings</a:t>
            </a:r>
          </a:p>
          <a:p>
            <a:pPr lvl="1"/>
            <a:endParaRPr lang="en-US" dirty="0"/>
          </a:p>
          <a:p>
            <a:r>
              <a:rPr lang="en-US" dirty="0" smtClean="0"/>
              <a:t>One last feature for last problem of homework 1: options</a:t>
            </a:r>
          </a:p>
          <a:p>
            <a:endParaRPr lang="en-US" dirty="0"/>
          </a:p>
          <a:p>
            <a:r>
              <a:rPr lang="en-US" dirty="0" smtClean="0"/>
              <a:t>Why not having mutation (assignment statements) is a valuable language feature</a:t>
            </a:r>
          </a:p>
          <a:p>
            <a:pPr lvl="1"/>
            <a:r>
              <a:rPr lang="en-US" dirty="0" smtClean="0"/>
              <a:t>No need for you to keep track of sharing/aliasing,           which Java programmers must obsess about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5546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Let-expressions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construct for introducing local bindings is </a:t>
            </a:r>
            <a:r>
              <a:rPr lang="en-US" b="1" i="1" dirty="0" smtClean="0"/>
              <a:t>just an expression</a:t>
            </a:r>
            <a:r>
              <a:rPr lang="en-US" dirty="0" smtClean="0"/>
              <a:t>, so we can use it anywhere we can use an expression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3 questions:</a:t>
            </a:r>
          </a:p>
          <a:p>
            <a:r>
              <a:rPr lang="en-US" dirty="0" smtClean="0"/>
              <a:t>Syntax: </a:t>
            </a:r>
          </a:p>
          <a:p>
            <a:pPr lvl="1"/>
            <a:r>
              <a:rPr lang="en-US" dirty="0" smtClean="0"/>
              <a:t>Each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bi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is any </a:t>
            </a:r>
            <a:r>
              <a:rPr lang="en-US" i="1" dirty="0" smtClean="0"/>
              <a:t>binding</a:t>
            </a:r>
            <a:r>
              <a:rPr lang="en-US" dirty="0" smtClean="0"/>
              <a:t>  and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e </a:t>
            </a:r>
            <a:r>
              <a:rPr lang="en-US" dirty="0" smtClean="0"/>
              <a:t>is any </a:t>
            </a:r>
            <a:r>
              <a:rPr lang="en-US" i="1" dirty="0" smtClean="0"/>
              <a:t>expression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dirty="0" smtClean="0"/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dirty="0" smtClean="0"/>
              <a:t>Type-checking: Type-check each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bi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and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in a static environment that includes  the previous bindings.                                    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Type of  whole let-expression is the type of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.</a:t>
            </a:r>
          </a:p>
          <a:p>
            <a:endParaRPr lang="en-US" sz="1600" dirty="0"/>
          </a:p>
          <a:p>
            <a:r>
              <a:rPr lang="en-US" dirty="0" smtClean="0"/>
              <a:t>Evaluation: </a:t>
            </a:r>
            <a:r>
              <a:rPr lang="en-US" dirty="0"/>
              <a:t>Evaluate each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bi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and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in </a:t>
            </a:r>
            <a:r>
              <a:rPr lang="en-US" dirty="0" smtClean="0"/>
              <a:t>a dynamic </a:t>
            </a:r>
            <a:r>
              <a:rPr lang="en-US" dirty="0"/>
              <a:t>environment that </a:t>
            </a:r>
            <a:r>
              <a:rPr lang="en-US" dirty="0" smtClean="0"/>
              <a:t>includes </a:t>
            </a:r>
            <a:r>
              <a:rPr lang="en-US" dirty="0"/>
              <a:t>the previous bindings.  </a:t>
            </a:r>
            <a:r>
              <a:rPr lang="en-US" dirty="0" smtClean="0"/>
              <a:t>              </a:t>
            </a:r>
          </a:p>
          <a:p>
            <a:pPr marL="0" indent="0">
              <a:buNone/>
            </a:pPr>
            <a:r>
              <a:rPr lang="en-US" dirty="0" smtClean="0"/>
              <a:t>     Result </a:t>
            </a:r>
            <a:r>
              <a:rPr lang="en-US" dirty="0"/>
              <a:t>of whole let-expression is result of evaluating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133600" y="2895600"/>
            <a:ext cx="47244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let  </a:t>
            </a:r>
            <a:r>
              <a:rPr lang="en-US" sz="2000" i="1" kern="0" dirty="0" smtClean="0">
                <a:latin typeface="Courier New" pitchFamily="49" charset="0"/>
              </a:rPr>
              <a:t>b1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i="1" kern="0" dirty="0" smtClean="0">
                <a:latin typeface="Courier New" pitchFamily="49" charset="0"/>
              </a:rPr>
              <a:t>b2 … </a:t>
            </a:r>
            <a:r>
              <a:rPr lang="en-US" sz="2000" i="1" kern="0" dirty="0" err="1" smtClean="0">
                <a:latin typeface="Courier New" pitchFamily="49" charset="0"/>
              </a:rPr>
              <a:t>bn</a:t>
            </a:r>
            <a:r>
              <a:rPr lang="en-US" sz="2000" i="1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 </a:t>
            </a:r>
            <a:r>
              <a:rPr lang="en-US" sz="2000" i="1" kern="0" dirty="0" smtClean="0">
                <a:latin typeface="Courier New" pitchFamily="49" charset="0"/>
              </a:rPr>
              <a:t>e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i="1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69806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Silly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953000"/>
            <a:ext cx="7772400" cy="1447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silly2</a:t>
            </a:r>
            <a:r>
              <a:rPr lang="en-US" dirty="0" smtClean="0"/>
              <a:t> is poor style but shows let-expressions are expressions</a:t>
            </a:r>
          </a:p>
          <a:p>
            <a:pPr lvl="1"/>
            <a:r>
              <a:rPr lang="en-US" dirty="0" smtClean="0"/>
              <a:t>Could also use them in function-call arguments, parts of conditionals, etc.</a:t>
            </a:r>
          </a:p>
          <a:p>
            <a:pPr lvl="1"/>
            <a:r>
              <a:rPr lang="en-US" dirty="0" smtClean="0"/>
              <a:t>Also notice shadowing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1219200"/>
            <a:ext cx="6271591" cy="3657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silly1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z &gt; 0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latin typeface="Courier New" pitchFamily="49" charset="0"/>
              </a:rPr>
              <a:t>z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smtClean="0">
                <a:latin typeface="Courier New" pitchFamily="49" charset="0"/>
              </a:rPr>
              <a:t>34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x+9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if </a:t>
            </a:r>
            <a:r>
              <a:rPr lang="en-US" sz="2000" kern="0" dirty="0" smtClean="0">
                <a:latin typeface="Courier New" pitchFamily="49" charset="0"/>
              </a:rPr>
              <a:t>x &gt; y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latin typeface="Courier New" pitchFamily="49" charset="0"/>
              </a:rPr>
              <a:t>x*2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smtClean="0">
                <a:latin typeface="Courier New" pitchFamily="49" charset="0"/>
              </a:rPr>
              <a:t>y*y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end</a:t>
            </a:r>
            <a:endParaRPr lang="en-US" sz="1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silly2 </a:t>
            </a:r>
            <a:r>
              <a:rPr lang="en-US" sz="2000" kern="0" dirty="0" smtClean="0">
                <a:latin typeface="Courier New" pitchFamily="49" charset="0"/>
              </a:rPr>
              <a:t>()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1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in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2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  <a:r>
              <a:rPr lang="en-US" sz="2000" kern="0" dirty="0" smtClean="0">
                <a:latin typeface="Courier New" pitchFamily="49" charset="0"/>
              </a:rPr>
              <a:t>x+1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r>
              <a:rPr lang="en-US" sz="2000" kern="0" dirty="0" smtClean="0">
                <a:latin typeface="Courier New" pitchFamily="49" charset="0"/>
              </a:rPr>
              <a:t>) +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x+2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  <a:r>
              <a:rPr lang="en-US" sz="2000" kern="0" dirty="0" smtClean="0">
                <a:latin typeface="Courier New" pitchFamily="49" charset="0"/>
              </a:rPr>
              <a:t>y+1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r>
              <a:rPr lang="en-US" sz="2000" kern="0" dirty="0">
                <a:latin typeface="Courier New" pitchFamily="49" charset="0"/>
              </a:rPr>
              <a:t>)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end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28016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What’s new is </a:t>
            </a:r>
            <a:r>
              <a:rPr lang="en-US" i="1" dirty="0" smtClean="0"/>
              <a:t>scope</a:t>
            </a:r>
            <a:r>
              <a:rPr lang="en-US" dirty="0"/>
              <a:t>:</a:t>
            </a:r>
            <a:r>
              <a:rPr lang="en-US" dirty="0" smtClean="0"/>
              <a:t> where a binding is in the environment</a:t>
            </a:r>
          </a:p>
          <a:p>
            <a:pPr lvl="1"/>
            <a:r>
              <a:rPr lang="en-US" i="1" dirty="0" smtClean="0"/>
              <a:t>In</a:t>
            </a:r>
            <a:r>
              <a:rPr lang="en-US" dirty="0" smtClean="0"/>
              <a:t> later bindings and body of the let-expression</a:t>
            </a:r>
          </a:p>
          <a:p>
            <a:pPr lvl="2"/>
            <a:r>
              <a:rPr lang="en-US" dirty="0"/>
              <a:t>(Unless a later or nested binding shadows it</a:t>
            </a:r>
            <a:r>
              <a:rPr lang="en-US" dirty="0" smtClean="0"/>
              <a:t>)</a:t>
            </a:r>
          </a:p>
          <a:p>
            <a:pPr lvl="1"/>
            <a:r>
              <a:rPr lang="en-US" i="1" dirty="0" smtClean="0"/>
              <a:t>Only in</a:t>
            </a:r>
            <a:r>
              <a:rPr lang="en-US" dirty="0" smtClean="0"/>
              <a:t> </a:t>
            </a:r>
            <a:r>
              <a:rPr lang="en-US" dirty="0"/>
              <a:t>later bindings and body of the </a:t>
            </a:r>
            <a:r>
              <a:rPr lang="en-US" dirty="0" smtClean="0"/>
              <a:t>let-expression</a:t>
            </a:r>
          </a:p>
          <a:p>
            <a:endParaRPr lang="en-US" i="1" dirty="0"/>
          </a:p>
          <a:p>
            <a:r>
              <a:rPr lang="en-US" i="1" dirty="0" smtClean="0"/>
              <a:t>Nothing else is new: </a:t>
            </a:r>
          </a:p>
          <a:p>
            <a:pPr lvl="1"/>
            <a:r>
              <a:rPr lang="en-US" dirty="0" smtClean="0"/>
              <a:t>Can</a:t>
            </a:r>
            <a:r>
              <a:rPr lang="en-US" i="1" dirty="0" smtClean="0"/>
              <a:t> </a:t>
            </a:r>
            <a:r>
              <a:rPr lang="en-US" dirty="0" smtClean="0"/>
              <a:t>put any binding we want, even function bindings</a:t>
            </a:r>
          </a:p>
          <a:p>
            <a:pPr lvl="1"/>
            <a:r>
              <a:rPr lang="en-US" dirty="0" smtClean="0"/>
              <a:t>Type-check and evaluate just like at “top-level”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0312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functions, part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Good style to define helper functions inside the functions they help if they are:</a:t>
            </a:r>
          </a:p>
          <a:p>
            <a:pPr lvl="1"/>
            <a:r>
              <a:rPr lang="en-US" dirty="0" smtClean="0"/>
              <a:t>Unlikely to be useful elsewhere</a:t>
            </a:r>
          </a:p>
          <a:p>
            <a:pPr lvl="1"/>
            <a:r>
              <a:rPr lang="en-US" dirty="0" smtClean="0"/>
              <a:t>Likely to be misused if available elsewhere</a:t>
            </a:r>
          </a:p>
          <a:p>
            <a:pPr lvl="1"/>
            <a:r>
              <a:rPr lang="en-US" dirty="0" smtClean="0"/>
              <a:t>Likely to be changed or removed later</a:t>
            </a:r>
          </a:p>
          <a:p>
            <a:pPr lvl="1"/>
            <a:endParaRPr lang="en-US" dirty="0"/>
          </a:p>
          <a:p>
            <a:r>
              <a:rPr lang="en-US" dirty="0" smtClean="0"/>
              <a:t>A fundamental trade-off in code design: reusing code saves effort and avoids bugs, but makes the reused code harder to change later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866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(Inferior)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648200"/>
            <a:ext cx="7772400" cy="1219200"/>
          </a:xfrm>
        </p:spPr>
        <p:txBody>
          <a:bodyPr/>
          <a:lstStyle/>
          <a:p>
            <a:r>
              <a:rPr lang="en-US" dirty="0" smtClean="0"/>
              <a:t>This shows how to use a local function binding, but:</a:t>
            </a:r>
          </a:p>
          <a:p>
            <a:pPr lvl="1"/>
            <a:r>
              <a:rPr lang="en-US" dirty="0" smtClean="0"/>
              <a:t>Will show a better version next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count</a:t>
            </a:r>
            <a:r>
              <a:rPr lang="en-US" dirty="0" smtClean="0"/>
              <a:t> might be useful elsewhere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1752600"/>
            <a:ext cx="6553200" cy="2590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countup_from1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count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from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to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if </a:t>
            </a:r>
            <a:r>
              <a:rPr lang="en-US" sz="2000" kern="0" dirty="0" smtClean="0">
                <a:latin typeface="Courier New" pitchFamily="49" charset="0"/>
              </a:rPr>
              <a:t>from = to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latin typeface="Courier New" pitchFamily="49" charset="0"/>
              </a:rPr>
              <a:t>to :: []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smtClean="0">
                <a:latin typeface="Courier New" pitchFamily="49" charset="0"/>
              </a:rPr>
              <a:t>from :: count(from+1,to)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in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 smtClean="0">
                <a:latin typeface="Courier New" pitchFamily="49" charset="0"/>
              </a:rPr>
              <a:t>count (1,x)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end</a:t>
            </a:r>
            <a:endParaRPr lang="en-US" sz="1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80525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functions, better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2743200"/>
          </a:xfrm>
        </p:spPr>
        <p:txBody>
          <a:bodyPr/>
          <a:lstStyle/>
          <a:p>
            <a:r>
              <a:rPr lang="en-US" dirty="0" smtClean="0"/>
              <a:t>Functions can use any binding in the environment where they are defined:</a:t>
            </a:r>
          </a:p>
          <a:p>
            <a:pPr lvl="1"/>
            <a:r>
              <a:rPr lang="en-US" dirty="0" smtClean="0"/>
              <a:t>Bindings from “outer” environments</a:t>
            </a:r>
          </a:p>
          <a:p>
            <a:pPr lvl="2"/>
            <a:r>
              <a:rPr lang="en-US" dirty="0" smtClean="0"/>
              <a:t>Such as parameters to the outer function</a:t>
            </a:r>
          </a:p>
          <a:p>
            <a:pPr lvl="1"/>
            <a:r>
              <a:rPr lang="en-US" dirty="0" smtClean="0"/>
              <a:t>Earlier bindings in the let-expression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 smtClean="0"/>
              <a:t>Usually bad style to have unnecessary parameters</a:t>
            </a:r>
          </a:p>
          <a:p>
            <a:pPr lvl="1"/>
            <a:r>
              <a:rPr lang="en-US" dirty="0" smtClean="0"/>
              <a:t>Like </a:t>
            </a:r>
            <a:r>
              <a:rPr lang="en-US" b="1" dirty="0">
                <a:latin typeface="Courier New" pitchFamily="49" charset="0"/>
              </a:rPr>
              <a:t>to</a:t>
            </a:r>
            <a:r>
              <a:rPr lang="en-US" dirty="0" smtClean="0"/>
              <a:t> in the previous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3962400"/>
            <a:ext cx="6553200" cy="2438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countup_from1_better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count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from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if </a:t>
            </a:r>
            <a:r>
              <a:rPr lang="en-US" sz="2000" kern="0" dirty="0" smtClean="0">
                <a:latin typeface="Courier New" pitchFamily="49" charset="0"/>
              </a:rPr>
              <a:t>from = x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latin typeface="Courier New" pitchFamily="49" charset="0"/>
              </a:rPr>
              <a:t>x :: []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smtClean="0">
                <a:latin typeface="Courier New" pitchFamily="49" charset="0"/>
              </a:rPr>
              <a:t>from :: count(from+1)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in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 smtClean="0">
                <a:latin typeface="Courier New" pitchFamily="49" charset="0"/>
              </a:rPr>
              <a:t>count 1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end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54942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62292</TotalTime>
  <Words>2039</Words>
  <Application>Microsoft Office PowerPoint</Application>
  <PresentationFormat>On-screen Show (4:3)</PresentationFormat>
  <Paragraphs>398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dan_design_template</vt:lpstr>
      <vt:lpstr>CSE341: Programming Languages  Lecture 3 Local bindings, Options,  Benefits of No Mutation</vt:lpstr>
      <vt:lpstr>Review</vt:lpstr>
      <vt:lpstr>Today</vt:lpstr>
      <vt:lpstr>Let-expressions</vt:lpstr>
      <vt:lpstr>Silly examples</vt:lpstr>
      <vt:lpstr>What’s new</vt:lpstr>
      <vt:lpstr>Nested functions, part 1</vt:lpstr>
      <vt:lpstr>(Inferior) Example</vt:lpstr>
      <vt:lpstr>Nested functions, better</vt:lpstr>
      <vt:lpstr>Avoid repeated recursion</vt:lpstr>
      <vt:lpstr>Fast vs. unusable</vt:lpstr>
      <vt:lpstr>Math never lies</vt:lpstr>
      <vt:lpstr>Efficient max</vt:lpstr>
      <vt:lpstr>Fast vs. fast</vt:lpstr>
      <vt:lpstr>Options</vt:lpstr>
      <vt:lpstr>Example</vt:lpstr>
      <vt:lpstr>Example variation</vt:lpstr>
      <vt:lpstr>A valuable non-feature: no mutation</vt:lpstr>
      <vt:lpstr>Suppose we had mutation…</vt:lpstr>
      <vt:lpstr>Interface vs. implementation</vt:lpstr>
      <vt:lpstr>An even better example</vt:lpstr>
      <vt:lpstr>ML vs. Java on mutable data</vt:lpstr>
      <vt:lpstr>Java security nightmare (bad code)</vt:lpstr>
      <vt:lpstr>Have to make copies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951</cp:revision>
  <dcterms:created xsi:type="dcterms:W3CDTF">2009-03-13T20:43:19Z</dcterms:created>
  <dcterms:modified xsi:type="dcterms:W3CDTF">2011-10-03T23:40:25Z</dcterms:modified>
</cp:coreProperties>
</file>