
<file path=[Content_Types].xml><?xml version="1.0" encoding="utf-8"?>
<Types xmlns="http://schemas.openxmlformats.org/package/2006/content-types">
  <Override PartName="/ppt/tags/tag9.xml" ContentType="application/vnd.openxmlformats-officedocument.presentationml.tags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tags/tag5.xml" ContentType="application/vnd.openxmlformats-officedocument.presentationml.tags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Default Extension="rels" ContentType="application/vnd.openxmlformats-package.relationships+xml"/>
  <Override PartName="/ppt/tags/tag16.xml" ContentType="application/vnd.openxmlformats-officedocument.presentationml.tag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s/slide2.xml" ContentType="application/vnd.openxmlformats-officedocument.presentationml.slide+xml"/>
  <Override PartName="/ppt/tags/tag13.xml" ContentType="application/vnd.openxmlformats-officedocument.presentationml.tags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tags/tag7.xml" ContentType="application/vnd.openxmlformats-officedocument.presentationml.tags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tags/tag3.xml" ContentType="application/vnd.openxmlformats-officedocument.presentationml.tags+xml"/>
  <Override PartName="/ppt/slides/slide3.xml" ContentType="application/vnd.openxmlformats-officedocument.presentationml.slide+xml"/>
  <Override PartName="/ppt/tags/tag14.xml" ContentType="application/vnd.openxmlformats-officedocument.presentationml.tags+xml"/>
  <Override PartName="/ppt/slideLayouts/slideLayout3.xml" ContentType="application/vnd.openxmlformats-officedocument.presentationml.slideLayout+xml"/>
  <Override PartName="/ppt/tags/tag10.xml" ContentType="application/vnd.openxmlformats-officedocument.presentationml.tags+xml"/>
  <Override PartName="/ppt/tags/tag8.xml" ContentType="application/vnd.openxmlformats-officedocument.presentationml.tags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tags/tag4.xml" ContentType="application/vnd.openxmlformats-officedocument.presentationml.tags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tags/tag15.xml" ContentType="application/vnd.openxmlformats-officedocument.presentationml.tag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ags/tag1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624" r:id="rId3"/>
    <p:sldId id="625" r:id="rId4"/>
    <p:sldId id="626" r:id="rId5"/>
    <p:sldId id="627" r:id="rId6"/>
    <p:sldId id="628" r:id="rId7"/>
    <p:sldId id="629" r:id="rId8"/>
    <p:sldId id="633" r:id="rId9"/>
    <p:sldId id="631" r:id="rId10"/>
    <p:sldId id="630" r:id="rId11"/>
    <p:sldId id="634" r:id="rId12"/>
    <p:sldId id="635" r:id="rId13"/>
    <p:sldId id="632" r:id="rId14"/>
    <p:sldId id="636" r:id="rId15"/>
    <p:sldId id="637" r:id="rId1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FFFF99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3361" autoAdjust="0"/>
    <p:restoredTop sz="94660"/>
  </p:normalViewPr>
  <p:slideViewPr>
    <p:cSldViewPr>
      <p:cViewPr>
        <p:scale>
          <a:sx n="100" d="100"/>
          <a:sy n="100" d="100"/>
        </p:scale>
        <p:origin x="-2064" y="-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4"/>
    </p:cViewPr>
  </p:sorterViewPr>
  <p:notesViewPr>
    <p:cSldViewPr snapToGrid="0" snapToObjects="1">
      <p:cViewPr varScale="1">
        <p:scale>
          <a:sx n="84" d="100"/>
          <a:sy n="84" d="100"/>
        </p:scale>
        <p:origin x="-286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C4C80-A2F7-7E40-8507-1E83B5A6DA1C}" type="datetimeFigureOut">
              <a:rPr lang="en-US" smtClean="0"/>
              <a:pPr/>
              <a:t>11/19/12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1DE05-0BF6-F74C-AE15-48358D9422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73582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tags" Target="../tags/tag16.xml"/><Relationship Id="rId3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tags" Target="../tags/tag6.xml"/><Relationship Id="rId3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tags" Target="../tags/tag9.xml"/><Relationship Id="rId3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Ruby:</a:t>
            </a:r>
            <a:br>
              <a:rPr lang="en-US" sz="3200" i="0" dirty="0" smtClean="0"/>
            </a:br>
            <a:r>
              <a:rPr lang="en-US" sz="3200" i="0" dirty="0" smtClean="0"/>
              <a:t>Blocks &amp; </a:t>
            </a:r>
            <a:r>
              <a:rPr lang="en-US" sz="3200" i="0" dirty="0" err="1" smtClean="0"/>
              <a:t>Procs</a:t>
            </a:r>
            <a:r>
              <a:rPr lang="en-US" sz="3200" i="0" dirty="0" smtClean="0"/>
              <a:t>;</a:t>
            </a:r>
            <a:br>
              <a:rPr lang="en-US" sz="3200" i="0" dirty="0" smtClean="0"/>
            </a:br>
            <a:r>
              <a:rPr lang="en-US" sz="3200" i="0" dirty="0" smtClean="0"/>
              <a:t>Inheritance &amp; Overriding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Alan Borning</a:t>
            </a:r>
          </a:p>
          <a:p>
            <a:r>
              <a:rPr lang="en-US" sz="2400" dirty="0" smtClean="0"/>
              <a:t>Autumn 2012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914400"/>
          </a:xfrm>
        </p:spPr>
        <p:txBody>
          <a:bodyPr/>
          <a:lstStyle/>
          <a:p>
            <a:r>
              <a:rPr lang="en-US" dirty="0" smtClean="0"/>
              <a:t>Instead of creating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, could add methods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That could mess up other users and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subclassers</a:t>
            </a:r>
            <a:r>
              <a:rPr lang="en-US" dirty="0" smtClean="0">
                <a:latin typeface="+mj-lt"/>
                <a:cs typeface="Courier New" pitchFamily="49" charset="0"/>
              </a:rPr>
              <a:t>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86000" y="2513286"/>
            <a:ext cx="5029200" cy="3125514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@y 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66074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7924800" cy="11430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copy/paste the methods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Means the same thing </a:t>
            </a:r>
            <a:r>
              <a:rPr lang="en-US" i="1" dirty="0" smtClean="0">
                <a:latin typeface="+mj-lt"/>
                <a:cs typeface="Courier New" pitchFamily="49" charset="0"/>
              </a:rPr>
              <a:t>if</a:t>
            </a:r>
            <a:r>
              <a:rPr lang="en-US" dirty="0" smtClean="0">
                <a:latin typeface="+mj-lt"/>
                <a:cs typeface="Courier New" pitchFamily="49" charset="0"/>
              </a:rPr>
              <a:t> you don't use methods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superclass</a:t>
            </a:r>
            <a:r>
              <a:rPr lang="en-US" dirty="0" smtClean="0">
                <a:latin typeface="+mj-lt"/>
                <a:cs typeface="Courier New" pitchFamily="49" charset="0"/>
              </a:rPr>
              <a:t>, but of course code reuse is nice</a:t>
            </a:r>
          </a:p>
          <a:p>
            <a:pPr marL="457200" lvl="1" indent="0">
              <a:buNone/>
            </a:pPr>
            <a:endParaRPr lang="en-US" sz="1000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514600"/>
            <a:ext cx="50292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:color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(@x*@x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@y*@y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y*y)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255196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dirty="0" smtClean="0"/>
              <a:t>Why subclass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153400" cy="2895600"/>
          </a:xfrm>
        </p:spPr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Instead of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, could 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>
                <a:latin typeface="+mj-lt"/>
                <a:cs typeface="Courier New" pitchFamily="49" charset="0"/>
              </a:rPr>
              <a:t> instance variable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Define methods to send same message to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OOP programmers overuse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(often composition is better)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But for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  <a:r>
              <a:rPr lang="en-US" dirty="0" err="1" smtClean="0">
                <a:latin typeface="+mj-lt"/>
                <a:cs typeface="Courier New" pitchFamily="49" charset="0"/>
              </a:rPr>
              <a:t>subclassing</a:t>
            </a:r>
            <a:r>
              <a:rPr lang="en-US" dirty="0" smtClean="0">
                <a:latin typeface="+mj-lt"/>
                <a:cs typeface="Courier New" pitchFamily="49" charset="0"/>
              </a:rPr>
              <a:t> makes sense: less work and can use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>
                <a:latin typeface="+mj-lt"/>
                <a:cs typeface="Courier New" pitchFamily="49" charset="0"/>
              </a:rPr>
              <a:t> wherever code expects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  <a:p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3048000"/>
            <a:ext cx="50292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color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="clear")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@color = c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pt.x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717548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905000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is more interesting than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because it overrides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distFromOrigin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</a:p>
          <a:p>
            <a:pPr lvl="1"/>
            <a:r>
              <a:rPr lang="en-US" dirty="0" smtClean="0"/>
              <a:t>Gets code reuse, but highly disputable if it is appropriate to say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ThreeDPoint</a:t>
            </a:r>
            <a:r>
              <a:rPr lang="en-US" dirty="0" smtClean="0"/>
              <a:t> "is a"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/>
              <a:t>Still just avoiding copy/paste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048000"/>
            <a:ext cx="74676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ThreeDPoint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@z = z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distFromOrigin2 similar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d =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(d*d + @z*@z)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…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255103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With examples so far, objects are not so different from closures</a:t>
            </a:r>
          </a:p>
          <a:p>
            <a:pPr lvl="1"/>
            <a:r>
              <a:rPr lang="en-US" dirty="0" smtClean="0"/>
              <a:t>Multiple methods rather than just "call me"</a:t>
            </a:r>
          </a:p>
          <a:p>
            <a:pPr lvl="1"/>
            <a:r>
              <a:rPr lang="en-US" dirty="0" smtClean="0"/>
              <a:t>Explicit instance variables rather than whatever is environment where function is defined</a:t>
            </a:r>
          </a:p>
          <a:p>
            <a:pPr lvl="1"/>
            <a:r>
              <a:rPr lang="en-US" dirty="0" smtClean="0"/>
              <a:t>Inheritance avoids helper functions or code copying</a:t>
            </a:r>
          </a:p>
          <a:p>
            <a:pPr lvl="1"/>
            <a:r>
              <a:rPr lang="en-US" dirty="0" smtClean="0"/>
              <a:t>"Simple" overriding just replaces methods</a:t>
            </a:r>
          </a:p>
          <a:p>
            <a:pPr lvl="1"/>
            <a:endParaRPr lang="en-US" dirty="0"/>
          </a:p>
          <a:p>
            <a:r>
              <a:rPr lang="en-US" dirty="0" smtClean="0"/>
              <a:t>But there is a big difference (that you learned in Java):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Overriding can make a method define in the superclass</a:t>
            </a:r>
          </a:p>
          <a:p>
            <a:pPr marL="0" indent="0" algn="ctr">
              <a:buNone/>
            </a:pPr>
            <a:r>
              <a:rPr lang="en-US" i="1" dirty="0" smtClean="0">
                <a:solidFill>
                  <a:schemeClr val="accent2"/>
                </a:solidFill>
              </a:rPr>
              <a:t> call a method in the subclass</a:t>
            </a:r>
          </a:p>
          <a:p>
            <a:pPr marL="0" indent="0" algn="ctr">
              <a:buNone/>
            </a:pPr>
            <a:endParaRPr lang="en-US" sz="1000" i="1" dirty="0" smtClean="0"/>
          </a:p>
          <a:p>
            <a:pPr lvl="1"/>
            <a:r>
              <a:rPr lang="en-US" dirty="0" smtClean="0"/>
              <a:t>The essential difference of OOP, studied carefully next lecture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96210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Example: Equivalent except constructor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295400"/>
            <a:ext cx="4114800" cy="495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PolarPoint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theta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@r = 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@theta = theta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Math.cos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(@theta)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@r *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theta)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@r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724400" y="1287517"/>
            <a:ext cx="3962400" cy="4495800"/>
          </a:xfrm>
        </p:spPr>
        <p:txBody>
          <a:bodyPr/>
          <a:lstStyle/>
          <a:p>
            <a:r>
              <a:rPr lang="en-US" dirty="0" smtClean="0"/>
              <a:t>Also need to define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y=</a:t>
            </a:r>
            <a:r>
              <a:rPr lang="en-US" dirty="0" smtClean="0"/>
              <a:t> (see</a:t>
            </a:r>
            <a:r>
              <a:rPr lang="en-US" dirty="0" smtClean="0"/>
              <a:t> </a:t>
            </a:r>
            <a:r>
              <a:rPr lang="en-US" smtClean="0"/>
              <a:t>blocks_inheritance.rb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Key </a:t>
            </a:r>
            <a:r>
              <a:rPr lang="en-US" dirty="0" err="1" smtClean="0"/>
              <a:t>punchline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,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, "already works"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Why: calls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are resolved in terms of the object's class</a:t>
            </a:r>
            <a:endParaRPr lang="en-US" dirty="0"/>
          </a:p>
          <a:p>
            <a:endParaRPr lang="en-US" dirty="0"/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105400" y="3429000"/>
            <a:ext cx="3505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x+y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*y)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735275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separate topics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Ruby's approach to almost-closures (blocks) and closures (</a:t>
            </a:r>
            <a:r>
              <a:rPr lang="en-US" dirty="0" err="1" smtClean="0"/>
              <a:t>Procs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Convenient to use; unusual approach</a:t>
            </a:r>
          </a:p>
          <a:p>
            <a:pPr lvl="1"/>
            <a:r>
              <a:rPr lang="en-US" dirty="0" smtClean="0"/>
              <a:t>Used throughout large standard library </a:t>
            </a:r>
          </a:p>
          <a:p>
            <a:pPr lvl="2"/>
            <a:r>
              <a:rPr lang="en-US" dirty="0" smtClean="0"/>
              <a:t>Explicit loops rare</a:t>
            </a:r>
          </a:p>
          <a:p>
            <a:pPr lvl="2"/>
            <a:r>
              <a:rPr lang="en-US" dirty="0" smtClean="0"/>
              <a:t>Instead of a loop, go find a useful iterator</a:t>
            </a:r>
          </a:p>
          <a:p>
            <a:pPr lvl="1"/>
            <a:endParaRPr lang="en-US" dirty="0"/>
          </a:p>
          <a:p>
            <a:r>
              <a:rPr lang="en-US" dirty="0" smtClean="0"/>
              <a:t>Subclasses, inheritance, and overriding</a:t>
            </a:r>
          </a:p>
          <a:p>
            <a:pPr lvl="1"/>
            <a:r>
              <a:rPr lang="en-US" dirty="0" smtClean="0"/>
              <a:t>The essence of OOP</a:t>
            </a:r>
          </a:p>
          <a:p>
            <a:pPr lvl="1"/>
            <a:r>
              <a:rPr lang="en-US" dirty="0" smtClean="0"/>
              <a:t>Not unlike in Java, but worth studying from PL perspective and in a more dynamic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621760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Blocks are probably Ruby's strangest feature compared to other PLs </a:t>
            </a:r>
          </a:p>
          <a:p>
            <a:pPr marL="0" indent="0">
              <a:buNone/>
            </a:pPr>
            <a:endParaRPr lang="en-US" sz="800" dirty="0" smtClean="0"/>
          </a:p>
          <a:p>
            <a:pPr lvl="1"/>
            <a:r>
              <a:rPr lang="en-US" dirty="0" smtClean="0"/>
              <a:t>Normal: easy way to pass anonymous functions for all the reasons we have been studying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Normal: Blocks can take 0 or more arguments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Strange: Can send 0 or 1 block with </a:t>
            </a:r>
            <a:r>
              <a:rPr lang="en-US" i="1" dirty="0" smtClean="0"/>
              <a:t>any</a:t>
            </a:r>
            <a:r>
              <a:rPr lang="en-US" dirty="0" smtClean="0"/>
              <a:t> message send</a:t>
            </a:r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Strange: </a:t>
            </a:r>
            <a:r>
              <a:rPr lang="en-US" dirty="0" err="1" smtClean="0"/>
              <a:t>Callee</a:t>
            </a:r>
            <a:r>
              <a:rPr lang="en-US" dirty="0" smtClean="0"/>
              <a:t> does not have a name for the block</a:t>
            </a:r>
          </a:p>
          <a:p>
            <a:pPr lvl="2"/>
            <a:r>
              <a:rPr lang="en-US" dirty="0" smtClean="0"/>
              <a:t>Calls it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 42</a:t>
            </a:r>
            <a:r>
              <a:rPr lang="en-US" dirty="0" smtClean="0"/>
              <a:t>,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 (3,5)</a:t>
            </a:r>
            <a:r>
              <a:rPr lang="en-US" dirty="0" smtClean="0"/>
              <a:t>, etc.</a:t>
            </a:r>
          </a:p>
          <a:p>
            <a:pPr lvl="2"/>
            <a:r>
              <a:rPr lang="en-US" dirty="0" smtClean="0"/>
              <a:t>Can ask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block_given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 but rarely used in practice (usually assume a  block is given if expected, or that a block's presence is implied by other arguments)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98586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r>
              <a:rPr lang="en-US" dirty="0" smtClean="0"/>
              <a:t>Rampant use of blocks in standard library</a:t>
            </a:r>
          </a:p>
          <a:p>
            <a:pPr lvl="1"/>
            <a:r>
              <a:rPr lang="en-US" dirty="0" smtClean="0"/>
              <a:t>Classes define iterators; don't write your own loops</a:t>
            </a:r>
          </a:p>
          <a:p>
            <a:pPr lvl="1"/>
            <a:r>
              <a:rPr lang="en-US" dirty="0" smtClean="0"/>
              <a:t>Most of these examples happen to have 0 "regular" arguments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Easy to write your own methods that use blocks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667000"/>
            <a:ext cx="69342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3.times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 puts "hi"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[4,6,8].each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puts x * 2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[4,6,8].map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* 2 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[4,6,8].any?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x &gt; 7 }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block optional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[4,6,8].inject(foo) {|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acc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… }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5181600"/>
            <a:ext cx="3962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silly a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a) + 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42)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334000" y="5261741"/>
            <a:ext cx="3423745" cy="415159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x.silly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5 { 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b*2 }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73826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Blocks are "second-class"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All a method can do with a block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to it (i.e., call it)</a:t>
            </a:r>
          </a:p>
          <a:p>
            <a:pPr lvl="1"/>
            <a:r>
              <a:rPr lang="en-US" dirty="0" smtClean="0"/>
              <a:t>Can't return it, store it in an object (e.g., for a callback), etc.</a:t>
            </a:r>
          </a:p>
          <a:p>
            <a:pPr lvl="1"/>
            <a:r>
              <a:rPr lang="en-US" dirty="0" smtClean="0"/>
              <a:t>But can also turn blocks into real closures (next slide)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But one block can call another block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</a:p>
          <a:p>
            <a:pPr lvl="1"/>
            <a:r>
              <a:rPr lang="en-US" dirty="0" smtClean="0"/>
              <a:t>From example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dirty="0" smtClean="0"/>
              <a:t> class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blocks.rb</a:t>
            </a:r>
            <a:r>
              <a:rPr lang="en-US" dirty="0" smtClean="0"/>
              <a:t> (though better in Ruby to use arrays as lists than define your own)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00200" y="3962400"/>
            <a:ext cx="62484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map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tail.nil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(@head), nil)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head),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tail.map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yield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x})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04178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First-class closures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8077200" cy="4495800"/>
          </a:xfrm>
        </p:spPr>
        <p:txBody>
          <a:bodyPr/>
          <a:lstStyle/>
          <a:p>
            <a:r>
              <a:rPr lang="en-US" dirty="0" smtClean="0"/>
              <a:t>Implicit block arguments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yield</a:t>
            </a:r>
            <a:r>
              <a:rPr lang="en-US" dirty="0" smtClean="0"/>
              <a:t> is often sufficient</a:t>
            </a:r>
          </a:p>
          <a:p>
            <a:endParaRPr lang="en-US" sz="1000" dirty="0"/>
          </a:p>
          <a:p>
            <a:r>
              <a:rPr lang="en-US" dirty="0" smtClean="0"/>
              <a:t>But when you want a closure you can return, store, etc.:</a:t>
            </a:r>
          </a:p>
          <a:p>
            <a:pPr lvl="1"/>
            <a:r>
              <a:rPr lang="en-US" dirty="0" smtClean="0"/>
              <a:t>The built-in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 smtClean="0"/>
              <a:t> class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lambda</a:t>
            </a:r>
            <a:r>
              <a:rPr lang="en-US" dirty="0" smtClean="0"/>
              <a:t> method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takes a block and makes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/>
              <a:t>Also can do it with "&amp; </a:t>
            </a:r>
            <a:r>
              <a:rPr lang="en-US" dirty="0" err="1" smtClean="0"/>
              <a:t>arg</a:t>
            </a:r>
            <a:r>
              <a:rPr lang="en-US" dirty="0" smtClean="0"/>
              <a:t>” (shown </a:t>
            </a:r>
            <a:r>
              <a:rPr lang="en-US" dirty="0" smtClean="0"/>
              <a:t>in</a:t>
            </a:r>
            <a:r>
              <a:rPr lang="en-US" dirty="0" smtClean="0"/>
              <a:t> </a:t>
            </a:r>
            <a:r>
              <a:rPr lang="en-US" dirty="0" err="1" smtClean="0"/>
              <a:t>block_proc.rb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Instances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dirty="0" smtClean="0"/>
              <a:t> have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call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3733800"/>
            <a:ext cx="51816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map_p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proc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tail.nil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proc.call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@head),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nil)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MyList.new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proc.call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(@head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@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tail.map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proc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943601" y="3810000"/>
            <a:ext cx="2971799" cy="8001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xs.map_p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(lambda{|</a:t>
            </a:r>
            <a:r>
              <a:rPr lang="en-US" sz="20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 … })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8648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Subclassing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class definition has a </a:t>
            </a:r>
            <a:r>
              <a:rPr lang="en-US" i="1" dirty="0" smtClean="0">
                <a:solidFill>
                  <a:schemeClr val="accent2"/>
                </a:solidFill>
              </a:rPr>
              <a:t>superclass 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if not specified)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superclass affects the class definition:</a:t>
            </a:r>
          </a:p>
          <a:p>
            <a:pPr lvl="1"/>
            <a:r>
              <a:rPr lang="en-US" dirty="0" smtClean="0"/>
              <a:t>Class </a:t>
            </a:r>
            <a:r>
              <a:rPr lang="en-US" i="1" dirty="0" smtClean="0">
                <a:solidFill>
                  <a:schemeClr val="accent2"/>
                </a:solidFill>
              </a:rPr>
              <a:t>inherits</a:t>
            </a:r>
            <a:r>
              <a:rPr lang="en-US" dirty="0" smtClean="0"/>
              <a:t> all method definitions from superclass</a:t>
            </a:r>
          </a:p>
          <a:p>
            <a:pPr lvl="1"/>
            <a:r>
              <a:rPr lang="en-US" dirty="0" smtClean="0"/>
              <a:t>But class can </a:t>
            </a:r>
            <a:r>
              <a:rPr lang="en-US" i="1" dirty="0" smtClean="0">
                <a:solidFill>
                  <a:schemeClr val="accent2"/>
                </a:solidFill>
              </a:rPr>
              <a:t>override</a:t>
            </a:r>
            <a:r>
              <a:rPr lang="en-US" dirty="0" smtClean="0"/>
              <a:t> method definitions as desired</a:t>
            </a:r>
          </a:p>
          <a:p>
            <a:pPr lvl="1"/>
            <a:endParaRPr lang="en-US" dirty="0"/>
          </a:p>
          <a:p>
            <a:r>
              <a:rPr lang="en-US" dirty="0" smtClean="0"/>
              <a:t>Unlike Java:</a:t>
            </a:r>
          </a:p>
          <a:p>
            <a:pPr lvl="1"/>
            <a:r>
              <a:rPr lang="en-US" dirty="0" smtClean="0"/>
              <a:t>No such thing as "inheriting fields" since all objects create instance variables by assigning to them</a:t>
            </a:r>
          </a:p>
          <a:p>
            <a:pPr lvl="1"/>
            <a:r>
              <a:rPr lang="en-US" dirty="0" err="1" smtClean="0"/>
              <a:t>Subclassing</a:t>
            </a:r>
            <a:r>
              <a:rPr lang="en-US" dirty="0" smtClean="0"/>
              <a:t> has nothing to do with a (non-existent) type system: can still pass any object to any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2095500"/>
            <a:ext cx="4495800" cy="4953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…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859731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Example (to be continued)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" y="1066800"/>
            <a:ext cx="4114800" cy="5410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Point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:y 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@x 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@y = y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distFromOrigin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direct field access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(@x*@x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@y*@y)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distFromOrigin2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use getters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(x*x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+ y*y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76800" y="1103586"/>
            <a:ext cx="38862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ColorPoint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Point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attr_reader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attr_writer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initialize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super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@color = c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663644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An object has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648200"/>
            <a:ext cx="7772400" cy="1905000"/>
          </a:xfrm>
        </p:spPr>
        <p:txBody>
          <a:bodyPr/>
          <a:lstStyle/>
          <a:p>
            <a:r>
              <a:rPr lang="en-US" dirty="0" smtClean="0"/>
              <a:t>Using these methods is usually non-OOP style</a:t>
            </a:r>
          </a:p>
          <a:p>
            <a:pPr lvl="1"/>
            <a:r>
              <a:rPr lang="en-US" dirty="0" smtClean="0"/>
              <a:t>Disallows other things that "act like a duck"</a:t>
            </a:r>
          </a:p>
          <a:p>
            <a:pPr lvl="1"/>
            <a:r>
              <a:rPr lang="en-US" dirty="0" smtClean="0"/>
              <a:t>Nonetheless semantics is that an instance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dirty="0" smtClean="0"/>
              <a:t> "is a"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  <a:r>
              <a:rPr lang="en-US" dirty="0" smtClean="0"/>
              <a:t> but is not an "instance of"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Point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Java's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dirty="0" smtClean="0">
                <a:latin typeface="+mj-lt"/>
                <a:cs typeface="Courier New" pitchFamily="49" charset="0"/>
              </a:rPr>
              <a:t> is like Ruby's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66800" y="1066800"/>
            <a:ext cx="7010400" cy="3352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 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ColorPoint.new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(0,0,"red")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ColorPoint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Point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cp.class.superclass.superclass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Object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Point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false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cp.is_a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cp.instance_of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ColorPoint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true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936335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104662</TotalTime>
  <Words>1589</Words>
  <Application>Microsoft Macintosh PowerPoint</Application>
  <PresentationFormat>On-screen Show (4:3)</PresentationFormat>
  <Paragraphs>284</Paragraphs>
  <Slides>15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dan_design_template</vt:lpstr>
      <vt:lpstr>CSE341: Programming Languages  Ruby: Blocks &amp; Procs; Inheritance &amp; Overriding</vt:lpstr>
      <vt:lpstr>This lecture</vt:lpstr>
      <vt:lpstr>Blocks</vt:lpstr>
      <vt:lpstr>Examples</vt:lpstr>
      <vt:lpstr>Blocks are "second-class"</vt:lpstr>
      <vt:lpstr>First-class closures</vt:lpstr>
      <vt:lpstr>Subclassing</vt:lpstr>
      <vt:lpstr>Example (to be continued)</vt:lpstr>
      <vt:lpstr>An object has a class</vt:lpstr>
      <vt:lpstr>Why subclass</vt:lpstr>
      <vt:lpstr>Why subclass</vt:lpstr>
      <vt:lpstr>Why subclass</vt:lpstr>
      <vt:lpstr>Overriding</vt:lpstr>
      <vt:lpstr>So far…</vt:lpstr>
      <vt:lpstr>Example: Equivalent except constructor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Alan Borning</cp:lastModifiedBy>
  <cp:revision>1886</cp:revision>
  <dcterms:created xsi:type="dcterms:W3CDTF">2012-11-19T18:16:55Z</dcterms:created>
  <dcterms:modified xsi:type="dcterms:W3CDTF">2012-11-19T18:21:52Z</dcterms:modified>
</cp:coreProperties>
</file>