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/>
              <a:t>5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More </a:t>
            </a:r>
            <a:r>
              <a:rPr lang="en-US" sz="3200" i="0" dirty="0" err="1" smtClean="0"/>
              <a:t>Datatypes</a:t>
            </a:r>
            <a:r>
              <a:rPr lang="en-US" sz="3200" i="0" dirty="0" smtClean="0"/>
              <a:t> and Pattern-Matching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82000" cy="3886200"/>
          </a:xfrm>
        </p:spPr>
        <p:txBody>
          <a:bodyPr/>
          <a:lstStyle/>
          <a:p>
            <a:r>
              <a:rPr lang="en-US" dirty="0" smtClean="0"/>
              <a:t>As usual, can use a case expressions anywhere an expression goes</a:t>
            </a:r>
          </a:p>
          <a:p>
            <a:pPr lvl="1"/>
            <a:r>
              <a:rPr lang="en-US" dirty="0" smtClean="0"/>
              <a:t>Does not need to be whole function body, but often is</a:t>
            </a:r>
          </a:p>
          <a:p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</a:rPr>
              <a:t>e </a:t>
            </a:r>
            <a:r>
              <a:rPr lang="en-US" dirty="0" smtClean="0"/>
              <a:t>to a value, call 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</a:rPr>
              <a:t>pi </a:t>
            </a:r>
            <a:r>
              <a:rPr lang="en-US" dirty="0" smtClean="0"/>
              <a:t>is the first </a:t>
            </a:r>
            <a:r>
              <a:rPr lang="en-US" i="1" dirty="0" smtClean="0"/>
              <a:t>pattern</a:t>
            </a:r>
            <a:r>
              <a:rPr lang="en-US" dirty="0" smtClean="0"/>
              <a:t> to </a:t>
            </a:r>
            <a:r>
              <a:rPr lang="en-US" i="1" dirty="0" smtClean="0"/>
              <a:t>match</a:t>
            </a:r>
            <a:r>
              <a:rPr lang="en-US" dirty="0" smtClean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then result is evaluation of </a:t>
            </a:r>
            <a:r>
              <a:rPr lang="en-US" b="1" dirty="0" err="1" smtClean="0">
                <a:latin typeface="Courier New" pitchFamily="49" charset="0"/>
              </a:rPr>
              <a:t>ei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in environment “extended by the match”</a:t>
            </a:r>
          </a:p>
          <a:p>
            <a:endParaRPr lang="en-US" dirty="0" smtClean="0"/>
          </a:p>
          <a:p>
            <a:r>
              <a:rPr lang="en-US" dirty="0" smtClean="0"/>
              <a:t>Pattern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(x1,…,</a:t>
            </a:r>
            <a:r>
              <a:rPr lang="en-US" b="1" dirty="0" err="1" smtClean="0">
                <a:latin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dirty="0" smtClean="0"/>
              <a:t>matches value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(v1,…,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dirty="0" smtClean="0"/>
              <a:t>and extends the environment with </a:t>
            </a:r>
            <a:r>
              <a:rPr lang="en-US" b="1" dirty="0" smtClean="0">
                <a:latin typeface="Courier New" pitchFamily="49" charset="0"/>
              </a:rPr>
              <a:t>x1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</a:rPr>
              <a:t>v1 </a:t>
            </a:r>
            <a:r>
              <a:rPr lang="en-US" dirty="0" smtClean="0"/>
              <a:t>… </a:t>
            </a:r>
            <a:r>
              <a:rPr lang="en-US" b="1" dirty="0" err="1" smtClean="0">
                <a:latin typeface="Courier New" pitchFamily="49" charset="0"/>
              </a:rPr>
              <a:t>xn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 smtClean="0">
                <a:latin typeface="Courier New" pitchFamily="49" charset="0"/>
              </a:rPr>
              <a:t>vn</a:t>
            </a:r>
            <a:endParaRPr lang="en-US" b="1" dirty="0" smtClean="0">
              <a:latin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</a:rPr>
              <a:t>For “no data” constructors, pattern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matches </a:t>
            </a:r>
            <a:r>
              <a:rPr lang="en-US" dirty="0"/>
              <a:t>value </a:t>
            </a:r>
            <a:r>
              <a:rPr lang="en-US" b="1" dirty="0" err="1">
                <a:latin typeface="Courier New" pitchFamily="49" charset="0"/>
              </a:rPr>
              <a:t>Ci</a:t>
            </a:r>
            <a:endParaRPr lang="en-US" dirty="0" smtClean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524000"/>
            <a:ext cx="693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 </a:t>
            </a:r>
            <a:r>
              <a:rPr lang="en-US" sz="2000" kern="0" dirty="0" smtClean="0">
                <a:latin typeface="Courier New" pitchFamily="49" charset="0"/>
              </a:rPr>
              <a:t>p1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| </a:t>
            </a:r>
            <a:r>
              <a:rPr lang="en-US" sz="2000" kern="0" dirty="0" smtClean="0">
                <a:latin typeface="Courier New" pitchFamily="49" charset="0"/>
              </a:rPr>
              <a:t>p2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 | </a:t>
            </a:r>
            <a:r>
              <a:rPr lang="en-US" sz="2000" kern="0" dirty="0" err="1" smtClean="0">
                <a:latin typeface="Courier New" pitchFamily="49" charset="0"/>
              </a:rPr>
              <a:t>pn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en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64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Datatype</a:t>
            </a:r>
            <a:r>
              <a:rPr lang="en-US" dirty="0" smtClean="0"/>
              <a:t> bindings can describe recursive structures</a:t>
            </a:r>
          </a:p>
          <a:p>
            <a:pPr lvl="1"/>
            <a:r>
              <a:rPr lang="en-US" dirty="0" smtClean="0"/>
              <a:t>Have seen arithmetic expressions</a:t>
            </a:r>
          </a:p>
          <a:p>
            <a:pPr lvl="1"/>
            <a:r>
              <a:rPr lang="en-US" dirty="0" smtClean="0"/>
              <a:t>Now, linked lists: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81744"/>
            <a:ext cx="8305800" cy="32142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my_int_list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Empty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my_int_list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Cons(4,Cons(23,Cons(2008,Empty)))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append_my_list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Empty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Cons(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’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Cons(x, </a:t>
            </a:r>
            <a:r>
              <a:rPr lang="en-US" sz="2000" kern="0" dirty="0" err="1" smtClean="0">
                <a:latin typeface="Courier New" pitchFamily="49" charset="0"/>
              </a:rPr>
              <a:t>append_my_list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’,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366848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are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Options are just a predefined </a:t>
            </a:r>
            <a:r>
              <a:rPr lang="en-US" dirty="0" err="1" smtClean="0"/>
              <a:t>datatype</a:t>
            </a:r>
            <a:r>
              <a:rPr lang="en-US" dirty="0" smtClean="0"/>
              <a:t> binding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SOME</a:t>
            </a:r>
            <a:r>
              <a:rPr lang="en-US" dirty="0" smtClean="0"/>
              <a:t> are </a:t>
            </a:r>
            <a:r>
              <a:rPr lang="en-US" i="1" dirty="0" smtClean="0"/>
              <a:t>constructors</a:t>
            </a:r>
            <a:r>
              <a:rPr lang="en-US" dirty="0" smtClean="0"/>
              <a:t>, not just functions</a:t>
            </a:r>
          </a:p>
          <a:p>
            <a:pPr lvl="1"/>
            <a:r>
              <a:rPr lang="en-US" dirty="0" smtClean="0"/>
              <a:t>So use pattern-matching 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572000" cy="13092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inc_or_zero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intoption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intoption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NONE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0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SOME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i+1</a:t>
            </a:r>
          </a:p>
        </p:txBody>
      </p:sp>
    </p:spTree>
    <p:extLst>
      <p:ext uri="{BB962C8B-B14F-4D97-AF65-F5344CB8AC3E}">
        <p14:creationId xmlns:p14="http://schemas.microsoft.com/office/powerpoint/2010/main" val="3985852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are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not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 </a:t>
            </a:r>
            <a:r>
              <a:rPr lang="en-US" dirty="0" smtClean="0"/>
              <a:t>either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:: </a:t>
            </a:r>
            <a:r>
              <a:rPr lang="en-US" dirty="0" smtClean="0"/>
              <a:t>are constructors too </a:t>
            </a:r>
          </a:p>
          <a:p>
            <a:pPr lvl="1"/>
            <a:r>
              <a:rPr lang="en-US" dirty="0" smtClean="0"/>
              <a:t>(strange syntax, particularly </a:t>
            </a:r>
            <a:r>
              <a:rPr lang="en-US" i="1" dirty="0" smtClean="0"/>
              <a:t>infix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971800"/>
            <a:ext cx="65532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sum_list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</a:t>
            </a:r>
            <a:r>
              <a:rPr lang="en-US" sz="2000" kern="0" dirty="0" err="1" smtClean="0">
                <a:latin typeface="Courier New" pitchFamily="49" charset="0"/>
              </a:rPr>
              <a:t>sum_list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append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::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append(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’,</a:t>
            </a:r>
            <a:r>
              <a:rPr lang="en-US" sz="2000" kern="0" dirty="0" err="1">
                <a:latin typeface="Courier New" pitchFamily="49" charset="0"/>
              </a:rPr>
              <a:t>ys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980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pattern-matching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Pattern-matching is better for options and lists for the same reasons as for all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lvl="1"/>
            <a:r>
              <a:rPr lang="en-US" dirty="0" smtClean="0"/>
              <a:t>No missing cases, no exceptions for wrong variant, etc.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We just learned the other way first for pedagogy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Do not use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isSome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>
                <a:solidFill>
                  <a:srgbClr val="C00000"/>
                </a:solidFill>
              </a:rPr>
              <a:t> on Homework 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 why are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>
                <a:latin typeface="+mj-lt"/>
                <a:cs typeface="Courier New" pitchFamily="49" charset="0"/>
              </a:rPr>
              <a:t>, etc.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predefined?</a:t>
            </a:r>
          </a:p>
          <a:p>
            <a:pPr lvl="1"/>
            <a:r>
              <a:rPr lang="en-US" dirty="0" smtClean="0"/>
              <a:t>For passing as arguments to other functions (next </a:t>
            </a:r>
            <a:r>
              <a:rPr lang="en-US" dirty="0" smtClean="0"/>
              <a:t>week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Because sometimes they are convenient</a:t>
            </a:r>
          </a:p>
          <a:p>
            <a:pPr lvl="1"/>
            <a:r>
              <a:rPr lang="en-US" dirty="0" smtClean="0"/>
              <a:t>But not a big deal: could define them yourself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08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Excitement ahead…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 some deep truths about “what is really going on”</a:t>
            </a:r>
          </a:p>
          <a:p>
            <a:pPr lvl="1"/>
            <a:r>
              <a:rPr lang="en-US" dirty="0" smtClean="0"/>
              <a:t>Using much more syntactic sugar than we realized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Every </a:t>
            </a:r>
            <a:r>
              <a:rPr lang="en-US" dirty="0" err="1" smtClean="0"/>
              <a:t>val</a:t>
            </a:r>
            <a:r>
              <a:rPr lang="en-US" dirty="0" smtClean="0"/>
              <a:t>-binding and function-binding uses pattern-matching</a:t>
            </a:r>
          </a:p>
          <a:p>
            <a:endParaRPr lang="en-US" dirty="0"/>
          </a:p>
          <a:p>
            <a:r>
              <a:rPr lang="en-US" dirty="0" smtClean="0"/>
              <a:t>Every function in ML takes exactly one argument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First need to extend our definition of pattern-matching…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2294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Each-of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far have used pattern-matching for one of types because we </a:t>
            </a:r>
            <a:r>
              <a:rPr lang="en-US" i="1" dirty="0" smtClean="0"/>
              <a:t>needed</a:t>
            </a:r>
            <a:r>
              <a:rPr lang="en-US" dirty="0" smtClean="0"/>
              <a:t> a way to access the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Pattern matching also works for records and tuples:</a:t>
            </a:r>
          </a:p>
          <a:p>
            <a:pPr lvl="1"/>
            <a:r>
              <a:rPr lang="en-US" dirty="0" smtClean="0"/>
              <a:t>The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(x1,…,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/>
              <a:t>matches the tuple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(v1,…,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The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{f1=x1,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matches the record value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f1=v1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(and fields can be reordered)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3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poor style, but based on what I told you so far, the only way to use patterns</a:t>
            </a:r>
          </a:p>
          <a:p>
            <a:pPr lvl="1"/>
            <a:r>
              <a:rPr lang="en-US" dirty="0" smtClean="0"/>
              <a:t>Works but poor style to have one-branch 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895600"/>
            <a:ext cx="56388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triple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+ y +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 smtClean="0">
                <a:latin typeface="Courier New" pitchFamily="49" charset="0"/>
              </a:rPr>
              <a:t>{first=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middle=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last=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}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^ " " </a:t>
            </a:r>
            <a:r>
              <a:rPr lang="en-US" sz="2000" kern="0" dirty="0" smtClean="0">
                <a:latin typeface="Courier New" pitchFamily="49" charset="0"/>
              </a:rPr>
              <a:t>^ </a:t>
            </a:r>
            <a:r>
              <a:rPr lang="en-US" sz="2000" kern="0" dirty="0">
                <a:latin typeface="Courier New" pitchFamily="49" charset="0"/>
              </a:rPr>
              <a:t>y ^ " " </a:t>
            </a:r>
            <a:r>
              <a:rPr lang="en-US" sz="2000" kern="0" dirty="0" smtClean="0">
                <a:latin typeface="Courier New" pitchFamily="49" charset="0"/>
              </a:rPr>
              <a:t>^ z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65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Val-binding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feature: A </a:t>
            </a:r>
            <a:r>
              <a:rPr lang="en-US" dirty="0" err="1" smtClean="0"/>
              <a:t>val</a:t>
            </a:r>
            <a:r>
              <a:rPr lang="en-US" dirty="0" smtClean="0"/>
              <a:t>-binding can use a pattern, not just a variable</a:t>
            </a:r>
          </a:p>
          <a:p>
            <a:pPr lvl="1"/>
            <a:r>
              <a:rPr lang="en-US" dirty="0" smtClean="0"/>
              <a:t>(Turns out variables are just one kind of pattern, so we just told you a half-truth in </a:t>
            </a:r>
            <a:r>
              <a:rPr lang="en-US" dirty="0" smtClean="0"/>
              <a:t>Lecture </a:t>
            </a:r>
            <a:r>
              <a:rPr lang="en-US" dirty="0" smtClean="0"/>
              <a:t>1)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Great for getting (all) pieces out of an each-of type</a:t>
            </a:r>
          </a:p>
          <a:p>
            <a:pPr lvl="1"/>
            <a:r>
              <a:rPr lang="en-US" dirty="0" smtClean="0"/>
              <a:t>Can also get only parts out (not shown here)</a:t>
            </a:r>
          </a:p>
          <a:p>
            <a:pPr lvl="1"/>
            <a:endParaRPr lang="en-US" dirty="0"/>
          </a:p>
          <a:p>
            <a:r>
              <a:rPr lang="en-US" dirty="0" smtClean="0"/>
              <a:t>Usually poor style to put a constructor pattern in a </a:t>
            </a:r>
            <a:r>
              <a:rPr lang="en-US" dirty="0" err="1" smtClean="0"/>
              <a:t>val</a:t>
            </a:r>
            <a:r>
              <a:rPr lang="en-US" dirty="0" smtClean="0"/>
              <a:t>-binding</a:t>
            </a:r>
          </a:p>
          <a:p>
            <a:pPr lvl="1"/>
            <a:r>
              <a:rPr lang="en-US" dirty="0" smtClean="0"/>
              <a:t>Tests for the one variant and raises an exception if a different one is there (like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hd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tl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valOf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6200" y="2743200"/>
            <a:ext cx="1676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970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okay style</a:t>
            </a:r>
          </a:p>
          <a:p>
            <a:pPr lvl="1"/>
            <a:r>
              <a:rPr lang="en-US" dirty="0" smtClean="0"/>
              <a:t>Though we will improve it again next</a:t>
            </a:r>
          </a:p>
          <a:p>
            <a:pPr lvl="1"/>
            <a:r>
              <a:rPr lang="en-US" dirty="0" smtClean="0"/>
              <a:t>Semantically identical to one-branch case expressions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743200"/>
            <a:ext cx="7391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triple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triple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+ y + 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x ^ " " ^ y ^ " " ^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643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fix the fact that our only example </a:t>
            </a:r>
            <a:r>
              <a:rPr lang="en-US" dirty="0" err="1" smtClean="0"/>
              <a:t>datatype</a:t>
            </a:r>
            <a:r>
              <a:rPr lang="en-US" dirty="0" smtClean="0"/>
              <a:t> so far was silly…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Enumerations, including carrying other data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Alternate ways of identifying real-world things/people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971800"/>
            <a:ext cx="7467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suit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Club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Diamond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Heart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Spade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card_value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Jack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Queen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King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Ace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4876800"/>
            <a:ext cx="7467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StudentNum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* (string option)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* string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3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Function-argument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function argument can also be a pattern</a:t>
            </a:r>
          </a:p>
          <a:p>
            <a:pPr lvl="1"/>
            <a:r>
              <a:rPr lang="en-US" dirty="0" smtClean="0"/>
              <a:t>Match against the argument in a function call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 (great style!):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2514600"/>
            <a:ext cx="1981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810000"/>
            <a:ext cx="69342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full_name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{first=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middle=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last=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x ^ " " ^ y ^ " " ^ z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975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way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Homework 2:</a:t>
            </a:r>
          </a:p>
          <a:p>
            <a:pPr lvl="1"/>
            <a:r>
              <a:rPr lang="en-US" dirty="0" smtClean="0"/>
              <a:t>Do not use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 character</a:t>
            </a:r>
          </a:p>
          <a:p>
            <a:pPr lvl="1"/>
            <a:r>
              <a:rPr lang="en-US" dirty="0" smtClean="0"/>
              <a:t>Do not need to write down any explicit types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27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function that takes one triple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returns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that is their sum: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3581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A function that takes three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0" dirty="0" smtClean="0"/>
              <a:t>arguments and returns 	             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0" dirty="0" smtClean="0"/>
              <a:t> that is their sum</a:t>
            </a:r>
            <a:endParaRPr lang="en-US" b="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46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0" y="4495800"/>
            <a:ext cx="4343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x </a:t>
            </a:r>
            <a:r>
              <a:rPr lang="en-US" sz="2000" kern="0" dirty="0">
                <a:latin typeface="Courier New" pitchFamily="49" charset="0"/>
              </a:rPr>
              <a:t>+ y + 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5791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See the difference? (Me neither.) </a:t>
            </a:r>
            <a:r>
              <a:rPr lang="en-US" b="0" dirty="0" smtClean="0">
                <a:sym typeface="Wingdings" pitchFamily="2" charset="2"/>
              </a:rPr>
              <a:t>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45866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895600"/>
          </a:xfrm>
        </p:spPr>
        <p:txBody>
          <a:bodyPr/>
          <a:lstStyle/>
          <a:p>
            <a:r>
              <a:rPr lang="en-US" dirty="0" smtClean="0"/>
              <a:t>In ML, every function takes exactly one argument (*)</a:t>
            </a:r>
          </a:p>
          <a:p>
            <a:endParaRPr lang="en-US" sz="1400" dirty="0"/>
          </a:p>
          <a:p>
            <a:r>
              <a:rPr lang="en-US" dirty="0" smtClean="0"/>
              <a:t>What we call multi-argument functions are just functions taking one tuple argument, implemented with a tuple pattern in the function binding</a:t>
            </a:r>
          </a:p>
          <a:p>
            <a:pPr lvl="1"/>
            <a:r>
              <a:rPr lang="en-US" dirty="0" smtClean="0"/>
              <a:t>Elegant and flexible language design</a:t>
            </a:r>
          </a:p>
          <a:p>
            <a:pPr lvl="1"/>
            <a:endParaRPr lang="en-US" sz="1400" dirty="0"/>
          </a:p>
          <a:p>
            <a:r>
              <a:rPr lang="en-US" dirty="0" smtClean="0"/>
              <a:t>Enables cute and useful things you cannot do in Java, e.g.,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* “Zero arguments” is the unit pattern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matching the unit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4267200"/>
            <a:ext cx="7467600" cy="83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rotate_left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(y, z,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rotate_right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rotate_left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rotate_left</a:t>
            </a:r>
            <a:r>
              <a:rPr lang="en-US" sz="2000" kern="0" dirty="0" smtClean="0">
                <a:latin typeface="Courier New" pitchFamily="49" charset="0"/>
              </a:rPr>
              <a:t> t)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62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Unfortunately, bad training and languages that make one-of types inconvenient lead to common </a:t>
            </a:r>
            <a:r>
              <a:rPr lang="en-US" i="1" dirty="0" smtClean="0">
                <a:solidFill>
                  <a:srgbClr val="FF0000"/>
                </a:solidFill>
              </a:rPr>
              <a:t>bad style</a:t>
            </a:r>
            <a:r>
              <a:rPr lang="en-US" dirty="0" smtClean="0"/>
              <a:t> where each-of types are used where one-of types are the right tool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Approach gives up all the benefits of the language enforcing every value is one variant, you don’t forget branches, etc.</a:t>
            </a:r>
          </a:p>
          <a:p>
            <a:endParaRPr lang="en-US" sz="1200" dirty="0"/>
          </a:p>
          <a:p>
            <a:r>
              <a:rPr lang="en-US" dirty="0" smtClean="0"/>
              <a:t>And </a:t>
            </a:r>
            <a:r>
              <a:rPr lang="en-US" dirty="0" smtClean="0"/>
              <a:t>makes </a:t>
            </a:r>
            <a:r>
              <a:rPr lang="en-US" dirty="0" smtClean="0"/>
              <a:t>it less clear what you are doing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743200"/>
            <a:ext cx="67818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use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and ignore other fields unless the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student_num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is ~1 *)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student_num</a:t>
            </a:r>
            <a:r>
              <a:rPr lang="en-US" sz="2000" kern="0" dirty="0" smtClean="0">
                <a:latin typeface="Courier New" pitchFamily="49" charset="0"/>
              </a:rPr>
              <a:t>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052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said…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if </a:t>
            </a:r>
            <a:r>
              <a:rPr lang="en-US" dirty="0" smtClean="0"/>
              <a:t>instead </a:t>
            </a:r>
            <a:r>
              <a:rPr lang="en-US" dirty="0" smtClean="0"/>
              <a:t>the point is that every “person” in your program has a name and maybe a student number, then each-of is the way to go: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124200"/>
            <a:ext cx="4876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{ </a:t>
            </a:r>
            <a:r>
              <a:rPr lang="en-US" sz="2000" kern="0" dirty="0" err="1" smtClean="0">
                <a:latin typeface="Courier New" pitchFamily="49" charset="0"/>
              </a:rPr>
              <a:t>student_num</a:t>
            </a:r>
            <a:r>
              <a:rPr lang="en-US" sz="2000" kern="0" dirty="0" smtClean="0">
                <a:latin typeface="Courier New" pitchFamily="49" charset="0"/>
              </a:rPr>
              <a:t> 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first       : string,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middle      : string option,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last        : string }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26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exciting (?) example of a </a:t>
            </a:r>
            <a:r>
              <a:rPr lang="en-US" dirty="0" err="1" smtClean="0"/>
              <a:t>datatype</a:t>
            </a:r>
            <a:r>
              <a:rPr lang="en-US" dirty="0" smtClean="0"/>
              <a:t>, using self-reference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 expression in ML of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How to picture the resulting value in your head: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581400"/>
            <a:ext cx="6781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Add </a:t>
            </a:r>
            <a:r>
              <a:rPr lang="en-US" sz="2000" kern="0" dirty="0">
                <a:latin typeface="Courier New" pitchFamily="49" charset="0"/>
              </a:rPr>
              <a:t>(Constant </a:t>
            </a:r>
            <a:r>
              <a:rPr lang="en-US" sz="2000" kern="0" dirty="0" smtClean="0">
                <a:latin typeface="Courier New" pitchFamily="49" charset="0"/>
              </a:rPr>
              <a:t>(10+9), </a:t>
            </a:r>
            <a:r>
              <a:rPr lang="en-US" sz="2000" kern="0" dirty="0">
                <a:latin typeface="Courier New" pitchFamily="49" charset="0"/>
              </a:rPr>
              <a:t>Negate (Constant 4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1869" y="4419600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Add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Connector 10"/>
          <p:cNvCxnSpPr>
            <a:stCxn id="9" idx="2"/>
          </p:cNvCxnSpPr>
          <p:nvPr/>
        </p:nvCxnSpPr>
        <p:spPr bwMode="auto">
          <a:xfrm flipH="1">
            <a:off x="3733800" y="4819710"/>
            <a:ext cx="59123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9" idx="2"/>
          </p:cNvCxnSpPr>
          <p:nvPr/>
        </p:nvCxnSpPr>
        <p:spPr bwMode="auto">
          <a:xfrm>
            <a:off x="4325035" y="4819710"/>
            <a:ext cx="627965" cy="2094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667000" y="50100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Connector 15"/>
          <p:cNvCxnSpPr>
            <a:endCxn id="15" idx="2"/>
          </p:cNvCxnSpPr>
          <p:nvPr/>
        </p:nvCxnSpPr>
        <p:spPr bwMode="auto">
          <a:xfrm flipV="1">
            <a:off x="3370421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28664" y="5572035"/>
            <a:ext cx="492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19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54604" y="50100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Negate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5024735" y="5410200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299228" y="5543490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Constant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5042357" y="5915055"/>
            <a:ext cx="4465" cy="152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876800" y="60768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 surprising: </a:t>
            </a:r>
          </a:p>
          <a:p>
            <a:pPr marL="0" indent="0" algn="ctr">
              <a:buNone/>
            </a:pPr>
            <a:r>
              <a:rPr lang="en-US" dirty="0" smtClean="0"/>
              <a:t>Functions over recursive </a:t>
            </a:r>
            <a:r>
              <a:rPr lang="en-US" dirty="0" err="1" smtClean="0"/>
              <a:t>datatypes</a:t>
            </a:r>
            <a:r>
              <a:rPr lang="en-US" dirty="0" smtClean="0"/>
              <a:t> are usually recursive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667000"/>
            <a:ext cx="77724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Constant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~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e1) + (</a:t>
            </a:r>
            <a:r>
              <a:rPr lang="en-US" sz="2000" kern="0" dirty="0" err="1" smtClean="0">
                <a:latin typeface="Courier New" pitchFamily="49" charset="0"/>
              </a:rPr>
              <a:t>eval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Multiply(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e1) </a:t>
            </a:r>
            <a:r>
              <a:rPr lang="en-US" sz="2000" kern="0" dirty="0" smtClean="0">
                <a:latin typeface="Courier New" pitchFamily="49" charset="0"/>
              </a:rPr>
              <a:t>*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</a:t>
            </a:r>
            <a:r>
              <a:rPr lang="en-US" sz="2000" kern="0" dirty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313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Let’s define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max_constant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Good example of combining several topics as we program:</a:t>
            </a:r>
          </a:p>
          <a:p>
            <a:pPr lvl="1"/>
            <a:r>
              <a:rPr lang="en-US" dirty="0" smtClean="0"/>
              <a:t>Case expressions</a:t>
            </a:r>
          </a:p>
          <a:p>
            <a:pPr lvl="1"/>
            <a:r>
              <a:rPr lang="en-US" dirty="0" smtClean="0"/>
              <a:t>Local helper functions</a:t>
            </a:r>
          </a:p>
          <a:p>
            <a:pPr lvl="1"/>
            <a:r>
              <a:rPr lang="en-US" dirty="0" smtClean="0"/>
              <a:t>Avoiding repeated recursion</a:t>
            </a:r>
          </a:p>
          <a:p>
            <a:pPr lvl="1"/>
            <a:r>
              <a:rPr lang="en-US" dirty="0" smtClean="0"/>
              <a:t>Simpler solution by using library functions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sml</a:t>
            </a:r>
            <a:r>
              <a:rPr lang="en-US" dirty="0" smtClean="0"/>
              <a:t> file…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5867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Constant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8416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Careful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a language construct is “new and strange,” there is </a:t>
            </a:r>
            <a:r>
              <a:rPr lang="en-US" i="1" dirty="0" smtClean="0"/>
              <a:t>more</a:t>
            </a:r>
            <a:r>
              <a:rPr lang="en-US" dirty="0" smtClean="0"/>
              <a:t> reason to define the evaluation rules precisely…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… so let’s review </a:t>
            </a:r>
            <a:r>
              <a:rPr lang="en-US" dirty="0" err="1" smtClean="0"/>
              <a:t>datatype</a:t>
            </a:r>
            <a:r>
              <a:rPr lang="en-US" dirty="0" smtClean="0"/>
              <a:t> bindings and case expressions “so far”</a:t>
            </a:r>
          </a:p>
          <a:p>
            <a:pPr lvl="1"/>
            <a:r>
              <a:rPr lang="en-US" i="1" dirty="0" smtClean="0"/>
              <a:t>Extensions</a:t>
            </a:r>
            <a:r>
              <a:rPr lang="en-US" dirty="0" smtClean="0"/>
              <a:t> to come but won’t invalidate the “so far”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2390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Datatype</a:t>
            </a:r>
            <a:r>
              <a:rPr lang="en-US" dirty="0" smtClean="0"/>
              <a:t>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4648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Adds type </a:t>
            </a:r>
            <a:r>
              <a:rPr lang="en-US" b="1" dirty="0" smtClean="0">
                <a:latin typeface="Courier New" pitchFamily="49" charset="0"/>
              </a:rPr>
              <a:t>t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dirty="0" smtClean="0"/>
              <a:t>and constructors </a:t>
            </a:r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of type </a:t>
            </a:r>
            <a:r>
              <a:rPr lang="en-US" b="1" dirty="0" err="1" smtClean="0">
                <a:latin typeface="Courier New" pitchFamily="49" charset="0"/>
              </a:rPr>
              <a:t>ti</a:t>
            </a:r>
            <a:r>
              <a:rPr lang="en-US" b="1" dirty="0" smtClean="0">
                <a:latin typeface="Courier New" pitchFamily="49" charset="0"/>
              </a:rPr>
              <a:t>-&gt;t </a:t>
            </a:r>
          </a:p>
          <a:p>
            <a:pPr lvl="1"/>
            <a:r>
              <a:rPr lang="en-US" b="1" dirty="0" err="1" smtClean="0">
                <a:latin typeface="Courier New" pitchFamily="49" charset="0"/>
              </a:rPr>
              <a:t>Ci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v </a:t>
            </a:r>
            <a:r>
              <a:rPr lang="en-US" dirty="0" smtClean="0"/>
              <a:t>is a value, i.e., the result “includes the tag”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Omit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of t</a:t>
            </a:r>
            <a:r>
              <a:rPr lang="en-US" dirty="0" smtClean="0"/>
              <a:t>” for constructors that are just tags, no underlying data</a:t>
            </a:r>
          </a:p>
          <a:p>
            <a:pPr lvl="1"/>
            <a:r>
              <a:rPr lang="en-US" dirty="0" smtClean="0"/>
              <a:t>Such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Ci</a:t>
            </a:r>
            <a:r>
              <a:rPr lang="en-US" dirty="0" smtClean="0"/>
              <a:t> is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Given an expression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, use </a:t>
            </a:r>
            <a:r>
              <a:rPr lang="en-US" i="1" dirty="0" smtClean="0"/>
              <a:t>case expressions</a:t>
            </a:r>
            <a:r>
              <a:rPr lang="en-US" dirty="0" smtClean="0"/>
              <a:t> to:</a:t>
            </a:r>
          </a:p>
          <a:p>
            <a:pPr lvl="1"/>
            <a:r>
              <a:rPr lang="en-US" dirty="0" smtClean="0"/>
              <a:t>See which variant (tag) it has</a:t>
            </a:r>
          </a:p>
          <a:p>
            <a:pPr lvl="1"/>
            <a:r>
              <a:rPr lang="en-US" dirty="0" smtClean="0"/>
              <a:t>Extract underlying data once you know which variant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65200" y="1600200"/>
            <a:ext cx="74676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t1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t2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 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tn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323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57824</TotalTime>
  <Words>1626</Words>
  <Application>Microsoft Office PowerPoint</Application>
  <PresentationFormat>On-screen Show (4:3)</PresentationFormat>
  <Paragraphs>322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CSE341: Programming Languages  Lecture 5 More Datatypes and Pattern-Matching</vt:lpstr>
      <vt:lpstr>Useful examples</vt:lpstr>
      <vt:lpstr>Don’t do this</vt:lpstr>
      <vt:lpstr>That said…</vt:lpstr>
      <vt:lpstr>Expression Trees</vt:lpstr>
      <vt:lpstr>Recursion</vt:lpstr>
      <vt:lpstr>Putting it together</vt:lpstr>
      <vt:lpstr>Careful definitions</vt:lpstr>
      <vt:lpstr>Datatype bindings</vt:lpstr>
      <vt:lpstr>Datatype bindings</vt:lpstr>
      <vt:lpstr>Recursive datatypes</vt:lpstr>
      <vt:lpstr>Options are datatypes</vt:lpstr>
      <vt:lpstr>Lists are datatypes</vt:lpstr>
      <vt:lpstr>Why pattern-matching</vt:lpstr>
      <vt:lpstr>Excitement ahead…</vt:lpstr>
      <vt:lpstr>Each-of types</vt:lpstr>
      <vt:lpstr>Example</vt:lpstr>
      <vt:lpstr>Val-binding patterns</vt:lpstr>
      <vt:lpstr>Better example</vt:lpstr>
      <vt:lpstr>Function-argument patterns</vt:lpstr>
      <vt:lpstr>A new way to go</vt:lpstr>
      <vt:lpstr>Hmm</vt:lpstr>
      <vt:lpstr>The truth about functions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817</cp:revision>
  <cp:lastPrinted>2011-09-27T20:26:28Z</cp:lastPrinted>
  <dcterms:created xsi:type="dcterms:W3CDTF">2009-03-13T20:43:19Z</dcterms:created>
  <dcterms:modified xsi:type="dcterms:W3CDTF">2013-04-07T00:30:59Z</dcterms:modified>
</cp:coreProperties>
</file>