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</a:t>
            </a:r>
            <a:br>
              <a:rPr lang="en-US" sz="3200" i="0" dirty="0" smtClean="0"/>
            </a:br>
            <a:r>
              <a:rPr lang="en-US" sz="3200" i="0" dirty="0" smtClean="0"/>
              <a:t>First-Class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and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 smtClean="0"/>
              <a:t>But some polymorphic functions are not higher-order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some higher-order functions are not polymorphic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times_until_0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47244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times_until_0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1 + times_until_0(f, f x)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215" y="5470405"/>
            <a:ext cx="38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Note: Would be better with tail-recursion</a:t>
            </a:r>
            <a:endParaRPr lang="en-US" sz="1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40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 smtClean="0"/>
              <a:t>Definitions unnecessarily at top-level are still poor style: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So this is better (but not the best):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And this is even smaller scope</a:t>
            </a:r>
          </a:p>
          <a:p>
            <a:pPr lvl="1"/>
            <a:r>
              <a:rPr lang="en-US" b="0" dirty="0" smtClean="0"/>
              <a:t>It makes sense but looks weird (poor style; see next slide)</a:t>
            </a:r>
            <a:endParaRPr lang="en-US" b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trip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37154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 smtClean="0"/>
              <a:t>This does not work: A function </a:t>
            </a:r>
            <a:r>
              <a:rPr lang="en-US" i="1" dirty="0" smtClean="0"/>
              <a:t>binding</a:t>
            </a:r>
            <a:r>
              <a:rPr lang="en-US" dirty="0" smtClean="0"/>
              <a:t> is not an </a:t>
            </a:r>
            <a:r>
              <a:rPr lang="en-US" i="1" dirty="0" smtClean="0"/>
              <a:t>expression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This is the best way we were building up to: an expression form for </a:t>
            </a:r>
            <a:r>
              <a:rPr lang="en-US" b="0" i="1" dirty="0" smtClean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Like </a:t>
            </a:r>
            <a:r>
              <a:rPr lang="en-US" b="0" dirty="0"/>
              <a:t>all expression forms, can appear anywhere </a:t>
            </a:r>
            <a:endParaRPr lang="en-US" b="0" dirty="0" smtClean="0"/>
          </a:p>
          <a:p>
            <a:pPr lvl="1"/>
            <a:r>
              <a:rPr lang="en-US" b="0" dirty="0" smtClean="0"/>
              <a:t>Syntax: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 smtClean="0"/>
              <a:t>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 smtClean="0"/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80993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use:  Argument to a higher-order function</a:t>
            </a:r>
          </a:p>
          <a:p>
            <a:pPr lvl="1"/>
            <a:r>
              <a:rPr lang="en-US" dirty="0" smtClean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But:  Cannot use an anonymous function for a recursive function</a:t>
            </a:r>
          </a:p>
          <a:p>
            <a:pPr lvl="1"/>
            <a:r>
              <a:rPr lang="en-US" dirty="0" smtClean="0"/>
              <a:t>Because there is no name for making recursive calls</a:t>
            </a:r>
          </a:p>
          <a:p>
            <a:pPr lvl="1"/>
            <a:r>
              <a:rPr lang="en-US" dirty="0" smtClean="0"/>
              <a:t>If not for recursion,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bindings would be syntactic sugar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 smtClean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0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style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can do this: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 x)</a:t>
            </a:r>
          </a:p>
        </p:txBody>
      </p:sp>
    </p:spTree>
    <p:extLst>
      <p:ext uri="{BB962C8B-B14F-4D97-AF65-F5344CB8AC3E}">
        <p14:creationId xmlns:p14="http://schemas.microsoft.com/office/powerpoint/2010/main" val="3334257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 is, without doubt, in the “higher-order function hall-of-fame”</a:t>
            </a:r>
          </a:p>
          <a:p>
            <a:pPr lvl="1"/>
            <a:r>
              <a:rPr lang="en-US" dirty="0" smtClean="0"/>
              <a:t>The name is standard (for any data structure)</a:t>
            </a:r>
          </a:p>
          <a:p>
            <a:pPr lvl="1"/>
            <a:r>
              <a:rPr lang="en-US" dirty="0" smtClean="0"/>
              <a:t>You use it </a:t>
            </a:r>
            <a:r>
              <a:rPr lang="en-US" i="1" dirty="0" smtClean="0"/>
              <a:t>all the time</a:t>
            </a:r>
            <a:r>
              <a:rPr lang="en-US" dirty="0" smtClean="0"/>
              <a:t> once you know it: saves a little space, but more importantly, </a:t>
            </a:r>
            <a:r>
              <a:rPr lang="en-US" i="1" dirty="0" smtClean="0"/>
              <a:t>communicates what you are doing</a:t>
            </a:r>
          </a:p>
          <a:p>
            <a:pPr lvl="1"/>
            <a:r>
              <a:rPr lang="en-US" dirty="0" smtClean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it uses currying (coming soon)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x):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 smtClean="0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276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5720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Filter is also in the hall-of-fame</a:t>
            </a:r>
          </a:p>
          <a:p>
            <a:pPr lvl="1"/>
            <a:r>
              <a:rPr lang="en-US" dirty="0" smtClean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</a:t>
            </a:r>
            <a:r>
              <a:rPr lang="en-US" dirty="0" smtClean="0">
                <a:cs typeface="Courier New" pitchFamily="49" charset="0"/>
              </a:rPr>
              <a:t>(coming soon)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96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then </a:t>
            </a:r>
            <a:r>
              <a:rPr lang="en-US" sz="2000" kern="0" dirty="0" smtClean="0">
                <a:latin typeface="Courier New" pitchFamily="49" charset="0"/>
              </a:rPr>
              <a:t>x::(filter(f,xs’))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’)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3810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'a list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4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examples of first-class functions so far have all:</a:t>
            </a:r>
          </a:p>
          <a:p>
            <a:pPr lvl="1"/>
            <a:r>
              <a:rPr lang="en-US" dirty="0" smtClean="0"/>
              <a:t>Taken one function as an argument to another function</a:t>
            </a:r>
          </a:p>
          <a:p>
            <a:pPr lvl="1"/>
            <a:r>
              <a:rPr lang="en-US" dirty="0" smtClean="0"/>
              <a:t>Processed a number or a list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first-class functions are useful anywhere for any kind of data</a:t>
            </a:r>
          </a:p>
          <a:p>
            <a:pPr lvl="1"/>
            <a:r>
              <a:rPr lang="en-US" dirty="0" smtClean="0"/>
              <a:t>Can pass several functions as arguments</a:t>
            </a:r>
          </a:p>
          <a:p>
            <a:pPr lvl="1"/>
            <a:r>
              <a:rPr lang="en-US" dirty="0"/>
              <a:t>Can put functions in data structures (tuples, lists, etc</a:t>
            </a:r>
            <a:r>
              <a:rPr lang="en-US" dirty="0" smtClean="0"/>
              <a:t>.)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return functions as 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write higher-order functions that traverse your own data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whenever you want to abstract over “what to compute with”</a:t>
            </a:r>
          </a:p>
          <a:p>
            <a:pPr lvl="1"/>
            <a:r>
              <a:rPr lang="en-US" dirty="0" smtClean="0"/>
              <a:t>No new language features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8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Remember: Functions are first-class values</a:t>
            </a:r>
          </a:p>
          <a:p>
            <a:pPr lvl="1"/>
            <a:r>
              <a:rPr lang="en-US" dirty="0" smtClean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 smtClean="0"/>
              <a:t>Silly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But </a:t>
            </a:r>
            <a:r>
              <a:rPr lang="en-US" dirty="0"/>
              <a:t>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8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t1 -&gt; t2 -&gt; t3 -&gt; t4</a:t>
            </a:r>
            <a:r>
              <a:rPr lang="en-US" dirty="0" smtClean="0"/>
              <a:t>  means </a:t>
            </a:r>
            <a:r>
              <a:rPr lang="en-US" b="1" dirty="0">
                <a:latin typeface="Courier New" pitchFamily="49" charset="0"/>
              </a:rPr>
              <a:t>t1-</a:t>
            </a:r>
            <a:r>
              <a:rPr lang="en-US" b="1" dirty="0" smtClean="0">
                <a:latin typeface="Courier New" pitchFamily="49" charset="0"/>
              </a:rPr>
              <a:t>&gt;(t2-&gt;(t3-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</a:rPr>
              <a:t>t4))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f 7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 smtClean="0"/>
              <a:t>They work great for common recursive traversals over your own data structures (</a:t>
            </a:r>
            <a:r>
              <a:rPr lang="en-US" dirty="0" err="1" smtClean="0"/>
              <a:t>datatype</a:t>
            </a:r>
            <a:r>
              <a:rPr lang="en-US" dirty="0" smtClean="0"/>
              <a:t> bindings) too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 of a higher-order </a:t>
            </a:r>
            <a:r>
              <a:rPr lang="en-US" i="1" dirty="0" smtClean="0"/>
              <a:t>predicate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Are all constants in an arithmetic expression even numbers?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Use a more general function of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And call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=&gt; x mod 2 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accent2"/>
                </a:solidFill>
              </a:rPr>
              <a:t>Functional programming</a:t>
            </a:r>
            <a:r>
              <a:rPr lang="en-US" dirty="0" smtClean="0"/>
              <a:t>” can mean a few different things:</a:t>
            </a: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functions as values (this unit)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</a:p>
          <a:p>
            <a:r>
              <a:rPr lang="en-US" dirty="0" smtClean="0"/>
              <a:t>Style encouraging recursion and recursive data structures</a:t>
            </a:r>
          </a:p>
          <a:p>
            <a:r>
              <a:rPr lang="en-US" dirty="0" smtClean="0"/>
              <a:t>Style closer to mathematical definitions</a:t>
            </a:r>
          </a:p>
          <a:p>
            <a:r>
              <a:rPr lang="en-US" dirty="0" smtClean="0"/>
              <a:t>Programming idioms using </a:t>
            </a:r>
            <a:r>
              <a:rPr lang="en-US" i="1" dirty="0" smtClean="0"/>
              <a:t>laziness</a:t>
            </a:r>
            <a:r>
              <a:rPr lang="en-US" dirty="0" smtClean="0"/>
              <a:t> (later topic, briefly)</a:t>
            </a:r>
          </a:p>
          <a:p>
            <a:r>
              <a:rPr lang="en-US" dirty="0" smtClean="0"/>
              <a:t>Anything not OOP or C? (not a good definition)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 sure a definition of “</a:t>
            </a:r>
            <a:r>
              <a:rPr lang="en-US" i="1" dirty="0" smtClean="0">
                <a:solidFill>
                  <a:schemeClr val="accent2"/>
                </a:solidFill>
              </a:rPr>
              <a:t>functional language</a:t>
            </a:r>
            <a:r>
              <a:rPr lang="en-US" dirty="0" smtClean="0"/>
              <a:t>” exists beyond “makes functional programming easy / the default / required”</a:t>
            </a:r>
          </a:p>
          <a:p>
            <a:pPr lvl="1"/>
            <a:r>
              <a:rPr lang="en-US" dirty="0" smtClean="0"/>
              <a:t>No clear yes/no for a particular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First-class functions</a:t>
            </a:r>
            <a:r>
              <a:rPr lang="en-US" dirty="0" smtClean="0"/>
              <a:t>: Can use them </a:t>
            </a:r>
            <a:r>
              <a:rPr lang="en-US" i="1" dirty="0" smtClean="0"/>
              <a:t>wherever</a:t>
            </a:r>
            <a:r>
              <a:rPr lang="en-US" dirty="0" smtClean="0"/>
              <a:t> we use values</a:t>
            </a:r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Arguments, results, parts of tuples, bound to variables, carried by </a:t>
            </a:r>
            <a:r>
              <a:rPr lang="en-US" dirty="0" err="1" smtClean="0"/>
              <a:t>datatype</a:t>
            </a:r>
            <a:r>
              <a:rPr lang="en-US" dirty="0" smtClean="0"/>
              <a:t> constructors or exceptions,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Most common use is as an argument / result of another function</a:t>
            </a:r>
          </a:p>
          <a:p>
            <a:pPr lvl="1"/>
            <a:r>
              <a:rPr lang="en-US" dirty="0" smtClean="0"/>
              <a:t>Other function is called a </a:t>
            </a:r>
            <a:r>
              <a:rPr lang="en-US" i="1" dirty="0" smtClean="0">
                <a:solidFill>
                  <a:schemeClr val="accent2"/>
                </a:solidFill>
              </a:rPr>
              <a:t>higher-order function</a:t>
            </a:r>
          </a:p>
          <a:p>
            <a:pPr lvl="1"/>
            <a:r>
              <a:rPr lang="en-US" dirty="0" smtClean="0"/>
              <a:t>Powerful way to </a:t>
            </a:r>
            <a:r>
              <a:rPr lang="en-US" i="1" dirty="0" smtClean="0"/>
              <a:t>factor out</a:t>
            </a:r>
            <a:r>
              <a:rPr lang="en-US" dirty="0" smtClean="0"/>
              <a:t> common functionality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352800"/>
            <a:ext cx="69342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x+1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a_tuple</a:t>
            </a:r>
            <a:r>
              <a:rPr lang="en-US" sz="2000" kern="0" dirty="0" smtClean="0">
                <a:latin typeface="Courier New" pitchFamily="49" charset="0"/>
              </a:rPr>
              <a:t> = (double, 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, double(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 7))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  <a:r>
              <a:rPr lang="en-US" dirty="0" smtClean="0"/>
              <a:t>: Functions can use bindings from outside the function definition (in scope where function is defined)</a:t>
            </a:r>
          </a:p>
          <a:p>
            <a:pPr lvl="1"/>
            <a:r>
              <a:rPr lang="en-US" dirty="0" smtClean="0"/>
              <a:t>Makes first-class functions </a:t>
            </a:r>
            <a:r>
              <a:rPr lang="en-US" i="1" dirty="0" smtClean="0"/>
              <a:t>much</a:t>
            </a:r>
            <a:r>
              <a:rPr lang="en-US" dirty="0" smtClean="0"/>
              <a:t> more powerful</a:t>
            </a:r>
          </a:p>
          <a:p>
            <a:pPr lvl="1"/>
            <a:r>
              <a:rPr lang="en-US" dirty="0" smtClean="0"/>
              <a:t>Will get to this feature in a bit, after simpler examples</a:t>
            </a:r>
          </a:p>
          <a:p>
            <a:pPr lvl="1"/>
            <a:endParaRPr lang="en-US" dirty="0"/>
          </a:p>
          <a:p>
            <a:r>
              <a:rPr lang="en-US" dirty="0" smtClean="0"/>
              <a:t>Distinction between terms </a:t>
            </a:r>
            <a:r>
              <a:rPr lang="en-US" i="1" dirty="0" smtClean="0"/>
              <a:t>first-class functions</a:t>
            </a:r>
            <a:r>
              <a:rPr lang="en-US" dirty="0" smtClean="0"/>
              <a:t> and </a:t>
            </a:r>
            <a:r>
              <a:rPr lang="en-US" i="1" dirty="0" smtClean="0"/>
              <a:t>function closures</a:t>
            </a:r>
            <a:r>
              <a:rPr lang="en-US" dirty="0" smtClean="0"/>
              <a:t> is not universally understood</a:t>
            </a:r>
          </a:p>
          <a:p>
            <a:pPr lvl="1"/>
            <a:r>
              <a:rPr lang="en-US" dirty="0" smtClean="0"/>
              <a:t>Important conceptual distinction even if terms get muddled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next week:</a:t>
            </a:r>
          </a:p>
          <a:p>
            <a:pPr lvl="1"/>
            <a:r>
              <a:rPr lang="en-US" dirty="0" smtClean="0"/>
              <a:t>How to use first-class functions and closures</a:t>
            </a:r>
          </a:p>
          <a:p>
            <a:pPr lvl="1"/>
            <a:r>
              <a:rPr lang="en-US" dirty="0" smtClean="0"/>
              <a:t>The precise semantics</a:t>
            </a:r>
          </a:p>
          <a:p>
            <a:pPr lvl="1"/>
            <a:r>
              <a:rPr lang="en-US" dirty="0" smtClean="0"/>
              <a:t>Multiple powerful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3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pass one function as an argument to another function</a:t>
            </a:r>
          </a:p>
          <a:p>
            <a:pPr lvl="1"/>
            <a:r>
              <a:rPr lang="en-US" dirty="0" smtClean="0"/>
              <a:t>Not a new feature, just never thought to do it before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Elegant strategy for factoring out common code</a:t>
            </a:r>
          </a:p>
          <a:p>
            <a:pPr lvl="1"/>
            <a:r>
              <a:rPr lang="en-US" dirty="0" smtClean="0"/>
              <a:t>Replace </a:t>
            </a:r>
            <a:r>
              <a:rPr lang="en-US" i="1" dirty="0" smtClean="0"/>
              <a:t>N</a:t>
            </a:r>
            <a:r>
              <a:rPr lang="en-US" dirty="0" smtClean="0"/>
              <a:t> similar functions with calls to 1 function where you pass in </a:t>
            </a:r>
            <a:r>
              <a:rPr lang="en-US" i="1" dirty="0" smtClean="0"/>
              <a:t>N</a:t>
            </a:r>
            <a:r>
              <a:rPr lang="en-US" dirty="0" smtClean="0"/>
              <a:t> different (short) functions as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See the code file for this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590800"/>
            <a:ext cx="4114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,…) = … g (…)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h1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h2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   f(h1,…) … f(h2,…) …</a:t>
            </a:r>
          </a:p>
        </p:txBody>
      </p:sp>
    </p:spTree>
    <p:extLst>
      <p:ext uri="{BB962C8B-B14F-4D97-AF65-F5344CB8AC3E}">
        <p14:creationId xmlns:p14="http://schemas.microsoft.com/office/powerpoint/2010/main" val="10175112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reuse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 smtClean="0"/>
              <a:t> rather than defining many similar functions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 smtClean="0"/>
              <a:t> where number of calls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1336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 smtClean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increment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x +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(tl,2</a:t>
            </a:r>
            <a:r>
              <a:rPr lang="en-US" sz="2000" kern="0" smtClean="0">
                <a:latin typeface="Courier New" pitchFamily="49" charset="0"/>
              </a:rPr>
              <a:t>,[4,8,12,16])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double,n,x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0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often so “generic” and “reusable” that they have polymorphic types, i.e., types with type variables</a:t>
            </a:r>
          </a:p>
          <a:p>
            <a:endParaRPr lang="en-US" dirty="0"/>
          </a:p>
          <a:p>
            <a:r>
              <a:rPr lang="en-US" dirty="0" smtClean="0"/>
              <a:t>But there are higher-order functions that are not polymorphic</a:t>
            </a:r>
          </a:p>
          <a:p>
            <a:endParaRPr lang="en-US" dirty="0"/>
          </a:p>
          <a:p>
            <a:r>
              <a:rPr lang="en-US" dirty="0" smtClean="0"/>
              <a:t>And there are non-higher-order (first-order) functions that are polymorphic</a:t>
            </a:r>
          </a:p>
          <a:p>
            <a:endParaRPr lang="en-US" dirty="0"/>
          </a:p>
          <a:p>
            <a:r>
              <a:rPr lang="en-US" dirty="0" smtClean="0"/>
              <a:t>Always a good idea to understand the type of a function, especially a higher-order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9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0572"/>
            <a:ext cx="8382000" cy="3550227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</a:p>
          <a:p>
            <a:pPr lvl="1"/>
            <a:r>
              <a:rPr lang="pt-BR" dirty="0" smtClean="0">
                <a:latin typeface="+mj-lt"/>
                <a:cs typeface="Courier New" pitchFamily="49" charset="0"/>
              </a:rPr>
              <a:t>Simpler but less useful: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* int *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-&gt; int</a:t>
            </a:r>
          </a:p>
          <a:p>
            <a:endParaRPr lang="en-US" sz="1400" dirty="0" smtClean="0"/>
          </a:p>
          <a:p>
            <a:r>
              <a:rPr lang="en-US" dirty="0" smtClean="0"/>
              <a:t>Two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 smtClean="0"/>
              <a:t>One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polymorphism </a:t>
            </a:r>
            <a:r>
              <a:rPr lang="en-US" dirty="0" smtClean="0"/>
              <a:t>makes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more useful</a:t>
            </a:r>
          </a:p>
          <a:p>
            <a:endParaRPr lang="en-US" sz="1400" dirty="0"/>
          </a:p>
          <a:p>
            <a:r>
              <a:rPr lang="en-US" dirty="0" smtClean="0"/>
              <a:t>Type is </a:t>
            </a:r>
            <a:r>
              <a:rPr lang="en-US" i="1" dirty="0" smtClean="0"/>
              <a:t>inferred</a:t>
            </a:r>
            <a:r>
              <a:rPr lang="en-US" dirty="0" smtClean="0"/>
              <a:t> based on how arguments are used (later lecture) </a:t>
            </a:r>
          </a:p>
          <a:p>
            <a:pPr lvl="1"/>
            <a:r>
              <a:rPr lang="en-US" dirty="0" smtClean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and which can be anything but the same (e.g.,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219200"/>
            <a:ext cx="4516582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</p:txBody>
      </p:sp>
    </p:spTree>
    <p:extLst>
      <p:ext uri="{BB962C8B-B14F-4D97-AF65-F5344CB8AC3E}">
        <p14:creationId xmlns:p14="http://schemas.microsoft.com/office/powerpoint/2010/main" val="1893308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57831</TotalTime>
  <Words>1546</Words>
  <Application>Microsoft Office PowerPoint</Application>
  <PresentationFormat>On-screen Show (4:3)</PresentationFormat>
  <Paragraphs>285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7 First-Class Functions</vt:lpstr>
      <vt:lpstr>What is functional programming?</vt:lpstr>
      <vt:lpstr>First-class functions</vt:lpstr>
      <vt:lpstr>Function Closures</vt:lpstr>
      <vt:lpstr>Onward</vt:lpstr>
      <vt:lpstr>Functions as arguments</vt:lpstr>
      <vt:lpstr>Example</vt:lpstr>
      <vt:lpstr>Relation to types</vt:lpstr>
      <vt:lpstr>Types for example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Map</vt:lpstr>
      <vt:lpstr>Filter</vt:lpstr>
      <vt:lpstr>Generalizing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825</cp:revision>
  <cp:lastPrinted>2011-09-27T20:26:28Z</cp:lastPrinted>
  <dcterms:created xsi:type="dcterms:W3CDTF">2009-03-13T20:43:19Z</dcterms:created>
  <dcterms:modified xsi:type="dcterms:W3CDTF">2013-04-15T04:15:10Z</dcterms:modified>
</cp:coreProperties>
</file>