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94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Interlude: Course Motivation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all languages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Any input-output behavior implementable in language X is implementable in language Y [Church-Turing thesis]</a:t>
            </a:r>
          </a:p>
          <a:p>
            <a:pPr lvl="1"/>
            <a:r>
              <a:rPr lang="en-US" dirty="0" smtClean="0"/>
              <a:t>Java, ML, and a language with one loop and three infinitely-large integers are “the same”</a:t>
            </a:r>
          </a:p>
          <a:p>
            <a:pPr marL="0" indent="0">
              <a:buNone/>
            </a:pPr>
            <a:r>
              <a:rPr lang="en-US" dirty="0" smtClean="0"/>
              <a:t>Yes: </a:t>
            </a:r>
          </a:p>
          <a:p>
            <a:pPr lvl="1"/>
            <a:r>
              <a:rPr lang="en-US" dirty="0" smtClean="0"/>
              <a:t>Same fundamentals reappear: variables, abstraction, one-of types, recursive definitions, …</a:t>
            </a:r>
          </a:p>
          <a:p>
            <a:pPr marL="0" indent="0">
              <a:buNone/>
            </a:pPr>
            <a:r>
              <a:rPr lang="en-US" dirty="0" smtClean="0"/>
              <a:t>No:</a:t>
            </a:r>
          </a:p>
          <a:p>
            <a:pPr lvl="1"/>
            <a:r>
              <a:rPr lang="en-US" dirty="0" smtClean="0"/>
              <a:t>The human condition vs. different cultures 		(travel to learn more about home)</a:t>
            </a:r>
          </a:p>
          <a:p>
            <a:pPr lvl="1"/>
            <a:r>
              <a:rPr lang="en-US" dirty="0" smtClean="0"/>
              <a:t>The primitive/default in one language is awkward in another</a:t>
            </a:r>
          </a:p>
          <a:p>
            <a:pPr lvl="1"/>
            <a:r>
              <a:rPr lang="en-US" dirty="0"/>
              <a:t>Beware “the Turing </a:t>
            </a:r>
            <a:r>
              <a:rPr lang="en-US" dirty="0" err="1"/>
              <a:t>tarpit</a:t>
            </a:r>
            <a:r>
              <a:rPr lang="en-US" smtClean="0"/>
              <a:t>”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6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spend 60-80% of course using </a:t>
            </a:r>
            <a:r>
              <a:rPr lang="en-US" i="1" dirty="0" smtClean="0"/>
              <a:t>functional languages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Mutation is discouraged</a:t>
            </a:r>
          </a:p>
          <a:p>
            <a:pPr lvl="1"/>
            <a:r>
              <a:rPr lang="en-US" dirty="0"/>
              <a:t>Higher-order functions are very </a:t>
            </a:r>
            <a:r>
              <a:rPr lang="en-US" dirty="0" smtClean="0"/>
              <a:t>convenient</a:t>
            </a:r>
          </a:p>
          <a:p>
            <a:pPr lvl="1"/>
            <a:r>
              <a:rPr lang="en-US" dirty="0" smtClean="0"/>
              <a:t>One-of types via constructs like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Because: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These features are invaluable for correct, elegant, efficient software (great way to think about computation)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have always been ahead of their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well-suited to where computing is going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Most of course is on (1), so a few minutes on (2) and (3) 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5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 of their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</a:t>
            </a:r>
            <a:r>
              <a:rPr lang="en-US" dirty="0" smtClean="0"/>
              <a:t>these </a:t>
            </a:r>
            <a:r>
              <a:rPr lang="en-US" dirty="0"/>
              <a:t>were </a:t>
            </a:r>
            <a:r>
              <a:rPr lang="en-US" dirty="0" smtClean="0"/>
              <a:t>dismissed as “beautiful, worthless, slow things PL professors make you learn”</a:t>
            </a:r>
            <a:r>
              <a:rPr lang="en-US" dirty="0"/>
              <a:t/>
            </a:r>
            <a:br>
              <a:rPr lang="en-US" dirty="0"/>
            </a:br>
            <a:endParaRPr lang="en-US" sz="1000" dirty="0" smtClean="0"/>
          </a:p>
          <a:p>
            <a:r>
              <a:rPr lang="en-US" dirty="0" smtClean="0"/>
              <a:t>Garbage collection (Java didn’t exist in 1995, PL courses did)</a:t>
            </a:r>
          </a:p>
          <a:p>
            <a:r>
              <a:rPr lang="en-US" dirty="0" smtClean="0"/>
              <a:t>Generics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/>
              <a:t> in Java, C#), much more like SML than C++</a:t>
            </a:r>
          </a:p>
          <a:p>
            <a:r>
              <a:rPr lang="en-US" dirty="0" smtClean="0"/>
              <a:t>XML for universal data representation (like Racket/Scheme/LISP/…)</a:t>
            </a:r>
          </a:p>
          <a:p>
            <a:r>
              <a:rPr lang="en-US" dirty="0" smtClean="0"/>
              <a:t>Higher-order functions (Ruby, </a:t>
            </a:r>
            <a:r>
              <a:rPr lang="en-US" dirty="0" err="1" smtClean="0"/>
              <a:t>Javascript</a:t>
            </a:r>
            <a:r>
              <a:rPr lang="en-US" dirty="0" smtClean="0"/>
              <a:t>, C#, …)</a:t>
            </a:r>
          </a:p>
          <a:p>
            <a:r>
              <a:rPr lang="en-US" dirty="0" smtClean="0"/>
              <a:t>Type inference (C#, </a:t>
            </a:r>
            <a:r>
              <a:rPr lang="en-US" dirty="0" err="1" smtClean="0"/>
              <a:t>Scala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Recursion (a big fight in 1960 about this – I’m told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r>
              <a:rPr lang="en-US" dirty="0" smtClean="0">
                <a:sym typeface="Wingdings" pitchFamily="2" charset="2"/>
              </a:rPr>
              <a:t>…</a:t>
            </a:r>
            <a:endParaRPr lang="en-US" dirty="0" smtClean="0"/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93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may resemble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Somehow nobody notices we are right… 20 years later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“To conquer” versus “to assimilate”</a:t>
            </a:r>
          </a:p>
          <a:p>
            <a:endParaRPr lang="en-US" dirty="0" smtClean="0"/>
          </a:p>
          <a:p>
            <a:r>
              <a:rPr lang="en-US" dirty="0" smtClean="0"/>
              <a:t>Societal progress takes time and muddles “taking credit”</a:t>
            </a:r>
          </a:p>
          <a:p>
            <a:endParaRPr lang="en-US" dirty="0"/>
          </a:p>
          <a:p>
            <a:r>
              <a:rPr lang="en-US" dirty="0"/>
              <a:t>Maybe pattern-matching, currying, hygienic macros, etc. will be next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Other popular functional PLs (alphabetized, pardon omissions)</a:t>
            </a:r>
          </a:p>
          <a:p>
            <a:r>
              <a:rPr lang="en-US" dirty="0" err="1" smtClean="0"/>
              <a:t>Clojure</a:t>
            </a:r>
            <a:r>
              <a:rPr lang="en-US" dirty="0" smtClean="0"/>
              <a:t> http://clojure.org</a:t>
            </a:r>
          </a:p>
          <a:p>
            <a:r>
              <a:rPr lang="en-US" dirty="0" err="1" smtClean="0"/>
              <a:t>Erlang</a:t>
            </a:r>
            <a:r>
              <a:rPr lang="en-US" dirty="0" smtClean="0"/>
              <a:t> http://www.erlang.org</a:t>
            </a:r>
          </a:p>
          <a:p>
            <a:r>
              <a:rPr lang="en-US" dirty="0" smtClean="0"/>
              <a:t>F# http://tryfsharp.org</a:t>
            </a:r>
          </a:p>
          <a:p>
            <a:r>
              <a:rPr lang="en-US" dirty="0" smtClean="0"/>
              <a:t>Haskell http://www.haskell.org</a:t>
            </a:r>
          </a:p>
          <a:p>
            <a:r>
              <a:rPr lang="en-US" dirty="0" err="1" smtClean="0"/>
              <a:t>OCaml</a:t>
            </a:r>
            <a:r>
              <a:rPr lang="en-US" dirty="0" smtClean="0"/>
              <a:t> http://ocaml.org</a:t>
            </a:r>
          </a:p>
          <a:p>
            <a:r>
              <a:rPr lang="en-US" dirty="0" err="1" smtClean="0"/>
              <a:t>Scala</a:t>
            </a:r>
            <a:r>
              <a:rPr lang="en-US" dirty="0" smtClean="0"/>
              <a:t> http://www.scala-lang.org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“industry users” lists (surely more exist):</a:t>
            </a:r>
          </a:p>
          <a:p>
            <a:r>
              <a:rPr lang="en-US" dirty="0"/>
              <a:t>http://</a:t>
            </a:r>
            <a:r>
              <a:rPr lang="en-US" dirty="0" smtClean="0"/>
              <a:t>www.haskell.org/haskellwiki/Haskell_in_industry</a:t>
            </a:r>
          </a:p>
          <a:p>
            <a:r>
              <a:rPr lang="en-US" dirty="0"/>
              <a:t>http://</a:t>
            </a:r>
            <a:r>
              <a:rPr lang="en-US" dirty="0" smtClean="0"/>
              <a:t>ocaml.org/companies.html</a:t>
            </a:r>
          </a:p>
          <a:p>
            <a:r>
              <a:rPr lang="en-US" dirty="0" smtClean="0"/>
              <a:t>In general, see http://cufp.org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38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Popular adoption of concepts:</a:t>
            </a:r>
          </a:p>
          <a:p>
            <a:r>
              <a:rPr lang="en-US" dirty="0" smtClean="0"/>
              <a:t>C#, LINQ (closures, type inference, …)</a:t>
            </a:r>
          </a:p>
          <a:p>
            <a:r>
              <a:rPr lang="en-US" dirty="0" smtClean="0"/>
              <a:t>Java 8 (closures)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/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Avoiding side-effects essential for fault-tolerance here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9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surge?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best </a:t>
            </a:r>
            <a:r>
              <a:rPr lang="en-US" i="1" dirty="0" smtClean="0"/>
              <a:t>guesses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Concise, elegant, productive programming</a:t>
            </a:r>
          </a:p>
          <a:p>
            <a:endParaRPr lang="en-US" sz="1000" dirty="0" smtClean="0"/>
          </a:p>
          <a:p>
            <a:r>
              <a:rPr lang="en-US" dirty="0" smtClean="0"/>
              <a:t>JavaScript, Python, Ruby helped break the Java/C/C++ hegemony</a:t>
            </a:r>
          </a:p>
          <a:p>
            <a:endParaRPr lang="en-US" sz="1000" dirty="0" smtClean="0"/>
          </a:p>
          <a:p>
            <a:r>
              <a:rPr lang="en-US" dirty="0" smtClean="0"/>
              <a:t>Avoiding mutation is </a:t>
            </a:r>
            <a:r>
              <a:rPr lang="en-US" i="1" dirty="0" smtClean="0"/>
              <a:t>the</a:t>
            </a:r>
            <a:r>
              <a:rPr lang="en-US" dirty="0" smtClean="0"/>
              <a:t> easiest way to make concurrent and parallel programming easier</a:t>
            </a:r>
          </a:p>
          <a:p>
            <a:pPr lvl="1"/>
            <a:r>
              <a:rPr lang="en-US" dirty="0" smtClean="0"/>
              <a:t>In general, to handle sharing in complex systems</a:t>
            </a:r>
          </a:p>
          <a:p>
            <a:pPr lvl="1"/>
            <a:endParaRPr lang="en-US" sz="1000" dirty="0"/>
          </a:p>
          <a:p>
            <a:r>
              <a:rPr lang="en-US" dirty="0" smtClean="0"/>
              <a:t>Sure, functional programming is still a small niche, but there is so much software in the world today even niches have room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Racket                        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</a:t>
            </a:r>
            <a:r>
              <a:rPr lang="en-US" dirty="0" smtClean="0"/>
              <a:t>     Java</a:t>
            </a: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46869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SML,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OCaml</a:t>
            </a:r>
            <a:r>
              <a:rPr lang="en-US" dirty="0" smtClean="0"/>
              <a:t>: yes indeed but would have to port all my materials </a:t>
            </a:r>
            <a:r>
              <a:rPr lang="en-US" dirty="0" smtClean="0">
                <a:sym typeface="Wingdings" pitchFamily="2" charset="2"/>
              </a:rPr>
              <a:t>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And a few small things (e.g., second-class constructors)</a:t>
            </a:r>
          </a:p>
          <a:p>
            <a:pPr lvl="1"/>
            <a:r>
              <a:rPr lang="en-US" dirty="0" smtClean="0"/>
              <a:t>F#: yes and very cool, but needs a </a:t>
            </a:r>
            <a:r>
              <a:rPr lang="en-US" dirty="0" err="1" smtClean="0"/>
              <a:t>.Net</a:t>
            </a:r>
            <a:r>
              <a:rPr lang="en-US" dirty="0" smtClean="0"/>
              <a:t> platform</a:t>
            </a:r>
          </a:p>
          <a:p>
            <a:pPr lvl="2"/>
            <a:r>
              <a:rPr lang="en-US" dirty="0">
                <a:sym typeface="Wingdings" pitchFamily="2" charset="2"/>
              </a:rPr>
              <a:t>And a few </a:t>
            </a:r>
            <a:r>
              <a:rPr lang="en-US" dirty="0" smtClean="0">
                <a:sym typeface="Wingdings" pitchFamily="2" charset="2"/>
              </a:rPr>
              <a:t>more small things (e.g., second-class constructors, less elegant signature-matching)</a:t>
            </a:r>
          </a:p>
          <a:p>
            <a:pPr lvl="2"/>
            <a:endParaRPr lang="en-US" sz="1000" dirty="0">
              <a:sym typeface="Wingdings" pitchFamily="2" charset="2"/>
            </a:endParaRPr>
          </a:p>
          <a:p>
            <a:pPr lvl="1"/>
            <a:r>
              <a:rPr lang="en-US" dirty="0" smtClean="0"/>
              <a:t>Haskell: more popular, cooler types, but lazy semantics and type classes from day 1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Admittedly, SML </a:t>
            </a:r>
            <a:r>
              <a:rPr lang="en-US" dirty="0"/>
              <a:t>and its implementations are showing their </a:t>
            </a:r>
            <a:r>
              <a:rPr lang="en-US" dirty="0" smtClean="0"/>
              <a:t>age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dirty="0" smtClean="0"/>
              <a:t> and less tool support), but it still makes for a fine foundation in statically typed, eager functional programming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01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Racket,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Scheme, Lisp, </a:t>
            </a:r>
            <a:r>
              <a:rPr lang="en-US" dirty="0" err="1" smtClean="0"/>
              <a:t>Clojure</a:t>
            </a:r>
            <a:r>
              <a:rPr lang="en-US" dirty="0" smtClean="0"/>
              <a:t>, …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Racket has a combination of:</a:t>
            </a:r>
          </a:p>
          <a:p>
            <a:pPr lvl="1"/>
            <a:r>
              <a:rPr lang="en-US" dirty="0" smtClean="0"/>
              <a:t>A modern feel and active evolution</a:t>
            </a:r>
          </a:p>
          <a:p>
            <a:pPr lvl="1"/>
            <a:r>
              <a:rPr lang="en-US" dirty="0" smtClean="0"/>
              <a:t>“Better” macros, modules, </a:t>
            </a:r>
            <a:r>
              <a:rPr lang="en-US" dirty="0" err="1" smtClean="0"/>
              <a:t>structs</a:t>
            </a:r>
            <a:r>
              <a:rPr lang="en-US" dirty="0" smtClean="0"/>
              <a:t>, contracts, …</a:t>
            </a:r>
          </a:p>
          <a:p>
            <a:pPr lvl="1"/>
            <a:r>
              <a:rPr lang="en-US" dirty="0" smtClean="0"/>
              <a:t>A large user base and community (</a:t>
            </a:r>
            <a:r>
              <a:rPr lang="en-US" i="1" dirty="0" smtClean="0"/>
              <a:t>not</a:t>
            </a:r>
            <a:r>
              <a:rPr lang="en-US" dirty="0" smtClean="0"/>
              <a:t> just for education)</a:t>
            </a:r>
          </a:p>
          <a:p>
            <a:pPr lvl="1"/>
            <a:r>
              <a:rPr lang="en-US" dirty="0" smtClean="0"/>
              <a:t>An IDE tailored to education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Could easily define our own language in the Racket system</a:t>
            </a:r>
          </a:p>
          <a:p>
            <a:pPr lvl="1"/>
            <a:r>
              <a:rPr lang="en-US" dirty="0" smtClean="0"/>
              <a:t>Would rather use a good and vetted design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12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Course Motivation</a:t>
            </a:r>
          </a:p>
          <a:p>
            <a:pPr marL="0" indent="0" algn="ctr">
              <a:buNone/>
            </a:pPr>
            <a:r>
              <a:rPr lang="en-US" sz="2800" dirty="0" smtClean="0"/>
              <a:t>(Did you think I forgot? </a:t>
            </a:r>
            <a:r>
              <a:rPr lang="en-US" sz="2800" dirty="0" smtClean="0">
                <a:sym typeface="Wingdings" pitchFamily="2" charset="2"/>
              </a:rPr>
              <a:t>)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Why learn the fundamental concepts that appear in all (most?) languages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languages quite different from C, C++, Java, Python?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focus on functional programming?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ML, Racket, and Ruby in particular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endParaRPr lang="en-US" sz="12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Not: Language X is better than Language Y</a:t>
            </a:r>
          </a:p>
          <a:p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[You won’t be tested on this stuff]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11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Instead of Ruby, could use another language: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Python, Perl, JavaScript are also dynamically typed, but are not as “fully” OOP, which is what I want to focus on</a:t>
            </a:r>
          </a:p>
          <a:p>
            <a:pPr lvl="1"/>
            <a:r>
              <a:rPr lang="en-US" dirty="0" smtClean="0"/>
              <a:t>Python also does not have (full) closures</a:t>
            </a:r>
          </a:p>
          <a:p>
            <a:pPr lvl="1"/>
            <a:r>
              <a:rPr lang="en-US" dirty="0" smtClean="0"/>
              <a:t>JavaScript also does not have classes but is OOP</a:t>
            </a:r>
          </a:p>
          <a:p>
            <a:pPr lvl="1"/>
            <a:endParaRPr lang="en-US" dirty="0"/>
          </a:p>
          <a:p>
            <a:r>
              <a:rPr lang="en-US" dirty="0" smtClean="0"/>
              <a:t>Smalltalk serves my OOP needs</a:t>
            </a:r>
          </a:p>
          <a:p>
            <a:pPr lvl="1"/>
            <a:r>
              <a:rPr lang="en-US" dirty="0" smtClean="0"/>
              <a:t>But implementations merge language/environment</a:t>
            </a:r>
          </a:p>
          <a:p>
            <a:pPr lvl="1"/>
            <a:r>
              <a:rPr lang="en-US" dirty="0" smtClean="0"/>
              <a:t>Less modern syntax, user base, etc.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9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real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we use ML/Racket/Ruby can make them seem almost “silly” precisely because lecture and homework focus on interesting language constructs</a:t>
            </a:r>
          </a:p>
          <a:p>
            <a:endParaRPr lang="en-US" dirty="0"/>
          </a:p>
          <a:p>
            <a:r>
              <a:rPr lang="en-US" dirty="0" smtClean="0"/>
              <a:t>“Real” programming needs file I/O, string operations, floating-point, graphics, project managers, testing frameworks, threads, build systems, …</a:t>
            </a:r>
          </a:p>
          <a:p>
            <a:pPr lvl="1"/>
            <a:r>
              <a:rPr lang="en-US" dirty="0" smtClean="0"/>
              <a:t>Many elegant languages have all that and more</a:t>
            </a:r>
          </a:p>
          <a:p>
            <a:pPr lvl="2"/>
            <a:r>
              <a:rPr lang="en-US" dirty="0" smtClean="0"/>
              <a:t>Including Racket and Ruby</a:t>
            </a:r>
          </a:p>
          <a:p>
            <a:pPr lvl="1"/>
            <a:r>
              <a:rPr lang="en-US" dirty="0" smtClean="0"/>
              <a:t>If we used Java the same way, Java would seem “silly”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6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Reasonable questions when deciding to use/learn a language:</a:t>
            </a:r>
          </a:p>
          <a:p>
            <a:r>
              <a:rPr lang="en-US" dirty="0" smtClean="0"/>
              <a:t>What libraries are available for reuse?</a:t>
            </a:r>
          </a:p>
          <a:p>
            <a:r>
              <a:rPr lang="en-US" dirty="0" smtClean="0"/>
              <a:t>What tools are available?</a:t>
            </a:r>
          </a:p>
          <a:p>
            <a:r>
              <a:rPr lang="en-US" dirty="0" smtClean="0"/>
              <a:t>What can get me a job?</a:t>
            </a:r>
          </a:p>
          <a:p>
            <a:r>
              <a:rPr lang="en-US" dirty="0" smtClean="0"/>
              <a:t>What does my boss tell me to do?</a:t>
            </a:r>
          </a:p>
          <a:p>
            <a:r>
              <a:rPr lang="en-US" dirty="0" smtClean="0"/>
              <a:t>What is the de facto industry standard?</a:t>
            </a:r>
          </a:p>
          <a:p>
            <a:r>
              <a:rPr lang="en-US" dirty="0" smtClean="0"/>
              <a:t>What do I already know?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Our course by design does not deal with these questions</a:t>
            </a:r>
          </a:p>
          <a:p>
            <a:pPr lvl="1"/>
            <a:r>
              <a:rPr lang="en-US" dirty="0" smtClean="0"/>
              <a:t>You have the rest of your life for that</a:t>
            </a:r>
          </a:p>
          <a:p>
            <a:pPr lvl="1"/>
            <a:r>
              <a:rPr lang="en-US" dirty="0" smtClean="0"/>
              <a:t>And technology </a:t>
            </a:r>
            <a:r>
              <a:rPr lang="en-US" i="1" dirty="0" smtClean="0"/>
              <a:t>leaders</a:t>
            </a:r>
            <a:r>
              <a:rPr lang="en-US" dirty="0" smtClean="0"/>
              <a:t> affect the answers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2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Fundamental concepts easier to teach in some (multiple) PLs</a:t>
            </a:r>
          </a:p>
          <a:p>
            <a:endParaRPr lang="en-US" sz="1400" dirty="0" smtClean="0"/>
          </a:p>
          <a:p>
            <a:r>
              <a:rPr lang="en-US" dirty="0" smtClean="0"/>
              <a:t>A good PL is a relevant, elegant interface for writing software</a:t>
            </a:r>
          </a:p>
          <a:p>
            <a:pPr lvl="1"/>
            <a:r>
              <a:rPr lang="en-US" dirty="0" smtClean="0"/>
              <a:t>There is no substitute for precise understanding of PL semantics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have been absorbed by the mainstream, but very slowly</a:t>
            </a:r>
          </a:p>
          <a:p>
            <a:pPr lvl="1"/>
            <a:r>
              <a:rPr lang="en-US" dirty="0" smtClean="0"/>
              <a:t>First-class functions and avoiding mutation increasingly essential</a:t>
            </a:r>
          </a:p>
          <a:p>
            <a:pPr lvl="1"/>
            <a:r>
              <a:rPr lang="en-US" dirty="0" smtClean="0"/>
              <a:t>Meanwhile, use the ideas to be a better C/Java/PHP hacker</a:t>
            </a:r>
          </a:p>
          <a:p>
            <a:pPr lvl="1"/>
            <a:endParaRPr lang="en-US" dirty="0"/>
          </a:p>
          <a:p>
            <a:r>
              <a:rPr lang="en-US" dirty="0" smtClean="0"/>
              <a:t>Many great alternatives to ML, Racket, and Ruby, but each was chosen for a reason and for how they complement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39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198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What is the best kind of car?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What is the best kind of shoes?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5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Cars / 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Cars are used for rather different things:</a:t>
            </a:r>
          </a:p>
          <a:p>
            <a:pPr lvl="1"/>
            <a:r>
              <a:rPr lang="en-US" dirty="0" smtClean="0"/>
              <a:t>Winning a Formula 1 race</a:t>
            </a:r>
          </a:p>
          <a:p>
            <a:pPr lvl="1"/>
            <a:r>
              <a:rPr lang="en-US" dirty="0" smtClean="0"/>
              <a:t>Taking kids to soccer practice</a:t>
            </a:r>
          </a:p>
          <a:p>
            <a:pPr lvl="1"/>
            <a:r>
              <a:rPr lang="en-US" dirty="0" smtClean="0"/>
              <a:t>Off-roading</a:t>
            </a:r>
          </a:p>
          <a:p>
            <a:pPr lvl="1"/>
            <a:r>
              <a:rPr lang="en-US" dirty="0" smtClean="0"/>
              <a:t>Hauling a mattress</a:t>
            </a:r>
          </a:p>
          <a:p>
            <a:pPr lvl="1"/>
            <a:r>
              <a:rPr lang="en-US" dirty="0" smtClean="0"/>
              <a:t>Getting the wind in your hair</a:t>
            </a:r>
          </a:p>
          <a:p>
            <a:pPr lvl="1"/>
            <a:r>
              <a:rPr lang="en-US" dirty="0" smtClean="0"/>
              <a:t>Staying dry in the rain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Shoes:</a:t>
            </a:r>
          </a:p>
          <a:p>
            <a:pPr lvl="1"/>
            <a:r>
              <a:rPr lang="en-US" dirty="0" smtClean="0"/>
              <a:t>Playing basketball</a:t>
            </a:r>
          </a:p>
          <a:p>
            <a:pPr lvl="1"/>
            <a:r>
              <a:rPr lang="en-US" dirty="0" smtClean="0"/>
              <a:t>Going to a formal</a:t>
            </a:r>
          </a:p>
          <a:p>
            <a:pPr lvl="1"/>
            <a:r>
              <a:rPr lang="en-US" dirty="0" smtClean="0"/>
              <a:t>Going to the beach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31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mechanic might have a specialty, but also understands how “cars” (not a particular make/model) work</a:t>
            </a:r>
          </a:p>
          <a:p>
            <a:pPr lvl="1"/>
            <a:r>
              <a:rPr lang="en-US" dirty="0" smtClean="0"/>
              <a:t>The upholstery color isn’t essential (syntax)</a:t>
            </a:r>
          </a:p>
          <a:p>
            <a:pPr lvl="1"/>
            <a:endParaRPr lang="en-US" dirty="0"/>
          </a:p>
          <a:p>
            <a:r>
              <a:rPr lang="en-US" dirty="0" smtClean="0"/>
              <a:t>A good mechanical engineer really knows how cars work, how to get the most out of them, and how to design better ones</a:t>
            </a:r>
          </a:p>
          <a:p>
            <a:pPr lvl="1"/>
            <a:r>
              <a:rPr lang="en-US" dirty="0" smtClean="0"/>
              <a:t>I don’t have a favorite kind of car or a favorite PL</a:t>
            </a:r>
          </a:p>
          <a:p>
            <a:endParaRPr lang="en-US" dirty="0"/>
          </a:p>
          <a:p>
            <a:r>
              <a:rPr lang="en-US" dirty="0" smtClean="0"/>
              <a:t>To learn how car pieces interact, it may make sense to start with a classic design rather than the latest model</a:t>
            </a:r>
          </a:p>
          <a:p>
            <a:pPr lvl="1"/>
            <a:r>
              <a:rPr lang="en-US" dirty="0" smtClean="0"/>
              <a:t>A popular car may not be best</a:t>
            </a:r>
          </a:p>
          <a:p>
            <a:pPr lvl="1"/>
            <a:r>
              <a:rPr lang="en-US" dirty="0" smtClean="0"/>
              <a:t>May especially not be best for learning how cars work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1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semantics and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as much as it can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Correct reasoning about programs, interfaces, and compilers </a:t>
            </a:r>
            <a:r>
              <a:rPr lang="en-US" i="1" dirty="0" smtClean="0"/>
              <a:t>requires</a:t>
            </a:r>
            <a:r>
              <a:rPr lang="en-US" dirty="0" smtClean="0"/>
              <a:t> a precise knowledge of semantics</a:t>
            </a:r>
          </a:p>
          <a:p>
            <a:pPr lvl="1"/>
            <a:r>
              <a:rPr lang="en-US" dirty="0" smtClean="0"/>
              <a:t>Not “I feel that conditional expressions might work like this”</a:t>
            </a:r>
          </a:p>
          <a:p>
            <a:pPr lvl="1"/>
            <a:r>
              <a:rPr lang="en-US" dirty="0" smtClean="0"/>
              <a:t>Not “I like curly braces more than parentheses”</a:t>
            </a:r>
          </a:p>
          <a:p>
            <a:pPr lvl="1"/>
            <a:r>
              <a:rPr lang="en-US" dirty="0" smtClean="0"/>
              <a:t>Much of software development is designing precise interfaces; what a PL means is a </a:t>
            </a:r>
            <a:r>
              <a:rPr lang="en-US" i="1" dirty="0" smtClean="0"/>
              <a:t>really</a:t>
            </a:r>
            <a:r>
              <a:rPr lang="en-US" dirty="0" smtClean="0"/>
              <a:t> good example</a:t>
            </a:r>
          </a:p>
          <a:p>
            <a:pPr lvl="1"/>
            <a:endParaRPr lang="en-US" dirty="0"/>
          </a:p>
          <a:p>
            <a:r>
              <a:rPr lang="en-US" dirty="0" smtClean="0"/>
              <a:t>Idioms make you a better programmer</a:t>
            </a:r>
          </a:p>
          <a:p>
            <a:pPr lvl="1"/>
            <a:r>
              <a:rPr lang="en-US" dirty="0" smtClean="0"/>
              <a:t>Best to see in multiple settings, including where they shine</a:t>
            </a:r>
          </a:p>
          <a:p>
            <a:pPr lvl="1"/>
            <a:r>
              <a:rPr lang="en-US" dirty="0" smtClean="0"/>
              <a:t>See Java in a clearer light even if I never show you Java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81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play </a:t>
            </a:r>
            <a:r>
              <a:rPr lang="en-US" i="1" dirty="0" smtClean="0"/>
              <a:t>Hamlet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Is a beautiful work of art</a:t>
            </a:r>
          </a:p>
          <a:p>
            <a:pPr lvl="1"/>
            <a:r>
              <a:rPr lang="en-US" dirty="0" smtClean="0"/>
              <a:t>Teaches deep, eternal truths</a:t>
            </a:r>
          </a:p>
          <a:p>
            <a:pPr lvl="1"/>
            <a:r>
              <a:rPr lang="en-US" dirty="0" smtClean="0"/>
              <a:t>Is the source of some well-known sayings</a:t>
            </a:r>
          </a:p>
          <a:p>
            <a:pPr lvl="1"/>
            <a:r>
              <a:rPr lang="en-US" dirty="0" smtClean="0"/>
              <a:t>Makes you a better person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Continues to be studied centuries later even though:</a:t>
            </a:r>
          </a:p>
          <a:p>
            <a:pPr lvl="1"/>
            <a:r>
              <a:rPr lang="en-US" dirty="0" smtClean="0"/>
              <a:t>The syntax is really annoying to many (yet rhythmic)</a:t>
            </a:r>
          </a:p>
          <a:p>
            <a:pPr lvl="1"/>
            <a:r>
              <a:rPr lang="en-US" dirty="0" smtClean="0"/>
              <a:t>There are more popular movies with some of the same lessons</a:t>
            </a:r>
          </a:p>
          <a:p>
            <a:pPr lvl="1"/>
            <a:r>
              <a:rPr lang="en-US" dirty="0" smtClean="0"/>
              <a:t>Reading Hamlet will not get you a summer internship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56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cars are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it easier to rent cars, it is great that they all have steering wheels, brakes, windows, headlights, etc.</a:t>
            </a:r>
          </a:p>
          <a:p>
            <a:pPr lvl="1"/>
            <a:r>
              <a:rPr lang="en-US" dirty="0" smtClean="0"/>
              <a:t>Yet it is still uncomfortable to learn a new one</a:t>
            </a:r>
          </a:p>
          <a:p>
            <a:pPr lvl="1"/>
            <a:r>
              <a:rPr lang="en-US" dirty="0" smtClean="0"/>
              <a:t>Can you be a great driver if you only ever drive one car?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maybe PLs are more like cars, trucks, boats, and bikes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are all PLs really the same…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50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58224</TotalTime>
  <Words>1608</Words>
  <Application>Microsoft Office PowerPoint</Application>
  <PresentationFormat>On-screen Show (4:3)</PresentationFormat>
  <Paragraphs>294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CSE341: Programming Languages  Interlude: Course Motivation </vt:lpstr>
      <vt:lpstr>PowerPoint Presentation</vt:lpstr>
      <vt:lpstr>Summary</vt:lpstr>
      <vt:lpstr>PowerPoint Presentation</vt:lpstr>
      <vt:lpstr>Cars / Shoes</vt:lpstr>
      <vt:lpstr>More on cars</vt:lpstr>
      <vt:lpstr>Why semantics and idioms</vt:lpstr>
      <vt:lpstr>Hamlet</vt:lpstr>
      <vt:lpstr>All cars are the same</vt:lpstr>
      <vt:lpstr>Are all languages the same?</vt:lpstr>
      <vt:lpstr>Functional Programming</vt:lpstr>
      <vt:lpstr>Ahead of their time</vt:lpstr>
      <vt:lpstr>The future may resemble the past</vt:lpstr>
      <vt:lpstr>Recent-ish Surge, Part 1</vt:lpstr>
      <vt:lpstr>Recent-ish Surge, Part 2</vt:lpstr>
      <vt:lpstr>Why a surge?</vt:lpstr>
      <vt:lpstr>The languages together</vt:lpstr>
      <vt:lpstr>But why not…</vt:lpstr>
      <vt:lpstr>But why not…</vt:lpstr>
      <vt:lpstr>But why not…</vt:lpstr>
      <vt:lpstr>Is this real programming?</vt:lpstr>
      <vt:lpstr>A note on reality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839</cp:revision>
  <cp:lastPrinted>2011-09-27T20:26:28Z</cp:lastPrinted>
  <dcterms:created xsi:type="dcterms:W3CDTF">2009-03-13T20:43:19Z</dcterms:created>
  <dcterms:modified xsi:type="dcterms:W3CDTF">2013-02-04T01:26:05Z</dcterms:modified>
</cp:coreProperties>
</file>