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500" r:id="rId23"/>
    <p:sldId id="501" r:id="rId24"/>
    <p:sldId id="502" r:id="rId25"/>
    <p:sldId id="503" r:id="rId26"/>
    <p:sldId id="504" r:id="rId27"/>
    <p:sldId id="505" r:id="rId28"/>
    <p:sldId id="506" r:id="rId29"/>
    <p:sldId id="507" r:id="rId30"/>
    <p:sldId id="508" r:id="rId31"/>
    <p:sldId id="509" r:id="rId32"/>
    <p:sldId id="510" r:id="rId33"/>
    <p:sldId id="511" r:id="rId34"/>
    <p:sldId id="512" r:id="rId35"/>
    <p:sldId id="513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19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Introduction to Ruby and OOP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and using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ClassName.new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c</a:t>
            </a:r>
            <a:r>
              <a:rPr lang="en-US" dirty="0" smtClean="0"/>
              <a:t>reates a new object whose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ClassName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 smtClean="0"/>
              <a:t>to an object and then calls its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Also known as “sends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message”</a:t>
            </a:r>
          </a:p>
          <a:p>
            <a:pPr lvl="1"/>
            <a:r>
              <a:rPr lang="en-US" dirty="0" smtClean="0"/>
              <a:t>Can also write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Methods can take arguments, called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(e1,…,en)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Parentheses optional in some places, but recommended</a:t>
            </a:r>
            <a:endParaRPr lang="en-US" dirty="0" smtClean="0">
              <a:latin typeface="+mj-lt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82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smtClean="0"/>
              <a:t>Methods can use local variables</a:t>
            </a:r>
          </a:p>
          <a:p>
            <a:pPr lvl="1"/>
            <a:r>
              <a:rPr lang="en-US" dirty="0" smtClean="0"/>
              <a:t>Syntax: starts with letter</a:t>
            </a:r>
          </a:p>
          <a:p>
            <a:pPr lvl="1"/>
            <a:r>
              <a:rPr lang="en-US" dirty="0" smtClean="0"/>
              <a:t>Scope is method body</a:t>
            </a:r>
          </a:p>
          <a:p>
            <a:endParaRPr lang="en-US" sz="1400" dirty="0"/>
          </a:p>
          <a:p>
            <a:r>
              <a:rPr lang="en-US" dirty="0" smtClean="0"/>
              <a:t>No declaring them, just assign to them anywhere in method body (!)</a:t>
            </a:r>
          </a:p>
          <a:p>
            <a:endParaRPr lang="en-US" sz="1400" dirty="0" smtClean="0"/>
          </a:p>
          <a:p>
            <a:r>
              <a:rPr lang="en-US" dirty="0" smtClean="0"/>
              <a:t>Variables are mutable,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x=e</a:t>
            </a:r>
            <a:endParaRPr lang="en-US" dirty="0"/>
          </a:p>
          <a:p>
            <a:endParaRPr lang="en-US" sz="1400" dirty="0"/>
          </a:p>
          <a:p>
            <a:r>
              <a:rPr lang="en-US" dirty="0" smtClean="0"/>
              <a:t>Variables also allowed at “top-level” or in REPL</a:t>
            </a:r>
          </a:p>
          <a:p>
            <a:endParaRPr lang="en-US" sz="1400" dirty="0"/>
          </a:p>
          <a:p>
            <a:r>
              <a:rPr lang="en-US" dirty="0" smtClean="0"/>
              <a:t>Contents of variables are always references to objects because all values are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03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a special keyword/variable in Ruby</a:t>
            </a:r>
          </a:p>
          <a:p>
            <a:endParaRPr lang="en-US" dirty="0"/>
          </a:p>
          <a:p>
            <a:r>
              <a:rPr lang="en-US" dirty="0" smtClean="0"/>
              <a:t>Refers to “the current object”</a:t>
            </a:r>
          </a:p>
          <a:p>
            <a:pPr lvl="1"/>
            <a:r>
              <a:rPr lang="en-US" dirty="0" smtClean="0"/>
              <a:t>The object whose method is executing</a:t>
            </a:r>
          </a:p>
          <a:p>
            <a:pPr lvl="1"/>
            <a:endParaRPr lang="en-US" dirty="0"/>
          </a:p>
          <a:p>
            <a:r>
              <a:rPr lang="en-US" dirty="0" smtClean="0"/>
              <a:t>So call another method on “same object”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Syntactic sugar: can just write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m(…)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Also can pass/return/store “the whole object” with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(Same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dirty="0" smtClean="0">
                <a:latin typeface="+mj-lt"/>
                <a:cs typeface="Courier New" pitchFamily="49" charset="0"/>
              </a:rPr>
              <a:t>in Java/C#/C++)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5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have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object’s state persists</a:t>
            </a:r>
          </a:p>
          <a:p>
            <a:pPr lvl="1"/>
            <a:r>
              <a:rPr lang="en-US" dirty="0" smtClean="0"/>
              <a:t>Can grow and change from time object is created</a:t>
            </a:r>
          </a:p>
          <a:p>
            <a:pPr lvl="1"/>
            <a:endParaRPr lang="en-US" dirty="0"/>
          </a:p>
          <a:p>
            <a:r>
              <a:rPr lang="en-US" dirty="0" smtClean="0"/>
              <a:t>State only directly accessible from object’s methods</a:t>
            </a:r>
          </a:p>
          <a:p>
            <a:pPr lvl="1"/>
            <a:r>
              <a:rPr lang="en-US" dirty="0" smtClean="0"/>
              <a:t>Can read, write, extend the state</a:t>
            </a:r>
          </a:p>
          <a:p>
            <a:pPr lvl="1"/>
            <a:r>
              <a:rPr lang="en-US" dirty="0" smtClean="0"/>
              <a:t>Effects persist for next method call</a:t>
            </a:r>
          </a:p>
          <a:p>
            <a:pPr lvl="1"/>
            <a:endParaRPr lang="en-US" dirty="0"/>
          </a:p>
          <a:p>
            <a:r>
              <a:rPr lang="en-US" dirty="0" smtClean="0"/>
              <a:t>State consists of </a:t>
            </a:r>
            <a:r>
              <a:rPr lang="en-US" i="1" dirty="0" smtClean="0">
                <a:solidFill>
                  <a:schemeClr val="accent2"/>
                </a:solidFill>
              </a:rPr>
              <a:t>instance variables</a:t>
            </a:r>
            <a:r>
              <a:rPr lang="en-US" dirty="0" smtClean="0"/>
              <a:t> (also known as fields)</a:t>
            </a:r>
          </a:p>
          <a:p>
            <a:pPr lvl="1"/>
            <a:r>
              <a:rPr lang="en-US" dirty="0" smtClean="0"/>
              <a:t>Syntax: 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“Spring into being” with assignment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dirty="0" err="1" smtClean="0">
                <a:latin typeface="+mj-lt"/>
                <a:cs typeface="Courier New" pitchFamily="49" charset="0"/>
              </a:rPr>
              <a:t>mis</a:t>
            </a:r>
            <a:r>
              <a:rPr lang="en-US" dirty="0" smtClean="0">
                <a:latin typeface="+mj-lt"/>
                <a:cs typeface="Courier New" pitchFamily="49" charset="0"/>
              </a:rPr>
              <a:t>-spellings silently add new state (!)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Using one not in state not an error; produces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>
                <a:latin typeface="+mj-lt"/>
                <a:cs typeface="Courier New" pitchFamily="49" charset="0"/>
              </a:rPr>
              <a:t> object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2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object returns a reference to a new object</a:t>
            </a:r>
          </a:p>
          <a:p>
            <a:pPr lvl="1"/>
            <a:r>
              <a:rPr lang="en-US" dirty="0" smtClean="0"/>
              <a:t>Different state from every other object</a:t>
            </a:r>
          </a:p>
          <a:p>
            <a:endParaRPr lang="en-US" dirty="0"/>
          </a:p>
          <a:p>
            <a:r>
              <a:rPr lang="en-US" dirty="0" smtClean="0"/>
              <a:t>Variable assignment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) creates an alias</a:t>
            </a:r>
          </a:p>
          <a:p>
            <a:pPr lvl="1"/>
            <a:r>
              <a:rPr lang="en-US" dirty="0" smtClean="0"/>
              <a:t>Aliasing means same object means same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0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 </a:t>
            </a:r>
            <a:r>
              <a:rPr lang="en-US" dirty="0" smtClean="0"/>
              <a:t>is special</a:t>
            </a:r>
          </a:p>
          <a:p>
            <a:pPr lvl="1"/>
            <a:r>
              <a:rPr lang="en-US" dirty="0" smtClean="0"/>
              <a:t>Is called on a new object before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returns</a:t>
            </a:r>
          </a:p>
          <a:p>
            <a:pPr lvl="1"/>
            <a:r>
              <a:rPr lang="en-US" dirty="0" smtClean="0"/>
              <a:t>Arguments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dirty="0" smtClean="0"/>
              <a:t>are passed on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Excellent for creating object invariants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(Like constructors in Java/C#/etc.)</a:t>
            </a:r>
            <a:endParaRPr lang="en-US" dirty="0" smtClean="0">
              <a:latin typeface="+mj-lt"/>
            </a:endParaRPr>
          </a:p>
          <a:p>
            <a:pPr lvl="1"/>
            <a:endParaRPr lang="en-US" dirty="0"/>
          </a:p>
          <a:p>
            <a:r>
              <a:rPr lang="en-US" dirty="0" smtClean="0"/>
              <a:t>Usually good </a:t>
            </a:r>
            <a:r>
              <a:rPr lang="en-US" i="1" dirty="0" smtClean="0"/>
              <a:t>style</a:t>
            </a:r>
            <a:r>
              <a:rPr lang="en-US" dirty="0" smtClean="0"/>
              <a:t> to create instance variables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initialize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Just a convention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Unlike OOP languages that make “what fields an object has” a (fixed) part of the class definition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In Ruby, different instances of same class can have different instance variables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87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also state shared by the entire class</a:t>
            </a:r>
          </a:p>
          <a:p>
            <a:endParaRPr lang="en-US" dirty="0"/>
          </a:p>
          <a:p>
            <a:r>
              <a:rPr lang="en-US" dirty="0" smtClean="0"/>
              <a:t>Shared by (and only accessible to) all instances of the class</a:t>
            </a:r>
          </a:p>
          <a:p>
            <a:endParaRPr lang="en-US" dirty="0"/>
          </a:p>
          <a:p>
            <a:r>
              <a:rPr lang="en-US" dirty="0" smtClean="0"/>
              <a:t>Called </a:t>
            </a:r>
            <a:r>
              <a:rPr lang="en-US" i="1" dirty="0" smtClean="0">
                <a:solidFill>
                  <a:schemeClr val="accent2"/>
                </a:solidFill>
              </a:rPr>
              <a:t>class variables</a:t>
            </a:r>
          </a:p>
          <a:p>
            <a:pPr lvl="1"/>
            <a:r>
              <a:rPr lang="en-US" dirty="0" smtClean="0"/>
              <a:t>Syntax: </a:t>
            </a:r>
            <a:r>
              <a:rPr lang="en-US" dirty="0"/>
              <a:t>starts with an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</a:t>
            </a:r>
            <a:r>
              <a:rPr lang="en-US" dirty="0" smtClean="0"/>
              <a:t>, </a:t>
            </a:r>
            <a:r>
              <a:rPr lang="en-US" dirty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@@foo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Less common, but sometimes useful	</a:t>
            </a:r>
          </a:p>
          <a:p>
            <a:pPr lvl="1"/>
            <a:r>
              <a:rPr lang="en-US" dirty="0" smtClean="0"/>
              <a:t>And helps explain via contrast that each object has its own instance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0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constants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i="1" dirty="0" smtClean="0"/>
              <a:t>Class constants</a:t>
            </a:r>
          </a:p>
          <a:p>
            <a:pPr lvl="1"/>
            <a:r>
              <a:rPr lang="en-US" dirty="0" smtClean="0"/>
              <a:t>Syntax: start with capital letter,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</a:p>
          <a:p>
            <a:pPr lvl="1"/>
            <a:r>
              <a:rPr lang="en-US" dirty="0" smtClean="0"/>
              <a:t>Should not be mutated</a:t>
            </a:r>
          </a:p>
          <a:p>
            <a:pPr lvl="1"/>
            <a:r>
              <a:rPr lang="en-US" dirty="0" smtClean="0"/>
              <a:t>Visible outside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C::Foo</a:t>
            </a:r>
            <a:r>
              <a:rPr lang="en-US" dirty="0" smtClean="0"/>
              <a:t> (unlike class variables)</a:t>
            </a:r>
          </a:p>
          <a:p>
            <a:pPr lvl="1"/>
            <a:endParaRPr lang="en-US" dirty="0"/>
          </a:p>
          <a:p>
            <a:r>
              <a:rPr lang="en-US" i="1" dirty="0" smtClean="0"/>
              <a:t>Class methods</a:t>
            </a:r>
            <a:r>
              <a:rPr lang="en-US" dirty="0" smtClean="0"/>
              <a:t> (cf. Java/C# static methods)</a:t>
            </a:r>
          </a:p>
          <a:p>
            <a:pPr lvl="1"/>
            <a:r>
              <a:rPr lang="en-US" dirty="0" smtClean="0"/>
              <a:t>Syntax (in some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Use (of class method in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):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Part of the class, not a particular instance of it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0" y="4114800"/>
            <a:ext cx="44196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self.method_name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0" y="5486400"/>
            <a:ext cx="3124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C.method_name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8878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access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“hiding things” is essential for modularity and abstraction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OOP languages generally have various ways to hide (or not) instance variables, methods, classes, etc.</a:t>
            </a:r>
          </a:p>
          <a:p>
            <a:pPr lvl="1"/>
            <a:r>
              <a:rPr lang="en-US" dirty="0" smtClean="0"/>
              <a:t>Ruby is no exception</a:t>
            </a:r>
          </a:p>
          <a:p>
            <a:pPr lvl="1"/>
            <a:endParaRPr lang="en-US" dirty="0"/>
          </a:p>
          <a:p>
            <a:r>
              <a:rPr lang="en-US" dirty="0" smtClean="0"/>
              <a:t>Some basic Ruby rules here as an example…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14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state is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Ruby, object state is always </a:t>
            </a:r>
            <a:r>
              <a:rPr lang="en-US" dirty="0" smtClean="0">
                <a:solidFill>
                  <a:schemeClr val="accent2"/>
                </a:solidFill>
              </a:rPr>
              <a:t>private</a:t>
            </a:r>
          </a:p>
          <a:p>
            <a:pPr lvl="1"/>
            <a:r>
              <a:rPr lang="en-US" dirty="0" smtClean="0"/>
              <a:t>Only an object’s methods can access its instance variables</a:t>
            </a:r>
          </a:p>
          <a:p>
            <a:pPr lvl="1"/>
            <a:r>
              <a:rPr lang="en-US" dirty="0" smtClean="0"/>
              <a:t>Not even another instance of the same class</a:t>
            </a:r>
          </a:p>
          <a:p>
            <a:pPr lvl="1"/>
            <a:r>
              <a:rPr lang="en-US" dirty="0" smtClean="0"/>
              <a:t>So 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@foo</a:t>
            </a:r>
            <a:r>
              <a:rPr lang="en-US" dirty="0" smtClean="0"/>
              <a:t>, but not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e.@foo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To make object-state publicly visible, define “getters” / “setters”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Better/shorter style coming next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76600" y="4267200"/>
            <a:ext cx="23622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get_foo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set_foo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43308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Next two sections use the Ruby language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www.ruby-lang.org/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2"/>
            <a:r>
              <a:rPr lang="en-US" dirty="0" smtClean="0"/>
              <a:t>Version </a:t>
            </a:r>
            <a:r>
              <a:rPr lang="en-US" dirty="0" smtClean="0"/>
              <a:t>1.9.x required, but differences not so relevant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 smtClean="0"/>
              <a:t>Excellent documentation available, much of it free</a:t>
            </a:r>
          </a:p>
          <a:p>
            <a:pPr lvl="1"/>
            <a:r>
              <a:rPr lang="en-US" dirty="0" smtClean="0"/>
              <a:t>So may not cover every language detail in course materials</a:t>
            </a:r>
          </a:p>
          <a:p>
            <a:pPr lvl="1"/>
            <a:r>
              <a:rPr lang="en-US" dirty="0"/>
              <a:t>http://ruby-doc.org</a:t>
            </a:r>
            <a:r>
              <a:rPr lang="en-US" dirty="0" smtClean="0"/>
              <a:t>/</a:t>
            </a:r>
          </a:p>
          <a:p>
            <a:pPr lvl="1"/>
            <a:r>
              <a:rPr lang="en-US" dirty="0"/>
              <a:t>http://www.ruby-lang.org/en/documentation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Particularly recommend “Programming Ruby 1.9, The Pragmatic Programmers’ Guide”</a:t>
            </a:r>
          </a:p>
          <a:p>
            <a:pPr lvl="2"/>
            <a:r>
              <a:rPr lang="en-US" dirty="0" smtClean="0"/>
              <a:t>Not </a:t>
            </a:r>
            <a:r>
              <a:rPr lang="en-US" dirty="0" smtClean="0"/>
              <a:t>free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45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 and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r>
              <a:rPr lang="en-US" dirty="0" smtClean="0"/>
              <a:t>Actually, for field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@foo </a:t>
            </a:r>
            <a:r>
              <a:rPr lang="en-US" dirty="0" smtClean="0"/>
              <a:t>the convention is to name the methods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Cute sugar: When </a:t>
            </a:r>
            <a:r>
              <a:rPr lang="en-US" i="1" dirty="0" smtClean="0"/>
              <a:t>using</a:t>
            </a:r>
            <a:r>
              <a:rPr lang="en-US" dirty="0" smtClean="0"/>
              <a:t> a method ending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, can have space before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Because defining getters/setters is so common, there is shorthand for it in class definitions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just getters: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attr_reader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:foo, :bar, …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getters and setters: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attr_accessor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foo,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:bar,</a:t>
            </a:r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Despite sugar: getters/setters are just methods</a:t>
            </a:r>
            <a:endParaRPr lang="en-US" dirty="0" smtClean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75164" y="1891145"/>
            <a:ext cx="15586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905000"/>
            <a:ext cx="20574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@foo = 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2800" y="3657600"/>
            <a:ext cx="1828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e.foo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private object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This is “more OOP” than public instance variables</a:t>
            </a:r>
          </a:p>
          <a:p>
            <a:endParaRPr lang="en-US" sz="1000" dirty="0" smtClean="0"/>
          </a:p>
          <a:p>
            <a:r>
              <a:rPr lang="en-US" dirty="0" smtClean="0"/>
              <a:t>Can later change class implementation without changing clients</a:t>
            </a:r>
          </a:p>
          <a:p>
            <a:pPr lvl="1"/>
            <a:r>
              <a:rPr lang="en-US" dirty="0" smtClean="0"/>
              <a:t>Like we did with ML modules that hid representation</a:t>
            </a:r>
          </a:p>
          <a:p>
            <a:pPr lvl="1"/>
            <a:r>
              <a:rPr lang="en-US" dirty="0" smtClean="0"/>
              <a:t>And like we will soon do with subclasses</a:t>
            </a:r>
          </a:p>
          <a:p>
            <a:pPr lvl="1"/>
            <a:endParaRPr lang="en-US" sz="1000" dirty="0"/>
          </a:p>
          <a:p>
            <a:r>
              <a:rPr lang="en-US" dirty="0" smtClean="0"/>
              <a:t>Can have methods that “seem like” setters even if they are not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have an unrelated class that implements the same methods and use it with same clients</a:t>
            </a:r>
          </a:p>
          <a:p>
            <a:pPr lvl="1"/>
            <a:r>
              <a:rPr lang="en-US" dirty="0" smtClean="0"/>
              <a:t>See later discussion of “duck typing”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27564" y="3643745"/>
            <a:ext cx="4454236" cy="108065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celsius_temp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= x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kelvin_temp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+ 273.15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3022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i="1" dirty="0" smtClean="0"/>
              <a:t>visibilities</a:t>
            </a:r>
            <a:r>
              <a:rPr lang="en-US" dirty="0" smtClean="0"/>
              <a:t> for methods in Ruby: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:       only available to object itself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:  available only to code in the class or subclasses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:         available to all </a:t>
            </a:r>
            <a:r>
              <a:rPr lang="en-US" dirty="0" smtClean="0"/>
              <a:t>code</a:t>
            </a:r>
          </a:p>
          <a:p>
            <a:endParaRPr lang="en-US" dirty="0" smtClean="0"/>
          </a:p>
          <a:p>
            <a:r>
              <a:rPr lang="en-US" dirty="0" smtClean="0"/>
              <a:t>Methods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 smtClean="0"/>
              <a:t>by default</a:t>
            </a:r>
          </a:p>
          <a:p>
            <a:pPr lvl="1"/>
            <a:r>
              <a:rPr lang="en-US" dirty="0" smtClean="0"/>
              <a:t>Multiple ways to change a method’s visibility</a:t>
            </a:r>
          </a:p>
          <a:p>
            <a:pPr lvl="1"/>
            <a:r>
              <a:rPr lang="en-US" dirty="0" smtClean="0"/>
              <a:t>Here is one way…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visibilities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752600"/>
            <a:ext cx="5943600" cy="4038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by default methods public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protected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now methods will be protected until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next visibility keyword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private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451756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private, then you can only call it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endParaRPr lang="en-US" sz="800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As usual, this is shorthand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lvl="1"/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But for private methods, only the shorthand is allowed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(see the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together much of what we have learned to define and use a small class for rational numbers</a:t>
            </a:r>
          </a:p>
          <a:p>
            <a:pPr lvl="1"/>
            <a:r>
              <a:rPr lang="en-US" dirty="0" smtClean="0"/>
              <a:t>Called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because Ruby 1.9 has great built-in support for fractions using a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Will also use several new and useful expression forms</a:t>
            </a:r>
          </a:p>
          <a:p>
            <a:pPr lvl="1"/>
            <a:r>
              <a:rPr lang="en-US" dirty="0"/>
              <a:t>Ruby is too big to show everything; see the </a:t>
            </a:r>
            <a:r>
              <a:rPr lang="en-US" dirty="0" smtClean="0"/>
              <a:t>documentation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Way our class works: Keeps fractions in reduced form with a positive denominator</a:t>
            </a:r>
          </a:p>
          <a:p>
            <a:pPr lvl="1"/>
            <a:r>
              <a:rPr lang="en-US" dirty="0" smtClean="0"/>
              <a:t>Like an </a:t>
            </a:r>
            <a:r>
              <a:rPr lang="en-US" dirty="0"/>
              <a:t>ML-module </a:t>
            </a:r>
            <a:r>
              <a:rPr lang="en-US" dirty="0" smtClean="0"/>
              <a:t>example earlier in course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07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fully committed to OOP:</a:t>
            </a:r>
          </a:p>
          <a:p>
            <a:pPr marL="457200" lvl="1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Every value is a reference to an object</a:t>
            </a:r>
          </a:p>
          <a:p>
            <a:pPr marL="457200" lvl="1" indent="0" algn="ctr">
              <a:buNone/>
            </a:pPr>
            <a:endParaRPr lang="en-US" i="1" dirty="0">
              <a:solidFill>
                <a:schemeClr val="accent2"/>
              </a:solidFill>
            </a:endParaRPr>
          </a:p>
          <a:p>
            <a:r>
              <a:rPr lang="en-US" dirty="0" smtClean="0"/>
              <a:t>Simpler, smaller semantics</a:t>
            </a:r>
          </a:p>
          <a:p>
            <a:endParaRPr lang="en-US" dirty="0"/>
          </a:p>
          <a:p>
            <a:r>
              <a:rPr lang="en-US" dirty="0" smtClean="0"/>
              <a:t>Can call methods on anything</a:t>
            </a:r>
          </a:p>
          <a:p>
            <a:pPr lvl="1"/>
            <a:r>
              <a:rPr lang="en-US" dirty="0" smtClean="0"/>
              <a:t>May just get a dynamic “undefined method” error</a:t>
            </a:r>
          </a:p>
          <a:p>
            <a:pPr lvl="1"/>
            <a:endParaRPr lang="en-US" dirty="0"/>
          </a:p>
          <a:p>
            <a:r>
              <a:rPr lang="en-US" dirty="0" smtClean="0"/>
              <a:t>Almost everything is a method call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1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Numbers have methods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nonzero?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is an object used as a “nothing” object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in Java/C#/C++ except it is an object</a:t>
            </a:r>
          </a:p>
          <a:p>
            <a:pPr lvl="1"/>
            <a:r>
              <a:rPr lang="en-US" dirty="0" smtClean="0"/>
              <a:t>Every object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nil?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ethod,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for it</a:t>
            </a:r>
          </a:p>
          <a:p>
            <a:pPr lvl="1"/>
            <a:r>
              <a:rPr lang="en-US" dirty="0" smtClean="0"/>
              <a:t>Note: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nil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are “false”, everything else is “true”</a:t>
            </a:r>
          </a:p>
          <a:p>
            <a:pPr lvl="1"/>
            <a:endParaRPr lang="en-US" dirty="0"/>
          </a:p>
          <a:p>
            <a:r>
              <a:rPr lang="en-US" dirty="0" smtClean="0"/>
              <a:t>Strings also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String concatenation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 + 3.to_s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26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code is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methods you define are part of a class</a:t>
            </a:r>
          </a:p>
          <a:p>
            <a:endParaRPr lang="en-US" dirty="0"/>
          </a:p>
          <a:p>
            <a:r>
              <a:rPr lang="en-US" dirty="0" smtClean="0"/>
              <a:t>Top-level methods (in file or REPL) just added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Subclassing</a:t>
            </a:r>
            <a:r>
              <a:rPr lang="en-US" dirty="0" smtClean="0"/>
              <a:t> discussion coming later, but:</a:t>
            </a:r>
          </a:p>
          <a:p>
            <a:pPr lvl="1"/>
            <a:r>
              <a:rPr lang="en-US" dirty="0" smtClean="0"/>
              <a:t>Since all classes you define are </a:t>
            </a:r>
            <a:r>
              <a:rPr lang="en-US" i="1" dirty="0" smtClean="0"/>
              <a:t>subclasses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all </a:t>
            </a:r>
            <a:r>
              <a:rPr lang="en-US" i="1" dirty="0" smtClean="0"/>
              <a:t>inherit</a:t>
            </a:r>
            <a:r>
              <a:rPr lang="en-US" dirty="0" smtClean="0"/>
              <a:t> the top-level methods</a:t>
            </a:r>
          </a:p>
          <a:p>
            <a:pPr lvl="1"/>
            <a:r>
              <a:rPr lang="en-US" dirty="0" smtClean="0"/>
              <a:t>So you can call these methods anywhere in the program</a:t>
            </a:r>
          </a:p>
          <a:p>
            <a:pPr lvl="1"/>
            <a:r>
              <a:rPr lang="en-US" dirty="0" smtClean="0"/>
              <a:t>Unless a class overrides (</a:t>
            </a:r>
            <a:r>
              <a:rPr lang="en-US" i="1" dirty="0" smtClean="0"/>
              <a:t>roughly-not-exactly</a:t>
            </a:r>
            <a:r>
              <a:rPr lang="en-US" dirty="0" smtClean="0"/>
              <a:t>, shadows) it by defining a method with the same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09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and exploratory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objects also have methods like: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methods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</a:t>
            </a:r>
          </a:p>
          <a:p>
            <a:pPr lvl="1"/>
            <a:endParaRPr lang="en-US" dirty="0"/>
          </a:p>
          <a:p>
            <a:r>
              <a:rPr lang="en-US" dirty="0" smtClean="0"/>
              <a:t>Can use at run-time to query “what an object can do” and respond accordingly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reflection</a:t>
            </a:r>
          </a:p>
          <a:p>
            <a:pPr lvl="1"/>
            <a:endParaRPr lang="en-US" dirty="0"/>
          </a:p>
          <a:p>
            <a:r>
              <a:rPr lang="en-US" dirty="0" smtClean="0"/>
              <a:t>Also useful in the REPL to explore what methods are available</a:t>
            </a:r>
          </a:p>
          <a:p>
            <a:pPr lvl="1"/>
            <a:r>
              <a:rPr lang="en-US" dirty="0" smtClean="0"/>
              <a:t>May be quicker than consulting full documentation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of “just objects and method calls”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Ruby: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Pure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object-oriented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i="1" dirty="0" smtClean="0">
                <a:solidFill>
                  <a:schemeClr val="accent2"/>
                </a:solidFill>
              </a:rPr>
              <a:t>all</a:t>
            </a:r>
            <a:r>
              <a:rPr lang="en-US" dirty="0" smtClean="0">
                <a:solidFill>
                  <a:schemeClr val="accent2"/>
                </a:solidFill>
              </a:rPr>
              <a:t> values are </a:t>
            </a:r>
            <a:r>
              <a:rPr lang="en-US" i="1" dirty="0" smtClean="0">
                <a:solidFill>
                  <a:schemeClr val="accent2"/>
                </a:solidFill>
              </a:rPr>
              <a:t>objects</a:t>
            </a:r>
            <a:r>
              <a:rPr lang="en-US" dirty="0" smtClean="0"/>
              <a:t> (even numbers)</a:t>
            </a:r>
          </a:p>
          <a:p>
            <a:endParaRPr lang="en-US" sz="400" dirty="0" smtClean="0"/>
          </a:p>
          <a:p>
            <a:r>
              <a:rPr lang="en-US" i="1" dirty="0" smtClean="0">
                <a:solidFill>
                  <a:schemeClr val="accent2"/>
                </a:solidFill>
              </a:rPr>
              <a:t>Class-based</a:t>
            </a:r>
            <a:r>
              <a:rPr lang="en-US" dirty="0" smtClean="0">
                <a:solidFill>
                  <a:schemeClr val="accent2"/>
                </a:solidFill>
              </a:rPr>
              <a:t>: Every object has a class that determines behavior</a:t>
            </a:r>
          </a:p>
          <a:p>
            <a:pPr lvl="1"/>
            <a:r>
              <a:rPr lang="en-US" dirty="0" smtClean="0"/>
              <a:t>Like Java, unlike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i="1" dirty="0" err="1" smtClean="0"/>
              <a:t>Mixins</a:t>
            </a:r>
            <a:r>
              <a:rPr lang="en-US" dirty="0" smtClean="0"/>
              <a:t> (neither Java interfaces nor C++ multiple inheritance)</a:t>
            </a:r>
          </a:p>
          <a:p>
            <a:pPr lvl="1"/>
            <a:endParaRPr lang="en-US" sz="600" dirty="0" smtClean="0"/>
          </a:p>
          <a:p>
            <a:r>
              <a:rPr lang="en-US" i="1" dirty="0" smtClean="0"/>
              <a:t>Dynamically typed</a:t>
            </a:r>
          </a:p>
          <a:p>
            <a:endParaRPr lang="en-US" sz="400" i="1" dirty="0" smtClean="0"/>
          </a:p>
          <a:p>
            <a:r>
              <a:rPr lang="en-US" dirty="0"/>
              <a:t>Convenient </a:t>
            </a:r>
            <a:r>
              <a:rPr lang="en-US" i="1" dirty="0"/>
              <a:t>reflection</a:t>
            </a:r>
            <a:r>
              <a:rPr lang="en-US" dirty="0"/>
              <a:t>: </a:t>
            </a:r>
            <a:r>
              <a:rPr lang="en-US" dirty="0" smtClean="0"/>
              <a:t>Run-time inspection of objects</a:t>
            </a:r>
          </a:p>
          <a:p>
            <a:r>
              <a:rPr lang="en-US" dirty="0" smtClean="0"/>
              <a:t>Very </a:t>
            </a:r>
            <a:r>
              <a:rPr lang="en-US" i="1" dirty="0" smtClean="0"/>
              <a:t>dynamic</a:t>
            </a:r>
            <a:r>
              <a:rPr lang="en-US" dirty="0" smtClean="0"/>
              <a:t>: Can change classes during execution</a:t>
            </a:r>
          </a:p>
          <a:p>
            <a:pPr marL="0" indent="0">
              <a:buNone/>
            </a:pPr>
            <a:endParaRPr lang="en-US" sz="400" dirty="0" smtClean="0"/>
          </a:p>
          <a:p>
            <a:r>
              <a:rPr lang="en-US" i="1" dirty="0" smtClean="0"/>
              <a:t>Blocks</a:t>
            </a:r>
            <a:r>
              <a:rPr lang="en-US" dirty="0" smtClean="0"/>
              <a:t> and libraries encourage lots of closure idioms</a:t>
            </a:r>
          </a:p>
          <a:p>
            <a:endParaRPr lang="en-US" sz="400" dirty="0" smtClean="0"/>
          </a:p>
          <a:p>
            <a:r>
              <a:rPr lang="en-US" dirty="0" smtClean="0"/>
              <a:t>Syntax, scoping rules, semantics of a "</a:t>
            </a:r>
            <a:r>
              <a:rPr lang="en-US" i="1" dirty="0" smtClean="0"/>
              <a:t>scripting language</a:t>
            </a:r>
            <a:r>
              <a:rPr lang="en-US" dirty="0" smtClean="0"/>
              <a:t>"</a:t>
            </a:r>
          </a:p>
          <a:p>
            <a:pPr lvl="1"/>
            <a:r>
              <a:rPr lang="en-US" dirty="0" smtClean="0"/>
              <a:t>Variables "spring to life" on use</a:t>
            </a:r>
          </a:p>
          <a:p>
            <a:pPr lvl="1"/>
            <a:r>
              <a:rPr lang="en-US" dirty="0" smtClean="0"/>
              <a:t>Very flexible arrays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2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programs (or the REPL) can add/change/replace methods while a program is running</a:t>
            </a:r>
          </a:p>
          <a:p>
            <a:endParaRPr lang="en-US" dirty="0"/>
          </a:p>
          <a:p>
            <a:r>
              <a:rPr lang="en-US" dirty="0" smtClean="0"/>
              <a:t>Breaks abstractions and makes programs very difficult to analyze, but it does have plausible uses</a:t>
            </a:r>
          </a:p>
          <a:p>
            <a:pPr lvl="1"/>
            <a:r>
              <a:rPr lang="en-US" dirty="0" smtClean="0"/>
              <a:t>Simple example: Add a useful helper method to a class you did not define</a:t>
            </a:r>
          </a:p>
          <a:p>
            <a:pPr lvl="2"/>
            <a:r>
              <a:rPr lang="en-US" dirty="0" smtClean="0"/>
              <a:t>Controversial in large programs, but may be useful</a:t>
            </a:r>
          </a:p>
          <a:p>
            <a:pPr lvl="2"/>
            <a:endParaRPr lang="en-US" dirty="0"/>
          </a:p>
          <a:p>
            <a:r>
              <a:rPr lang="en-US" dirty="0" smtClean="0"/>
              <a:t>For us: Helps re-enforce “the rules of OOP”</a:t>
            </a:r>
          </a:p>
          <a:p>
            <a:pPr lvl="1"/>
            <a:r>
              <a:rPr lang="en-US" dirty="0" smtClean="0"/>
              <a:t>Every object has a class</a:t>
            </a:r>
          </a:p>
          <a:p>
            <a:pPr lvl="1"/>
            <a:r>
              <a:rPr lang="en-US" dirty="0" smtClean="0"/>
              <a:t>A class determines its instances’ behavior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2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/>
              <a:t> class</a:t>
            </a:r>
          </a:p>
          <a:p>
            <a:endParaRPr lang="en-US" dirty="0"/>
          </a:p>
          <a:p>
            <a:r>
              <a:rPr lang="en-US" dirty="0" smtClean="0"/>
              <a:t>Add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method to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Defining top-level methods adds too the built-in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Or replaces methods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Replace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method in 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FixNum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Oops: watch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 crash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59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features cause interesting semantic questions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First create an instance of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>
                <a:cs typeface="Courier New" pitchFamily="49" charset="0"/>
              </a:rPr>
              <a:t>, e.g.,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C.new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Now replace method </a:t>
            </a:r>
            <a:r>
              <a:rPr lang="en-US" dirty="0" err="1" smtClean="0"/>
              <a:t>method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Now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Old method or new method?  In Ruby, new method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The point is Java/C#/C++ do not have to ask the question</a:t>
            </a:r>
          </a:p>
          <a:p>
            <a:pPr lvl="1"/>
            <a:r>
              <a:rPr lang="en-US" dirty="0" smtClean="0"/>
              <a:t>May allow more optimized method-call implementations as a result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4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Duck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“If it walks like a duck and quacks like a duck, it's a duck”</a:t>
            </a:r>
          </a:p>
          <a:p>
            <a:pPr lvl="1"/>
            <a:r>
              <a:rPr lang="en-US" dirty="0" smtClean="0"/>
              <a:t>Or don't worry that it may not be a duck</a:t>
            </a:r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When writing a method you might think, “I need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argument” but really you need an object with enough methods similar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's methods that your method works</a:t>
            </a:r>
          </a:p>
          <a:p>
            <a:pPr lvl="1"/>
            <a:r>
              <a:rPr lang="en-US" dirty="0" smtClean="0"/>
              <a:t>Embracing duck typing is always making method calls rather than assuming/testing the class of arguments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Plus: More code reuse; very OOP approach</a:t>
            </a:r>
          </a:p>
          <a:p>
            <a:pPr lvl="1"/>
            <a:r>
              <a:rPr lang="en-US" dirty="0" smtClean="0"/>
              <a:t>What messages an object receive is “all that matters”</a:t>
            </a:r>
          </a:p>
          <a:p>
            <a:pPr lvl="1"/>
            <a:endParaRPr lang="en-US" sz="1500" dirty="0"/>
          </a:p>
          <a:p>
            <a:pPr marL="0" indent="0">
              <a:buNone/>
            </a:pPr>
            <a:r>
              <a:rPr lang="en-US" dirty="0" smtClean="0"/>
              <a:t>Minus: Almost nothing is equivalent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x+x</a:t>
            </a:r>
            <a:r>
              <a:rPr lang="en-US" dirty="0" smtClean="0"/>
              <a:t>  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x*2 </a:t>
            </a:r>
            <a:r>
              <a:rPr lang="en-US" dirty="0" smtClean="0"/>
              <a:t>versus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2*x</a:t>
            </a:r>
          </a:p>
          <a:p>
            <a:pPr lvl="1"/>
            <a:r>
              <a:rPr lang="en-US" dirty="0" smtClean="0"/>
              <a:t>Callers may assume a lot about how </a:t>
            </a:r>
            <a:r>
              <a:rPr lang="en-US" dirty="0" err="1" smtClean="0"/>
              <a:t>callees</a:t>
            </a:r>
            <a:r>
              <a:rPr lang="en-US" dirty="0" smtClean="0"/>
              <a:t> are implemented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22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Typing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7924800" cy="3810000"/>
          </a:xfrm>
        </p:spPr>
        <p:txBody>
          <a:bodyPr/>
          <a:lstStyle/>
          <a:p>
            <a:r>
              <a:rPr lang="en-US" dirty="0" smtClean="0"/>
              <a:t>Natural thought: “Takes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object (definition not shown here), negates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value”</a:t>
            </a:r>
          </a:p>
          <a:p>
            <a:pPr lvl="1"/>
            <a:r>
              <a:rPr lang="en-US" dirty="0" smtClean="0"/>
              <a:t>Makes sense, though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instance method </a:t>
            </a:r>
            <a:r>
              <a:rPr lang="en-US" smtClean="0"/>
              <a:t>more OOP</a:t>
            </a:r>
            <a:endParaRPr lang="en-US" dirty="0" smtClean="0"/>
          </a:p>
          <a:p>
            <a:pPr lvl="1"/>
            <a:endParaRPr lang="en-US" sz="800" dirty="0"/>
          </a:p>
          <a:p>
            <a:r>
              <a:rPr lang="en-US" dirty="0" smtClean="0"/>
              <a:t>Closer:  “Takes anything with getter and setter methods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</a:t>
            </a:r>
            <a:r>
              <a:rPr lang="en-US" dirty="0" smtClean="0"/>
              <a:t> instance variable and multiplies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field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/>
              <a:t>”</a:t>
            </a:r>
          </a:p>
          <a:p>
            <a:endParaRPr lang="en-US" sz="800" dirty="0"/>
          </a:p>
          <a:p>
            <a:r>
              <a:rPr lang="en-US" dirty="0" smtClean="0"/>
              <a:t>Closer: “Takes anything with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with the result of multiplying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”</a:t>
            </a:r>
          </a:p>
          <a:p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Duck typing: </a:t>
            </a:r>
            <a:r>
              <a:rPr lang="en-US" dirty="0" smtClean="0"/>
              <a:t>“</a:t>
            </a:r>
            <a:r>
              <a:rPr lang="en-US" dirty="0" smtClean="0">
                <a:latin typeface="+mj-lt"/>
                <a:cs typeface="Courier New" pitchFamily="49" charset="0"/>
              </a:rPr>
              <a:t>Takes anything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where result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method that can take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.  Sends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latin typeface="+mj-lt"/>
                <a:cs typeface="Courier New" pitchFamily="49" charset="0"/>
              </a:rPr>
              <a:t>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>
                <a:latin typeface="+mj-lt"/>
                <a:cs typeface="Courier New" pitchFamily="49" charset="0"/>
              </a:rPr>
              <a:t> message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-1</a:t>
            </a:r>
            <a:r>
              <a:rPr lang="en-US" dirty="0" smtClean="0">
                <a:latin typeface="+mj-lt"/>
                <a:cs typeface="Courier New" pitchFamily="49" charset="0"/>
              </a:rPr>
              <a:t> and sends that result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>
                <a:cs typeface="Courier New" pitchFamily="49" charset="0"/>
              </a:rPr>
              <a:t>”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31174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n-US" dirty="0" smtClean="0"/>
              <a:t>Plus: Maybe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dirty="0" smtClean="0"/>
              <a:t> is useful for classes we did not anticipate</a:t>
            </a:r>
          </a:p>
          <a:p>
            <a:endParaRPr lang="en-US" sz="1000" dirty="0"/>
          </a:p>
          <a:p>
            <a:r>
              <a:rPr lang="en-US" dirty="0" smtClean="0"/>
              <a:t>Minus: If someone does use (abuse?) duck typing here, then we cannot change the implementation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mirror_update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/>
            <a:r>
              <a:rPr lang="en-US" dirty="0" smtClean="0"/>
              <a:t>For example,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dirty="0">
              <a:cs typeface="Courier New" pitchFamily="49" charset="0"/>
            </a:endParaRPr>
          </a:p>
          <a:p>
            <a:pPr lvl="1"/>
            <a:endParaRPr lang="en-US" sz="1000" dirty="0" smtClean="0">
              <a:cs typeface="Courier New" pitchFamily="49" charset="0"/>
            </a:endParaRPr>
          </a:p>
          <a:p>
            <a:r>
              <a:rPr lang="en-US" smtClean="0">
                <a:cs typeface="Courier New" pitchFamily="49" charset="0"/>
              </a:rPr>
              <a:t>Better (?) example: </a:t>
            </a:r>
            <a:r>
              <a:rPr lang="en-US" dirty="0" smtClean="0">
                <a:cs typeface="Courier New" pitchFamily="49" charset="0"/>
              </a:rPr>
              <a:t>Can pass this method a number, a string, or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9400" y="1295400"/>
            <a:ext cx="3276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mirror_update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* (-1)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29000" y="5257800"/>
            <a:ext cx="2133600" cy="103395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702964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Not 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support for string manipulation and regular expressions</a:t>
            </a:r>
          </a:p>
          <a:p>
            <a:endParaRPr lang="en-US" dirty="0"/>
          </a:p>
          <a:p>
            <a:r>
              <a:rPr lang="en-US" dirty="0" smtClean="0"/>
              <a:t>Popular for server-side web applications</a:t>
            </a:r>
          </a:p>
          <a:p>
            <a:pPr lvl="1"/>
            <a:r>
              <a:rPr lang="en-US" dirty="0" smtClean="0"/>
              <a:t>Ruby on Rails</a:t>
            </a:r>
          </a:p>
          <a:p>
            <a:pPr lvl="1"/>
            <a:endParaRPr lang="en-US" dirty="0"/>
          </a:p>
          <a:p>
            <a:r>
              <a:rPr lang="en-US" dirty="0" smtClean="0"/>
              <a:t>Often many ways to do the same thing</a:t>
            </a:r>
          </a:p>
          <a:p>
            <a:pPr lvl="1"/>
            <a:r>
              <a:rPr lang="en-US" dirty="0" smtClean="0"/>
              <a:t>More of a “why not add that too?”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31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Ruby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Racket also has classes and objects when you want them</a:t>
            </a:r>
          </a:p>
          <a:p>
            <a:pPr lvl="1"/>
            <a:r>
              <a:rPr lang="en-US" dirty="0" smtClean="0"/>
              <a:t>In Ruby everything uses them (at least implicitly)</a:t>
            </a:r>
            <a:endParaRPr lang="en-US" dirty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Historical note: </a:t>
            </a:r>
            <a:r>
              <a:rPr lang="en-US" i="1" dirty="0" smtClean="0"/>
              <a:t>Smalltalk</a:t>
            </a:r>
            <a:r>
              <a:rPr lang="en-US" dirty="0" smtClean="0"/>
              <a:t>  also a dynamically typed, class-based, pure OOP language with blocks and convenient reflection</a:t>
            </a:r>
          </a:p>
          <a:p>
            <a:pPr lvl="1"/>
            <a:r>
              <a:rPr lang="en-US" dirty="0" smtClean="0"/>
              <a:t>Smaller just-as-powerful language</a:t>
            </a:r>
          </a:p>
          <a:p>
            <a:pPr lvl="1"/>
            <a:r>
              <a:rPr lang="en-US" dirty="0" smtClean="0"/>
              <a:t>Ruby less simple, more “modern and useful”</a:t>
            </a:r>
          </a:p>
          <a:p>
            <a:pPr lvl="2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Dynamically typed OOP helps identify OOP's essence by not having to discuss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9540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8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			   dynamically typed	statically typed</a:t>
            </a:r>
          </a:p>
          <a:p>
            <a:pPr marL="0" indent="0">
              <a:buFontTx/>
              <a:buNone/>
            </a:pPr>
            <a:r>
              <a:rPr lang="en-US" b="0" dirty="0" smtClean="0"/>
              <a:t>	functional	            Racket                       SML</a:t>
            </a:r>
          </a:p>
          <a:p>
            <a:pPr marL="0" indent="0">
              <a:buFontTx/>
              <a:buNone/>
            </a:pPr>
            <a:r>
              <a:rPr lang="en-US" b="0" dirty="0" smtClean="0"/>
              <a:t>   object-oriented (OOP)              Ruby                      </a:t>
            </a:r>
            <a:r>
              <a:rPr lang="en-US" b="0" dirty="0" smtClean="0"/>
              <a:t>  Java</a:t>
            </a:r>
            <a:endParaRPr lang="en-US" sz="800" b="0" dirty="0" smtClean="0"/>
          </a:p>
          <a:p>
            <a:pPr marL="0" indent="0">
              <a:buFontTx/>
              <a:buNone/>
            </a:pPr>
            <a:endParaRPr lang="en-US" b="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58674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352800" y="14478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371600" y="1828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71600" y="22098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14717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the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homework is </a:t>
            </a:r>
            <a:r>
              <a:rPr lang="en-US" dirty="0"/>
              <a:t>about understanding and extending an </a:t>
            </a:r>
            <a:r>
              <a:rPr lang="en-US" i="1" dirty="0"/>
              <a:t>existing</a:t>
            </a:r>
            <a:r>
              <a:rPr lang="en-US" dirty="0"/>
              <a:t> program in an </a:t>
            </a:r>
            <a:r>
              <a:rPr lang="en-US" i="1" dirty="0"/>
              <a:t>unfamiliar</a:t>
            </a:r>
            <a:r>
              <a:rPr lang="en-US" dirty="0"/>
              <a:t> language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practice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Quite </a:t>
            </a:r>
            <a:r>
              <a:rPr lang="en-US" dirty="0"/>
              <a:t>different </a:t>
            </a:r>
            <a:r>
              <a:rPr lang="en-US" dirty="0" smtClean="0"/>
              <a:t>feel than </a:t>
            </a:r>
            <a:r>
              <a:rPr lang="en-US" dirty="0"/>
              <a:t>previous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Read</a:t>
            </a:r>
            <a:r>
              <a:rPr lang="en-US" dirty="0" smtClean="0"/>
              <a:t> </a:t>
            </a:r>
            <a:r>
              <a:rPr lang="en-US" dirty="0"/>
              <a:t>code: determine what you do and </a:t>
            </a:r>
            <a:r>
              <a:rPr lang="en-US" dirty="0" smtClean="0"/>
              <a:t>do not </a:t>
            </a:r>
            <a:r>
              <a:rPr lang="en-US" dirty="0"/>
              <a:t>(!) need to </a:t>
            </a:r>
            <a:r>
              <a:rPr lang="en-US" dirty="0" smtClean="0"/>
              <a:t>understand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Homework requires the </a:t>
            </a:r>
            <a:r>
              <a:rPr lang="en-US" dirty="0" err="1" smtClean="0"/>
              <a:t>Tk</a:t>
            </a:r>
            <a:r>
              <a:rPr lang="en-US" dirty="0" smtClean="0"/>
              <a:t> graphics library to be installed such that the provided Ruby code can use it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82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rb</a:t>
            </a:r>
            <a:r>
              <a:rPr lang="en-US" dirty="0" smtClean="0"/>
              <a:t> file for our first program</a:t>
            </a:r>
          </a:p>
          <a:p>
            <a:pPr lvl="1"/>
            <a:r>
              <a:rPr lang="en-US" dirty="0" smtClean="0"/>
              <a:t>(There are much shorter ways to write the same thing)</a:t>
            </a:r>
          </a:p>
          <a:p>
            <a:endParaRPr lang="en-US" dirty="0"/>
          </a:p>
          <a:p>
            <a:r>
              <a:rPr lang="en-US" dirty="0" smtClean="0"/>
              <a:t>Can 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at the command-line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ruby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oo.rb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Or can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irb</a:t>
            </a:r>
            <a:r>
              <a:rPr lang="en-US" dirty="0" smtClean="0"/>
              <a:t>, which is a REPL</a:t>
            </a:r>
          </a:p>
          <a:p>
            <a:pPr lvl="1"/>
            <a:r>
              <a:rPr lang="en-US" dirty="0" smtClean="0"/>
              <a:t>Run file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dirty="0" smtClean="0"/>
              <a:t>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load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foo.rb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of class-based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Ruby:</a:t>
            </a:r>
          </a:p>
          <a:p>
            <a:pPr marL="0" indent="0"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All values </a:t>
            </a:r>
            <a:r>
              <a:rPr lang="en-US" smtClean="0"/>
              <a:t>are references to </a:t>
            </a:r>
            <a:r>
              <a:rPr lang="en-US" i="1" dirty="0" smtClean="0"/>
              <a:t>objects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Objects communicate via </a:t>
            </a:r>
            <a:r>
              <a:rPr lang="en-US" i="1" dirty="0" smtClean="0"/>
              <a:t>method calls</a:t>
            </a:r>
            <a:r>
              <a:rPr lang="en-US" dirty="0" smtClean="0"/>
              <a:t>, also known as </a:t>
            </a:r>
            <a:r>
              <a:rPr lang="en-US" i="1" dirty="0" smtClean="0"/>
              <a:t>messages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object has its own (private) </a:t>
            </a:r>
            <a:r>
              <a:rPr lang="en-US" i="1" dirty="0" smtClean="0"/>
              <a:t>state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Every object is an instance of a </a:t>
            </a:r>
            <a:r>
              <a:rPr lang="en-US" i="1" dirty="0" smtClean="0"/>
              <a:t>class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 object’s class determines the object’s </a:t>
            </a:r>
            <a:r>
              <a:rPr lang="en-US" i="1" dirty="0" smtClean="0"/>
              <a:t>behavior</a:t>
            </a:r>
          </a:p>
          <a:p>
            <a:pPr lvl="1"/>
            <a:r>
              <a:rPr lang="en-US" dirty="0" smtClean="0"/>
              <a:t>How it handles method calls</a:t>
            </a:r>
          </a:p>
          <a:p>
            <a:pPr lvl="1"/>
            <a:r>
              <a:rPr lang="en-US" dirty="0" smtClean="0"/>
              <a:t>Class contains method definitions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Java/C#/etc. similar but do not follow (1) (e.g., numbers, null) and allow objects to have non-private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06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classes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1828800"/>
          </a:xfrm>
        </p:spPr>
        <p:txBody>
          <a:bodyPr/>
          <a:lstStyle/>
          <a:p>
            <a:r>
              <a:rPr lang="en-US" dirty="0" smtClean="0"/>
              <a:t>Define a new class called with methods as defined</a:t>
            </a:r>
          </a:p>
          <a:p>
            <a:r>
              <a:rPr lang="en-US" dirty="0" smtClean="0"/>
              <a:t>Method returns its last expression </a:t>
            </a:r>
          </a:p>
          <a:p>
            <a:pPr lvl="1"/>
            <a:r>
              <a:rPr lang="en-US" dirty="0" smtClean="0"/>
              <a:t>Ruby also has explicit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 statement</a:t>
            </a:r>
          </a:p>
          <a:p>
            <a:r>
              <a:rPr lang="en-US" dirty="0" smtClean="0"/>
              <a:t>Syntax note: Line breaks often required (else need more syntax), but indentation always only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2578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Name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method_name1 method_args1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expression1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method_name2 method_args2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expression2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25945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58421</TotalTime>
  <Words>2573</Words>
  <Application>Microsoft Office PowerPoint</Application>
  <PresentationFormat>On-screen Show (4:3)</PresentationFormat>
  <Paragraphs>507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CSE341: Programming Languages  Lecture 19 Introduction to Ruby and OOP</vt:lpstr>
      <vt:lpstr>Ruby logistics</vt:lpstr>
      <vt:lpstr>Ruby: Our focus</vt:lpstr>
      <vt:lpstr>Ruby: Not our focus</vt:lpstr>
      <vt:lpstr>Where Ruby fits</vt:lpstr>
      <vt:lpstr>A note on the homework</vt:lpstr>
      <vt:lpstr>Getting started</vt:lpstr>
      <vt:lpstr>The rules of class-based OOP</vt:lpstr>
      <vt:lpstr>Defining classes and methods</vt:lpstr>
      <vt:lpstr>Creating and using an object</vt:lpstr>
      <vt:lpstr>Variables</vt:lpstr>
      <vt:lpstr>Self</vt:lpstr>
      <vt:lpstr>Objects have state</vt:lpstr>
      <vt:lpstr>Aliasing</vt:lpstr>
      <vt:lpstr>Initialization</vt:lpstr>
      <vt:lpstr>Class variables</vt:lpstr>
      <vt:lpstr>Class constants and methods</vt:lpstr>
      <vt:lpstr>Who can access what</vt:lpstr>
      <vt:lpstr>Object state is private</vt:lpstr>
      <vt:lpstr>Conventions and sugar</vt:lpstr>
      <vt:lpstr>Why private object state</vt:lpstr>
      <vt:lpstr>Method visibility</vt:lpstr>
      <vt:lpstr>Method visibilities</vt:lpstr>
      <vt:lpstr>One detail</vt:lpstr>
      <vt:lpstr>Now (see the code)</vt:lpstr>
      <vt:lpstr>Pure OOP</vt:lpstr>
      <vt:lpstr>Some examples</vt:lpstr>
      <vt:lpstr>All code is methods</vt:lpstr>
      <vt:lpstr>Reflection and exploratory programming</vt:lpstr>
      <vt:lpstr>Changing classes</vt:lpstr>
      <vt:lpstr>Examples</vt:lpstr>
      <vt:lpstr>The moral</vt:lpstr>
      <vt:lpstr>Duck Typing</vt:lpstr>
      <vt:lpstr>Duck Typing Example</vt:lpstr>
      <vt:lpstr>With our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864</cp:revision>
  <cp:lastPrinted>2011-09-27T20:26:28Z</cp:lastPrinted>
  <dcterms:created xsi:type="dcterms:W3CDTF">2009-03-13T20:43:19Z</dcterms:created>
  <dcterms:modified xsi:type="dcterms:W3CDTF">2013-02-25T05:26:52Z</dcterms:modified>
</cp:coreProperties>
</file>