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256" r:id="rId2"/>
    <p:sldId id="328" r:id="rId3"/>
    <p:sldId id="330" r:id="rId4"/>
    <p:sldId id="329" r:id="rId5"/>
    <p:sldId id="331" r:id="rId6"/>
    <p:sldId id="291" r:id="rId7"/>
    <p:sldId id="334" r:id="rId8"/>
    <p:sldId id="290" r:id="rId9"/>
    <p:sldId id="292" r:id="rId10"/>
    <p:sldId id="332" r:id="rId11"/>
    <p:sldId id="293" r:id="rId12"/>
    <p:sldId id="294" r:id="rId13"/>
    <p:sldId id="297" r:id="rId14"/>
    <p:sldId id="319" r:id="rId15"/>
    <p:sldId id="296" r:id="rId16"/>
    <p:sldId id="298" r:id="rId17"/>
    <p:sldId id="299" r:id="rId18"/>
    <p:sldId id="303" r:id="rId19"/>
    <p:sldId id="333" r:id="rId20"/>
    <p:sldId id="301" r:id="rId21"/>
    <p:sldId id="300" r:id="rId22"/>
    <p:sldId id="320" r:id="rId23"/>
    <p:sldId id="302" r:id="rId24"/>
    <p:sldId id="304" r:id="rId25"/>
    <p:sldId id="323" r:id="rId26"/>
    <p:sldId id="305" r:id="rId27"/>
    <p:sldId id="324" r:id="rId28"/>
    <p:sldId id="325" r:id="rId29"/>
    <p:sldId id="326" r:id="rId30"/>
    <p:sldId id="327" r:id="rId31"/>
    <p:sldId id="310" r:id="rId32"/>
    <p:sldId id="311" r:id="rId33"/>
    <p:sldId id="312" r:id="rId34"/>
    <p:sldId id="313" r:id="rId35"/>
    <p:sldId id="314" r:id="rId36"/>
    <p:sldId id="316" r:id="rId37"/>
    <p:sldId id="317" r:id="rId38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574" y="1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82884B81-6372-4314-A9FF-3FEEA5BA7FD8}" type="datetimeFigureOut">
              <a:rPr lang="en-US" smtClean="0"/>
              <a:t>3/31/14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76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574" y="8758276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5FBCB171-D845-4996-B264-125C6B72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28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775" y="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420" y="4379595"/>
            <a:ext cx="5547360" cy="41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775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fld id="{C142CCA2-2949-4325-A78A-A7C3B63D73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2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C47610-A579-4DD1-AA62-8EA40B23FA17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115C0-909B-4E1C-9E6E-04B3E91035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2AAE3-B489-4A15-89C7-18993943A3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83048-0376-4A94-A445-C2F5CD3FC3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A12F5-03B5-4BEE-BF40-7EC1D15EBE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FCB40-9664-45B5-BAA8-170CAD3533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D69B1-7287-44D7-BAC9-82A718B312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CE0B5-4587-46C9-88FF-288BD15E32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7DB5F-D2ED-41DB-B30F-B019AB82D7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279E5-AC96-4A1A-8381-1C3686D400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B048AC8-D41E-4C7B-8EE3-A52489AA1F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990600"/>
            <a:ext cx="8686800" cy="2667000"/>
          </a:xfrm>
        </p:spPr>
        <p:txBody>
          <a:bodyPr/>
          <a:lstStyle/>
          <a:p>
            <a:pPr algn="ctr"/>
            <a:r>
              <a:rPr lang="en-US" b="1" i="0" dirty="0" smtClean="0"/>
              <a:t>CSE 341 : Programming Languages</a:t>
            </a:r>
            <a:br>
              <a:rPr lang="en-US" b="1" i="0" dirty="0" smtClean="0"/>
            </a:br>
            <a:r>
              <a:rPr lang="en-US" b="1" i="0" dirty="0"/>
              <a:t> </a:t>
            </a:r>
            <a:r>
              <a:rPr lang="en-US" sz="1400" i="0" dirty="0" smtClean="0"/>
              <a:t/>
            </a:r>
            <a:br>
              <a:rPr lang="en-US" sz="1400" i="0" dirty="0" smtClean="0"/>
            </a:br>
            <a:r>
              <a:rPr lang="en-US" sz="3200" dirty="0" smtClean="0"/>
              <a:t>Lecture 1</a:t>
            </a:r>
            <a:br>
              <a:rPr lang="en-US" sz="3200" dirty="0" smtClean="0"/>
            </a:br>
            <a:r>
              <a:rPr lang="en-US" sz="3200" i="0" dirty="0" smtClean="0"/>
              <a:t>Hello World!</a:t>
            </a:r>
            <a:br>
              <a:rPr lang="en-US" sz="3200" i="0" dirty="0" smtClean="0"/>
            </a:br>
            <a:r>
              <a:rPr lang="en-US" sz="3200" i="0" dirty="0" smtClean="0"/>
              <a:t>Welcome to ML</a:t>
            </a:r>
            <a:endParaRPr lang="en-US" sz="3200" i="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876800"/>
            <a:ext cx="6629400" cy="1219200"/>
          </a:xfrm>
        </p:spPr>
        <p:txBody>
          <a:bodyPr/>
          <a:lstStyle/>
          <a:p>
            <a:r>
              <a:rPr lang="en-US" sz="3200" dirty="0" smtClean="0"/>
              <a:t>Zach </a:t>
            </a:r>
            <a:r>
              <a:rPr lang="en-US" sz="3200" dirty="0" err="1" smtClean="0"/>
              <a:t>Tatlock</a:t>
            </a:r>
            <a:endParaRPr lang="en-US" sz="3200" dirty="0" smtClean="0"/>
          </a:p>
          <a:p>
            <a:r>
              <a:rPr lang="en-US" sz="3200" dirty="0" smtClean="0"/>
              <a:t>Spring 2014</a:t>
            </a:r>
            <a:endParaRPr lang="en-US" sz="3200" dirty="0"/>
          </a:p>
        </p:txBody>
      </p:sp>
      <p:pic>
        <p:nvPicPr>
          <p:cNvPr id="2052" name="Picture 4" descr="cse_logo_80x1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4648200"/>
            <a:ext cx="2679876" cy="1676400"/>
          </a:xfrm>
          <a:prstGeom prst="rect">
            <a:avLst/>
          </a:prstGeom>
          <a:noFill/>
        </p:spPr>
      </p:pic>
      <p:pic>
        <p:nvPicPr>
          <p:cNvPr id="2062" name="Picture 14" descr="WashingtonColorSeal-21-cl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648200"/>
            <a:ext cx="1752600" cy="1676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smtClean="0"/>
              <a:t>Our Guide in Spirit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0" y="5562600"/>
            <a:ext cx="1826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Dan Grossman</a:t>
            </a:r>
            <a:endParaRPr lang="en-US" sz="1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752600"/>
            <a:ext cx="3411921" cy="373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5867400"/>
            <a:ext cx="308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>
                <a:latin typeface="+mn-lt"/>
              </a:rPr>
              <a:t>Creator of this flavor of 341.</a:t>
            </a:r>
            <a:endParaRPr lang="en-US" sz="1800" b="0" i="1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="0" dirty="0" smtClean="0">
                <a:latin typeface="Times New Roman"/>
                <a:cs typeface="Times New Roman"/>
              </a:rPr>
              <a:t>(spiritual guide?)</a:t>
            </a:r>
            <a:endParaRPr lang="en-US" sz="24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78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Staying in touch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email list: </a:t>
            </a:r>
            <a:r>
              <a:rPr lang="en-US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cse341a_sp14@u.washington.edu</a:t>
            </a:r>
          </a:p>
          <a:p>
            <a:pPr lvl="1"/>
            <a:r>
              <a:rPr lang="en-US" dirty="0" smtClean="0"/>
              <a:t>Students and staff already subscribed</a:t>
            </a:r>
          </a:p>
          <a:p>
            <a:pPr lvl="1"/>
            <a:r>
              <a:rPr lang="en-US" dirty="0" smtClean="0"/>
              <a:t>You must get announcements sent there</a:t>
            </a:r>
          </a:p>
          <a:p>
            <a:pPr lvl="1"/>
            <a:r>
              <a:rPr lang="en-US" dirty="0" smtClean="0"/>
              <a:t>Fairly low traffic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b="1" dirty="0"/>
              <a:t>Piazza</a:t>
            </a:r>
            <a:r>
              <a:rPr lang="en-US" b="1" dirty="0" smtClean="0"/>
              <a:t>!  </a:t>
            </a:r>
            <a:r>
              <a:rPr lang="en-US" b="1" dirty="0"/>
              <a:t>Piazza</a:t>
            </a:r>
            <a:r>
              <a:rPr lang="en-US" b="1" dirty="0" smtClean="0"/>
              <a:t>!  </a:t>
            </a:r>
            <a:r>
              <a:rPr lang="en-US" b="1" dirty="0"/>
              <a:t>Piazza</a:t>
            </a:r>
            <a:r>
              <a:rPr lang="en-US" b="1" dirty="0" smtClean="0"/>
              <a:t>!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https://</a:t>
            </a:r>
            <a:r>
              <a:rPr lang="en-US" dirty="0" err="1">
                <a:solidFill>
                  <a:srgbClr val="3366FF"/>
                </a:solidFill>
              </a:rPr>
              <a:t>piazza.com</a:t>
            </a:r>
            <a:r>
              <a:rPr lang="en-US" dirty="0">
                <a:solidFill>
                  <a:srgbClr val="3366FF"/>
                </a:solidFill>
              </a:rPr>
              <a:t>/</a:t>
            </a:r>
            <a:r>
              <a:rPr lang="en-US" dirty="0" err="1">
                <a:solidFill>
                  <a:srgbClr val="3366FF"/>
                </a:solidFill>
              </a:rPr>
              <a:t>washington</a:t>
            </a:r>
            <a:r>
              <a:rPr lang="en-US" dirty="0">
                <a:solidFill>
                  <a:srgbClr val="3366FF"/>
                </a:solidFill>
              </a:rPr>
              <a:t>/spring2014/cse341/home</a:t>
            </a:r>
            <a:endParaRPr lang="en-US" dirty="0" smtClean="0">
              <a:solidFill>
                <a:srgbClr val="3366FF"/>
              </a:solidFill>
            </a:endParaRPr>
          </a:p>
          <a:p>
            <a:pPr lvl="1"/>
            <a:r>
              <a:rPr lang="en-US" dirty="0" smtClean="0"/>
              <a:t>For all discussions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e’ll be there!</a:t>
            </a:r>
          </a:p>
          <a:p>
            <a:pPr lvl="1"/>
            <a:r>
              <a:rPr lang="en-US" dirty="0" smtClean="0"/>
              <a:t>You can ask anonymous (to classmates) questions!</a:t>
            </a:r>
          </a:p>
          <a:p>
            <a:endParaRPr lang="en-US" dirty="0"/>
          </a:p>
          <a:p>
            <a:r>
              <a:rPr lang="en-US" dirty="0" smtClean="0"/>
              <a:t>Cookies with the Professor (that’s me!)</a:t>
            </a:r>
          </a:p>
          <a:p>
            <a:pPr lvl="1"/>
            <a:r>
              <a:rPr lang="en-US" dirty="0" smtClean="0"/>
              <a:t>5 minute chat, 2% of 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724400"/>
          </a:xfrm>
        </p:spPr>
        <p:txBody>
          <a:bodyPr/>
          <a:lstStyle/>
          <a:p>
            <a:r>
              <a:rPr lang="en-US" dirty="0" smtClean="0"/>
              <a:t>Slides, code, and reading notes / videos posted</a:t>
            </a:r>
          </a:p>
          <a:p>
            <a:pPr lvl="1"/>
            <a:r>
              <a:rPr lang="en-US" dirty="0" smtClean="0"/>
              <a:t>May be revised after class</a:t>
            </a:r>
          </a:p>
          <a:p>
            <a:pPr lvl="1"/>
            <a:r>
              <a:rPr lang="en-US" i="1" dirty="0" smtClean="0"/>
              <a:t>Take notes</a:t>
            </a:r>
            <a:r>
              <a:rPr lang="en-US" dirty="0" smtClean="0"/>
              <a:t>: materials may not describe everything</a:t>
            </a:r>
          </a:p>
          <a:p>
            <a:pPr lvl="1"/>
            <a:r>
              <a:rPr lang="en-US" dirty="0" smtClean="0"/>
              <a:t>The more ways we engage, the better we learn</a:t>
            </a:r>
          </a:p>
          <a:p>
            <a:endParaRPr lang="en-US" sz="1000" dirty="0"/>
          </a:p>
          <a:p>
            <a:r>
              <a:rPr lang="en-US" dirty="0" smtClean="0"/>
              <a:t>Ask questions, focus on key ideas</a:t>
            </a:r>
          </a:p>
          <a:p>
            <a:endParaRPr lang="en-US" sz="1000" dirty="0" smtClean="0"/>
          </a:p>
          <a:p>
            <a:r>
              <a:rPr lang="en-US" dirty="0" smtClean="0"/>
              <a:t>Engage actively</a:t>
            </a:r>
          </a:p>
          <a:p>
            <a:pPr lvl="1"/>
            <a:r>
              <a:rPr lang="en-US" dirty="0" smtClean="0"/>
              <a:t>We’ll start pretty much on time (beginning matters most!)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Write</a:t>
            </a:r>
            <a:r>
              <a:rPr lang="en-US" dirty="0" smtClean="0"/>
              <a:t> down ideas and code as we go</a:t>
            </a:r>
          </a:p>
          <a:p>
            <a:pPr lvl="1"/>
            <a:r>
              <a:rPr lang="en-US" dirty="0" smtClean="0"/>
              <a:t>We’ll make lectures interactive, fun, and valuable</a:t>
            </a:r>
          </a:p>
          <a:p>
            <a:pPr lvl="1"/>
            <a:endParaRPr lang="en-US" dirty="0" smtClean="0"/>
          </a:p>
          <a:p>
            <a:pPr lvl="1"/>
            <a:endParaRPr lang="en-US" sz="1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pPr lvl="1"/>
            <a:endParaRPr lang="en-US" sz="1000" dirty="0" smtClean="0"/>
          </a:p>
          <a:p>
            <a:r>
              <a:rPr lang="en-US" dirty="0" smtClean="0"/>
              <a:t>Required: will usually cover new material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Sometimes more language or environment details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Sometimes main ideas needed for homework</a:t>
            </a:r>
          </a:p>
          <a:p>
            <a:pPr lvl="1"/>
            <a:endParaRPr lang="en-US" dirty="0" smtClean="0"/>
          </a:p>
          <a:p>
            <a:r>
              <a:rPr lang="en-US" i="1" dirty="0" smtClean="0"/>
              <a:t>Will</a:t>
            </a:r>
            <a:r>
              <a:rPr lang="en-US" dirty="0" smtClean="0"/>
              <a:t> meet this week: using </a:t>
            </a:r>
            <a:r>
              <a:rPr lang="en-US" dirty="0" err="1" smtClean="0"/>
              <a:t>Emacs</a:t>
            </a:r>
            <a:r>
              <a:rPr lang="en-US" dirty="0" smtClean="0"/>
              <a:t> and ML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Material often also covered in reading notes / videos</a:t>
            </a:r>
          </a:p>
          <a:p>
            <a:pPr lvl="1"/>
            <a:endParaRPr lang="en-US" sz="1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8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Notes and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Posted for each “course unit:” reading notes and videos that go over most (all?) of the material (and some extra stuff?)</a:t>
            </a:r>
          </a:p>
          <a:p>
            <a:endParaRPr lang="en-US" dirty="0"/>
          </a:p>
          <a:p>
            <a:r>
              <a:rPr lang="en-US" dirty="0" smtClean="0"/>
              <a:t>So why come to class?</a:t>
            </a:r>
          </a:p>
          <a:p>
            <a:pPr lvl="1"/>
            <a:r>
              <a:rPr lang="en-US" dirty="0" smtClean="0"/>
              <a:t>Videos can make class-time much more valuable (and fun)</a:t>
            </a:r>
          </a:p>
          <a:p>
            <a:pPr lvl="2"/>
            <a:r>
              <a:rPr lang="en-US" dirty="0" smtClean="0"/>
              <a:t>Answer your questions without rushing</a:t>
            </a:r>
          </a:p>
          <a:p>
            <a:pPr lvl="2"/>
            <a:r>
              <a:rPr lang="en-US" dirty="0" smtClean="0"/>
              <a:t>Can point to occasional optional topics/videos</a:t>
            </a:r>
          </a:p>
          <a:p>
            <a:pPr lvl="2"/>
            <a:r>
              <a:rPr lang="en-US" dirty="0" smtClean="0"/>
              <a:t>Can try different things in class, not just recite material</a:t>
            </a:r>
          </a:p>
          <a:p>
            <a:pPr lvl="1"/>
            <a:r>
              <a:rPr lang="en-US" dirty="0" smtClean="0"/>
              <a:t>Interact with peers and yours truly!</a:t>
            </a:r>
          </a:p>
          <a:p>
            <a:pPr lvl="1"/>
            <a:r>
              <a:rPr lang="en-US" dirty="0" smtClean="0"/>
              <a:t>(probably) see me trip over stuff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Textbooks, or lack thereof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 smtClean="0"/>
              <a:t>Will treat the “textbooks” as optional, possibly useful references</a:t>
            </a:r>
          </a:p>
          <a:p>
            <a:pPr lvl="1"/>
            <a:r>
              <a:rPr lang="en-US" dirty="0" smtClean="0"/>
              <a:t>Look up details you want/need to know, but often in free online resources too</a:t>
            </a:r>
          </a:p>
          <a:p>
            <a:pPr lvl="1"/>
            <a:endParaRPr lang="en-US" sz="800" dirty="0"/>
          </a:p>
          <a:p>
            <a:r>
              <a:rPr lang="en-US" dirty="0" smtClean="0"/>
              <a:t>Can provide second explanations, but (because!) they often take a fairly different approach</a:t>
            </a:r>
          </a:p>
          <a:p>
            <a:pPr lvl="1"/>
            <a:r>
              <a:rPr lang="en-US" dirty="0" smtClean="0"/>
              <a:t>If the “341 view” confuses you, lecture, reading notes, and video might all confuse you</a:t>
            </a:r>
          </a:p>
          <a:p>
            <a:pPr lvl="1"/>
            <a:endParaRPr lang="en-US" sz="800" dirty="0" smtClean="0"/>
          </a:p>
          <a:p>
            <a:r>
              <a:rPr lang="en-US" dirty="0" smtClean="0"/>
              <a:t>Some topics aren’t in the texts</a:t>
            </a:r>
          </a:p>
          <a:p>
            <a:pPr lvl="1"/>
            <a:endParaRPr lang="en-US" sz="800" dirty="0"/>
          </a:p>
          <a:p>
            <a:r>
              <a:rPr lang="en-US" dirty="0" smtClean="0"/>
              <a:t>Don’t be surprised when we essentially ignore the texts</a:t>
            </a:r>
          </a:p>
          <a:p>
            <a:pPr lvl="1"/>
            <a:r>
              <a:rPr lang="en-US" dirty="0" smtClean="0"/>
              <a:t>List on web page what sections are most relevant</a:t>
            </a:r>
          </a:p>
          <a:p>
            <a:pPr lvl="1"/>
            <a:endParaRPr lang="en-US" sz="800" dirty="0"/>
          </a:p>
          <a:p>
            <a:r>
              <a:rPr lang="en-US" i="1" dirty="0" smtClean="0"/>
              <a:t>Most but maybe not all of you will do fine without the texts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hours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pPr lvl="1"/>
            <a:endParaRPr lang="en-US" dirty="0" smtClean="0"/>
          </a:p>
          <a:p>
            <a:r>
              <a:rPr lang="en-US" dirty="0"/>
              <a:t>Regular hours and locations on course </a:t>
            </a:r>
            <a:r>
              <a:rPr lang="en-US" dirty="0" smtClean="0"/>
              <a:t>web</a:t>
            </a:r>
            <a:endParaRPr lang="en-US" dirty="0"/>
          </a:p>
          <a:p>
            <a:pPr lvl="1"/>
            <a:r>
              <a:rPr lang="en-US" dirty="0" smtClean="0"/>
              <a:t>Changes </a:t>
            </a:r>
            <a:r>
              <a:rPr lang="en-US" dirty="0"/>
              <a:t>as necessary </a:t>
            </a:r>
            <a:r>
              <a:rPr lang="en-US" dirty="0" smtClean="0"/>
              <a:t>announced </a:t>
            </a:r>
            <a:r>
              <a:rPr lang="en-US" dirty="0"/>
              <a:t>on </a:t>
            </a:r>
            <a:r>
              <a:rPr lang="en-US" dirty="0" smtClean="0"/>
              <a:t>Piazza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Use them</a:t>
            </a:r>
          </a:p>
          <a:p>
            <a:pPr lvl="1"/>
            <a:r>
              <a:rPr lang="en-US" i="1" dirty="0" smtClean="0"/>
              <a:t>Please visit me</a:t>
            </a:r>
          </a:p>
          <a:p>
            <a:pPr lvl="1"/>
            <a:r>
              <a:rPr lang="en-US" dirty="0" smtClean="0"/>
              <a:t>Ideally not </a:t>
            </a:r>
            <a:r>
              <a:rPr lang="en-US" i="1" dirty="0" smtClean="0"/>
              <a:t>just</a:t>
            </a:r>
            <a:r>
              <a:rPr lang="en-US" dirty="0" smtClean="0"/>
              <a:t> for homework questions (but that’s good too)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8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Seven total</a:t>
            </a:r>
          </a:p>
          <a:p>
            <a:endParaRPr lang="en-US" sz="1000" dirty="0" smtClean="0"/>
          </a:p>
          <a:p>
            <a:r>
              <a:rPr lang="en-US" dirty="0" smtClean="0"/>
              <a:t>To be done individually</a:t>
            </a:r>
          </a:p>
          <a:p>
            <a:endParaRPr lang="en-US" sz="1000" dirty="0"/>
          </a:p>
          <a:p>
            <a:r>
              <a:rPr lang="en-US" dirty="0" smtClean="0"/>
              <a:t>Doing the homework involves: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Understanding the concepts being addressed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Writing code demonstrating understanding of the concepts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Testing your code to ensure you understand and have correct programs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“Playing around” with variations, incorrect answers, etc.</a:t>
            </a:r>
          </a:p>
          <a:p>
            <a:pPr marL="457200" lvl="1" indent="0">
              <a:buNone/>
            </a:pPr>
            <a:r>
              <a:rPr lang="en-US" dirty="0"/>
              <a:t>Only (2) is graded, but focusing on (2) makes homework </a:t>
            </a:r>
            <a:r>
              <a:rPr lang="en-US" dirty="0" smtClean="0"/>
              <a:t>harder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dirty="0" smtClean="0"/>
              <a:t>Challenge problems: Low points/difficulty ratio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HEADS UP: </a:t>
            </a:r>
            <a:r>
              <a:rPr lang="en-US" dirty="0" err="1" smtClean="0"/>
              <a:t>Homeworks</a:t>
            </a:r>
            <a:r>
              <a:rPr lang="en-US" dirty="0" smtClean="0"/>
              <a:t> are terse!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648200"/>
          </a:xfrm>
        </p:spPr>
        <p:txBody>
          <a:bodyPr/>
          <a:lstStyle/>
          <a:p>
            <a:r>
              <a:rPr lang="en-US" dirty="0" err="1" smtClean="0"/>
              <a:t>Homeworks</a:t>
            </a:r>
            <a:r>
              <a:rPr lang="en-US" dirty="0" smtClean="0"/>
              <a:t> tend to be worded very precisely and concisely</a:t>
            </a:r>
          </a:p>
          <a:p>
            <a:pPr lvl="1"/>
            <a:r>
              <a:rPr lang="en-US" dirty="0" smtClean="0"/>
              <a:t>Technical issues deserve precise technical writing</a:t>
            </a:r>
          </a:p>
          <a:p>
            <a:pPr lvl="1"/>
            <a:r>
              <a:rPr lang="en-US" dirty="0" smtClean="0"/>
              <a:t>Conciseness values your time as a reader</a:t>
            </a:r>
          </a:p>
          <a:p>
            <a:pPr lvl="1"/>
            <a:r>
              <a:rPr lang="en-US" dirty="0" smtClean="0"/>
              <a:t>You should try to be precise too</a:t>
            </a:r>
          </a:p>
          <a:p>
            <a:pPr lvl="1"/>
            <a:endParaRPr lang="en-US" sz="1000" dirty="0"/>
          </a:p>
          <a:p>
            <a:r>
              <a:rPr lang="en-US" i="1" dirty="0" smtClean="0"/>
              <a:t>Skimming or not understanding why a word or phrase was chosen can make the homework harder</a:t>
            </a:r>
          </a:p>
          <a:p>
            <a:endParaRPr lang="en-US" sz="1000" dirty="0"/>
          </a:p>
          <a:p>
            <a:r>
              <a:rPr lang="en-US" dirty="0" smtClean="0"/>
              <a:t>By all means ask if a problem is confusing</a:t>
            </a:r>
          </a:p>
          <a:p>
            <a:pPr lvl="1"/>
            <a:r>
              <a:rPr lang="en-US" dirty="0" smtClean="0"/>
              <a:t>Being confused is normal and understandable</a:t>
            </a:r>
          </a:p>
          <a:p>
            <a:pPr lvl="1"/>
            <a:r>
              <a:rPr lang="en-US" dirty="0" smtClean="0"/>
              <a:t>I make a mistakes too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673100"/>
            <a:ext cx="90043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Hello! My name 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2971800" cy="2362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Zach </a:t>
            </a:r>
            <a:r>
              <a:rPr lang="en-US" sz="3200" dirty="0" err="1" smtClean="0"/>
              <a:t>Tatlock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err="1" smtClean="0"/>
              <a:t>ztatlock@cs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CSE 546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638800"/>
            <a:ext cx="7633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New faculty  </a:t>
            </a:r>
            <a:r>
              <a:rPr lang="en-US" dirty="0" smtClean="0">
                <a:latin typeface="+mn-lt"/>
                <a:sym typeface="Wingdings"/>
              </a:rPr>
              <a:t> </a:t>
            </a:r>
            <a:r>
              <a:rPr lang="en-US" dirty="0">
                <a:latin typeface="+mn-lt"/>
                <a:sym typeface="Wingdings"/>
              </a:rPr>
              <a:t>Y</a:t>
            </a:r>
            <a:r>
              <a:rPr lang="en-US" dirty="0" smtClean="0">
                <a:latin typeface="+mn-lt"/>
                <a:sym typeface="Wingdings"/>
              </a:rPr>
              <a:t>ou’ll learn PL. I’ll master teaching.</a:t>
            </a:r>
            <a:endParaRPr lang="en-US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081"/>
          <a:stretch/>
        </p:blipFill>
        <p:spPr>
          <a:xfrm>
            <a:off x="3657600" y="1447800"/>
            <a:ext cx="4663910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2571" y="512838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Integrity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the course policy carefully (posted this afternoon)</a:t>
            </a:r>
          </a:p>
          <a:p>
            <a:pPr lvl="1"/>
            <a:r>
              <a:rPr lang="en-US" dirty="0" smtClean="0"/>
              <a:t>Clearly explains how you can and cannot get/provide help on homework and projects</a:t>
            </a:r>
          </a:p>
          <a:p>
            <a:endParaRPr lang="en-US" dirty="0" smtClean="0"/>
          </a:p>
          <a:p>
            <a:r>
              <a:rPr lang="en-US" dirty="0" smtClean="0"/>
              <a:t>Always explain any unconventional action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Academic integrity is the foundation of the university system</a:t>
            </a:r>
          </a:p>
          <a:p>
            <a:pPr lvl="1"/>
            <a:r>
              <a:rPr lang="en-US" dirty="0" smtClean="0"/>
              <a:t>Great trust with little sympathy for violations</a:t>
            </a:r>
          </a:p>
          <a:p>
            <a:pPr lvl="1"/>
            <a:r>
              <a:rPr lang="en-US" dirty="0" smtClean="0"/>
              <a:t>Honest work is the most important feature of a university</a:t>
            </a:r>
          </a:p>
          <a:p>
            <a:pPr lvl="1"/>
            <a:endParaRPr lang="en-US" dirty="0"/>
          </a:p>
          <a:p>
            <a:r>
              <a:rPr lang="en-US" dirty="0" smtClean="0"/>
              <a:t>When in doubt, ask!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Midterm: … week 5-ish</a:t>
            </a:r>
          </a:p>
          <a:p>
            <a:endParaRPr lang="en-US" dirty="0"/>
          </a:p>
          <a:p>
            <a:r>
              <a:rPr lang="en-US" dirty="0" smtClean="0"/>
              <a:t>Final: Late in finals week (probably June 12/13)</a:t>
            </a:r>
          </a:p>
          <a:p>
            <a:pPr lvl="1"/>
            <a:r>
              <a:rPr lang="en-US" dirty="0" smtClean="0"/>
              <a:t>I know, bummer city</a:t>
            </a:r>
          </a:p>
          <a:p>
            <a:pPr lvl="1"/>
            <a:r>
              <a:rPr lang="en-US" dirty="0" smtClean="0"/>
              <a:t>Yeah, you have to be here</a:t>
            </a:r>
          </a:p>
          <a:p>
            <a:pPr lvl="1"/>
            <a:r>
              <a:rPr lang="en-US" dirty="0" smtClean="0"/>
              <a:t>Unfortunately, probably not much I can do about it</a:t>
            </a:r>
          </a:p>
          <a:p>
            <a:pPr lvl="1"/>
            <a:endParaRPr lang="en-US" dirty="0"/>
          </a:p>
          <a:p>
            <a:r>
              <a:rPr lang="en-US" dirty="0" smtClean="0"/>
              <a:t>Same concepts, but different format from homework</a:t>
            </a:r>
          </a:p>
          <a:p>
            <a:pPr lvl="1"/>
            <a:r>
              <a:rPr lang="en-US" dirty="0" smtClean="0"/>
              <a:t>More conceptual (but write code too)</a:t>
            </a:r>
          </a:p>
          <a:p>
            <a:pPr lvl="1"/>
            <a:r>
              <a:rPr lang="en-US" dirty="0" smtClean="0"/>
              <a:t>Will post old exams</a:t>
            </a:r>
          </a:p>
          <a:p>
            <a:pPr lvl="1"/>
            <a:r>
              <a:rPr lang="en-US" dirty="0" smtClean="0"/>
              <a:t>Closed book/notes, but you bring one sheet with whatever you want on 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Coursera</a:t>
            </a:r>
            <a:r>
              <a:rPr lang="en-US" dirty="0" smtClean="0"/>
              <a:t> Doppelgänger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Dan taught this course to thousands of people around the world</a:t>
            </a:r>
          </a:p>
          <a:p>
            <a:pPr lvl="1"/>
            <a:endParaRPr lang="en-US" sz="1000" dirty="0"/>
          </a:p>
          <a:p>
            <a:r>
              <a:rPr lang="en-US" dirty="0" smtClean="0"/>
              <a:t>You are not allowed to participate in that class!</a:t>
            </a:r>
          </a:p>
          <a:p>
            <a:pPr lvl="1"/>
            <a:r>
              <a:rPr lang="en-US" dirty="0" smtClean="0"/>
              <a:t>Please do not search for related homework problems!</a:t>
            </a:r>
          </a:p>
          <a:p>
            <a:pPr lvl="1"/>
            <a:endParaRPr lang="en-US" sz="800" dirty="0" smtClean="0"/>
          </a:p>
          <a:p>
            <a:r>
              <a:rPr lang="en-US" dirty="0" smtClean="0"/>
              <a:t>This should have little impact on you</a:t>
            </a:r>
          </a:p>
          <a:p>
            <a:pPr lvl="1"/>
            <a:r>
              <a:rPr lang="en-US" dirty="0" smtClean="0"/>
              <a:t>Two courses are separate</a:t>
            </a:r>
          </a:p>
          <a:p>
            <a:pPr lvl="1"/>
            <a:r>
              <a:rPr lang="en-US" dirty="0" smtClean="0"/>
              <a:t>341 is a great (the greatest?) class</a:t>
            </a:r>
          </a:p>
          <a:p>
            <a:pPr lvl="1"/>
            <a:r>
              <a:rPr lang="en-US" smtClean="0"/>
              <a:t>We are </a:t>
            </a:r>
            <a:r>
              <a:rPr lang="en-US" dirty="0" smtClean="0"/>
              <a:t>committed to this offering being the best ever</a:t>
            </a:r>
          </a:p>
          <a:p>
            <a:pPr lvl="1"/>
            <a:endParaRPr lang="en-US" sz="800" dirty="0"/>
          </a:p>
          <a:p>
            <a:r>
              <a:rPr lang="en-US" dirty="0" smtClean="0"/>
              <a:t>Big win for us:</a:t>
            </a:r>
          </a:p>
          <a:p>
            <a:pPr lvl="1"/>
            <a:r>
              <a:rPr lang="en-US" dirty="0" smtClean="0"/>
              <a:t>We can use videos and other materials</a:t>
            </a:r>
          </a:p>
          <a:p>
            <a:pPr lvl="1"/>
            <a:r>
              <a:rPr lang="en-US" dirty="0" smtClean="0"/>
              <a:t>More time to interact in class and build things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5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 smtClean="0"/>
              <a:t>Anything I forgot about course mechanics before we discuss, you know, programming languages?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course is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essential concepts relevant in any programming language </a:t>
            </a:r>
          </a:p>
          <a:p>
            <a:pPr lvl="1"/>
            <a:r>
              <a:rPr lang="en-US" dirty="0" smtClean="0"/>
              <a:t>And how these pieces fit together</a:t>
            </a:r>
          </a:p>
          <a:p>
            <a:endParaRPr lang="en-US" sz="1000" dirty="0"/>
          </a:p>
          <a:p>
            <a:r>
              <a:rPr lang="en-US" dirty="0" smtClean="0"/>
              <a:t>Use ML, Racket, and Ruby:</a:t>
            </a:r>
          </a:p>
          <a:p>
            <a:pPr lvl="1"/>
            <a:r>
              <a:rPr lang="en-US" dirty="0" smtClean="0"/>
              <a:t>They let various important concepts “shine”</a:t>
            </a:r>
          </a:p>
          <a:p>
            <a:pPr lvl="1"/>
            <a:r>
              <a:rPr lang="en-US" dirty="0" smtClean="0"/>
              <a:t>Using multiple languages shows how the same concept just can “look different” or actually be slightly different</a:t>
            </a:r>
          </a:p>
          <a:p>
            <a:pPr lvl="1"/>
            <a:r>
              <a:rPr lang="en-US" dirty="0" smtClean="0"/>
              <a:t>In many ways simpler than Java</a:t>
            </a:r>
          </a:p>
          <a:p>
            <a:pPr lvl="1"/>
            <a:endParaRPr lang="en-US" sz="1000" dirty="0"/>
          </a:p>
          <a:p>
            <a:r>
              <a:rPr lang="en-US" dirty="0" smtClean="0"/>
              <a:t>Big focus on </a:t>
            </a:r>
            <a:r>
              <a:rPr lang="en-US" i="1" dirty="0" smtClean="0"/>
              <a:t>functional programming</a:t>
            </a:r>
          </a:p>
          <a:p>
            <a:pPr lvl="1"/>
            <a:r>
              <a:rPr lang="en-US" dirty="0" smtClean="0"/>
              <a:t>Not using </a:t>
            </a:r>
            <a:r>
              <a:rPr lang="en-US" i="1" dirty="0" smtClean="0"/>
              <a:t>mutation</a:t>
            </a:r>
            <a:r>
              <a:rPr lang="en-US" dirty="0" smtClean="0"/>
              <a:t> (assignment statements) (!)</a:t>
            </a:r>
          </a:p>
          <a:p>
            <a:pPr lvl="1"/>
            <a:r>
              <a:rPr lang="en-US" dirty="0" smtClean="0"/>
              <a:t>Using </a:t>
            </a:r>
            <a:r>
              <a:rPr lang="en-US" i="1" dirty="0" smtClean="0"/>
              <a:t>first-class functions</a:t>
            </a:r>
            <a:r>
              <a:rPr lang="en-US" dirty="0" smtClean="0"/>
              <a:t> (can’t explain that yet)</a:t>
            </a:r>
          </a:p>
          <a:p>
            <a:pPr lvl="1"/>
            <a:r>
              <a:rPr lang="en-US" dirty="0" smtClean="0"/>
              <a:t>But many other topics too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learn this?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30423"/>
          <a:stretch/>
        </p:blipFill>
        <p:spPr>
          <a:xfrm>
            <a:off x="1447800" y="1371600"/>
            <a:ext cx="6362095" cy="37674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533400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dirty="0" smtClean="0"/>
              <a:t>To free our minds from the shackles of imperative programming.</a:t>
            </a:r>
            <a:endParaRPr lang="en-US" sz="2800" b="0" i="1" dirty="0"/>
          </a:p>
        </p:txBody>
      </p:sp>
    </p:spTree>
    <p:extLst>
      <p:ext uri="{BB962C8B-B14F-4D97-AF65-F5344CB8AC3E}">
        <p14:creationId xmlns:p14="http://schemas.microsoft.com/office/powerpoint/2010/main" val="21960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strange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4-5 weeks will use</a:t>
            </a:r>
          </a:p>
          <a:p>
            <a:pPr lvl="1"/>
            <a:r>
              <a:rPr lang="en-US" dirty="0" smtClean="0"/>
              <a:t>ML language</a:t>
            </a:r>
          </a:p>
          <a:p>
            <a:pPr lvl="1"/>
            <a:r>
              <a:rPr lang="en-US" dirty="0" err="1" smtClean="0"/>
              <a:t>Emacs</a:t>
            </a:r>
            <a:r>
              <a:rPr lang="en-US" dirty="0" smtClean="0"/>
              <a:t> editor</a:t>
            </a:r>
          </a:p>
          <a:p>
            <a:pPr lvl="1"/>
            <a:r>
              <a:rPr lang="en-US" dirty="0" smtClean="0"/>
              <a:t>Read-</a:t>
            </a:r>
            <a:r>
              <a:rPr lang="en-US" dirty="0" err="1" smtClean="0"/>
              <a:t>eval</a:t>
            </a:r>
            <a:r>
              <a:rPr lang="en-US" dirty="0" smtClean="0"/>
              <a:t>-print-loop (REPL) for evaluating programs</a:t>
            </a:r>
          </a:p>
          <a:p>
            <a:pPr lvl="1"/>
            <a:endParaRPr lang="en-US" sz="1000" dirty="0"/>
          </a:p>
          <a:p>
            <a:r>
              <a:rPr lang="en-US" dirty="0" smtClean="0"/>
              <a:t>Get things installed and configured ASAP!</a:t>
            </a:r>
          </a:p>
          <a:p>
            <a:pPr lvl="1"/>
            <a:r>
              <a:rPr lang="en-US" dirty="0" smtClean="0"/>
              <a:t>Either in the department labs or your own machine</a:t>
            </a:r>
          </a:p>
          <a:p>
            <a:pPr lvl="1"/>
            <a:r>
              <a:rPr lang="en-US" dirty="0" smtClean="0"/>
              <a:t>We’ve written thorough instructions (questions welcome)</a:t>
            </a:r>
          </a:p>
          <a:p>
            <a:endParaRPr lang="en-US" sz="1000" dirty="0"/>
          </a:p>
          <a:p>
            <a:r>
              <a:rPr lang="en-US" dirty="0" smtClean="0"/>
              <a:t>Only then can you focus on the content of Homework 1</a:t>
            </a:r>
          </a:p>
          <a:p>
            <a:endParaRPr lang="en-US" sz="1000" dirty="0"/>
          </a:p>
          <a:p>
            <a:r>
              <a:rPr lang="en-US" dirty="0" smtClean="0"/>
              <a:t>Working in strange environments is a CSE life skill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6482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“Let go” of all programming languages you already know</a:t>
            </a:r>
          </a:p>
          <a:p>
            <a:endParaRPr lang="en-US" dirty="0"/>
          </a:p>
          <a:p>
            <a:r>
              <a:rPr lang="en-US" dirty="0" smtClean="0"/>
              <a:t>For now, treat ML as a “totally new thing”</a:t>
            </a:r>
          </a:p>
          <a:p>
            <a:pPr lvl="1"/>
            <a:r>
              <a:rPr lang="en-US" dirty="0" smtClean="0"/>
              <a:t>Time later to compare/contrast to what you know</a:t>
            </a:r>
          </a:p>
          <a:p>
            <a:pPr lvl="1"/>
            <a:r>
              <a:rPr lang="en-US" dirty="0" smtClean="0"/>
              <a:t>For now, “oh that seems kind of like this thing in [Java]” will confuse you, slow you down, and you will learn less</a:t>
            </a:r>
          </a:p>
          <a:p>
            <a:pPr lvl="1"/>
            <a:endParaRPr lang="en-US" dirty="0"/>
          </a:p>
          <a:p>
            <a:r>
              <a:rPr lang="en-US" dirty="0" smtClean="0"/>
              <a:t>Start from a blank file…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very simple ML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83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[The same program we just wrote in </a:t>
            </a:r>
            <a:r>
              <a:rPr lang="en-US" dirty="0" err="1" smtClean="0"/>
              <a:t>Emacs</a:t>
            </a:r>
            <a:r>
              <a:rPr lang="en-US" dirty="0" smtClean="0"/>
              <a:t>; here for review]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5400" y="2133600"/>
            <a:ext cx="6781800" cy="4191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(* My first ML program *)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urier New" pitchFamily="49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err="1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x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= </a:t>
            </a:r>
            <a:r>
              <a:rPr lang="en-US" sz="2000" kern="0" dirty="0" smtClean="0">
                <a:latin typeface="Courier New" pitchFamily="49" charset="0"/>
              </a:rPr>
              <a:t>34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y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kern="0" dirty="0" smtClean="0">
                <a:latin typeface="Courier New" pitchFamily="49" charset="0"/>
              </a:rPr>
              <a:t>17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</a:t>
            </a: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z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kern="0" dirty="0" smtClean="0">
                <a:latin typeface="Courier New" pitchFamily="49" charset="0"/>
              </a:rPr>
              <a:t>(x + y) + (y + 2)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</a:t>
            </a: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q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kern="0" dirty="0" smtClean="0">
                <a:latin typeface="Courier New" pitchFamily="49" charset="0"/>
              </a:rPr>
              <a:t>z + 1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</a:t>
            </a: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err="1" smtClean="0">
                <a:solidFill>
                  <a:schemeClr val="accent2"/>
                </a:solidFill>
                <a:latin typeface="Courier New" pitchFamily="49" charset="0"/>
              </a:rPr>
              <a:t>abs_of_z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if</a:t>
            </a:r>
            <a:r>
              <a:rPr lang="en-US" sz="2000" kern="0" dirty="0" smtClean="0">
                <a:latin typeface="Courier New" pitchFamily="49" charset="0"/>
              </a:rPr>
              <a:t> z &lt; 0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then</a:t>
            </a:r>
            <a:r>
              <a:rPr lang="en-US" sz="2000" kern="0" dirty="0" smtClean="0">
                <a:latin typeface="Courier New" pitchFamily="49" charset="0"/>
              </a:rPr>
              <a:t> 0 – z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else</a:t>
            </a:r>
            <a:r>
              <a:rPr lang="en-US" sz="2000" kern="0" dirty="0" smtClean="0">
                <a:latin typeface="Courier New" pitchFamily="49" charset="0"/>
              </a:rPr>
              <a:t> z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</a:t>
            </a: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err="1" smtClean="0">
                <a:solidFill>
                  <a:schemeClr val="accent2"/>
                </a:solidFill>
                <a:latin typeface="Courier New" pitchFamily="49" charset="0"/>
              </a:rPr>
              <a:t>abs_of_z_simpler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kern="0" dirty="0" smtClean="0">
                <a:latin typeface="Courier New" pitchFamily="49" charset="0"/>
              </a:rPr>
              <a:t>abs z</a:t>
            </a:r>
            <a:endParaRPr lang="en-US" sz="2000" kern="0" dirty="0"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variable binding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72400" cy="2057400"/>
          </a:xfrm>
        </p:spPr>
        <p:txBody>
          <a:bodyPr/>
          <a:lstStyle/>
          <a:p>
            <a:r>
              <a:rPr lang="en-US" i="1" dirty="0" smtClean="0"/>
              <a:t>Syntax</a:t>
            </a:r>
            <a:r>
              <a:rPr lang="en-US" dirty="0" smtClean="0"/>
              <a:t>:</a:t>
            </a:r>
          </a:p>
          <a:p>
            <a:pPr lvl="1"/>
            <a:r>
              <a:rPr lang="en-US" i="1" dirty="0" smtClean="0"/>
              <a:t>Keyword</a:t>
            </a:r>
            <a:r>
              <a:rPr lang="en-US" dirty="0" smtClean="0"/>
              <a:t>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val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cs typeface="Courier New" pitchFamily="49" charset="0"/>
              </a:rPr>
              <a:t>and </a:t>
            </a:r>
            <a:r>
              <a:rPr lang="en-US" i="1" dirty="0" smtClean="0">
                <a:cs typeface="Courier New" pitchFamily="49" charset="0"/>
              </a:rPr>
              <a:t>punctuation</a:t>
            </a:r>
            <a:r>
              <a:rPr lang="en-US" dirty="0" smtClean="0"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dirty="0" smtClean="0">
                <a:cs typeface="Courier New" pitchFamily="49" charset="0"/>
              </a:rPr>
              <a:t> and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lvl="1"/>
            <a:r>
              <a:rPr lang="en-US" i="1" dirty="0" smtClean="0">
                <a:cs typeface="Courier New" pitchFamily="49" charset="0"/>
              </a:rPr>
              <a:t>Variable</a:t>
            </a:r>
            <a:r>
              <a:rPr lang="en-US" dirty="0" smtClean="0">
                <a:cs typeface="Courier New" pitchFamily="49" charset="0"/>
              </a:rPr>
              <a:t> 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x</a:t>
            </a:r>
          </a:p>
          <a:p>
            <a:pPr lvl="1"/>
            <a:r>
              <a:rPr lang="en-US" i="1" dirty="0" smtClean="0">
                <a:cs typeface="Courier New" pitchFamily="49" charset="0"/>
              </a:rPr>
              <a:t>Expression</a:t>
            </a:r>
            <a:r>
              <a:rPr lang="en-US" dirty="0" smtClean="0">
                <a:cs typeface="Courier New" pitchFamily="49" charset="0"/>
              </a:rPr>
              <a:t> 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dirty="0">
              <a:cs typeface="Courier New" pitchFamily="49" charset="0"/>
            </a:endParaRPr>
          </a:p>
          <a:p>
            <a:pPr lvl="2"/>
            <a:r>
              <a:rPr lang="en-US" dirty="0" smtClean="0">
                <a:cs typeface="Courier New" pitchFamily="49" charset="0"/>
              </a:rPr>
              <a:t>Many forms of these, most containing </a:t>
            </a:r>
            <a:r>
              <a:rPr lang="en-US" i="1" dirty="0" err="1" smtClean="0">
                <a:cs typeface="Courier New" pitchFamily="49" charset="0"/>
              </a:rPr>
              <a:t>subexpressions</a:t>
            </a:r>
            <a:endParaRPr lang="en-US" i="1" dirty="0" smtClean="0">
              <a:cs typeface="Courier New" pitchFamily="49" charset="0"/>
            </a:endParaRPr>
          </a:p>
          <a:p>
            <a:pPr lvl="1"/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1600200"/>
            <a:ext cx="6553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2"/>
                </a:solidFill>
                <a:latin typeface="Courier New" pitchFamily="49" charset="0"/>
              </a:rPr>
              <a:t>z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= </a:t>
            </a:r>
            <a:r>
              <a:rPr lang="en-US" sz="2000" kern="0" dirty="0">
                <a:latin typeface="Courier New" pitchFamily="49" charset="0"/>
              </a:rPr>
              <a:t>(x + y) + (y + 2</a:t>
            </a:r>
            <a:r>
              <a:rPr lang="en-US" sz="2000" kern="0" dirty="0" smtClean="0">
                <a:latin typeface="Courier New" pitchFamily="49" charset="0"/>
              </a:rPr>
              <a:t>)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 </a:t>
            </a:r>
            <a:r>
              <a:rPr lang="en-US" sz="2000" kern="0" dirty="0">
                <a:solidFill>
                  <a:srgbClr val="7030A0"/>
                </a:solidFill>
                <a:latin typeface="Courier New" pitchFamily="49" charset="0"/>
              </a:rPr>
              <a:t>(* </a:t>
            </a:r>
            <a:r>
              <a:rPr lang="en-US" sz="2000" kern="0" dirty="0" smtClean="0">
                <a:solidFill>
                  <a:srgbClr val="7030A0"/>
                </a:solidFill>
                <a:latin typeface="Courier New" pitchFamily="49" charset="0"/>
              </a:rPr>
              <a:t>comment *)</a:t>
            </a:r>
            <a:endParaRPr lang="en-US" sz="2000" kern="0" dirty="0">
              <a:solidFill>
                <a:srgbClr val="7030A0"/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38200" y="22860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0" i="1" dirty="0" smtClean="0"/>
              <a:t>More generally:</a:t>
            </a:r>
            <a:endParaRPr lang="en-US" b="0" dirty="0" smtClean="0"/>
          </a:p>
        </p:txBody>
      </p:sp>
      <p:sp>
        <p:nvSpPr>
          <p:cNvPr id="11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6600" y="3048000"/>
            <a:ext cx="2057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err="1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i="1" kern="0" dirty="0" smtClean="0">
                <a:solidFill>
                  <a:schemeClr val="accent2"/>
                </a:solidFill>
                <a:latin typeface="Courier New" pitchFamily="49" charset="0"/>
              </a:rPr>
              <a:t>x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i="1" kern="0" dirty="0" smtClean="0">
                <a:latin typeface="Courier New" pitchFamily="49" charset="0"/>
              </a:rPr>
              <a:t>e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 </a:t>
            </a:r>
            <a:endParaRPr lang="en-US" sz="2000" kern="0" dirty="0">
              <a:solidFill>
                <a:srgbClr val="7030A0"/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990600"/>
            <a:ext cx="6531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I </a:t>
            </a:r>
            <a:r>
              <a:rPr lang="en-US" dirty="0" smtClean="0">
                <a:latin typeface="+mn-lt"/>
              </a:rPr>
              <a:t>really</a:t>
            </a:r>
            <a:r>
              <a:rPr lang="en-US" b="0" dirty="0" smtClean="0">
                <a:latin typeface="+mn-lt"/>
              </a:rPr>
              <a:t> like studying programming languages.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3733800"/>
            <a:ext cx="97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Why?</a:t>
            </a:r>
            <a:endParaRPr lang="en-US" b="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2362200"/>
            <a:ext cx="5921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Super stoked to explore PL with all of you.</a:t>
            </a:r>
          </a:p>
        </p:txBody>
      </p:sp>
    </p:spTree>
    <p:extLst>
      <p:ext uri="{BB962C8B-B14F-4D97-AF65-F5344CB8AC3E}">
        <p14:creationId xmlns:p14="http://schemas.microsoft.com/office/powerpoint/2010/main" val="31029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Syntax</a:t>
            </a:r>
            <a:r>
              <a:rPr lang="en-US" dirty="0" smtClean="0"/>
              <a:t> is just how you write something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Semantics</a:t>
            </a:r>
            <a:r>
              <a:rPr lang="en-US" dirty="0" smtClean="0"/>
              <a:t> is what that something means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Type-checking</a:t>
            </a:r>
            <a:r>
              <a:rPr lang="en-US" dirty="0" smtClean="0"/>
              <a:t> (before program runs)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Evaluation</a:t>
            </a:r>
            <a:r>
              <a:rPr lang="en-US" dirty="0" smtClean="0"/>
              <a:t> (as program runs)</a:t>
            </a:r>
          </a:p>
          <a:p>
            <a:pPr lvl="1"/>
            <a:endParaRPr lang="en-US" dirty="0"/>
          </a:p>
          <a:p>
            <a:r>
              <a:rPr lang="en-US" dirty="0" smtClean="0"/>
              <a:t>For variable bindings:</a:t>
            </a:r>
          </a:p>
          <a:p>
            <a:pPr lvl="1"/>
            <a:r>
              <a:rPr lang="en-US" dirty="0" smtClean="0"/>
              <a:t>Type-check expression and extend </a:t>
            </a:r>
            <a:r>
              <a:rPr lang="en-US" dirty="0" smtClean="0">
                <a:solidFill>
                  <a:schemeClr val="accent2"/>
                </a:solidFill>
              </a:rPr>
              <a:t>static environment</a:t>
            </a:r>
          </a:p>
          <a:p>
            <a:pPr lvl="1"/>
            <a:r>
              <a:rPr lang="en-US" dirty="0" smtClean="0"/>
              <a:t>Evaluate expression and extend </a:t>
            </a:r>
            <a:r>
              <a:rPr lang="en-US" dirty="0" smtClean="0">
                <a:solidFill>
                  <a:schemeClr val="accent2"/>
                </a:solidFill>
              </a:rPr>
              <a:t>dynamic environment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So what is the precise syntax, type-checking rules, and evaluation rules for various expressions?  Good question!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ML, carefully,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program is a sequence of </a:t>
            </a:r>
            <a:r>
              <a:rPr lang="en-US" i="1" dirty="0" smtClean="0"/>
              <a:t>bindings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i="1" dirty="0" smtClean="0"/>
              <a:t>Type-check</a:t>
            </a:r>
            <a:r>
              <a:rPr lang="en-US" dirty="0" smtClean="0"/>
              <a:t> each binding in order using the </a:t>
            </a:r>
            <a:r>
              <a:rPr lang="en-US" i="1" dirty="0" smtClean="0"/>
              <a:t>static environment</a:t>
            </a:r>
            <a:r>
              <a:rPr lang="en-US" dirty="0" smtClean="0"/>
              <a:t> produced by the previous bindings</a:t>
            </a:r>
          </a:p>
          <a:p>
            <a:endParaRPr lang="en-US" dirty="0"/>
          </a:p>
          <a:p>
            <a:r>
              <a:rPr lang="en-US" i="1" dirty="0" smtClean="0"/>
              <a:t>Evaluate</a:t>
            </a:r>
            <a:r>
              <a:rPr lang="en-US" dirty="0" smtClean="0"/>
              <a:t> each binding in order using the </a:t>
            </a:r>
            <a:r>
              <a:rPr lang="en-US" i="1" dirty="0" smtClean="0"/>
              <a:t>dynamic environment</a:t>
            </a:r>
            <a:r>
              <a:rPr lang="en-US" dirty="0" smtClean="0"/>
              <a:t> produced by the previous bindings</a:t>
            </a:r>
          </a:p>
          <a:p>
            <a:pPr lvl="1"/>
            <a:r>
              <a:rPr lang="en-US" dirty="0" smtClean="0"/>
              <a:t>Dynamic environment holds </a:t>
            </a:r>
            <a:r>
              <a:rPr lang="en-US" i="1" dirty="0" smtClean="0"/>
              <a:t>values</a:t>
            </a:r>
            <a:r>
              <a:rPr lang="en-US" dirty="0" smtClean="0"/>
              <a:t>, the results of evaluating expressions</a:t>
            </a:r>
          </a:p>
          <a:p>
            <a:endParaRPr lang="en-US" dirty="0" smtClean="0"/>
          </a:p>
          <a:p>
            <a:r>
              <a:rPr lang="en-US" dirty="0" smtClean="0"/>
              <a:t>So far, the only kind of binding is a </a:t>
            </a:r>
            <a:r>
              <a:rPr lang="en-US" i="1" dirty="0" smtClean="0"/>
              <a:t>variable binding</a:t>
            </a:r>
          </a:p>
          <a:p>
            <a:pPr lvl="1"/>
            <a:r>
              <a:rPr lang="en-US" dirty="0" smtClean="0"/>
              <a:t>More soon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724400"/>
          </a:xfrm>
        </p:spPr>
        <p:txBody>
          <a:bodyPr/>
          <a:lstStyle/>
          <a:p>
            <a:r>
              <a:rPr lang="en-US" dirty="0" smtClean="0"/>
              <a:t>We have seen many kinds of expressions: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34</a:t>
            </a:r>
            <a:r>
              <a:rPr lang="en-US" b="1" dirty="0" smtClean="0"/>
              <a:t>   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true</a:t>
            </a:r>
            <a:r>
              <a:rPr lang="en-US" b="1" dirty="0"/>
              <a:t> </a:t>
            </a:r>
            <a:r>
              <a:rPr lang="en-US" b="1" dirty="0" smtClean="0"/>
              <a:t>     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false</a:t>
            </a:r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x</a:t>
            </a:r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b="1" dirty="0" smtClean="0"/>
              <a:t>  </a:t>
            </a:r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if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then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else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e3</a:t>
            </a:r>
          </a:p>
          <a:p>
            <a:r>
              <a:rPr lang="en-US" dirty="0" smtClean="0"/>
              <a:t>Can get arbitrarily large since any </a:t>
            </a:r>
            <a:r>
              <a:rPr lang="en-US" dirty="0" err="1" smtClean="0"/>
              <a:t>subexpression</a:t>
            </a:r>
            <a:r>
              <a:rPr lang="en-US" dirty="0" smtClean="0"/>
              <a:t> can contain </a:t>
            </a:r>
            <a:r>
              <a:rPr lang="en-US" dirty="0" err="1" smtClean="0"/>
              <a:t>subsubexpressions</a:t>
            </a:r>
            <a:r>
              <a:rPr lang="en-US" dirty="0" smtClean="0"/>
              <a:t>, etc.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Every kind of expression has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Syntax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Type-checking rules</a:t>
            </a:r>
          </a:p>
          <a:p>
            <a:pPr lvl="2"/>
            <a:r>
              <a:rPr lang="en-US" dirty="0" smtClean="0"/>
              <a:t>Produces a type or fails (with a bad error message </a:t>
            </a:r>
            <a:r>
              <a:rPr lang="en-US" dirty="0" smtClean="0">
                <a:sym typeface="Wingdings" pitchFamily="2" charset="2"/>
              </a:rPr>
              <a:t>)</a:t>
            </a:r>
            <a:endParaRPr lang="en-US" dirty="0" smtClean="0"/>
          </a:p>
          <a:p>
            <a:pPr lvl="2"/>
            <a:r>
              <a:rPr lang="en-US" dirty="0" smtClean="0"/>
              <a:t>Types so far: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bool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unit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Evaluation rules (used only on things that type-check)</a:t>
            </a:r>
          </a:p>
          <a:p>
            <a:pPr lvl="2"/>
            <a:r>
              <a:rPr lang="en-US" dirty="0" smtClean="0"/>
              <a:t>Produces a value (or exception or infinite-loop)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Syntax: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sequence of letters, digits, _, not starting with digit</a:t>
            </a:r>
          </a:p>
          <a:p>
            <a:endParaRPr lang="en-US" dirty="0"/>
          </a:p>
          <a:p>
            <a:r>
              <a:rPr lang="en-US" dirty="0" smtClean="0"/>
              <a:t>Type-checking: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Look up type in current static environment</a:t>
            </a:r>
          </a:p>
          <a:p>
            <a:pPr lvl="3"/>
            <a:r>
              <a:rPr lang="en-US" dirty="0" smtClean="0"/>
              <a:t>If not there fail</a:t>
            </a:r>
          </a:p>
          <a:p>
            <a:pPr lvl="1"/>
            <a:endParaRPr lang="en-US" dirty="0"/>
          </a:p>
          <a:p>
            <a:r>
              <a:rPr lang="en-US" dirty="0" smtClean="0"/>
              <a:t>Evaluation: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Look up value in current dynamic environment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Syntax: </a:t>
            </a:r>
          </a:p>
          <a:p>
            <a:pPr marL="0" indent="0">
              <a:buNone/>
            </a:pPr>
            <a:r>
              <a:rPr lang="en-US" b="1" i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where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dirty="0" smtClean="0"/>
              <a:t> and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are expressions</a:t>
            </a:r>
          </a:p>
          <a:p>
            <a:endParaRPr lang="en-US" dirty="0"/>
          </a:p>
          <a:p>
            <a:r>
              <a:rPr lang="en-US" dirty="0" smtClean="0"/>
              <a:t>Type-checking: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If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dirty="0" smtClean="0"/>
              <a:t> and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have type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dirty="0" smtClean="0"/>
              <a:t>, 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then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has type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Evaluation: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If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dirty="0" smtClean="0"/>
              <a:t> evaluates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v1</a:t>
            </a:r>
            <a:r>
              <a:rPr lang="en-US" dirty="0" smtClean="0"/>
              <a:t> and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evaluates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v2</a:t>
            </a:r>
            <a:r>
              <a:rPr lang="en-US" dirty="0" smtClean="0"/>
              <a:t>,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then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evaluates to sum of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v1</a:t>
            </a:r>
            <a:r>
              <a:rPr lang="en-US" dirty="0" smtClean="0"/>
              <a:t> and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v2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values are expressions</a:t>
            </a:r>
          </a:p>
          <a:p>
            <a:endParaRPr lang="en-US" dirty="0"/>
          </a:p>
          <a:p>
            <a:r>
              <a:rPr lang="en-US" dirty="0" smtClean="0"/>
              <a:t>Not all expressions are values</a:t>
            </a:r>
          </a:p>
          <a:p>
            <a:endParaRPr lang="en-US" dirty="0"/>
          </a:p>
          <a:p>
            <a:r>
              <a:rPr lang="en-US" dirty="0" smtClean="0"/>
              <a:t>A value “evaluates to itself” in “zero steps”</a:t>
            </a:r>
          </a:p>
          <a:p>
            <a:endParaRPr lang="en-US" dirty="0"/>
          </a:p>
          <a:p>
            <a:r>
              <a:rPr lang="en-US" dirty="0" smtClean="0"/>
              <a:t>Examples: 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34</a:t>
            </a:r>
            <a:r>
              <a:rPr lang="en-US" dirty="0" smtClean="0"/>
              <a:t>,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17</a:t>
            </a:r>
            <a:r>
              <a:rPr lang="en-US" dirty="0" smtClean="0"/>
              <a:t>,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42</a:t>
            </a:r>
            <a:r>
              <a:rPr lang="en-US" dirty="0"/>
              <a:t> </a:t>
            </a:r>
            <a:r>
              <a:rPr lang="en-US" dirty="0" smtClean="0"/>
              <a:t> have type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true</a:t>
            </a:r>
            <a:r>
              <a:rPr lang="en-US" dirty="0" smtClean="0"/>
              <a:t>,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false</a:t>
            </a:r>
            <a:r>
              <a:rPr lang="en-US" dirty="0" smtClean="0"/>
              <a:t> have type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bool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</a:t>
            </a:r>
            <a:r>
              <a:rPr lang="en-US" dirty="0" smtClean="0"/>
              <a:t> has type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unit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Slightly tougher 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 smtClean="0"/>
              <a:t>What are the syntax, typing rules, and evaluation rules for conditional expressions?</a:t>
            </a:r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What are the syntax, typing rules, and evaluation rules for </a:t>
            </a:r>
            <a:endParaRPr lang="en-US" i="1" dirty="0" smtClean="0"/>
          </a:p>
          <a:p>
            <a:pPr marL="0" indent="0" algn="ctr">
              <a:buNone/>
            </a:pPr>
            <a:r>
              <a:rPr lang="en-US" i="1" dirty="0" smtClean="0"/>
              <a:t>less-than </a:t>
            </a:r>
            <a:r>
              <a:rPr lang="en-US" i="1" dirty="0"/>
              <a:t>expressions?</a:t>
            </a:r>
          </a:p>
          <a:p>
            <a:pPr marL="0" indent="0" algn="ctr">
              <a:buNone/>
            </a:pP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foundation we 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have many more types, expression forms, and binding forms to learn before we can write “anything interesting”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Syntax, typing rules, evaluation rules will guide us the whole way!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HW 1: functions, pairs, conditionals, lists, options, local bindings</a:t>
            </a:r>
          </a:p>
          <a:p>
            <a:pPr lvl="1"/>
            <a:r>
              <a:rPr lang="en-US" dirty="0" smtClean="0"/>
              <a:t>Earlier problems require less</a:t>
            </a:r>
          </a:p>
          <a:p>
            <a:pPr lvl="1"/>
            <a:endParaRPr lang="en-US" sz="1000" dirty="0"/>
          </a:p>
          <a:p>
            <a:pPr marL="0" indent="0">
              <a:buNone/>
            </a:pPr>
            <a:r>
              <a:rPr lang="en-US" dirty="0" smtClean="0"/>
              <a:t>Will not add (or need):</a:t>
            </a:r>
          </a:p>
          <a:p>
            <a:pPr lvl="1"/>
            <a:r>
              <a:rPr lang="en-US" dirty="0" smtClean="0"/>
              <a:t>Mutation (a.k.a. assignment): use new bindings instead</a:t>
            </a:r>
          </a:p>
          <a:p>
            <a:pPr lvl="1"/>
            <a:r>
              <a:rPr lang="en-US" dirty="0" smtClean="0"/>
              <a:t>Statements: everything is an expression</a:t>
            </a:r>
          </a:p>
          <a:p>
            <a:pPr lvl="1"/>
            <a:r>
              <a:rPr lang="en-US" dirty="0" smtClean="0"/>
              <a:t>Loops: use recursion instead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3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685800"/>
            <a:ext cx="533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We </a:t>
            </a:r>
            <a:r>
              <a:rPr lang="en-US" dirty="0">
                <a:latin typeface="+mn-lt"/>
              </a:rPr>
              <a:t>shape our tools </a:t>
            </a:r>
            <a:r>
              <a:rPr lang="en-US" dirty="0" smtClean="0">
                <a:latin typeface="+mn-lt"/>
              </a:rPr>
              <a:t>and thereafter</a:t>
            </a:r>
          </a:p>
          <a:p>
            <a:r>
              <a:rPr lang="en-US" dirty="0" smtClean="0">
                <a:latin typeface="+mn-lt"/>
              </a:rPr>
              <a:t>our </a:t>
            </a:r>
            <a:r>
              <a:rPr lang="en-US" dirty="0">
                <a:latin typeface="+mn-lt"/>
              </a:rPr>
              <a:t>tools shape </a:t>
            </a:r>
            <a:r>
              <a:rPr lang="en-US" dirty="0" smtClean="0">
                <a:latin typeface="+mn-lt"/>
              </a:rPr>
              <a:t>us.</a:t>
            </a:r>
            <a:endParaRPr lang="en-US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124200"/>
            <a:ext cx="556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I </a:t>
            </a:r>
            <a:r>
              <a:rPr lang="en-US" dirty="0">
                <a:latin typeface="+mn-lt"/>
              </a:rPr>
              <a:t>discover that I think in words. The more words I know, the more things I can think </a:t>
            </a:r>
            <a:r>
              <a:rPr lang="en-US" dirty="0" smtClean="0">
                <a:latin typeface="+mn-lt"/>
              </a:rPr>
              <a:t>about...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Reading </a:t>
            </a:r>
            <a:r>
              <a:rPr lang="en-US" dirty="0">
                <a:latin typeface="+mn-lt"/>
              </a:rPr>
              <a:t>was illegal because if you limit someone's vocab, you limit their </a:t>
            </a:r>
            <a:r>
              <a:rPr lang="en-US" dirty="0" smtClean="0">
                <a:latin typeface="+mn-lt"/>
              </a:rPr>
              <a:t>thoughts. They </a:t>
            </a:r>
            <a:r>
              <a:rPr lang="en-US" dirty="0">
                <a:latin typeface="+mn-lt"/>
              </a:rPr>
              <a:t>can't even think of freedom because they don't have the language to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1524000"/>
            <a:ext cx="2775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>
                <a:latin typeface="Times New Roman"/>
                <a:cs typeface="Times New Roman"/>
              </a:rPr>
              <a:t>Marshall McLuhan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0"/>
            <a:ext cx="2286000" cy="2044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00400"/>
            <a:ext cx="2590800" cy="2590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" y="5943600"/>
            <a:ext cx="1903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/>
              <a:t>M. K. Asante</a:t>
            </a:r>
          </a:p>
        </p:txBody>
      </p:sp>
    </p:spTree>
    <p:extLst>
      <p:ext uri="{BB962C8B-B14F-4D97-AF65-F5344CB8AC3E}">
        <p14:creationId xmlns:p14="http://schemas.microsoft.com/office/powerpoint/2010/main" val="250357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838200" y="4724400"/>
            <a:ext cx="7467600" cy="1600200"/>
          </a:xfrm>
          <a:prstGeom prst="roundRect">
            <a:avLst>
              <a:gd name="adj" fmla="val 12699"/>
            </a:avLst>
          </a:prstGeom>
          <a:solidFill>
            <a:srgbClr val="CCFFCC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990600"/>
            <a:ext cx="6531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I </a:t>
            </a:r>
            <a:r>
              <a:rPr lang="en-US" dirty="0" smtClean="0">
                <a:latin typeface="+mn-lt"/>
              </a:rPr>
              <a:t>really</a:t>
            </a:r>
            <a:r>
              <a:rPr lang="en-US" b="0" dirty="0" smtClean="0">
                <a:latin typeface="+mn-lt"/>
              </a:rPr>
              <a:t> like studying programming languages.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3733800"/>
            <a:ext cx="97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Why?</a:t>
            </a:r>
            <a:endParaRPr lang="en-US" b="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2362200"/>
            <a:ext cx="5921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Super stoked to explore PL with all of you.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4800600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PL helps us </a:t>
            </a:r>
            <a:r>
              <a:rPr lang="en-US" sz="2800" i="1" dirty="0" smtClean="0">
                <a:latin typeface="+mn-lt"/>
              </a:rPr>
              <a:t>break free</a:t>
            </a:r>
            <a:r>
              <a:rPr lang="en-US" sz="2800" dirty="0" smtClean="0">
                <a:latin typeface="+mn-lt"/>
              </a:rPr>
              <a:t> to think thoughts, ask questions, and solve problems that would otherwise be inaccessible.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213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2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64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have 10 short weeks to learn </a:t>
            </a:r>
            <a:r>
              <a:rPr lang="en-US" i="1" dirty="0" smtClean="0"/>
              <a:t>the</a:t>
            </a:r>
            <a:r>
              <a:rPr lang="en-US" dirty="0" smtClean="0"/>
              <a:t> </a:t>
            </a:r>
            <a:r>
              <a:rPr lang="en-US" i="1" dirty="0" smtClean="0"/>
              <a:t>fundamental concepts</a:t>
            </a:r>
            <a:r>
              <a:rPr lang="en-US" dirty="0" smtClean="0"/>
              <a:t> of PL.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Curiosity and persistence will get you everywhere.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We’ll become better programmers:</a:t>
            </a:r>
          </a:p>
          <a:p>
            <a:pPr lvl="1"/>
            <a:r>
              <a:rPr lang="en-US" dirty="0" smtClean="0"/>
              <a:t>Even in languages we won’t use</a:t>
            </a:r>
          </a:p>
          <a:p>
            <a:pPr lvl="1"/>
            <a:r>
              <a:rPr lang="en-US" dirty="0" smtClean="0"/>
              <a:t>Learn the core ideas around which </a:t>
            </a:r>
            <a:r>
              <a:rPr lang="en-US" i="1" dirty="0" smtClean="0"/>
              <a:t>every</a:t>
            </a:r>
            <a:r>
              <a:rPr lang="en-US" dirty="0" smtClean="0"/>
              <a:t> language is built,  despite countless surface-level differences and variations</a:t>
            </a:r>
          </a:p>
          <a:p>
            <a:pPr marL="457200" lvl="1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Today’s class:</a:t>
            </a:r>
          </a:p>
          <a:p>
            <a:pPr lvl="1"/>
            <a:r>
              <a:rPr lang="en-US" dirty="0" err="1" smtClean="0"/>
              <a:t>Administrivia</a:t>
            </a:r>
            <a:endParaRPr lang="en-US" dirty="0" smtClean="0"/>
          </a:p>
          <a:p>
            <a:pPr lvl="1"/>
            <a:r>
              <a:rPr lang="en-US" dirty="0" smtClean="0"/>
              <a:t>Dive into ML: HW 1 due Wed next week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5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Concise to-do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the next 24-48 hours: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Read course web page: 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dirty="0" smtClean="0"/>
              <a:t>Read </a:t>
            </a:r>
            <a:r>
              <a:rPr lang="en-US" dirty="0"/>
              <a:t>all course </a:t>
            </a:r>
            <a:r>
              <a:rPr lang="en-US" dirty="0" smtClean="0"/>
              <a:t>policies (posted soon)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Adjust class email-list / Piazza settings as necessary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Set up </a:t>
            </a:r>
            <a:r>
              <a:rPr lang="en-US" b="1" dirty="0" err="1" smtClean="0"/>
              <a:t>Emacs</a:t>
            </a:r>
            <a:r>
              <a:rPr lang="en-US" b="1" dirty="0" smtClean="0"/>
              <a:t> and ML</a:t>
            </a:r>
          </a:p>
          <a:p>
            <a:pPr lvl="1"/>
            <a:r>
              <a:rPr lang="en-US" dirty="0" smtClean="0"/>
              <a:t>Installation/configuration/use instructions on web page</a:t>
            </a:r>
          </a:p>
          <a:p>
            <a:pPr lvl="1"/>
            <a:r>
              <a:rPr lang="en-US" dirty="0" smtClean="0"/>
              <a:t>Essential; non-intellectual</a:t>
            </a:r>
          </a:p>
          <a:p>
            <a:pPr lvl="1"/>
            <a:r>
              <a:rPr lang="en-US" dirty="0" smtClean="0"/>
              <a:t>No reason to delay!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667000"/>
            <a:ext cx="7391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ourier"/>
                <a:cs typeface="Courier"/>
              </a:rPr>
              <a:t>http://</a:t>
            </a:r>
            <a:r>
              <a:rPr lang="en-US" sz="1600" dirty="0" err="1">
                <a:solidFill>
                  <a:schemeClr val="accent2"/>
                </a:solidFill>
                <a:latin typeface="Courier"/>
                <a:cs typeface="Courier"/>
              </a:rPr>
              <a:t>www.cs.washington.edu</a:t>
            </a:r>
            <a:r>
              <a:rPr lang="en-US" sz="1600" dirty="0">
                <a:solidFill>
                  <a:schemeClr val="accent2"/>
                </a:solidFill>
                <a:latin typeface="Courier"/>
                <a:cs typeface="Courier"/>
              </a:rPr>
              <a:t>/education/courses/cse341/14sp/</a:t>
            </a:r>
            <a:endParaRPr lang="en-US" sz="16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7783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 smtClean="0"/>
              <a:t>Our Incredible Guides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 descr="armando_chicago_chinatow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6"/>
          <a:stretch/>
        </p:blipFill>
        <p:spPr>
          <a:xfrm>
            <a:off x="685801" y="1752600"/>
            <a:ext cx="2422676" cy="3657600"/>
          </a:xfrm>
          <a:prstGeom prst="rect">
            <a:avLst/>
          </a:prstGeom>
        </p:spPr>
      </p:pic>
      <p:pic>
        <p:nvPicPr>
          <p:cNvPr id="7" name="Picture 6" descr="m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00" y="1752600"/>
            <a:ext cx="2346783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1551" r="10320"/>
          <a:stretch/>
        </p:blipFill>
        <p:spPr>
          <a:xfrm>
            <a:off x="5956906" y="1752600"/>
            <a:ext cx="2667000" cy="3657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5562601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Armando Diaz </a:t>
            </a:r>
            <a:r>
              <a:rPr lang="en-US" sz="1800" dirty="0" err="1">
                <a:latin typeface="+mn-lt"/>
              </a:rPr>
              <a:t>Tolentino</a:t>
            </a:r>
            <a:endParaRPr lang="en-US" sz="18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50371" y="5562601"/>
            <a:ext cx="1659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Riley </a:t>
            </a:r>
            <a:r>
              <a:rPr lang="en-US" sz="1800" dirty="0" err="1" smtClean="0">
                <a:latin typeface="+mn-lt"/>
              </a:rPr>
              <a:t>Klingler</a:t>
            </a:r>
            <a:endParaRPr lang="en-US" sz="18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86417" y="5562601"/>
            <a:ext cx="1685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Max Sherman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990600"/>
            <a:ext cx="716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/>
              <a:t>super ultra helpful, extraordinarily smart, stellar smiles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21457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dan_design_template">
  <a:themeElements>
    <a:clrScheme name="dan_design_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an_desig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n_desig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_desig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58130</TotalTime>
  <Words>1891</Words>
  <Application>Microsoft Macintosh PowerPoint</Application>
  <PresentationFormat>On-screen Show (4:3)</PresentationFormat>
  <Paragraphs>383</Paragraphs>
  <Slides>37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dan_design_template</vt:lpstr>
      <vt:lpstr>CSE 341 : Programming Languages   Lecture 1 Hello World! Welcome to ML</vt:lpstr>
      <vt:lpstr>Hello! My name is…</vt:lpstr>
      <vt:lpstr>PowerPoint Presentation</vt:lpstr>
      <vt:lpstr>PowerPoint Presentation</vt:lpstr>
      <vt:lpstr>PowerPoint Presentation</vt:lpstr>
      <vt:lpstr>Welcome!</vt:lpstr>
      <vt:lpstr>Welcome!</vt:lpstr>
      <vt:lpstr>Concise to-do list</vt:lpstr>
      <vt:lpstr>Our Incredible Guides</vt:lpstr>
      <vt:lpstr>Our Guide in Spirit </vt:lpstr>
      <vt:lpstr>Staying in touch</vt:lpstr>
      <vt:lpstr>Lecture:</vt:lpstr>
      <vt:lpstr>Section</vt:lpstr>
      <vt:lpstr>Reading Notes and Videos</vt:lpstr>
      <vt:lpstr>Textbooks, or lack thereof</vt:lpstr>
      <vt:lpstr>Office hours</vt:lpstr>
      <vt:lpstr>Homework</vt:lpstr>
      <vt:lpstr>HEADS UP: Homeworks are terse!</vt:lpstr>
      <vt:lpstr>PowerPoint Presentation</vt:lpstr>
      <vt:lpstr>Academic Integrity</vt:lpstr>
      <vt:lpstr>Exams</vt:lpstr>
      <vt:lpstr>Coursera Doppelgänger </vt:lpstr>
      <vt:lpstr>Questions?</vt:lpstr>
      <vt:lpstr>What this course is about</vt:lpstr>
      <vt:lpstr>Why learn this?</vt:lpstr>
      <vt:lpstr>A strange environment</vt:lpstr>
      <vt:lpstr>Mindset</vt:lpstr>
      <vt:lpstr>A very simple ML program</vt:lpstr>
      <vt:lpstr>A variable binding</vt:lpstr>
      <vt:lpstr>The semantics</vt:lpstr>
      <vt:lpstr>ML, carefully, so far</vt:lpstr>
      <vt:lpstr>Expressions</vt:lpstr>
      <vt:lpstr>Variables</vt:lpstr>
      <vt:lpstr>Addition</vt:lpstr>
      <vt:lpstr>Values</vt:lpstr>
      <vt:lpstr>Slightly tougher ones</vt:lpstr>
      <vt:lpstr>The foundation we need</vt:lpstr>
    </vt:vector>
  </TitlesOfParts>
  <Company>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Languages &amp;  Software Engineering</dc:title>
  <dc:creator>Dan Grossman</dc:creator>
  <cp:lastModifiedBy>Zach Tatlock</cp:lastModifiedBy>
  <cp:revision>821</cp:revision>
  <cp:lastPrinted>2014-03-31T22:46:43Z</cp:lastPrinted>
  <dcterms:created xsi:type="dcterms:W3CDTF">2009-03-13T20:43:19Z</dcterms:created>
  <dcterms:modified xsi:type="dcterms:W3CDTF">2014-03-31T23:23:23Z</dcterms:modified>
</cp:coreProperties>
</file>