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79" r:id="rId2"/>
    <p:sldId id="257" r:id="rId3"/>
    <p:sldId id="286" r:id="rId4"/>
    <p:sldId id="258" r:id="rId5"/>
    <p:sldId id="259" r:id="rId6"/>
    <p:sldId id="260" r:id="rId7"/>
    <p:sldId id="283" r:id="rId8"/>
    <p:sldId id="281" r:id="rId9"/>
    <p:sldId id="28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4" r:id="rId18"/>
    <p:sldId id="268" r:id="rId19"/>
    <p:sldId id="269" r:id="rId20"/>
    <p:sldId id="270" r:id="rId21"/>
    <p:sldId id="285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2667000"/>
          </a:xfrm>
        </p:spPr>
        <p:txBody>
          <a:bodyPr/>
          <a:lstStyle/>
          <a:p>
            <a:pPr algn="ctr"/>
            <a:r>
              <a:rPr lang="en-US" b="1" i="0" dirty="0" smtClean="0"/>
              <a:t>CSE 341 : Programming Languages</a:t>
            </a:r>
            <a:br>
              <a:rPr lang="en-US" b="1" i="0" dirty="0" smtClean="0"/>
            </a:br>
            <a:r>
              <a:rPr lang="en-US" b="1" i="0" dirty="0"/>
              <a:t> 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dirty="0" smtClean="0"/>
              <a:t>Lecture 2</a:t>
            </a:r>
            <a:br>
              <a:rPr lang="en-US" sz="3200" dirty="0" smtClean="0"/>
            </a:br>
            <a:r>
              <a:rPr lang="en-US" sz="3200" i="0" dirty="0" smtClean="0"/>
              <a:t>Functions, Pairs, Lists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724400"/>
            <a:ext cx="3200400" cy="1219200"/>
          </a:xfrm>
        </p:spPr>
        <p:txBody>
          <a:bodyPr/>
          <a:lstStyle/>
          <a:p>
            <a:r>
              <a:rPr lang="en-US" sz="3200" dirty="0" smtClean="0"/>
              <a:t>Zach </a:t>
            </a:r>
            <a:r>
              <a:rPr lang="en-US" sz="3200" dirty="0" err="1" smtClean="0"/>
              <a:t>Tatlock</a:t>
            </a:r>
            <a:endParaRPr lang="en-US" sz="3200" dirty="0" smtClean="0"/>
          </a:p>
          <a:p>
            <a:r>
              <a:rPr lang="en-US" sz="3200" dirty="0" smtClean="0"/>
              <a:t>Spring 2014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419600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1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bindings: 3 step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Syntax:</a:t>
            </a:r>
          </a:p>
          <a:p>
            <a:pPr lvl="1"/>
            <a:r>
              <a:rPr lang="en-US" dirty="0" smtClean="0"/>
              <a:t>(Will generalize in later lecture)</a:t>
            </a:r>
          </a:p>
          <a:p>
            <a:endParaRPr lang="en-US" sz="1400" dirty="0" smtClean="0"/>
          </a:p>
          <a:p>
            <a:pPr>
              <a:buFont typeface="Lucida Grande"/>
              <a:buChar char="3"/>
            </a:pPr>
            <a:r>
              <a:rPr lang="en-US" dirty="0" smtClean="0"/>
              <a:t>Evaluation: </a:t>
            </a:r>
            <a:r>
              <a:rPr lang="en-US" b="1" i="1" dirty="0" smtClean="0"/>
              <a:t>A function is a value!</a:t>
            </a:r>
            <a:r>
              <a:rPr lang="en-US" dirty="0" smtClean="0"/>
              <a:t> (No evaluation yet)</a:t>
            </a:r>
          </a:p>
          <a:p>
            <a:pPr lvl="1"/>
            <a:r>
              <a:rPr lang="en-US" dirty="0" smtClean="0"/>
              <a:t>Adds </a:t>
            </a:r>
            <a:r>
              <a:rPr lang="en-US" b="1" dirty="0" smtClean="0"/>
              <a:t>x0</a:t>
            </a:r>
            <a:r>
              <a:rPr lang="en-US" dirty="0" smtClean="0"/>
              <a:t> to environment so </a:t>
            </a:r>
            <a:r>
              <a:rPr lang="en-US" i="1" dirty="0" smtClean="0"/>
              <a:t>later</a:t>
            </a:r>
            <a:r>
              <a:rPr lang="en-US" dirty="0" smtClean="0"/>
              <a:t> expressions can </a:t>
            </a:r>
            <a:r>
              <a:rPr lang="en-US" i="1" dirty="0" smtClean="0"/>
              <a:t>call</a:t>
            </a:r>
            <a:r>
              <a:rPr lang="en-US" dirty="0" smtClean="0"/>
              <a:t> it</a:t>
            </a:r>
          </a:p>
          <a:p>
            <a:pPr lvl="1"/>
            <a:r>
              <a:rPr lang="en-US" dirty="0" smtClean="0"/>
              <a:t>(Function-call semantics will also allow recursion)</a:t>
            </a:r>
            <a:endParaRPr lang="en-US" dirty="0"/>
          </a:p>
          <a:p>
            <a:endParaRPr lang="en-US" sz="1400" dirty="0" smtClean="0"/>
          </a:p>
          <a:p>
            <a:pPr>
              <a:buFont typeface="Lucida Grande"/>
              <a:buChar char="2"/>
            </a:pPr>
            <a:r>
              <a:rPr lang="en-US" dirty="0" smtClean="0"/>
              <a:t>Type-checking:</a:t>
            </a:r>
          </a:p>
          <a:p>
            <a:pPr lvl="1"/>
            <a:r>
              <a:rPr lang="en-US" dirty="0"/>
              <a:t>Adds binding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x0 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(t1 * … *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cs typeface="Courier New" pitchFamily="49" charset="0"/>
              </a:rPr>
              <a:t> if:</a:t>
            </a:r>
            <a:endParaRPr lang="en-US" dirty="0" smtClean="0"/>
          </a:p>
          <a:p>
            <a:pPr lvl="1"/>
            <a:r>
              <a:rPr lang="en-US" dirty="0" smtClean="0"/>
              <a:t>Can type-check body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to have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/>
              <a:t> in the static environment containing:</a:t>
            </a:r>
          </a:p>
          <a:p>
            <a:pPr lvl="2"/>
            <a:r>
              <a:rPr lang="en-US" dirty="0" smtClean="0"/>
              <a:t>“Enclosing” static environment    (earlier bindings)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x1 : t1, …,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dirty="0" smtClean="0"/>
              <a:t>           (arguments with their types)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x0 : (t1 * …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-&gt; t</a:t>
            </a:r>
            <a:r>
              <a:rPr lang="en-US" dirty="0" smtClean="0"/>
              <a:t>  (for recursion)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1524000"/>
            <a:ext cx="5029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i="1" kern="0" dirty="0" smtClean="0">
                <a:solidFill>
                  <a:schemeClr val="accent2"/>
                </a:solidFill>
                <a:latin typeface="Courier New" pitchFamily="49" charset="0"/>
              </a:rPr>
              <a:t>x0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i="1" kern="0" dirty="0" smtClean="0">
                <a:solidFill>
                  <a:schemeClr val="accent2"/>
                </a:solidFill>
                <a:latin typeface="Courier New" pitchFamily="49" charset="0"/>
              </a:rPr>
              <a:t>x1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i="1" kern="0" dirty="0" smtClean="0">
                <a:latin typeface="Courier New" pitchFamily="49" charset="0"/>
              </a:rPr>
              <a:t>t1</a:t>
            </a:r>
            <a:r>
              <a:rPr lang="en-US" sz="2000" kern="0" dirty="0" smtClean="0">
                <a:latin typeface="Courier New" pitchFamily="49" charset="0"/>
              </a:rPr>
              <a:t>, … , </a:t>
            </a:r>
            <a:r>
              <a:rPr lang="en-US" sz="2000" i="1" kern="0" dirty="0" err="1" smtClean="0">
                <a:solidFill>
                  <a:schemeClr val="accent2"/>
                </a:solidFill>
                <a:latin typeface="Courier New" pitchFamily="49" charset="0"/>
              </a:rPr>
              <a:t>xn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i="1" kern="0" dirty="0" err="1" smtClean="0">
                <a:latin typeface="Courier New" pitchFamily="49" charset="0"/>
              </a:rPr>
              <a:t>tn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i="1" kern="0" dirty="0" smtClean="0">
                <a:latin typeface="Courier New" pitchFamily="49" charset="0"/>
              </a:rPr>
              <a:t>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46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type-checking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r>
              <a:rPr lang="en-US" dirty="0" smtClean="0"/>
              <a:t>New kind of type: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(t1 * … *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Result type on right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The overall type-checking result is to give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x0</a:t>
            </a:r>
            <a:r>
              <a:rPr lang="en-US" dirty="0" smtClean="0">
                <a:latin typeface="+mj-lt"/>
                <a:cs typeface="Courier New" pitchFamily="49" charset="0"/>
              </a:rPr>
              <a:t> this type in rest of program (unlike Java, not for earlier bindings)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Arguments can be used only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cs typeface="Courier New" pitchFamily="49" charset="0"/>
              </a:rPr>
              <a:t>(unsurprising)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400" dirty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Because evaluation of a call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x0</a:t>
            </a:r>
            <a:r>
              <a:rPr lang="en-US" dirty="0" smtClean="0">
                <a:latin typeface="+mj-lt"/>
                <a:cs typeface="Courier New" pitchFamily="49" charset="0"/>
              </a:rPr>
              <a:t> will return result of evaluating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>
                <a:latin typeface="+mj-lt"/>
                <a:cs typeface="Courier New" pitchFamily="49" charset="0"/>
              </a:rPr>
              <a:t>, the return type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x0 </a:t>
            </a:r>
            <a:r>
              <a:rPr lang="en-US" dirty="0" smtClean="0">
                <a:latin typeface="+mj-lt"/>
                <a:cs typeface="Courier New" pitchFamily="49" charset="0"/>
              </a:rPr>
              <a:t>is the type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endParaRPr lang="en-US" sz="1400" dirty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The type-checker “magically” figures out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latin typeface="+mj-lt"/>
                <a:cs typeface="Courier New" pitchFamily="49" charset="0"/>
              </a:rPr>
              <a:t> if such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latin typeface="+mj-lt"/>
                <a:cs typeface="Courier New" pitchFamily="49" charset="0"/>
              </a:rPr>
              <a:t> exists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Later lecture: Requires some cleverness due to recursion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More magic after hw1: Later can omit argument types too</a:t>
            </a:r>
          </a:p>
          <a:p>
            <a:pPr lvl="1"/>
            <a:endParaRPr lang="en-US" dirty="0">
              <a:latin typeface="+mj-lt"/>
              <a:cs typeface="Courier New" pitchFamily="49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447800"/>
            <a:ext cx="51816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i="1" kern="0" dirty="0" smtClean="0">
                <a:solidFill>
                  <a:schemeClr val="accent2"/>
                </a:solidFill>
                <a:latin typeface="Courier New" pitchFamily="49" charset="0"/>
              </a:rPr>
              <a:t>x0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i="1" kern="0" dirty="0" smtClean="0">
                <a:solidFill>
                  <a:schemeClr val="accent2"/>
                </a:solidFill>
                <a:latin typeface="Courier New" pitchFamily="49" charset="0"/>
              </a:rPr>
              <a:t>x1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i="1" kern="0" dirty="0" smtClean="0">
                <a:latin typeface="Courier New" pitchFamily="49" charset="0"/>
              </a:rPr>
              <a:t>t1</a:t>
            </a:r>
            <a:r>
              <a:rPr lang="en-US" sz="2000" kern="0" dirty="0" smtClean="0">
                <a:latin typeface="Courier New" pitchFamily="49" charset="0"/>
              </a:rPr>
              <a:t>, … , </a:t>
            </a:r>
            <a:r>
              <a:rPr lang="en-US" sz="2000" i="1" kern="0" dirty="0" err="1" smtClean="0">
                <a:solidFill>
                  <a:schemeClr val="accent2"/>
                </a:solidFill>
                <a:latin typeface="Courier New" pitchFamily="49" charset="0"/>
              </a:rPr>
              <a:t>xn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i="1" kern="0" dirty="0" err="1" smtClean="0">
                <a:latin typeface="Courier New" pitchFamily="49" charset="0"/>
              </a:rPr>
              <a:t>tn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i="1" kern="0" dirty="0" smtClean="0">
                <a:latin typeface="Courier New" pitchFamily="49" charset="0"/>
              </a:rPr>
              <a:t>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10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new kind of expression: 3 questions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1. Syntax: </a:t>
            </a:r>
          </a:p>
          <a:p>
            <a:pPr lvl="1"/>
            <a:r>
              <a:rPr lang="en-US" dirty="0" smtClean="0"/>
              <a:t>(Will generalize later)</a:t>
            </a:r>
          </a:p>
          <a:p>
            <a:pPr lvl="1"/>
            <a:r>
              <a:rPr lang="en-US" dirty="0" smtClean="0"/>
              <a:t>Parentheses optional if there is exactly one argument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2. Type-checking: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If: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</a:t>
            </a:r>
            <a:r>
              <a:rPr lang="en-US" dirty="0" smtClean="0"/>
              <a:t>  has some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(t1 * … *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 -&gt;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e1 </a:t>
            </a:r>
            <a:r>
              <a:rPr lang="en-US" dirty="0" smtClean="0"/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 smtClean="0"/>
              <a:t>,   …,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 </a:t>
            </a:r>
            <a:r>
              <a:rPr lang="en-US" dirty="0" smtClean="0"/>
              <a:t>has </a:t>
            </a:r>
            <a:r>
              <a:rPr lang="en-US" dirty="0"/>
              <a:t>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Then: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e0(e1,…,en)</a:t>
            </a:r>
            <a:r>
              <a:rPr lang="en-US" dirty="0" smtClean="0"/>
              <a:t> 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Example: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(x,y-1)</a:t>
            </a:r>
            <a:r>
              <a:rPr lang="en-US" dirty="0" smtClean="0">
                <a:latin typeface="+mj-lt"/>
                <a:cs typeface="Courier New" pitchFamily="49" charset="0"/>
              </a:rPr>
              <a:t> in previous example has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209800"/>
            <a:ext cx="20574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e0 (e1,…,en)</a:t>
            </a:r>
            <a:endParaRPr lang="en-US" sz="2000" i="1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Function-calls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Evaluation:</a:t>
            </a:r>
          </a:p>
          <a:p>
            <a:pPr marL="0" indent="0">
              <a:buNone/>
            </a:pPr>
            <a:endParaRPr lang="en-US" sz="1000" dirty="0" smtClean="0"/>
          </a:p>
          <a:p>
            <a:pPr marL="514350" indent="-457200">
              <a:buFont typeface="+mj-lt"/>
              <a:buAutoNum type="alphaUcPeriod"/>
            </a:pPr>
            <a:r>
              <a:rPr lang="en-US" dirty="0" smtClean="0"/>
              <a:t>(Under current dynamic environment,) evaluate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 </a:t>
            </a:r>
            <a:r>
              <a:rPr lang="en-US" dirty="0" smtClean="0">
                <a:latin typeface="+mj-lt"/>
                <a:cs typeface="Courier New" pitchFamily="49" charset="0"/>
              </a:rPr>
              <a:t>to a function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x0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i="1" dirty="0">
                <a:solidFill>
                  <a:schemeClr val="accent2"/>
                </a:solidFill>
                <a:latin typeface="Courier New" pitchFamily="49" charset="0"/>
              </a:rPr>
              <a:t>x1</a:t>
            </a:r>
            <a:r>
              <a:rPr lang="en-US" sz="10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:</a:t>
            </a:r>
            <a:r>
              <a:rPr lang="en-US" sz="1000" b="1" dirty="0">
                <a:latin typeface="Courier New" pitchFamily="49" charset="0"/>
              </a:rPr>
              <a:t> </a:t>
            </a:r>
            <a:r>
              <a:rPr lang="en-US" b="1" i="1" dirty="0">
                <a:latin typeface="Courier New" pitchFamily="49" charset="0"/>
              </a:rPr>
              <a:t>t1</a:t>
            </a:r>
            <a:r>
              <a:rPr lang="en-US" b="1" dirty="0">
                <a:latin typeface="Courier New" pitchFamily="49" charset="0"/>
              </a:rPr>
              <a:t>, … , </a:t>
            </a:r>
            <a:r>
              <a:rPr lang="en-US" b="1" i="1" dirty="0" err="1">
                <a:solidFill>
                  <a:schemeClr val="accent2"/>
                </a:solidFill>
                <a:latin typeface="Courier New" pitchFamily="49" charset="0"/>
              </a:rPr>
              <a:t>xn</a:t>
            </a:r>
            <a:r>
              <a:rPr lang="en-US" sz="10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:</a:t>
            </a:r>
            <a:r>
              <a:rPr lang="en-US" sz="1000" b="1" dirty="0">
                <a:latin typeface="Courier New" pitchFamily="49" charset="0"/>
              </a:rPr>
              <a:t> </a:t>
            </a:r>
            <a:r>
              <a:rPr lang="en-US" b="1" i="1" dirty="0" err="1">
                <a:latin typeface="Courier New" pitchFamily="49" charset="0"/>
              </a:rPr>
              <a:t>tn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i="1" dirty="0">
                <a:latin typeface="Courier New" pitchFamily="49" charset="0"/>
              </a:rPr>
              <a:t>e</a:t>
            </a:r>
            <a:endParaRPr lang="en-US" b="1" dirty="0" smtClean="0">
              <a:latin typeface="+mj-lt"/>
              <a:cs typeface="Courier New" pitchFamily="49" charset="0"/>
            </a:endParaRPr>
          </a:p>
          <a:p>
            <a:pPr marL="1314450" lvl="2" indent="-457200"/>
            <a:r>
              <a:rPr lang="en-US" dirty="0" smtClean="0"/>
              <a:t>Since call type-checked, result </a:t>
            </a:r>
            <a:r>
              <a:rPr lang="en-US" i="1" dirty="0" smtClean="0"/>
              <a:t>will be</a:t>
            </a:r>
            <a:r>
              <a:rPr lang="en-US" dirty="0" smtClean="0"/>
              <a:t> a function</a:t>
            </a:r>
          </a:p>
          <a:p>
            <a:pPr marL="857250" lvl="2" indent="0">
              <a:buNone/>
            </a:pPr>
            <a:endParaRPr lang="en-US" sz="1000" dirty="0" smtClean="0"/>
          </a:p>
          <a:p>
            <a:pPr marL="514350" indent="-457200">
              <a:buFont typeface="+mj-lt"/>
              <a:buAutoNum type="alphaUcPeriod"/>
            </a:pPr>
            <a:r>
              <a:rPr lang="en-US" dirty="0" smtClean="0"/>
              <a:t>(Under current dynamic environment,) evaluate arguments to values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v1, …,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457200">
              <a:buFont typeface="+mj-lt"/>
              <a:buAutoNum type="alphaUcPeriod"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457200">
              <a:buFont typeface="+mj-lt"/>
              <a:buAutoNum type="alphaUcPeriod"/>
            </a:pPr>
            <a:r>
              <a:rPr lang="en-US" dirty="0" smtClean="0">
                <a:latin typeface="+mj-lt"/>
                <a:cs typeface="Courier New" pitchFamily="49" charset="0"/>
              </a:rPr>
              <a:t>Result is evaluation of </a:t>
            </a:r>
            <a:r>
              <a:rPr lang="en-US" b="1" i="1" dirty="0" smtClean="0">
                <a:latin typeface="Courier New" pitchFamily="49" charset="0"/>
              </a:rPr>
              <a:t>e </a:t>
            </a:r>
            <a:r>
              <a:rPr lang="en-US" dirty="0" smtClean="0">
                <a:latin typeface="+mj-lt"/>
              </a:rPr>
              <a:t>in an environment extended to map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x1</a:t>
            </a:r>
            <a:r>
              <a:rPr lang="en-US" dirty="0" smtClean="0">
                <a:latin typeface="+mj-lt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v1</a:t>
            </a:r>
            <a:r>
              <a:rPr lang="en-US" dirty="0" smtClean="0">
                <a:latin typeface="+mj-lt"/>
              </a:rPr>
              <a:t>, …,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xn</a:t>
            </a:r>
            <a:r>
              <a:rPr lang="en-US" dirty="0" smtClean="0">
                <a:latin typeface="+mj-lt"/>
              </a:rPr>
              <a:t> to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(“An environment” is actually the environment where the function was defined, and includes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x0</a:t>
            </a:r>
            <a:r>
              <a:rPr lang="en-US" dirty="0" smtClean="0">
                <a:latin typeface="+mj-lt"/>
                <a:cs typeface="Courier New" pitchFamily="49" charset="0"/>
              </a:rPr>
              <a:t> for recursion)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447800"/>
            <a:ext cx="1905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e0(e1,…,en)</a:t>
            </a:r>
            <a:endParaRPr lang="en-US" sz="2000" i="1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28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 and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far: numbers, </a:t>
            </a:r>
            <a:r>
              <a:rPr lang="en-US" dirty="0" err="1" smtClean="0"/>
              <a:t>booleans</a:t>
            </a:r>
            <a:r>
              <a:rPr lang="en-US" dirty="0" smtClean="0"/>
              <a:t>, conditionals, variables, functions</a:t>
            </a:r>
          </a:p>
          <a:p>
            <a:pPr lvl="1"/>
            <a:r>
              <a:rPr lang="en-US" dirty="0" smtClean="0"/>
              <a:t>Now ways to build up data with multiple parts</a:t>
            </a:r>
          </a:p>
          <a:p>
            <a:pPr lvl="1"/>
            <a:r>
              <a:rPr lang="en-US" dirty="0" smtClean="0"/>
              <a:t>This is essential</a:t>
            </a:r>
          </a:p>
          <a:p>
            <a:pPr lvl="1"/>
            <a:r>
              <a:rPr lang="en-US" dirty="0" smtClean="0"/>
              <a:t>Java examples: classes with fields, arrays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Now:</a:t>
            </a:r>
            <a:endParaRPr lang="en-US" dirty="0"/>
          </a:p>
          <a:p>
            <a:pPr lvl="1"/>
            <a:r>
              <a:rPr lang="en-US" i="1" dirty="0" smtClean="0"/>
              <a:t>Tuples</a:t>
            </a:r>
            <a:r>
              <a:rPr lang="en-US" dirty="0" smtClean="0"/>
              <a:t>: fixed “number of pieces” that may have different types</a:t>
            </a:r>
          </a:p>
          <a:p>
            <a:pPr marL="0" indent="0">
              <a:buNone/>
            </a:pPr>
            <a:r>
              <a:rPr lang="en-US" dirty="0" smtClean="0"/>
              <a:t>Then:</a:t>
            </a:r>
          </a:p>
          <a:p>
            <a:pPr lvl="1"/>
            <a:r>
              <a:rPr lang="en-US" i="1" dirty="0" smtClean="0"/>
              <a:t>Lists</a:t>
            </a:r>
            <a:r>
              <a:rPr lang="en-US" dirty="0" smtClean="0"/>
              <a:t>: any “number of pieces” that all have the same type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Later: </a:t>
            </a:r>
          </a:p>
          <a:p>
            <a:pPr lvl="1"/>
            <a:r>
              <a:rPr lang="en-US" dirty="0" smtClean="0"/>
              <a:t>Other more general ways to create compound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0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(2-tuples)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 a way to </a:t>
            </a:r>
            <a:r>
              <a:rPr lang="en-US" i="1" dirty="0" smtClean="0">
                <a:solidFill>
                  <a:schemeClr val="accent2"/>
                </a:solidFill>
              </a:rPr>
              <a:t>build</a:t>
            </a:r>
            <a:r>
              <a:rPr lang="en-US" dirty="0" smtClean="0"/>
              <a:t>  pairs and a way to </a:t>
            </a:r>
            <a:r>
              <a:rPr lang="en-US" i="1" dirty="0" smtClean="0">
                <a:solidFill>
                  <a:schemeClr val="accent2"/>
                </a:solidFill>
              </a:rPr>
              <a:t>access</a:t>
            </a:r>
            <a:r>
              <a:rPr lang="en-US" dirty="0" smtClean="0"/>
              <a:t> the pieces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Build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Syntax: 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Type-checking: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e1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</a:t>
            </a:r>
            <a:r>
              <a:rPr lang="en-US" dirty="0" smtClean="0">
                <a:latin typeface="+mj-lt"/>
                <a:cs typeface="Courier New" pitchFamily="49" charset="0"/>
              </a:rPr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e2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tb</a:t>
            </a:r>
            <a:r>
              <a:rPr lang="en-US" dirty="0" smtClean="0">
                <a:latin typeface="+mj-lt"/>
                <a:cs typeface="Courier New" pitchFamily="49" charset="0"/>
              </a:rPr>
              <a:t>, then the pair expression 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 new kind of type</a:t>
            </a:r>
          </a:p>
          <a:p>
            <a:pPr lvl="1"/>
            <a:endParaRPr lang="en-US" dirty="0"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Evaluation: Evaluate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e1 </a:t>
            </a:r>
            <a:r>
              <a:rPr lang="en-US" dirty="0">
                <a:cs typeface="Courier New" pitchFamily="49" charset="0"/>
              </a:rPr>
              <a:t>to</a:t>
            </a:r>
            <a:r>
              <a:rPr lang="en-US" b="1" dirty="0"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v1 </a:t>
            </a:r>
            <a:r>
              <a:rPr lang="en-US" dirty="0">
                <a:cs typeface="Courier New" pitchFamily="49" charset="0"/>
              </a:rPr>
              <a:t>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e2 </a:t>
            </a:r>
            <a:r>
              <a:rPr lang="en-US" dirty="0">
                <a:cs typeface="Courier New" pitchFamily="49" charset="0"/>
              </a:rPr>
              <a:t>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v2</a:t>
            </a:r>
            <a:r>
              <a:rPr lang="en-US" dirty="0">
                <a:cs typeface="Courier New" pitchFamily="49" charset="0"/>
              </a:rPr>
              <a:t>; result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(v1,v2)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dirty="0">
                <a:cs typeface="Courier New" pitchFamily="49" charset="0"/>
              </a:rPr>
              <a:t>A pair of values is a </a:t>
            </a:r>
            <a:r>
              <a:rPr lang="en-US" dirty="0" smtClean="0">
                <a:cs typeface="Courier New" pitchFamily="49" charset="0"/>
              </a:rPr>
              <a:t>value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124200"/>
            <a:ext cx="12954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(e1,e2)</a:t>
            </a:r>
            <a:endParaRPr lang="en-US" sz="2000" i="1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77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(2-tuples)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 </a:t>
            </a:r>
            <a:r>
              <a:rPr lang="en-US" dirty="0"/>
              <a:t>a way to </a:t>
            </a:r>
            <a:r>
              <a:rPr lang="en-US" i="1" dirty="0">
                <a:solidFill>
                  <a:schemeClr val="accent2"/>
                </a:solidFill>
              </a:rPr>
              <a:t>build</a:t>
            </a:r>
            <a:r>
              <a:rPr lang="en-US" dirty="0"/>
              <a:t>  pairs and a way to </a:t>
            </a:r>
            <a:r>
              <a:rPr lang="en-US" i="1" dirty="0">
                <a:solidFill>
                  <a:schemeClr val="accent2"/>
                </a:solidFill>
              </a:rPr>
              <a:t>access</a:t>
            </a:r>
            <a:r>
              <a:rPr lang="en-US" dirty="0"/>
              <a:t> the pieces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Access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Syntax:                    and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Type-checking: If 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tb</a:t>
            </a:r>
            <a:r>
              <a:rPr lang="en-US" dirty="0" smtClean="0">
                <a:latin typeface="+mj-lt"/>
                <a:cs typeface="Courier New" pitchFamily="49" charset="0"/>
              </a:rPr>
              <a:t>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#1 e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 </a:t>
            </a:r>
            <a:r>
              <a:rPr lang="en-US" dirty="0" smtClean="0">
                <a:latin typeface="+mj-lt"/>
                <a:cs typeface="Courier New" pitchFamily="49" charset="0"/>
              </a:rPr>
              <a:t>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#2 e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tb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Evaluation: Evaluate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cs typeface="Courier New" pitchFamily="49" charset="0"/>
              </a:rPr>
              <a:t>to a pair of values and return first or second piece</a:t>
            </a:r>
          </a:p>
          <a:p>
            <a:pPr lvl="1"/>
            <a:r>
              <a:rPr lang="en-US" dirty="0">
                <a:cs typeface="Courier New" pitchFamily="49" charset="0"/>
              </a:rPr>
              <a:t>Example: If 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>
                <a:cs typeface="Courier New" pitchFamily="49" charset="0"/>
              </a:rPr>
              <a:t> is a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, then look up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 in environment</a:t>
            </a:r>
          </a:p>
          <a:p>
            <a:pPr marL="0" indent="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124200"/>
            <a:ext cx="838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#1 e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38600" y="3124200"/>
            <a:ext cx="838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#2 e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00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(2-tuples)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 </a:t>
            </a:r>
            <a:r>
              <a:rPr lang="en-US" dirty="0"/>
              <a:t>a way to </a:t>
            </a:r>
            <a:r>
              <a:rPr lang="en-US" i="1" dirty="0">
                <a:solidFill>
                  <a:schemeClr val="accent2"/>
                </a:solidFill>
              </a:rPr>
              <a:t>build</a:t>
            </a:r>
            <a:r>
              <a:rPr lang="en-US" dirty="0"/>
              <a:t>  pairs and a way to </a:t>
            </a:r>
            <a:r>
              <a:rPr lang="en-US" i="1" dirty="0">
                <a:solidFill>
                  <a:schemeClr val="accent2"/>
                </a:solidFill>
              </a:rPr>
              <a:t>access</a:t>
            </a:r>
            <a:r>
              <a:rPr lang="en-US" dirty="0"/>
              <a:t> the pieces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Access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Syntax:                    and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Type-checking: If 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tb</a:t>
            </a:r>
            <a:r>
              <a:rPr lang="en-US" dirty="0" smtClean="0">
                <a:latin typeface="+mj-lt"/>
                <a:cs typeface="Courier New" pitchFamily="49" charset="0"/>
              </a:rPr>
              <a:t>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#1 e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 </a:t>
            </a:r>
            <a:r>
              <a:rPr lang="en-US" dirty="0" smtClean="0">
                <a:latin typeface="+mj-lt"/>
                <a:cs typeface="Courier New" pitchFamily="49" charset="0"/>
              </a:rPr>
              <a:t>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#2 e </a:t>
            </a:r>
            <a:r>
              <a:rPr lang="en-US" dirty="0" smtClean="0">
                <a:latin typeface="+mj-lt"/>
                <a:cs typeface="Courier New" pitchFamily="49" charset="0"/>
              </a:rPr>
              <a:t>has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tb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Evaluation: </a:t>
            </a:r>
            <a:r>
              <a:rPr lang="en-US" b="1" dirty="0">
                <a:solidFill>
                  <a:srgbClr val="FF0000"/>
                </a:solidFill>
              </a:rPr>
              <a:t>Evaluate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b="1" dirty="0">
                <a:solidFill>
                  <a:srgbClr val="FF0000"/>
                </a:solidFill>
                <a:cs typeface="Courier New" pitchFamily="49" charset="0"/>
              </a:rPr>
              <a:t>to a pair </a:t>
            </a:r>
            <a:r>
              <a:rPr lang="en-US" dirty="0">
                <a:cs typeface="Courier New" pitchFamily="49" charset="0"/>
              </a:rPr>
              <a:t>of values and return first or second piece</a:t>
            </a:r>
          </a:p>
          <a:p>
            <a:pPr lvl="1"/>
            <a:r>
              <a:rPr lang="en-US" dirty="0">
                <a:cs typeface="Courier New" pitchFamily="49" charset="0"/>
              </a:rPr>
              <a:t>Example: If 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>
                <a:cs typeface="Courier New" pitchFamily="49" charset="0"/>
              </a:rPr>
              <a:t> is a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, then look up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</a:rPr>
              <a:t> in environment</a:t>
            </a:r>
          </a:p>
          <a:p>
            <a:pPr marL="0" indent="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124200"/>
            <a:ext cx="838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#1 e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38600" y="3124200"/>
            <a:ext cx="838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latin typeface="Courier New" pitchFamily="49" charset="0"/>
              </a:rPr>
              <a:t>#2 e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124200" y="3733800"/>
            <a:ext cx="4114800" cy="838200"/>
          </a:xfrm>
          <a:prstGeom prst="wedgeRoundRectCallout">
            <a:avLst>
              <a:gd name="adj1" fmla="val -35427"/>
              <a:gd name="adj2" fmla="val 89879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Will this work?!</a:t>
            </a:r>
          </a:p>
        </p:txBody>
      </p:sp>
    </p:spTree>
    <p:extLst>
      <p:ext uri="{BB962C8B-B14F-4D97-AF65-F5344CB8AC3E}">
        <p14:creationId xmlns:p14="http://schemas.microsoft.com/office/powerpoint/2010/main" val="233216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Functions can take and return pairs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133600"/>
            <a:ext cx="75438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swap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pr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*</a:t>
            </a:r>
            <a:r>
              <a:rPr lang="en-US" sz="2000" kern="0" dirty="0" err="1" smtClean="0">
                <a:latin typeface="Courier New" pitchFamily="49" charset="0"/>
              </a:rPr>
              <a:t>bool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(#2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, #1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sum_two_pairs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pr1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*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pr2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latin typeface="Courier New" pitchFamily="49" charset="0"/>
              </a:rPr>
              <a:t>(#1 pr1) + (#2 pr1) + (#1 pr2) + (#2 pr2)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div_mod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latin typeface="Courier New" pitchFamily="49" charset="0"/>
              </a:rPr>
              <a:t>(x div y, x mod y)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sort_pair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pr</a:t>
            </a:r>
            <a:r>
              <a:rPr lang="en-US" sz="1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*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(#1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 &lt; (#2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(#2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, #1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14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Actually, you can have </a:t>
            </a:r>
            <a:r>
              <a:rPr lang="en-US" i="1" dirty="0" smtClean="0"/>
              <a:t>tuples</a:t>
            </a:r>
            <a:r>
              <a:rPr lang="en-US" dirty="0" smtClean="0"/>
              <a:t> with more than two parts</a:t>
            </a:r>
          </a:p>
          <a:p>
            <a:pPr lvl="1"/>
            <a:r>
              <a:rPr lang="en-US" dirty="0" smtClean="0"/>
              <a:t>A new feature: a generalization of pairs</a:t>
            </a:r>
          </a:p>
          <a:p>
            <a:pPr lvl="1"/>
            <a:endParaRPr lang="en-US" dirty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(e1,e2,…,en)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ta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 …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e, #2 e, #3 e, …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Homework 1 uses triples of type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 lot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ML program?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524000"/>
            <a:ext cx="7246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0" dirty="0" smtClean="0">
                <a:latin typeface="+mn-lt"/>
              </a:rPr>
              <a:t>A sequence of bindings from names to expressions.</a:t>
            </a:r>
            <a:endParaRPr lang="en-US" b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2479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dirty="0" smtClean="0">
                <a:latin typeface="+mn-lt"/>
              </a:rPr>
              <a:t>Build powerful </a:t>
            </a:r>
            <a:r>
              <a:rPr lang="en-US" b="0" dirty="0" err="1" smtClean="0">
                <a:latin typeface="+mn-lt"/>
              </a:rPr>
              <a:t>progs</a:t>
            </a:r>
            <a:r>
              <a:rPr lang="en-US" b="0" dirty="0" smtClean="0">
                <a:latin typeface="+mn-lt"/>
              </a:rPr>
              <a:t> by composing simple constructs.</a:t>
            </a:r>
            <a:endParaRPr lang="en-US" b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971800"/>
            <a:ext cx="6248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Build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rich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exprs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from simple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exprs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Build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rich types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from simple types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343400" y="4953000"/>
            <a:ext cx="1524000" cy="8382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ego-bri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469" y="4572000"/>
            <a:ext cx="2869324" cy="1600200"/>
          </a:xfrm>
          <a:prstGeom prst="rect">
            <a:avLst/>
          </a:prstGeom>
        </p:spPr>
      </p:pic>
      <p:pic>
        <p:nvPicPr>
          <p:cNvPr id="14" name="Picture 13" descr="lego-m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038600"/>
            <a:ext cx="1905000" cy="25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2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Pairs and tuples can be nested however you want</a:t>
            </a:r>
          </a:p>
          <a:p>
            <a:pPr lvl="1"/>
            <a:r>
              <a:rPr lang="en-US" dirty="0" smtClean="0"/>
              <a:t>Not a new feature: implied by the syntax and semantics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895600"/>
            <a:ext cx="7543800" cy="266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x1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kern="0" dirty="0" smtClean="0">
                <a:latin typeface="Courier New" pitchFamily="49" charset="0"/>
              </a:rPr>
              <a:t>(7,(true,9))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* (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bool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*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) *)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x2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#1 (#2 x1)  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bool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*)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x3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(#</a:t>
            </a:r>
            <a:r>
              <a:rPr lang="en-US" sz="2000" kern="0" dirty="0">
                <a:latin typeface="Courier New" pitchFamily="49" charset="0"/>
              </a:rPr>
              <a:t>2 x1</a:t>
            </a:r>
            <a:r>
              <a:rPr lang="en-US" sz="2000" kern="0" dirty="0" smtClean="0">
                <a:latin typeface="Courier New" pitchFamily="49" charset="0"/>
              </a:rPr>
              <a:t>)     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bool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*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*)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x4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((3,5),((4,8),(0,0)))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*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)*((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*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)*(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*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)) *)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2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0" y="2895600"/>
            <a:ext cx="4038600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latin typeface="Courier New" pitchFamily="49" charset="0"/>
              </a:rPr>
              <a:t>1</a:t>
            </a:r>
            <a:r>
              <a:rPr lang="en-US" sz="2000" kern="0" dirty="0" smtClean="0">
                <a:latin typeface="Courier New" pitchFamily="49" charset="0"/>
              </a:rPr>
              <a:t>, (2, 3)) = ((1, 2), 3)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057400"/>
            <a:ext cx="417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1" dirty="0" smtClean="0"/>
              <a:t>Should this be true?</a:t>
            </a:r>
            <a:endParaRPr lang="en-US" sz="3600" b="0" i="1" dirty="0"/>
          </a:p>
        </p:txBody>
      </p:sp>
    </p:spTree>
    <p:extLst>
      <p:ext uri="{BB962C8B-B14F-4D97-AF65-F5344CB8AC3E}">
        <p14:creationId xmlns:p14="http://schemas.microsoft.com/office/powerpoint/2010/main" val="2545169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nested tuples, the type of a variable still “commits” to a particular “amount” of data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In contrast, a list:</a:t>
            </a:r>
          </a:p>
          <a:p>
            <a:pPr lvl="1"/>
            <a:r>
              <a:rPr lang="en-US" dirty="0" smtClean="0"/>
              <a:t>Can have any number of elements</a:t>
            </a:r>
          </a:p>
          <a:p>
            <a:pPr lvl="1"/>
            <a:r>
              <a:rPr lang="en-US" dirty="0" smtClean="0"/>
              <a:t>But all list elements have the same type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 ways to </a:t>
            </a:r>
            <a:r>
              <a:rPr lang="en-US" i="1" dirty="0" smtClean="0"/>
              <a:t>build</a:t>
            </a:r>
            <a:r>
              <a:rPr lang="en-US" dirty="0" smtClean="0"/>
              <a:t>  lists and </a:t>
            </a:r>
            <a:r>
              <a:rPr lang="en-US" i="1" dirty="0" smtClean="0"/>
              <a:t>access</a:t>
            </a:r>
            <a:r>
              <a:rPr lang="en-US" dirty="0" smtClean="0"/>
              <a:t> the pieces…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empty list is a value: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general, a list of values is a value; elements separated by commas: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</a:rPr>
              <a:t>e1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evaluates to </a:t>
            </a:r>
            <a:r>
              <a:rPr lang="en-US" b="1" dirty="0" smtClean="0">
                <a:latin typeface="Courier New" pitchFamily="49" charset="0"/>
              </a:rPr>
              <a:t>v </a:t>
            </a:r>
            <a:r>
              <a:rPr lang="en-US" dirty="0" smtClean="0"/>
              <a:t>and </a:t>
            </a:r>
            <a:r>
              <a:rPr lang="en-US" b="1" dirty="0">
                <a:latin typeface="Courier New" pitchFamily="49" charset="0"/>
              </a:rPr>
              <a:t>e2 </a:t>
            </a:r>
            <a:r>
              <a:rPr lang="en-US" dirty="0" smtClean="0"/>
              <a:t>evaluates to a list </a:t>
            </a:r>
            <a:r>
              <a:rPr lang="en-US" b="1" dirty="0" smtClean="0">
                <a:latin typeface="Courier New" pitchFamily="49" charset="0"/>
              </a:rPr>
              <a:t>[v1,…,</a:t>
            </a:r>
            <a:r>
              <a:rPr lang="en-US" b="1" dirty="0" err="1" smtClean="0">
                <a:latin typeface="Courier New" pitchFamily="49" charset="0"/>
              </a:rPr>
              <a:t>vn</a:t>
            </a:r>
            <a:r>
              <a:rPr lang="en-US" b="1" dirty="0" smtClean="0">
                <a:latin typeface="Courier New" pitchFamily="49" charset="0"/>
              </a:rPr>
              <a:t>]</a:t>
            </a:r>
            <a:r>
              <a:rPr lang="en-US" dirty="0" smtClean="0"/>
              <a:t>, then </a:t>
            </a:r>
            <a:r>
              <a:rPr lang="en-US" b="1" dirty="0" smtClean="0">
                <a:latin typeface="Courier New" pitchFamily="49" charset="0"/>
              </a:rPr>
              <a:t>e1::e2 </a:t>
            </a:r>
            <a:r>
              <a:rPr lang="en-US" dirty="0" smtClean="0"/>
              <a:t>evaluates to </a:t>
            </a:r>
            <a:r>
              <a:rPr lang="en-US" b="1" dirty="0">
                <a:latin typeface="Courier New" pitchFamily="49" charset="0"/>
              </a:rPr>
              <a:t>[</a:t>
            </a:r>
            <a:r>
              <a:rPr lang="en-US" b="1" dirty="0" smtClean="0">
                <a:latin typeface="Courier New" pitchFamily="49" charset="0"/>
              </a:rPr>
              <a:t>v,…,</a:t>
            </a:r>
            <a:r>
              <a:rPr lang="en-US" b="1" dirty="0" err="1">
                <a:latin typeface="Courier New" pitchFamily="49" charset="0"/>
              </a:rPr>
              <a:t>vn</a:t>
            </a:r>
            <a:r>
              <a:rPr lang="en-US" b="1" dirty="0">
                <a:latin typeface="Courier New" pitchFamily="49" charset="0"/>
              </a:rPr>
              <a:t>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1000" y="2133600"/>
            <a:ext cx="5334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[]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3352800"/>
            <a:ext cx="27432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[v1,v2,…,</a:t>
            </a:r>
            <a:r>
              <a:rPr lang="en-US" sz="2000" kern="0" dirty="0" err="1" smtClean="0">
                <a:latin typeface="Courier New" pitchFamily="49" charset="0"/>
              </a:rPr>
              <a:t>vn</a:t>
            </a:r>
            <a:r>
              <a:rPr lang="en-US" sz="2000" kern="0" dirty="0" smtClean="0">
                <a:latin typeface="Courier New" pitchFamily="49" charset="0"/>
              </a:rPr>
              <a:t>]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953000"/>
            <a:ext cx="48006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e1::e2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pronounced “cons” *)</a:t>
            </a:r>
          </a:p>
        </p:txBody>
      </p:sp>
    </p:spTree>
    <p:extLst>
      <p:ext uri="{BB962C8B-B14F-4D97-AF65-F5344CB8AC3E}">
        <p14:creationId xmlns:p14="http://schemas.microsoft.com/office/powerpoint/2010/main" val="719318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62600" y="45720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2600" y="3429000"/>
            <a:ext cx="6858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667000"/>
            <a:ext cx="1143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Until we learn pattern-matching, we will use three standard-library functions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latin typeface="Courier New" pitchFamily="49" charset="0"/>
              </a:rPr>
              <a:t>null </a:t>
            </a:r>
            <a:r>
              <a:rPr lang="en-US" b="1" dirty="0" smtClean="0">
                <a:latin typeface="Courier New" pitchFamily="49" charset="0"/>
              </a:rPr>
              <a:t>e </a:t>
            </a:r>
            <a:r>
              <a:rPr lang="en-US" dirty="0" smtClean="0"/>
              <a:t>evaluates to </a:t>
            </a:r>
            <a:r>
              <a:rPr lang="en-US" b="1" dirty="0" smtClean="0">
                <a:latin typeface="Courier New" pitchFamily="49" charset="0"/>
              </a:rPr>
              <a:t>true</a:t>
            </a:r>
            <a:r>
              <a:rPr lang="en-US" dirty="0" smtClean="0"/>
              <a:t> if and only if </a:t>
            </a:r>
            <a:r>
              <a:rPr lang="en-US" b="1" dirty="0" smtClean="0">
                <a:latin typeface="Courier New" pitchFamily="49" charset="0"/>
              </a:rPr>
              <a:t>e </a:t>
            </a:r>
            <a:r>
              <a:rPr lang="en-US" dirty="0" smtClean="0"/>
              <a:t>evaluates to </a:t>
            </a:r>
            <a:r>
              <a:rPr lang="en-US" b="1" dirty="0" smtClean="0">
                <a:latin typeface="Courier New" pitchFamily="49" charset="0"/>
              </a:rPr>
              <a:t>[]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</a:rPr>
              <a:t>e </a:t>
            </a:r>
            <a:r>
              <a:rPr lang="en-US" dirty="0" smtClean="0"/>
              <a:t>evaluates to </a:t>
            </a:r>
            <a:r>
              <a:rPr lang="en-US" b="1" dirty="0" smtClean="0">
                <a:latin typeface="Courier New" pitchFamily="49" charset="0"/>
              </a:rPr>
              <a:t>[v1,v2,…,</a:t>
            </a:r>
            <a:r>
              <a:rPr lang="en-US" b="1" dirty="0" err="1" smtClean="0">
                <a:latin typeface="Courier New" pitchFamily="49" charset="0"/>
              </a:rPr>
              <a:t>vn</a:t>
            </a:r>
            <a:r>
              <a:rPr lang="en-US" b="1" dirty="0" smtClean="0">
                <a:latin typeface="Courier New" pitchFamily="49" charset="0"/>
              </a:rPr>
              <a:t>] </a:t>
            </a:r>
            <a:r>
              <a:rPr lang="en-US" dirty="0" smtClean="0"/>
              <a:t>then </a:t>
            </a:r>
            <a:r>
              <a:rPr lang="en-US" b="1" dirty="0" err="1" smtClean="0">
                <a:latin typeface="Courier New" pitchFamily="49" charset="0"/>
              </a:rPr>
              <a:t>hd</a:t>
            </a:r>
            <a:r>
              <a:rPr lang="en-US" b="1" dirty="0" smtClean="0">
                <a:latin typeface="Courier New" pitchFamily="49" charset="0"/>
              </a:rPr>
              <a:t> e </a:t>
            </a:r>
            <a:r>
              <a:rPr lang="en-US" dirty="0" smtClean="0"/>
              <a:t>evaluates to </a:t>
            </a:r>
            <a:r>
              <a:rPr lang="en-US" b="1" dirty="0" smtClean="0">
                <a:latin typeface="Courier New" pitchFamily="49" charset="0"/>
              </a:rPr>
              <a:t>v1</a:t>
            </a:r>
          </a:p>
          <a:p>
            <a:pPr lvl="1"/>
            <a:r>
              <a:rPr lang="en-US" dirty="0" smtClean="0"/>
              <a:t>(raise exception if </a:t>
            </a:r>
            <a:r>
              <a:rPr lang="en-US" b="1" dirty="0">
                <a:latin typeface="Courier New" pitchFamily="49" charset="0"/>
              </a:rPr>
              <a:t>e </a:t>
            </a:r>
            <a:r>
              <a:rPr lang="en-US" dirty="0" smtClean="0"/>
              <a:t>evaluates to </a:t>
            </a:r>
            <a:r>
              <a:rPr lang="en-US" b="1" dirty="0" smtClean="0">
                <a:latin typeface="Courier New" pitchFamily="49" charset="0"/>
              </a:rPr>
              <a:t>[])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sz="300" dirty="0" smtClean="0"/>
          </a:p>
          <a:p>
            <a:r>
              <a:rPr lang="en-US" dirty="0" smtClean="0"/>
              <a:t>If </a:t>
            </a:r>
            <a:r>
              <a:rPr lang="en-US" b="1" dirty="0">
                <a:latin typeface="Courier New" pitchFamily="49" charset="0"/>
              </a:rPr>
              <a:t>e </a:t>
            </a:r>
            <a:r>
              <a:rPr lang="en-US" dirty="0"/>
              <a:t>evaluates to </a:t>
            </a:r>
            <a:r>
              <a:rPr lang="en-US" b="1" dirty="0">
                <a:latin typeface="Courier New" pitchFamily="49" charset="0"/>
              </a:rPr>
              <a:t>[v1,v2,…,</a:t>
            </a:r>
            <a:r>
              <a:rPr lang="en-US" b="1" dirty="0" err="1">
                <a:latin typeface="Courier New" pitchFamily="49" charset="0"/>
              </a:rPr>
              <a:t>vn</a:t>
            </a:r>
            <a:r>
              <a:rPr lang="en-US" b="1" dirty="0">
                <a:latin typeface="Courier New" pitchFamily="49" charset="0"/>
              </a:rPr>
              <a:t>] </a:t>
            </a:r>
            <a:r>
              <a:rPr lang="en-US" dirty="0"/>
              <a:t>then </a:t>
            </a:r>
            <a:r>
              <a:rPr lang="en-US" b="1" dirty="0" err="1" smtClean="0">
                <a:latin typeface="Courier New" pitchFamily="49" charset="0"/>
              </a:rPr>
              <a:t>tl</a:t>
            </a:r>
            <a:r>
              <a:rPr lang="en-US" b="1" dirty="0" smtClean="0">
                <a:latin typeface="Courier New" pitchFamily="49" charset="0"/>
              </a:rPr>
              <a:t> e </a:t>
            </a:r>
            <a:r>
              <a:rPr lang="en-US" dirty="0" smtClean="0"/>
              <a:t>evaluates </a:t>
            </a:r>
            <a:r>
              <a:rPr lang="en-US" dirty="0"/>
              <a:t>to </a:t>
            </a:r>
            <a:r>
              <a:rPr lang="en-US" b="1" dirty="0" smtClean="0">
                <a:latin typeface="Courier New" pitchFamily="49" charset="0"/>
              </a:rPr>
              <a:t>[v2,…,</a:t>
            </a:r>
            <a:r>
              <a:rPr lang="en-US" b="1" dirty="0" err="1" smtClean="0">
                <a:latin typeface="Courier New" pitchFamily="49" charset="0"/>
              </a:rPr>
              <a:t>vn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(raise exception if </a:t>
            </a:r>
            <a:r>
              <a:rPr lang="en-US" b="1" dirty="0">
                <a:latin typeface="Courier New" pitchFamily="49" charset="0"/>
              </a:rPr>
              <a:t>e </a:t>
            </a:r>
            <a:r>
              <a:rPr lang="en-US" dirty="0"/>
              <a:t>evaluates to </a:t>
            </a:r>
            <a:r>
              <a:rPr lang="en-US" b="1" dirty="0">
                <a:latin typeface="Courier New" pitchFamily="49" charset="0"/>
              </a:rPr>
              <a:t>[])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Notice result is a list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6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38800" y="1676400"/>
            <a:ext cx="9144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Type-checking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Lots of new types: For any type </a:t>
            </a:r>
            <a:r>
              <a:rPr lang="en-US" b="1" dirty="0" smtClean="0">
                <a:latin typeface="Courier New" pitchFamily="49" charset="0"/>
              </a:rPr>
              <a:t>t</a:t>
            </a:r>
            <a:r>
              <a:rPr lang="en-US" dirty="0" smtClean="0"/>
              <a:t>, the type </a:t>
            </a:r>
            <a:r>
              <a:rPr lang="en-US" b="1" dirty="0" smtClean="0">
                <a:latin typeface="Courier New" pitchFamily="49" charset="0"/>
              </a:rPr>
              <a:t>t list </a:t>
            </a:r>
            <a:r>
              <a:rPr lang="en-US" dirty="0" smtClean="0"/>
              <a:t>describes lists where all elements have type </a:t>
            </a:r>
            <a:r>
              <a:rPr lang="en-US" b="1" dirty="0">
                <a:latin typeface="Courier New" pitchFamily="49" charset="0"/>
              </a:rPr>
              <a:t>t</a:t>
            </a:r>
            <a:endParaRPr lang="en-US" dirty="0" smtClean="0"/>
          </a:p>
          <a:p>
            <a:pPr lvl="1"/>
            <a:r>
              <a:rPr lang="en-US" dirty="0" smtClean="0"/>
              <a:t>Examples: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list  </a:t>
            </a:r>
            <a:r>
              <a:rPr lang="en-US" b="1" dirty="0" err="1" smtClean="0">
                <a:latin typeface="Courier New" pitchFamily="49" charset="0"/>
              </a:rPr>
              <a:t>bool</a:t>
            </a:r>
            <a:r>
              <a:rPr lang="en-US" b="1" dirty="0" smtClean="0">
                <a:latin typeface="Courier New" pitchFamily="49" charset="0"/>
              </a:rPr>
              <a:t> list 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list </a:t>
            </a:r>
            <a:r>
              <a:rPr lang="en-US" b="1" dirty="0" err="1" smtClean="0">
                <a:latin typeface="Courier New" pitchFamily="49" charset="0"/>
              </a:rPr>
              <a:t>list</a:t>
            </a:r>
            <a:r>
              <a:rPr lang="en-US" b="1" dirty="0" smtClean="0">
                <a:latin typeface="Courier New" pitchFamily="49" charset="0"/>
              </a:rPr>
              <a:t> 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*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) list  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list *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) list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/>
              <a:t>So </a:t>
            </a:r>
            <a:r>
              <a:rPr lang="en-US" b="1" dirty="0" smtClean="0">
                <a:latin typeface="Courier New" pitchFamily="49" charset="0"/>
              </a:rPr>
              <a:t>[] </a:t>
            </a:r>
            <a:r>
              <a:rPr lang="en-US" dirty="0" smtClean="0"/>
              <a:t>can have type </a:t>
            </a:r>
            <a:r>
              <a:rPr lang="en-US" b="1" dirty="0">
                <a:latin typeface="Courier New" pitchFamily="49" charset="0"/>
              </a:rPr>
              <a:t>t list </a:t>
            </a:r>
            <a:r>
              <a:rPr lang="en-US" dirty="0" err="1" smtClean="0"/>
              <a:t>list</a:t>
            </a:r>
            <a:r>
              <a:rPr lang="en-US" dirty="0" smtClean="0"/>
              <a:t> for </a:t>
            </a:r>
            <a:r>
              <a:rPr lang="en-US" i="1" dirty="0" smtClean="0"/>
              <a:t>any</a:t>
            </a:r>
            <a:r>
              <a:rPr lang="en-US" dirty="0" smtClean="0"/>
              <a:t> type </a:t>
            </a:r>
          </a:p>
          <a:p>
            <a:pPr lvl="1"/>
            <a:r>
              <a:rPr lang="en-US" dirty="0" smtClean="0"/>
              <a:t>SML uses type </a:t>
            </a:r>
            <a:r>
              <a:rPr lang="en-US" b="1" dirty="0">
                <a:latin typeface="Courier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a </a:t>
            </a:r>
            <a:r>
              <a:rPr lang="en-US" b="1" dirty="0">
                <a:latin typeface="Courier New" pitchFamily="49" charset="0"/>
              </a:rPr>
              <a:t>list </a:t>
            </a:r>
            <a:r>
              <a:rPr lang="en-US" dirty="0" smtClean="0"/>
              <a:t>to indicate this (“tick a” or “alpha”)</a:t>
            </a:r>
            <a:endParaRPr lang="en-US" sz="1000" dirty="0"/>
          </a:p>
          <a:p>
            <a:r>
              <a:rPr lang="en-US" dirty="0" smtClean="0"/>
              <a:t>For </a:t>
            </a:r>
            <a:r>
              <a:rPr lang="en-US" b="1" dirty="0" smtClean="0">
                <a:latin typeface="Courier New" pitchFamily="49" charset="0"/>
              </a:rPr>
              <a:t>e1::e2 </a:t>
            </a:r>
            <a:r>
              <a:rPr lang="en-US" dirty="0" smtClean="0"/>
              <a:t>to type-check, we need a </a:t>
            </a:r>
            <a:r>
              <a:rPr lang="en-US" b="1" dirty="0" smtClean="0">
                <a:latin typeface="Courier New" pitchFamily="49" charset="0"/>
              </a:rPr>
              <a:t>t </a:t>
            </a:r>
            <a:r>
              <a:rPr lang="en-US" dirty="0" smtClean="0"/>
              <a:t>such that </a:t>
            </a:r>
            <a:r>
              <a:rPr lang="en-US" b="1" dirty="0" smtClean="0">
                <a:latin typeface="Courier New" pitchFamily="49" charset="0"/>
              </a:rPr>
              <a:t>e1 </a:t>
            </a:r>
            <a:r>
              <a:rPr lang="en-US" dirty="0" smtClean="0"/>
              <a:t>has type </a:t>
            </a:r>
            <a:r>
              <a:rPr lang="en-US" b="1" dirty="0" smtClean="0">
                <a:latin typeface="Courier New" pitchFamily="49" charset="0"/>
              </a:rPr>
              <a:t>t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 pitchFamily="49" charset="0"/>
              </a:rPr>
              <a:t>e2 </a:t>
            </a:r>
            <a:r>
              <a:rPr lang="en-US" dirty="0" smtClean="0"/>
              <a:t>has type </a:t>
            </a:r>
            <a:r>
              <a:rPr lang="en-US" b="1" dirty="0" smtClean="0">
                <a:latin typeface="Courier New" pitchFamily="49" charset="0"/>
              </a:rPr>
              <a:t>t list</a:t>
            </a:r>
            <a:r>
              <a:rPr lang="en-US" dirty="0" smtClean="0"/>
              <a:t>.  Then the result type is </a:t>
            </a:r>
            <a:r>
              <a:rPr lang="en-US" b="1" dirty="0" smtClean="0">
                <a:latin typeface="Courier New" pitchFamily="49" charset="0"/>
              </a:rPr>
              <a:t>t list</a:t>
            </a:r>
          </a:p>
          <a:p>
            <a:r>
              <a:rPr lang="en-US" b="1" dirty="0" smtClean="0">
                <a:latin typeface="Courier New" pitchFamily="49" charset="0"/>
              </a:rPr>
              <a:t>null : </a:t>
            </a:r>
            <a:r>
              <a:rPr lang="en-US" b="1" dirty="0">
                <a:latin typeface="Courier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a list -&gt; </a:t>
            </a:r>
            <a:r>
              <a:rPr lang="en-US" b="1" dirty="0" err="1" smtClean="0">
                <a:latin typeface="Courier New" pitchFamily="49" charset="0"/>
              </a:rPr>
              <a:t>bool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</a:rPr>
              <a:t>hd</a:t>
            </a:r>
            <a:r>
              <a:rPr lang="en-US" b="1" dirty="0" smtClean="0">
                <a:latin typeface="Courier New" pitchFamily="49" charset="0"/>
              </a:rPr>
              <a:t>   : </a:t>
            </a:r>
            <a:r>
              <a:rPr lang="en-US" b="1" dirty="0">
                <a:latin typeface="Courier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a </a:t>
            </a:r>
            <a:r>
              <a:rPr lang="en-US" b="1" dirty="0">
                <a:latin typeface="Courier New" pitchFamily="49" charset="0"/>
              </a:rPr>
              <a:t>list -&gt; </a:t>
            </a:r>
            <a:r>
              <a:rPr lang="en-US" b="1" dirty="0">
                <a:latin typeface="Courier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a</a:t>
            </a:r>
          </a:p>
          <a:p>
            <a:r>
              <a:rPr lang="en-US" b="1" dirty="0" err="1" smtClean="0">
                <a:latin typeface="Courier New" pitchFamily="49" charset="0"/>
              </a:rPr>
              <a:t>tl</a:t>
            </a:r>
            <a:r>
              <a:rPr lang="en-US" b="1" dirty="0" smtClean="0">
                <a:latin typeface="Courier New" pitchFamily="49" charset="0"/>
              </a:rPr>
              <a:t>   : </a:t>
            </a:r>
            <a:r>
              <a:rPr lang="en-US" b="1" dirty="0">
                <a:latin typeface="Courier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a </a:t>
            </a:r>
            <a:r>
              <a:rPr lang="en-US" b="1" dirty="0">
                <a:latin typeface="Courier New" pitchFamily="49" charset="0"/>
              </a:rPr>
              <a:t>list -&gt; </a:t>
            </a:r>
            <a:r>
              <a:rPr lang="en-US" b="1" dirty="0">
                <a:latin typeface="Courier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a list</a:t>
            </a:r>
            <a:endParaRPr lang="en-US" b="1" dirty="0">
              <a:latin typeface="Courier New" pitchFamily="49" charset="0"/>
            </a:endParaRPr>
          </a:p>
          <a:p>
            <a:endParaRPr lang="en-US" b="1" dirty="0" smtClean="0">
              <a:latin typeface="Courier New" pitchFamily="49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 list functions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600200"/>
            <a:ext cx="7543800" cy="457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sum_list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then</a:t>
            </a:r>
            <a:r>
              <a:rPr lang="en-US" sz="2000" kern="0" dirty="0" smtClean="0">
                <a:latin typeface="Courier New" pitchFamily="49" charset="0"/>
              </a:rPr>
              <a:t> 0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else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+ </a:t>
            </a:r>
            <a:r>
              <a:rPr lang="en-US" sz="2000" kern="0" dirty="0" err="1" smtClean="0">
                <a:latin typeface="Courier New" pitchFamily="49" charset="0"/>
              </a:rPr>
              <a:t>sum_list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countdown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if</a:t>
            </a:r>
            <a:r>
              <a:rPr lang="en-US" sz="2000" kern="0" dirty="0" smtClean="0">
                <a:latin typeface="Courier New" pitchFamily="49" charset="0"/>
              </a:rPr>
              <a:t> x=0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then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[]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else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x :: countdown (x-1)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append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list,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ys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then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ys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else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>
                <a:latin typeface="Courier New" pitchFamily="49" charset="0"/>
              </a:rPr>
              <a:t>:: </a:t>
            </a:r>
            <a:r>
              <a:rPr lang="en-US" sz="2000" kern="0" dirty="0" smtClean="0">
                <a:latin typeface="Courier New" pitchFamily="49" charset="0"/>
              </a:rPr>
              <a:t>append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), </a:t>
            </a:r>
            <a:r>
              <a:rPr lang="en-US" sz="2000" kern="0" dirty="0" err="1" smtClean="0">
                <a:latin typeface="Courier New" pitchFamily="49" charset="0"/>
              </a:rPr>
              <a:t>ys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47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Functions over lists are usually recursive</a:t>
            </a:r>
          </a:p>
          <a:p>
            <a:pPr lvl="1"/>
            <a:r>
              <a:rPr lang="en-US" dirty="0" smtClean="0"/>
              <a:t>Only way to “get to all the elements”</a:t>
            </a:r>
          </a:p>
          <a:p>
            <a:r>
              <a:rPr lang="en-US" dirty="0" smtClean="0"/>
              <a:t>What should the answer be for the empty list?</a:t>
            </a:r>
          </a:p>
          <a:p>
            <a:r>
              <a:rPr lang="en-US" dirty="0" smtClean="0"/>
              <a:t>What should the answer be for a non-empty list?</a:t>
            </a:r>
          </a:p>
          <a:p>
            <a:pPr lvl="1"/>
            <a:r>
              <a:rPr lang="en-US" dirty="0" smtClean="0"/>
              <a:t>Typically in terms of the answer for the tail of the list!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Similarly, functions that produce lists of potentially any size will be recursive</a:t>
            </a:r>
          </a:p>
          <a:p>
            <a:pPr lvl="1"/>
            <a:r>
              <a:rPr lang="en-US" dirty="0" smtClean="0"/>
              <a:t>You create a list out of smaller lists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4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Lists of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Processing lists of pairs requires no new features.  Examples: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sum_pair_list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*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then</a:t>
            </a:r>
            <a:r>
              <a:rPr lang="en-US" sz="8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0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else</a:t>
            </a:r>
            <a:r>
              <a:rPr lang="en-US" sz="8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#1(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8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+</a:t>
            </a:r>
            <a:r>
              <a:rPr lang="en-US" sz="8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#2(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8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+</a:t>
            </a:r>
            <a:r>
              <a:rPr lang="en-US" sz="8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sum_pair_list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8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endParaRPr lang="en-US" sz="8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firsts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)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if</a:t>
            </a:r>
            <a:r>
              <a:rPr lang="en-US" sz="2000" kern="0" dirty="0" smtClean="0">
                <a:latin typeface="Courier New" pitchFamily="49" charset="0"/>
              </a:rPr>
              <a:t> 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then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[]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else</a:t>
            </a:r>
            <a:r>
              <a:rPr lang="en-US" sz="2000" kern="0" dirty="0">
                <a:latin typeface="Courier New" pitchFamily="49" charset="0"/>
              </a:rPr>
              <a:t> #</a:t>
            </a:r>
            <a:r>
              <a:rPr lang="en-US" sz="2000" kern="0" dirty="0" smtClean="0">
                <a:latin typeface="Courier New" pitchFamily="49" charset="0"/>
              </a:rPr>
              <a:t>1(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:: firsts(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8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seconds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) list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if</a:t>
            </a:r>
            <a:r>
              <a:rPr lang="en-US" sz="2000" kern="0" dirty="0">
                <a:latin typeface="Courier New" pitchFamily="49" charset="0"/>
              </a:rPr>
              <a:t> 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then</a:t>
            </a:r>
            <a:r>
              <a:rPr lang="en-US" sz="2000" kern="0" dirty="0">
                <a:latin typeface="Courier New" pitchFamily="49" charset="0"/>
              </a:rPr>
              <a:t> []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else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#2(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>
                <a:latin typeface="Courier New" pitchFamily="49" charset="0"/>
              </a:rPr>
              <a:t>:: </a:t>
            </a:r>
            <a:r>
              <a:rPr lang="en-US" sz="2000" kern="0" dirty="0" smtClean="0">
                <a:latin typeface="Courier New" pitchFamily="49" charset="0"/>
              </a:rPr>
              <a:t>seconds(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8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sum_pair_list2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) list)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(</a:t>
            </a:r>
            <a:r>
              <a:rPr lang="en-US" sz="2000" kern="0" dirty="0" err="1">
                <a:latin typeface="Courier New" pitchFamily="49" charset="0"/>
              </a:rPr>
              <a:t>sum_list</a:t>
            </a:r>
            <a:r>
              <a:rPr lang="en-US" sz="2000" kern="0" dirty="0">
                <a:latin typeface="Courier New" pitchFamily="49" charset="0"/>
              </a:rPr>
              <a:t> (firsts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 </a:t>
            </a:r>
            <a:r>
              <a:rPr lang="en-US" sz="2000" kern="0" dirty="0">
                <a:latin typeface="Courier New" pitchFamily="49" charset="0"/>
              </a:rPr>
              <a:t>+ (</a:t>
            </a:r>
            <a:r>
              <a:rPr lang="en-US" sz="2000" kern="0" dirty="0" err="1">
                <a:latin typeface="Courier New" pitchFamily="49" charset="0"/>
              </a:rPr>
              <a:t>sum_list</a:t>
            </a:r>
            <a:r>
              <a:rPr lang="en-US" sz="2000" kern="0" dirty="0">
                <a:latin typeface="Courier New" pitchFamily="49" charset="0"/>
              </a:rPr>
              <a:t> (seconds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  <a:endParaRPr lang="en-US" sz="2000" kern="0" dirty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72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Functions: the most important building block in the whole course</a:t>
            </a:r>
          </a:p>
          <a:p>
            <a:pPr lvl="1"/>
            <a:r>
              <a:rPr lang="en-US" dirty="0" smtClean="0"/>
              <a:t>Like Java methods, have arguments and result</a:t>
            </a:r>
          </a:p>
          <a:p>
            <a:pPr lvl="1"/>
            <a:r>
              <a:rPr lang="en-US" dirty="0" smtClean="0"/>
              <a:t>But no classes,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/>
              <a:t>,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Example </a:t>
            </a:r>
            <a:r>
              <a:rPr lang="en-US" i="1" dirty="0" smtClean="0"/>
              <a:t>function binding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3581400"/>
            <a:ext cx="51816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Note: correct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only if y&gt;=0 *)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pow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y=0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then</a:t>
            </a:r>
            <a:r>
              <a:rPr lang="en-US" sz="2000" kern="0" dirty="0" smtClean="0">
                <a:latin typeface="Courier New" pitchFamily="49" charset="0"/>
              </a:rPr>
              <a:t>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else</a:t>
            </a:r>
            <a:r>
              <a:rPr lang="en-US" sz="2000" kern="0" dirty="0" smtClean="0">
                <a:latin typeface="Courier New" pitchFamily="49" charset="0"/>
              </a:rPr>
              <a:t> x * 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(x,y-1)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5829300"/>
            <a:ext cx="784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Note: The </a:t>
            </a:r>
            <a:r>
              <a:rPr lang="en-US" b="0" i="1" dirty="0" smtClean="0"/>
              <a:t>body</a:t>
            </a:r>
            <a:r>
              <a:rPr lang="en-US" b="0" dirty="0" smtClean="0"/>
              <a:t> includes a (recursive) </a:t>
            </a:r>
            <a:r>
              <a:rPr lang="en-US" b="0" i="1" dirty="0" smtClean="0"/>
              <a:t>function call</a:t>
            </a:r>
            <a:r>
              <a:rPr lang="en-US" b="0" dirty="0" smtClean="0"/>
              <a:t>:  </a:t>
            </a:r>
            <a:r>
              <a:rPr lang="en-US" kern="0" dirty="0" err="1" smtClean="0">
                <a:latin typeface="Courier New" pitchFamily="49" charset="0"/>
              </a:rPr>
              <a:t>pow</a:t>
            </a:r>
            <a:r>
              <a:rPr lang="en-US" kern="0" dirty="0" smtClean="0">
                <a:latin typeface="Courier New" pitchFamily="49" charset="0"/>
              </a:rPr>
              <a:t>(x,y-1</a:t>
            </a:r>
            <a:r>
              <a:rPr lang="en-US" kern="0" dirty="0">
                <a:latin typeface="Courier New" pitchFamily="49" charset="0"/>
              </a:rPr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0210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extended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981200"/>
            <a:ext cx="7848600" cy="3429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pow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y=0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then</a:t>
            </a:r>
            <a:r>
              <a:rPr lang="en-US" sz="2000" kern="0" dirty="0" smtClean="0">
                <a:latin typeface="Courier New" pitchFamily="49" charset="0"/>
              </a:rPr>
              <a:t>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else</a:t>
            </a:r>
            <a:r>
              <a:rPr lang="en-US" sz="2000" kern="0" dirty="0" smtClean="0">
                <a:latin typeface="Courier New" pitchFamily="49" charset="0"/>
              </a:rPr>
              <a:t> x * 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(x,y-1)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cube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 (x,3)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sixtyfour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cube 4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fortytwo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(2,2+2) + 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(4,2) + cube(2) + 2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98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common “gotchas”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Bad error messages if you mess up function-argument syntax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The use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 in type syntax is not multiplication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-&gt;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In expressions,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>
                <a:latin typeface="+mj-lt"/>
                <a:cs typeface="Courier New" pitchFamily="49" charset="0"/>
              </a:rPr>
              <a:t> is multiplication: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(x,y-1)</a:t>
            </a:r>
          </a:p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Cannot refer to later function bindings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That’s simply ML’s rule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Helper functions must come before their uses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Need special construct for </a:t>
            </a:r>
            <a:r>
              <a:rPr lang="en-US" i="1" dirty="0" smtClean="0">
                <a:latin typeface="+mj-lt"/>
                <a:cs typeface="Courier New" pitchFamily="49" charset="0"/>
              </a:rPr>
              <a:t>mutual recursion</a:t>
            </a:r>
            <a:r>
              <a:rPr lang="en-US" dirty="0" smtClean="0">
                <a:latin typeface="+mj-lt"/>
                <a:cs typeface="Courier New" pitchFamily="49" charset="0"/>
              </a:rPr>
              <a:t> (later)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not yet comfortable with recursion, you will be soon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Will use for most functions taking or returning lists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“Makes sense” because calls to same function solve “simpler” problems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Recursion more powerful than loops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We won’t use a single loop in ML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Loops often (not always) obscure simple, elegant solutions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talk about functions precisely?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08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ML Language Construct Recipe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8" b="98140" l="3256" r="91163">
                        <a14:foregroundMark x1="8372" y1="26047" x2="10233" y2="22326"/>
                        <a14:foregroundMark x1="8140" y1="26512" x2="8837" y2="28837"/>
                        <a14:foregroundMark x1="11163" y1="61860" x2="13023" y2="62093"/>
                        <a14:foregroundMark x1="11163" y1="90465" x2="11163" y2="90465"/>
                        <a14:foregroundMark x1="12558" y1="53023" x2="10930" y2="57674"/>
                        <a14:foregroundMark x1="14884" y1="83721" x2="14884" y2="83721"/>
                        <a14:foregroundMark x1="12791" y1="19767" x2="12791" y2="19767"/>
                        <a14:foregroundMark x1="10465" y1="21163" x2="10465" y2="21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1905000"/>
            <a:ext cx="3632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8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ML Language Construct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ym typeface="Wingdings" pitchFamily="2" charset="2"/>
              </a:rPr>
              <a:t>Syntax</a:t>
            </a:r>
          </a:p>
          <a:p>
            <a:pPr marL="857250" lvl="1" indent="-457200"/>
            <a:r>
              <a:rPr lang="en-US" sz="2600" dirty="0" smtClean="0">
                <a:sym typeface="Wingdings" pitchFamily="2" charset="2"/>
              </a:rPr>
              <a:t>How do we write programs with this construct?</a:t>
            </a:r>
          </a:p>
          <a:p>
            <a:pPr marL="857250" lvl="1" indent="-457200"/>
            <a:endParaRPr lang="en-US" sz="26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>
                <a:sym typeface="Wingdings" pitchFamily="2" charset="2"/>
              </a:rPr>
              <a:t>Typechecking</a:t>
            </a:r>
            <a:r>
              <a:rPr lang="en-US" sz="2600" dirty="0" smtClean="0">
                <a:sym typeface="Wingdings" pitchFamily="2" charset="2"/>
              </a:rPr>
              <a:t> Rules (Static Semantics)</a:t>
            </a:r>
          </a:p>
          <a:p>
            <a:pPr marL="857250" lvl="1" indent="-457200"/>
            <a:r>
              <a:rPr lang="en-US" sz="2600" dirty="0" smtClean="0">
                <a:sym typeface="Wingdings" pitchFamily="2" charset="2"/>
              </a:rPr>
              <a:t>When is use of this construct well typed?</a:t>
            </a:r>
          </a:p>
          <a:p>
            <a:pPr marL="857250" lvl="1" indent="-457200"/>
            <a:endParaRPr lang="en-US" sz="26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sym typeface="Wingdings" pitchFamily="2" charset="2"/>
              </a:rPr>
              <a:t>Evaluation (Dynamic Semantics)</a:t>
            </a:r>
          </a:p>
          <a:p>
            <a:pPr marL="857250" lvl="1" indent="-457200"/>
            <a:r>
              <a:rPr lang="en-US" sz="2600" dirty="0" smtClean="0">
                <a:sym typeface="Wingdings" pitchFamily="2" charset="2"/>
              </a:rPr>
              <a:t>What happens when I run this construct?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58190</TotalTime>
  <Words>2296</Words>
  <Application>Microsoft Macintosh PowerPoint</Application>
  <PresentationFormat>On-screen Show (4:3)</PresentationFormat>
  <Paragraphs>327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dan_design_template</vt:lpstr>
      <vt:lpstr>CSE 341 : Programming Languages   Lecture 2 Functions, Pairs, Lists</vt:lpstr>
      <vt:lpstr>What is an ML program?</vt:lpstr>
      <vt:lpstr>Function definitions</vt:lpstr>
      <vt:lpstr>Example, extended</vt:lpstr>
      <vt:lpstr>Some gotchas</vt:lpstr>
      <vt:lpstr>Recursion</vt:lpstr>
      <vt:lpstr>How to talk about functions precisely?</vt:lpstr>
      <vt:lpstr>3 Step ML Language Construct Recipe</vt:lpstr>
      <vt:lpstr>3 Step ML Language Construct Recipe</vt:lpstr>
      <vt:lpstr>Function bindings: 3 step recipe</vt:lpstr>
      <vt:lpstr>More on type-checking</vt:lpstr>
      <vt:lpstr>Function Calls</vt:lpstr>
      <vt:lpstr>Function-calls continued</vt:lpstr>
      <vt:lpstr>Tuples and lists</vt:lpstr>
      <vt:lpstr>Pairs (2-tuples)</vt:lpstr>
      <vt:lpstr>Pairs (2-tuples)</vt:lpstr>
      <vt:lpstr>Pairs (2-tuples)</vt:lpstr>
      <vt:lpstr>Examples</vt:lpstr>
      <vt:lpstr>Tuples</vt:lpstr>
      <vt:lpstr>Nesting</vt:lpstr>
      <vt:lpstr>Nesting</vt:lpstr>
      <vt:lpstr>Lists</vt:lpstr>
      <vt:lpstr>Building Lists</vt:lpstr>
      <vt:lpstr>Accessing Lists</vt:lpstr>
      <vt:lpstr>Type-checking list operations</vt:lpstr>
      <vt:lpstr>Example  list functions</vt:lpstr>
      <vt:lpstr>Recursion again</vt:lpstr>
      <vt:lpstr>Lists of pairs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Zach Tatlock</cp:lastModifiedBy>
  <cp:revision>812</cp:revision>
  <cp:lastPrinted>2011-09-27T20:26:28Z</cp:lastPrinted>
  <dcterms:created xsi:type="dcterms:W3CDTF">2009-03-13T20:43:19Z</dcterms:created>
  <dcterms:modified xsi:type="dcterms:W3CDTF">2014-04-02T23:21:11Z</dcterms:modified>
</cp:coreProperties>
</file>