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81" r:id="rId2"/>
    <p:sldId id="286" r:id="rId3"/>
    <p:sldId id="283" r:id="rId4"/>
    <p:sldId id="282" r:id="rId5"/>
    <p:sldId id="284" r:id="rId6"/>
    <p:sldId id="257" r:id="rId7"/>
    <p:sldId id="261" r:id="rId8"/>
    <p:sldId id="258" r:id="rId9"/>
    <p:sldId id="262" r:id="rId10"/>
    <p:sldId id="259" r:id="rId11"/>
    <p:sldId id="26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85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-120" y="-2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4/3/14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2667000"/>
          </a:xfrm>
        </p:spPr>
        <p:txBody>
          <a:bodyPr/>
          <a:lstStyle/>
          <a:p>
            <a:pPr algn="ctr"/>
            <a:r>
              <a:rPr lang="en-US" b="1" i="0" dirty="0" smtClean="0"/>
              <a:t>CSE 341 : Programming Languages</a:t>
            </a:r>
            <a:br>
              <a:rPr lang="en-US" b="1" i="0" dirty="0" smtClean="0"/>
            </a:br>
            <a:r>
              <a:rPr lang="en-US" b="1" i="0" dirty="0"/>
              <a:t> 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dirty="0" smtClean="0"/>
              <a:t>Lecture </a:t>
            </a:r>
            <a:r>
              <a:rPr lang="en-US" sz="3200" dirty="0" smtClean="0"/>
              <a:t>3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i="0" dirty="0" smtClean="0"/>
              <a:t>Local Bindings, Options, Purity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724400"/>
            <a:ext cx="3200400" cy="1219200"/>
          </a:xfrm>
        </p:spPr>
        <p:txBody>
          <a:bodyPr/>
          <a:lstStyle/>
          <a:p>
            <a:r>
              <a:rPr lang="en-US" sz="3200" dirty="0" smtClean="0"/>
              <a:t>Zach </a:t>
            </a:r>
            <a:r>
              <a:rPr lang="en-US" sz="3200" dirty="0" err="1" smtClean="0"/>
              <a:t>Tatlock</a:t>
            </a:r>
            <a:endParaRPr lang="en-US" sz="3200" dirty="0" smtClean="0"/>
          </a:p>
          <a:p>
            <a:r>
              <a:rPr lang="en-US" sz="3200" dirty="0" smtClean="0"/>
              <a:t>Spring 2014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419600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41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8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Silly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105400"/>
            <a:ext cx="8001000" cy="144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silly2</a:t>
            </a:r>
            <a:r>
              <a:rPr lang="en-US" dirty="0" smtClean="0"/>
              <a:t> is poor style but shows let-expressions are expressions</a:t>
            </a:r>
          </a:p>
          <a:p>
            <a:pPr lvl="1"/>
            <a:r>
              <a:rPr lang="en-US" dirty="0" smtClean="0"/>
              <a:t>Can also use them in function-call arguments, if branches, etc.</a:t>
            </a:r>
          </a:p>
          <a:p>
            <a:pPr lvl="1"/>
            <a:r>
              <a:rPr lang="en-US" dirty="0" smtClean="0"/>
              <a:t>Also notice shadowing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1219200"/>
            <a:ext cx="6271591" cy="3657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silly1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z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smtClean="0">
                <a:latin typeface="Courier New" pitchFamily="49" charset="0"/>
              </a:rPr>
              <a:t>z &gt; 0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z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34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x+z+9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in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if </a:t>
            </a:r>
            <a:r>
              <a:rPr lang="en-US" sz="2000" kern="0" dirty="0" smtClean="0">
                <a:latin typeface="Courier New" pitchFamily="49" charset="0"/>
              </a:rPr>
              <a:t>x &gt; y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x*2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y*y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end</a:t>
            </a:r>
            <a:endParaRPr lang="en-US" sz="1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silly2 </a:t>
            </a:r>
            <a:r>
              <a:rPr lang="en-US" sz="2000" kern="0" dirty="0" smtClean="0">
                <a:latin typeface="Courier New" pitchFamily="49" charset="0"/>
              </a:rPr>
              <a:t>()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1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in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2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in </a:t>
            </a:r>
            <a:r>
              <a:rPr lang="en-US" sz="2000" kern="0" dirty="0" smtClean="0">
                <a:latin typeface="Courier New" pitchFamily="49" charset="0"/>
              </a:rPr>
              <a:t>x+1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  <a:r>
              <a:rPr lang="en-US" sz="2000" kern="0" dirty="0" smtClean="0">
                <a:latin typeface="Courier New" pitchFamily="49" charset="0"/>
              </a:rPr>
              <a:t>) +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(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x+2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in </a:t>
            </a:r>
            <a:r>
              <a:rPr lang="en-US" sz="2000" kern="0" dirty="0" smtClean="0">
                <a:latin typeface="Courier New" pitchFamily="49" charset="0"/>
              </a:rPr>
              <a:t>y+1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  <a:r>
              <a:rPr lang="en-US" sz="2000" kern="0" dirty="0">
                <a:latin typeface="Courier New" pitchFamily="49" charset="0"/>
              </a:rPr>
              <a:t>)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end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new is </a:t>
            </a:r>
            <a:r>
              <a:rPr lang="en-US" b="1" i="1" dirty="0" smtClean="0">
                <a:solidFill>
                  <a:schemeClr val="accent2"/>
                </a:solidFill>
              </a:rPr>
              <a:t>scope</a:t>
            </a:r>
            <a:r>
              <a:rPr lang="en-US" dirty="0"/>
              <a:t>:</a:t>
            </a:r>
            <a:r>
              <a:rPr lang="en-US" dirty="0" smtClean="0"/>
              <a:t> where a binding is in the environment</a:t>
            </a:r>
          </a:p>
          <a:p>
            <a:pPr lvl="1"/>
            <a:r>
              <a:rPr lang="en-US" i="1" dirty="0" smtClean="0"/>
              <a:t>In</a:t>
            </a:r>
            <a:r>
              <a:rPr lang="en-US" dirty="0" smtClean="0"/>
              <a:t> later bindings and body of the let-expression</a:t>
            </a:r>
          </a:p>
          <a:p>
            <a:pPr lvl="2"/>
            <a:r>
              <a:rPr lang="en-US" dirty="0"/>
              <a:t>(Unless a later or nested binding shadows it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Only in</a:t>
            </a:r>
            <a:r>
              <a:rPr lang="en-US" dirty="0" smtClean="0"/>
              <a:t> </a:t>
            </a:r>
            <a:r>
              <a:rPr lang="en-US" dirty="0"/>
              <a:t>later bindings and body of the </a:t>
            </a:r>
            <a:r>
              <a:rPr lang="en-US" dirty="0" smtClean="0"/>
              <a:t>let-expression</a:t>
            </a:r>
          </a:p>
          <a:p>
            <a:endParaRPr lang="en-US" i="1" dirty="0"/>
          </a:p>
          <a:p>
            <a:r>
              <a:rPr lang="en-US" i="1" dirty="0" smtClean="0"/>
              <a:t>Nothing else is new: </a:t>
            </a:r>
          </a:p>
          <a:p>
            <a:pPr lvl="1"/>
            <a:r>
              <a:rPr lang="en-US" dirty="0" smtClean="0"/>
              <a:t>Can</a:t>
            </a:r>
            <a:r>
              <a:rPr lang="en-US" i="1" dirty="0" smtClean="0"/>
              <a:t> </a:t>
            </a:r>
            <a:r>
              <a:rPr lang="en-US" dirty="0" smtClean="0"/>
              <a:t>put any binding we want, even function bindings</a:t>
            </a:r>
          </a:p>
          <a:p>
            <a:pPr lvl="1"/>
            <a:r>
              <a:rPr lang="en-US" dirty="0" smtClean="0"/>
              <a:t>Type-check and evaluate just like at “top-level”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According to our rules for let-expressions, we can define functions inside any let-expression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natural idea, and often good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2819400"/>
            <a:ext cx="47244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let  </a:t>
            </a:r>
            <a:r>
              <a:rPr lang="en-US" sz="2000" i="1" kern="0" dirty="0" smtClean="0">
                <a:latin typeface="Courier New" pitchFamily="49" charset="0"/>
              </a:rPr>
              <a:t>b1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i="1" kern="0" dirty="0" smtClean="0">
                <a:latin typeface="Courier New" pitchFamily="49" charset="0"/>
              </a:rPr>
              <a:t>b2 … </a:t>
            </a:r>
            <a:r>
              <a:rPr lang="en-US" sz="2000" i="1" kern="0" dirty="0" err="1" smtClean="0">
                <a:latin typeface="Courier New" pitchFamily="49" charset="0"/>
              </a:rPr>
              <a:t>bn</a:t>
            </a:r>
            <a:r>
              <a:rPr lang="en-US" sz="2000" i="1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in  </a:t>
            </a:r>
            <a:r>
              <a:rPr lang="en-US" sz="2000" i="1" kern="0" dirty="0" smtClean="0">
                <a:latin typeface="Courier New" pitchFamily="49" charset="0"/>
              </a:rPr>
              <a:t>e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  <a:endParaRPr lang="en-US" sz="2000" i="1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3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(Inferior)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219200"/>
          </a:xfrm>
        </p:spPr>
        <p:txBody>
          <a:bodyPr/>
          <a:lstStyle/>
          <a:p>
            <a:r>
              <a:rPr lang="en-US" dirty="0" smtClean="0"/>
              <a:t>This shows how to use a local function binding, but:</a:t>
            </a:r>
          </a:p>
          <a:p>
            <a:pPr lvl="1"/>
            <a:r>
              <a:rPr lang="en-US" dirty="0" smtClean="0"/>
              <a:t>Better version on next slide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dirty="0" smtClean="0"/>
              <a:t> might be useful elsewhere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1752600"/>
            <a:ext cx="6553200" cy="2590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countup_from1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fun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count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from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to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if </a:t>
            </a:r>
            <a:r>
              <a:rPr lang="en-US" sz="2000" kern="0" dirty="0" smtClean="0">
                <a:latin typeface="Courier New" pitchFamily="49" charset="0"/>
              </a:rPr>
              <a:t>from = to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to :: []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from :: count(from+1,to)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in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</a:t>
            </a:r>
            <a:r>
              <a:rPr lang="en-US" sz="2000" kern="0" dirty="0" smtClean="0">
                <a:latin typeface="Courier New" pitchFamily="49" charset="0"/>
              </a:rPr>
              <a:t>count (1,x)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end</a:t>
            </a:r>
            <a:endParaRPr lang="en-US" sz="1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6" y="3733800"/>
            <a:ext cx="7772400" cy="2743200"/>
          </a:xfrm>
        </p:spPr>
        <p:txBody>
          <a:bodyPr/>
          <a:lstStyle/>
          <a:p>
            <a:r>
              <a:rPr lang="en-US" dirty="0" smtClean="0"/>
              <a:t>Functions can use bindings in the environment where they are defined:</a:t>
            </a:r>
          </a:p>
          <a:p>
            <a:pPr lvl="1"/>
            <a:r>
              <a:rPr lang="en-US" dirty="0" smtClean="0"/>
              <a:t>Bindings from “outer” environments</a:t>
            </a:r>
          </a:p>
          <a:p>
            <a:pPr lvl="2"/>
            <a:r>
              <a:rPr lang="en-US" dirty="0" smtClean="0"/>
              <a:t>Such as parameters to the outer function</a:t>
            </a:r>
          </a:p>
          <a:p>
            <a:pPr lvl="1"/>
            <a:r>
              <a:rPr lang="en-US" dirty="0" smtClean="0"/>
              <a:t>Earlier bindings in the let-expression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Unnecessary parameters are usually bad style</a:t>
            </a:r>
          </a:p>
          <a:p>
            <a:pPr lvl="1"/>
            <a:r>
              <a:rPr lang="en-US" dirty="0" smtClean="0"/>
              <a:t>Like </a:t>
            </a:r>
            <a:r>
              <a:rPr lang="en-US" b="1" dirty="0">
                <a:latin typeface="Courier New" pitchFamily="49" charset="0"/>
              </a:rPr>
              <a:t>to</a:t>
            </a:r>
            <a:r>
              <a:rPr lang="en-US" dirty="0" smtClean="0"/>
              <a:t> in previous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69796" y="1219200"/>
            <a:ext cx="6096000" cy="2438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countup_from1_better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fun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count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from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if </a:t>
            </a:r>
            <a:r>
              <a:rPr lang="en-US" sz="2000" kern="0" dirty="0" smtClean="0">
                <a:latin typeface="Courier New" pitchFamily="49" charset="0"/>
              </a:rPr>
              <a:t>from = </a:t>
            </a:r>
            <a:r>
              <a:rPr lang="en-US" sz="2000" kern="0" dirty="0" smtClean="0">
                <a:solidFill>
                  <a:srgbClr val="FF0000"/>
                </a:solidFill>
                <a:latin typeface="Courier New" pitchFamily="49" charset="0"/>
              </a:rPr>
              <a:t>x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solidFill>
                  <a:srgbClr val="FF0000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 :: []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from :: count(from+1)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in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</a:t>
            </a:r>
            <a:r>
              <a:rPr lang="en-US" sz="2000" kern="0" dirty="0" smtClean="0">
                <a:latin typeface="Courier New" pitchFamily="49" charset="0"/>
              </a:rPr>
              <a:t>count 1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end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7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functions: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style to define helper functions inside the functions they help if they are:</a:t>
            </a:r>
          </a:p>
          <a:p>
            <a:pPr lvl="1"/>
            <a:r>
              <a:rPr lang="en-US" dirty="0" smtClean="0"/>
              <a:t>Unlikely to be useful elsewhere</a:t>
            </a:r>
          </a:p>
          <a:p>
            <a:pPr lvl="1"/>
            <a:r>
              <a:rPr lang="en-US" dirty="0" smtClean="0"/>
              <a:t>Likely to be misused if available elsewhere</a:t>
            </a:r>
          </a:p>
          <a:p>
            <a:pPr lvl="1"/>
            <a:r>
              <a:rPr lang="en-US" dirty="0" smtClean="0"/>
              <a:t>Likely to be changed or removed later</a:t>
            </a:r>
          </a:p>
          <a:p>
            <a:pPr lvl="1"/>
            <a:endParaRPr lang="en-US" dirty="0"/>
          </a:p>
          <a:p>
            <a:r>
              <a:rPr lang="en-US" dirty="0" smtClean="0"/>
              <a:t>A fundamental trade-off in code design: reusing code saves effort and avoids bugs, but makes the reused code harder to change later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9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repeated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this code and the recursive calls it makes</a:t>
            </a:r>
          </a:p>
          <a:p>
            <a:pPr lvl="1"/>
            <a:r>
              <a:rPr lang="en-US" dirty="0" smtClean="0"/>
              <a:t>Don’t worry about calls to </a:t>
            </a:r>
            <a:r>
              <a:rPr lang="en-US" b="1" dirty="0" smtClean="0">
                <a:latin typeface="Courier New" pitchFamily="49" charset="0"/>
              </a:rPr>
              <a:t>null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</a:rPr>
              <a:t>hd</a:t>
            </a:r>
            <a:r>
              <a:rPr lang="en-US" dirty="0" smtClean="0"/>
              <a:t>, and </a:t>
            </a:r>
            <a:r>
              <a:rPr lang="en-US" b="1" dirty="0" err="1" smtClean="0">
                <a:latin typeface="Courier New" pitchFamily="49" charset="0"/>
              </a:rPr>
              <a:t>tl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because they do a small constant amount of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2590800"/>
            <a:ext cx="7010400" cy="3505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bad_max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if </a:t>
            </a:r>
            <a:r>
              <a:rPr lang="en-US" sz="2000" kern="0" dirty="0" smtClean="0">
                <a:latin typeface="Courier New" pitchFamily="49" charset="0"/>
              </a:rPr>
              <a:t>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0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horrible style; fix later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if </a:t>
            </a:r>
            <a:r>
              <a:rPr lang="en-US" sz="2000" kern="0" dirty="0" smtClean="0">
                <a:latin typeface="Courier New" pitchFamily="49" charset="0"/>
              </a:rPr>
              <a:t>null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if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&gt; </a:t>
            </a:r>
            <a:r>
              <a:rPr lang="en-US" sz="2000" kern="0" dirty="0" err="1" smtClean="0">
                <a:latin typeface="Courier New" pitchFamily="49" charset="0"/>
              </a:rPr>
              <a:t>bad_max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err="1" smtClean="0">
                <a:latin typeface="Courier New" pitchFamily="49" charset="0"/>
              </a:rPr>
              <a:t>bad_max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x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bad_max</a:t>
            </a:r>
            <a:r>
              <a:rPr lang="en-US" sz="2000" kern="0" dirty="0" smtClean="0">
                <a:latin typeface="Courier New" pitchFamily="49" charset="0"/>
              </a:rPr>
              <a:t> [50,49,…,1]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y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>
                <a:latin typeface="Courier New" pitchFamily="49" charset="0"/>
              </a:rPr>
              <a:t>bad_max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[1,2,…,50]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8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vs. unusable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809690"/>
            <a:ext cx="15696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smtClean="0">
                <a:latin typeface="Courier New" pitchFamily="49" charset="0"/>
              </a:rPr>
              <a:t>50,…]</a:t>
            </a:r>
            <a:endParaRPr lang="en-US" sz="2000" dirty="0"/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43400" y="533400"/>
            <a:ext cx="4572000" cy="103825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&gt; </a:t>
            </a:r>
            <a:r>
              <a:rPr lang="en-US" sz="2000" kern="0" dirty="0" err="1" smtClean="0">
                <a:latin typeface="Courier New" pitchFamily="49" charset="0"/>
              </a:rPr>
              <a:t>bad_max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err="1" smtClean="0">
                <a:latin typeface="Courier New" pitchFamily="49" charset="0"/>
              </a:rPr>
              <a:t>bad_max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1905000" y="198120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62200" y="1828800"/>
            <a:ext cx="15696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[49,…]</a:t>
            </a:r>
            <a:endParaRPr lang="en-US" sz="2000" dirty="0"/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>
            <a:off x="3962400" y="198120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1828800"/>
            <a:ext cx="15696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[48,…]</a:t>
            </a:r>
            <a:endParaRPr lang="en-US" sz="2000" dirty="0"/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6019800" y="198120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45"/>
          <p:cNvSpPr>
            <a:spLocks noChangeShapeType="1"/>
          </p:cNvSpPr>
          <p:nvPr/>
        </p:nvSpPr>
        <p:spPr bwMode="auto">
          <a:xfrm>
            <a:off x="6705600" y="198120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>
            <a:off x="7315200" y="198120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79140" y="1828800"/>
            <a:ext cx="11079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[1]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304800" y="293358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[1,…]</a:t>
            </a:r>
            <a:endParaRPr lang="en-US" sz="2000" dirty="0"/>
          </a:p>
        </p:txBody>
      </p:sp>
      <p:sp>
        <p:nvSpPr>
          <p:cNvPr id="20" name="Line 45"/>
          <p:cNvSpPr>
            <a:spLocks noChangeShapeType="1"/>
          </p:cNvSpPr>
          <p:nvPr/>
        </p:nvSpPr>
        <p:spPr bwMode="auto">
          <a:xfrm>
            <a:off x="1752600" y="3105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0" y="295269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[2,…]</a:t>
            </a:r>
            <a:endParaRPr lang="en-US" sz="2000" dirty="0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3810000" y="3105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343400" y="295269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[3,…]</a:t>
            </a:r>
            <a:endParaRPr lang="en-US" sz="2000" dirty="0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>
            <a:off x="6019800" y="3105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6705600" y="3105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>
            <a:off x="7315200" y="3105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48600" y="2952690"/>
            <a:ext cx="12618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[50]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 rot="5400000">
            <a:off x="7667650" y="41470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92977" y="5772090"/>
            <a:ext cx="12618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[50]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8065488" y="3962400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2</a:t>
            </a:r>
            <a:r>
              <a:rPr lang="en-US" baseline="30000" dirty="0" smtClean="0">
                <a:latin typeface="+mj-lt"/>
              </a:rPr>
              <a:t>50</a:t>
            </a:r>
          </a:p>
          <a:p>
            <a:r>
              <a:rPr lang="en-US" dirty="0" smtClean="0">
                <a:latin typeface="+mj-lt"/>
              </a:rPr>
              <a:t>times</a:t>
            </a:r>
            <a:endParaRPr lang="en-US" dirty="0">
              <a:latin typeface="+mj-lt"/>
            </a:endParaRPr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>
            <a:off x="1720572" y="3105090"/>
            <a:ext cx="459754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86000" y="440049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[2,…]</a:t>
            </a:r>
            <a:endParaRPr lang="en-US" sz="2000" dirty="0"/>
          </a:p>
        </p:txBody>
      </p:sp>
      <p:sp>
        <p:nvSpPr>
          <p:cNvPr id="33" name="Line 45"/>
          <p:cNvSpPr>
            <a:spLocks noChangeShapeType="1"/>
          </p:cNvSpPr>
          <p:nvPr/>
        </p:nvSpPr>
        <p:spPr bwMode="auto">
          <a:xfrm>
            <a:off x="3810000" y="3152745"/>
            <a:ext cx="427726" cy="7143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43400" y="371469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[3,…]</a:t>
            </a:r>
            <a:endParaRPr lang="en-US" sz="2000" dirty="0"/>
          </a:p>
        </p:txBody>
      </p:sp>
      <p:sp>
        <p:nvSpPr>
          <p:cNvPr id="35" name="Line 45"/>
          <p:cNvSpPr>
            <a:spLocks noChangeShapeType="1"/>
          </p:cNvSpPr>
          <p:nvPr/>
        </p:nvSpPr>
        <p:spPr bwMode="auto">
          <a:xfrm>
            <a:off x="3810000" y="4629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447669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[3,…]</a:t>
            </a:r>
            <a:endParaRPr lang="en-US" sz="2000" dirty="0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3810000" y="4676745"/>
            <a:ext cx="427726" cy="7143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523869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bm</a:t>
            </a:r>
            <a:r>
              <a:rPr lang="en-US" sz="2000" kern="0" dirty="0" smtClean="0">
                <a:latin typeface="Courier New" pitchFamily="49" charset="0"/>
              </a:rPr>
              <a:t> [3,…]</a:t>
            </a:r>
            <a:endParaRPr lang="en-US" sz="2000" dirty="0"/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>
            <a:off x="6019800" y="31527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>
            <a:off x="6705600" y="31527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7344674" y="3124200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5943600" y="3867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6629400" y="3867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45"/>
          <p:cNvSpPr>
            <a:spLocks noChangeShapeType="1"/>
          </p:cNvSpPr>
          <p:nvPr/>
        </p:nvSpPr>
        <p:spPr bwMode="auto">
          <a:xfrm>
            <a:off x="7239000" y="38670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5943600" y="39147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6629400" y="39147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7268474" y="3886200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5943600" y="47052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6629400" y="47052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7239000" y="47052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5943600" y="47529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>
            <a:off x="6629400" y="47529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>
            <a:off x="7268474" y="4724400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45"/>
          <p:cNvSpPr>
            <a:spLocks noChangeShapeType="1"/>
          </p:cNvSpPr>
          <p:nvPr/>
        </p:nvSpPr>
        <p:spPr bwMode="auto">
          <a:xfrm>
            <a:off x="5943600" y="54672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45"/>
          <p:cNvSpPr>
            <a:spLocks noChangeShapeType="1"/>
          </p:cNvSpPr>
          <p:nvPr/>
        </p:nvSpPr>
        <p:spPr bwMode="auto">
          <a:xfrm>
            <a:off x="6629400" y="54672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7239000" y="54672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45"/>
          <p:cNvSpPr>
            <a:spLocks noChangeShapeType="1"/>
          </p:cNvSpPr>
          <p:nvPr/>
        </p:nvSpPr>
        <p:spPr bwMode="auto">
          <a:xfrm>
            <a:off x="5943600" y="55149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45"/>
          <p:cNvSpPr>
            <a:spLocks noChangeShapeType="1"/>
          </p:cNvSpPr>
          <p:nvPr/>
        </p:nvSpPr>
        <p:spPr bwMode="auto">
          <a:xfrm>
            <a:off x="6629400" y="5514945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>
            <a:off x="7268474" y="5486400"/>
            <a:ext cx="351526" cy="200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never 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one </a:t>
            </a:r>
            <a:r>
              <a:rPr lang="en-US" b="1" dirty="0" err="1">
                <a:latin typeface="Courier New" pitchFamily="49" charset="0"/>
              </a:rPr>
              <a:t>bad_max</a:t>
            </a:r>
            <a:r>
              <a:rPr lang="en-US" dirty="0" smtClean="0"/>
              <a:t> call’s if-then-else logic and calls to </a:t>
            </a:r>
            <a:r>
              <a:rPr lang="en-US" b="1" dirty="0" err="1" smtClean="0">
                <a:latin typeface="Courier New" pitchFamily="49" charset="0"/>
              </a:rPr>
              <a:t>hd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null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</a:rPr>
              <a:t>tl</a:t>
            </a:r>
            <a:r>
              <a:rPr lang="en-US" dirty="0" smtClean="0"/>
              <a:t> take 10</a:t>
            </a:r>
            <a:r>
              <a:rPr lang="en-US" sz="2400" b="1" baseline="30000" dirty="0" smtClean="0"/>
              <a:t>-7</a:t>
            </a:r>
            <a:r>
              <a:rPr lang="en-US" dirty="0" smtClean="0"/>
              <a:t> seconds</a:t>
            </a:r>
          </a:p>
          <a:p>
            <a:pPr lvl="1"/>
            <a:r>
              <a:rPr lang="en-US" dirty="0" smtClean="0"/>
              <a:t>Then </a:t>
            </a:r>
            <a:r>
              <a:rPr lang="en-US" b="1" dirty="0" err="1">
                <a:latin typeface="Courier New" pitchFamily="49" charset="0"/>
              </a:rPr>
              <a:t>bad_max</a:t>
            </a:r>
            <a:r>
              <a:rPr lang="en-US" b="1" dirty="0">
                <a:latin typeface="Courier New" pitchFamily="49" charset="0"/>
              </a:rPr>
              <a:t> [50,49,…,1]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takes 50 x 10</a:t>
            </a:r>
            <a:r>
              <a:rPr lang="en-US" b="1" baseline="30000" dirty="0" smtClean="0"/>
              <a:t>-7</a:t>
            </a:r>
            <a:r>
              <a:rPr lang="en-US" dirty="0" smtClean="0"/>
              <a:t> seconds</a:t>
            </a:r>
          </a:p>
          <a:p>
            <a:pPr lvl="1"/>
            <a:r>
              <a:rPr lang="en-US" dirty="0" smtClean="0"/>
              <a:t>And </a:t>
            </a:r>
            <a:r>
              <a:rPr lang="en-US" b="1" dirty="0" err="1">
                <a:latin typeface="Courier New" pitchFamily="49" charset="0"/>
              </a:rPr>
              <a:t>bad_max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[1,2,…,50] </a:t>
            </a:r>
            <a:r>
              <a:rPr lang="en-US" dirty="0" smtClean="0"/>
              <a:t>takes 1.12 x 10</a:t>
            </a:r>
            <a:r>
              <a:rPr lang="en-US" b="1" baseline="30000" dirty="0" smtClean="0"/>
              <a:t>8</a:t>
            </a:r>
            <a:r>
              <a:rPr lang="en-US" dirty="0" smtClean="0"/>
              <a:t> seconds </a:t>
            </a:r>
          </a:p>
          <a:p>
            <a:pPr lvl="2"/>
            <a:r>
              <a:rPr lang="en-US" dirty="0" smtClean="0"/>
              <a:t>(over 3.5 years)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bad_max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[1,2,…,55]</a:t>
            </a:r>
            <a:r>
              <a:rPr lang="en-US" dirty="0" smtClean="0">
                <a:latin typeface="+mj-lt"/>
              </a:rPr>
              <a:t>takes over 1 century</a:t>
            </a:r>
          </a:p>
          <a:p>
            <a:pPr lvl="2"/>
            <a:r>
              <a:rPr lang="en-US" dirty="0" smtClean="0">
                <a:latin typeface="+mj-lt"/>
              </a:rPr>
              <a:t>Buying a faster computer won’t help much </a:t>
            </a:r>
            <a:r>
              <a:rPr lang="en-US" dirty="0" smtClean="0">
                <a:latin typeface="+mj-lt"/>
                <a:sym typeface="Wingdings" pitchFamily="2" charset="2"/>
              </a:rPr>
              <a:t></a:t>
            </a:r>
            <a:endParaRPr lang="en-US" dirty="0" smtClean="0">
              <a:latin typeface="+mj-lt"/>
            </a:endParaRPr>
          </a:p>
          <a:p>
            <a:pPr lvl="2"/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The key is not to do repeated work that might do repeated work that might do…</a:t>
            </a:r>
          </a:p>
          <a:p>
            <a:pPr lvl="1"/>
            <a:r>
              <a:rPr lang="en-US" dirty="0" smtClean="0">
                <a:latin typeface="+mj-lt"/>
              </a:rPr>
              <a:t>Saving recursive results in local bindings is essential…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5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max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600200"/>
            <a:ext cx="7010400" cy="3657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good_max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if </a:t>
            </a:r>
            <a:r>
              <a:rPr lang="en-US" sz="2000" kern="0" dirty="0" smtClean="0">
                <a:latin typeface="Courier New" pitchFamily="49" charset="0"/>
              </a:rPr>
              <a:t>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0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horrible style; fix later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if </a:t>
            </a:r>
            <a:r>
              <a:rPr lang="en-US" sz="2000" kern="0" dirty="0" smtClean="0">
                <a:latin typeface="Courier New" pitchFamily="49" charset="0"/>
              </a:rPr>
              <a:t>null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let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tl_ans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good_max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in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if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&gt;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  <a:endParaRPr lang="en-US" sz="2000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4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are we here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30423"/>
          <a:stretch/>
        </p:blipFill>
        <p:spPr>
          <a:xfrm>
            <a:off x="1447800" y="1371600"/>
            <a:ext cx="6362095" cy="3767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44669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dirty="0" smtClean="0"/>
              <a:t>To </a:t>
            </a:r>
            <a:r>
              <a:rPr lang="en-US" sz="2800" i="1" dirty="0" smtClean="0"/>
              <a:t>work together </a:t>
            </a:r>
            <a:r>
              <a:rPr lang="en-US" sz="2800" b="0" i="1" dirty="0" smtClean="0"/>
              <a:t>to</a:t>
            </a:r>
            <a:r>
              <a:rPr lang="en-US" sz="2800" i="1" dirty="0" smtClean="0"/>
              <a:t> </a:t>
            </a:r>
            <a:r>
              <a:rPr lang="en-US" sz="2800" b="0" i="1" dirty="0" smtClean="0"/>
              <a:t>free </a:t>
            </a:r>
            <a:r>
              <a:rPr lang="en-US" sz="2800" b="0" i="1" dirty="0" smtClean="0"/>
              <a:t>our minds from the shackles of imperative programming.</a:t>
            </a:r>
            <a:endParaRPr lang="en-US" sz="2800" b="0" i="1" dirty="0"/>
          </a:p>
        </p:txBody>
      </p:sp>
    </p:spTree>
    <p:extLst>
      <p:ext uri="{BB962C8B-B14F-4D97-AF65-F5344CB8AC3E}">
        <p14:creationId xmlns:p14="http://schemas.microsoft.com/office/powerpoint/2010/main" val="36713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vs. fast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847980"/>
            <a:ext cx="15696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smtClean="0">
                <a:latin typeface="Courier New" pitchFamily="49" charset="0"/>
              </a:rPr>
              <a:t>50,…]</a:t>
            </a:r>
            <a:endParaRPr lang="en-US" sz="2000" dirty="0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1726" y="1499788"/>
            <a:ext cx="5287274" cy="18530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let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tl_ans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good_max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n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if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&gt;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else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1905000" y="40194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62200" y="3867090"/>
            <a:ext cx="15696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[49,…]</a:t>
            </a:r>
            <a:endParaRPr lang="en-US" sz="2000" dirty="0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>
            <a:off x="3962400" y="40194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3867090"/>
            <a:ext cx="15696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[48,…]</a:t>
            </a:r>
            <a:endParaRPr lang="en-US" sz="2000" dirty="0"/>
          </a:p>
        </p:txBody>
      </p:sp>
      <p:sp>
        <p:nvSpPr>
          <p:cNvPr id="13" name="Line 45"/>
          <p:cNvSpPr>
            <a:spLocks noChangeShapeType="1"/>
          </p:cNvSpPr>
          <p:nvPr/>
        </p:nvSpPr>
        <p:spPr bwMode="auto">
          <a:xfrm>
            <a:off x="6019800" y="40194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>
            <a:off x="6705600" y="40194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7315200" y="401949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79140" y="3867090"/>
            <a:ext cx="110799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[1]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36828" y="4648200"/>
            <a:ext cx="141577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[1,…]</a:t>
            </a:r>
            <a:endParaRPr lang="en-US" sz="2000" dirty="0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1828800" y="481971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0" y="4667310"/>
            <a:ext cx="16458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[2,…]</a:t>
            </a:r>
            <a:endParaRPr lang="en-US" sz="2000" dirty="0"/>
          </a:p>
        </p:txBody>
      </p:sp>
      <p:sp>
        <p:nvSpPr>
          <p:cNvPr id="20" name="Line 45"/>
          <p:cNvSpPr>
            <a:spLocks noChangeShapeType="1"/>
          </p:cNvSpPr>
          <p:nvPr/>
        </p:nvSpPr>
        <p:spPr bwMode="auto">
          <a:xfrm>
            <a:off x="3915674" y="481971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43400" y="4667310"/>
            <a:ext cx="1600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[3,…]</a:t>
            </a:r>
            <a:endParaRPr lang="en-US" sz="2000" dirty="0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5943600" y="481971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6629400" y="481971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>
            <a:off x="7239000" y="4819710"/>
            <a:ext cx="427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02940" y="4667310"/>
            <a:ext cx="1261884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kern="0" dirty="0" err="1" smtClean="0">
                <a:latin typeface="Courier New" pitchFamily="49" charset="0"/>
              </a:rPr>
              <a:t>gm</a:t>
            </a:r>
            <a:r>
              <a:rPr lang="en-US" sz="2000" kern="0" dirty="0" smtClean="0">
                <a:latin typeface="Courier New" pitchFamily="49" charset="0"/>
              </a:rPr>
              <a:t> [50]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94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85800" y="1143000"/>
            <a:ext cx="3429000" cy="5486400"/>
          </a:xfrm>
          <a:prstGeom prst="roundRect">
            <a:avLst/>
          </a:prstGeom>
          <a:solidFill>
            <a:srgbClr val="CCFFCC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Team SML Practice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3000" y="1227919"/>
            <a:ext cx="2514600" cy="540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0;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0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1;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1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2;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1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2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3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5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6;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8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</a:t>
            </a:r>
            <a:r>
              <a:rPr lang="en-US" sz="1800" dirty="0" smtClean="0">
                <a:latin typeface="CMU Concrete Roman"/>
                <a:cs typeface="CMU Concrete Roman"/>
              </a:rPr>
              <a:t>fib </a:t>
            </a:r>
            <a:r>
              <a:rPr lang="en-US" sz="1800" dirty="0">
                <a:latin typeface="CMU Concrete Roman"/>
                <a:cs typeface="CMU Concrete Roman"/>
              </a:rPr>
              <a:t>7;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13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16" y="990600"/>
            <a:ext cx="3820884" cy="2590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657600"/>
            <a:ext cx="3733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83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105400"/>
          </a:xfrm>
        </p:spPr>
        <p:txBody>
          <a:bodyPr/>
          <a:lstStyle/>
          <a:p>
            <a:pPr marL="914400" lvl="2" indent="0">
              <a:buNone/>
            </a:pPr>
            <a:endParaRPr lang="en-US" sz="1000" dirty="0"/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 option</a:t>
            </a:r>
            <a:r>
              <a:rPr lang="en-US" dirty="0" smtClean="0"/>
              <a:t> is a type for any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(much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 list</a:t>
            </a:r>
            <a:r>
              <a:rPr lang="en-US" dirty="0" smtClean="0"/>
              <a:t>, but a different type, not a list)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Building: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NONE </a:t>
            </a:r>
            <a:r>
              <a:rPr lang="en-US" dirty="0" smtClean="0"/>
              <a:t>has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option </a:t>
            </a:r>
            <a:r>
              <a:rPr lang="en-US" dirty="0" smtClean="0"/>
              <a:t>(much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dirty="0" smtClean="0"/>
              <a:t>has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SOME e </a:t>
            </a:r>
            <a:r>
              <a:rPr lang="en-US" dirty="0" smtClean="0"/>
              <a:t>has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 option </a:t>
            </a:r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/>
              <a:t>has type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 </a:t>
            </a:r>
            <a:r>
              <a:rPr lang="en-US" dirty="0"/>
              <a:t>(much like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e::[]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Accessing</a:t>
            </a:r>
            <a:r>
              <a:rPr lang="en-US" dirty="0" smtClean="0"/>
              <a:t>: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isSome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has </a:t>
            </a:r>
            <a:r>
              <a:rPr lang="en-US" dirty="0" smtClean="0"/>
              <a:t>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option -&gt;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valOf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has type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'a option -&gt; 'a </a:t>
            </a:r>
            <a:r>
              <a:rPr lang="en-US" dirty="0" smtClean="0"/>
              <a:t>(exception if given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dirty="0"/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95400"/>
            <a:ext cx="73914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better_max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if </a:t>
            </a:r>
            <a:r>
              <a:rPr lang="en-US" sz="2000" kern="0" dirty="0" smtClean="0">
                <a:latin typeface="Courier New" pitchFamily="49" charset="0"/>
              </a:rPr>
              <a:t>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NONE </a:t>
            </a:r>
            <a:endParaRPr lang="en-US" sz="2000" kern="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	  else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let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tl_ans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better_max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in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if </a:t>
            </a:r>
            <a:r>
              <a:rPr lang="en-US" sz="2000" kern="0" dirty="0" err="1" smtClean="0">
                <a:latin typeface="Courier New" pitchFamily="49" charset="0"/>
              </a:rPr>
              <a:t>isSome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andalso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valOf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r>
              <a:rPr lang="en-US" sz="2000" kern="0" dirty="0" smtClean="0">
                <a:latin typeface="Courier New" pitchFamily="49" charset="0"/>
              </a:rPr>
              <a:t> &gt;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then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smtClean="0">
                <a:latin typeface="Courier New" pitchFamily="49" charset="0"/>
              </a:rPr>
              <a:t>SOME (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  <a:endParaRPr lang="en-US" sz="2000" kern="0" dirty="0" smtClean="0">
              <a:latin typeface="Courier New" pitchFamily="49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4876800"/>
            <a:ext cx="7772400" cy="144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better_max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list -&gt;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option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Nothing wrong with this, but as a matter of style might prefer not to do so much useless “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valOf</a:t>
            </a:r>
            <a:r>
              <a:rPr lang="en-US" dirty="0" smtClean="0"/>
              <a:t>” in the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1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variation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219200"/>
            <a:ext cx="86106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better_max2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if </a:t>
            </a:r>
            <a:r>
              <a:rPr lang="en-US" sz="2000" kern="0" dirty="0" smtClean="0">
                <a:latin typeface="Courier New" pitchFamily="49" charset="0"/>
              </a:rPr>
              <a:t>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smtClean="0">
                <a:latin typeface="Courier New" pitchFamily="49" charset="0"/>
              </a:rPr>
              <a:t>NONE </a:t>
            </a:r>
            <a:endParaRPr lang="en-US" sz="2000" kern="0" dirty="0" smtClean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	  else let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ok to assume </a:t>
            </a:r>
            <a:r>
              <a:rPr lang="en-US" sz="2000" kern="0" dirty="0" err="1" smtClean="0">
                <a:solidFill>
                  <a:srgbClr val="7030A0"/>
                </a:solidFill>
                <a:latin typeface="Courier New" pitchFamily="49" charset="0"/>
              </a:rPr>
              <a:t>xs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 nonempty b/c local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max_nonempty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list)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if </a:t>
            </a:r>
            <a:r>
              <a:rPr lang="en-US" sz="2000" kern="0" dirty="0">
                <a:latin typeface="Courier New" pitchFamily="49" charset="0"/>
              </a:rPr>
              <a:t>null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     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	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else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 let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tl_ans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max_nonempty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 in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   if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&gt;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        then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</a:t>
            </a:r>
            <a:r>
              <a:rPr lang="en-US" sz="2000" kern="0" dirty="0" smtClean="0">
                <a:latin typeface="Courier New" pitchFamily="49" charset="0"/>
              </a:rPr>
              <a:t>       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kern="0" dirty="0" err="1" smtClean="0">
                <a:latin typeface="Courier New" pitchFamily="49" charset="0"/>
              </a:rPr>
              <a:t>tl_ans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 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in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  </a:t>
            </a:r>
            <a:r>
              <a:rPr lang="en-US" sz="2000" kern="0" dirty="0" smtClean="0">
                <a:latin typeface="Courier New" pitchFamily="49" charset="0"/>
              </a:rPr>
              <a:t>SOME (</a:t>
            </a:r>
            <a:r>
              <a:rPr lang="en-US" sz="2000" kern="0" dirty="0" err="1" smtClean="0">
                <a:latin typeface="Courier New" pitchFamily="49" charset="0"/>
              </a:rPr>
              <a:t>max_nonempty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    end</a:t>
            </a:r>
            <a:endParaRPr lang="en-US" sz="2000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11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Cannot tell if you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1534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ML, these two implementations of </a:t>
            </a:r>
            <a:r>
              <a:rPr lang="en-US" b="1" dirty="0" err="1">
                <a:latin typeface="Courier New" pitchFamily="49" charset="0"/>
              </a:rPr>
              <a:t>sort_pair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2"/>
                </a:solidFill>
              </a:rPr>
              <a:t>indistinguishable</a:t>
            </a:r>
          </a:p>
          <a:p>
            <a:pPr lvl="1"/>
            <a:r>
              <a:rPr lang="en-US" dirty="0" smtClean="0"/>
              <a:t>But only because tuples are immutable</a:t>
            </a:r>
          </a:p>
          <a:p>
            <a:pPr lvl="1"/>
            <a:r>
              <a:rPr lang="en-US" dirty="0" smtClean="0"/>
              <a:t>The first is better style: simpler and avoids making a new pair in the then-branch</a:t>
            </a:r>
          </a:p>
          <a:p>
            <a:pPr lvl="1"/>
            <a:r>
              <a:rPr lang="en-US" dirty="0" smtClean="0"/>
              <a:t>In languages with mutable compound data, these are different!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1497" y="1295400"/>
            <a:ext cx="5181600" cy="2895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sort_pair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pr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: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*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#1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 &lt; #2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(#2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, #1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sort_pair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pr</a:t>
            </a:r>
            <a:r>
              <a:rPr lang="en-US" sz="1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*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)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#1 </a:t>
            </a:r>
            <a:r>
              <a:rPr lang="en-US" sz="2000" kern="0" dirty="0" err="1">
                <a:latin typeface="Courier New" pitchFamily="49" charset="0"/>
              </a:rPr>
              <a:t>pr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&lt; </a:t>
            </a:r>
            <a:r>
              <a:rPr lang="en-US" sz="2000" kern="0" dirty="0">
                <a:latin typeface="Courier New" pitchFamily="49" charset="0"/>
              </a:rPr>
              <a:t>#2 </a:t>
            </a:r>
            <a:r>
              <a:rPr lang="en-US" sz="2000" kern="0" dirty="0" err="1">
                <a:latin typeface="Courier New" pitchFamily="49" charset="0"/>
              </a:rPr>
              <a:t>pr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</a:t>
            </a:r>
            <a:r>
              <a:rPr lang="en-US" sz="2000" kern="0" dirty="0" smtClean="0">
                <a:latin typeface="Courier New" pitchFamily="49" charset="0"/>
              </a:rPr>
              <a:t> (#1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, #2 </a:t>
            </a:r>
            <a:r>
              <a:rPr lang="en-US" sz="2000" kern="0" dirty="0" err="1" smtClean="0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(#2 </a:t>
            </a:r>
            <a:r>
              <a:rPr lang="en-US" sz="2000" kern="0" dirty="0" err="1">
                <a:latin typeface="Courier New" pitchFamily="49" charset="0"/>
              </a:rPr>
              <a:t>pr</a:t>
            </a:r>
            <a:r>
              <a:rPr lang="en-US" sz="2000" kern="0" dirty="0">
                <a:latin typeface="Courier New" pitchFamily="49" charset="0"/>
              </a:rPr>
              <a:t>, #1 </a:t>
            </a:r>
            <a:r>
              <a:rPr lang="en-US" sz="2000" kern="0" dirty="0" err="1">
                <a:latin typeface="Courier New" pitchFamily="49" charset="0"/>
              </a:rPr>
              <a:t>pr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we had mutation…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8001000" cy="2667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latin typeface="Courier New" pitchFamily="49" charset="0"/>
              </a:rPr>
              <a:t>z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Would depend on how we implemented </a:t>
            </a:r>
            <a:r>
              <a:rPr lang="en-US" b="1" dirty="0" err="1" smtClean="0">
                <a:latin typeface="Courier New" pitchFamily="49" charset="0"/>
              </a:rPr>
              <a:t>sort_pair</a:t>
            </a:r>
            <a:endParaRPr lang="en-US" dirty="0" smtClean="0"/>
          </a:p>
          <a:p>
            <a:pPr lvl="2"/>
            <a:r>
              <a:rPr lang="en-US" dirty="0" smtClean="0"/>
              <a:t>Would have to decide carefully and document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sort_pair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But without mutation, we can implement “either way”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No code can ever distinguish aliasing vs. identical copies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No need to think about aliasing: focus on other things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Can use aliasing, which saves space, without danger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447800"/>
            <a:ext cx="4724400" cy="18530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(3,4)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err="1" smtClean="0">
                <a:latin typeface="Courier New" pitchFamily="49" charset="0"/>
              </a:rPr>
              <a:t>sort_pair</a:t>
            </a:r>
            <a:r>
              <a:rPr lang="en-US" sz="2000" kern="0" dirty="0" smtClean="0">
                <a:latin typeface="Courier New" pitchFamily="49" charset="0"/>
              </a:rPr>
              <a:t> x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i="1" kern="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 smtClean="0">
                <a:solidFill>
                  <a:srgbClr val="FF0000"/>
                </a:solidFill>
                <a:latin typeface="Courier New" pitchFamily="49" charset="0"/>
              </a:rPr>
              <a:t>somehow mutate #1 x to hold 5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z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#1 y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rgbClr val="FF000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1905000"/>
            <a:ext cx="830729" cy="271551"/>
            <a:chOff x="912" y="864"/>
            <a:chExt cx="768" cy="33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6019800" y="1905000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x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6885640" y="1874520"/>
            <a:ext cx="322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3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6342156" y="2045875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7239000" y="1874520"/>
            <a:ext cx="322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4</a:t>
            </a:r>
            <a:endParaRPr lang="en-US" sz="1800" b="1" dirty="0">
              <a:latin typeface="Courier New" pitchFamily="49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65471" y="2971800"/>
            <a:ext cx="830729" cy="271551"/>
            <a:chOff x="912" y="864"/>
            <a:chExt cx="768" cy="336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103471" y="2590800"/>
            <a:ext cx="322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y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6969311" y="2953512"/>
            <a:ext cx="322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3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6425826" y="2731675"/>
            <a:ext cx="387097" cy="3463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7322671" y="2953512"/>
            <a:ext cx="322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4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 flipV="1">
            <a:off x="6425827" y="2176550"/>
            <a:ext cx="414617" cy="5500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6294581" y="22198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90846" y="2738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8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even better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295400"/>
            <a:ext cx="7315200" cy="213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append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xs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list,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ys</a:t>
            </a:r>
            <a:r>
              <a:rPr lang="en-US" sz="1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latin typeface="Courier New" pitchFamily="49" charset="0"/>
              </a:rPr>
              <a:t>:</a:t>
            </a:r>
            <a:r>
              <a:rPr lang="en-US" sz="1000" kern="0" dirty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list)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if</a:t>
            </a:r>
            <a:r>
              <a:rPr lang="en-US" sz="2000" kern="0" dirty="0" smtClean="0">
                <a:latin typeface="Courier New" pitchFamily="49" charset="0"/>
              </a:rPr>
              <a:t> null 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ys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hd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>
                <a:latin typeface="Courier New" pitchFamily="49" charset="0"/>
              </a:rPr>
              <a:t>:: </a:t>
            </a:r>
            <a:r>
              <a:rPr lang="en-US" sz="2000" kern="0" dirty="0" smtClean="0">
                <a:latin typeface="Courier New" pitchFamily="49" charset="0"/>
              </a:rPr>
              <a:t>append (</a:t>
            </a:r>
            <a:r>
              <a:rPr lang="en-US" sz="2000" kern="0" dirty="0" err="1" smtClean="0">
                <a:latin typeface="Courier New" pitchFamily="49" charset="0"/>
              </a:rPr>
              <a:t>tl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xs</a:t>
            </a:r>
            <a:r>
              <a:rPr lang="en-US" sz="2000" kern="0" dirty="0" smtClean="0">
                <a:latin typeface="Courier New" pitchFamily="49" charset="0"/>
              </a:rPr>
              <a:t>), </a:t>
            </a:r>
            <a:r>
              <a:rPr lang="en-US" sz="2000" kern="0" dirty="0" err="1" smtClean="0">
                <a:latin typeface="Courier New" pitchFamily="49" charset="0"/>
              </a:rPr>
              <a:t>ys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x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[2,4]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y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[5,3,0]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val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z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kern="0" dirty="0" smtClean="0">
                <a:latin typeface="Courier New" pitchFamily="49" charset="0"/>
              </a:rPr>
              <a:t>append(</a:t>
            </a:r>
            <a:r>
              <a:rPr lang="en-US" sz="2000" kern="0" dirty="0" err="1" smtClean="0">
                <a:latin typeface="Courier New" pitchFamily="49" charset="0"/>
              </a:rPr>
              <a:t>x,y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450729" y="3609088"/>
            <a:ext cx="830729" cy="271551"/>
            <a:chOff x="912" y="864"/>
            <a:chExt cx="768" cy="336"/>
          </a:xfrm>
        </p:grpSpPr>
        <p:sp>
          <p:nvSpPr>
            <p:cNvPr id="104" name="Rectangle 4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41060" y="3609088"/>
            <a:ext cx="830729" cy="271551"/>
            <a:chOff x="912" y="864"/>
            <a:chExt cx="768" cy="336"/>
          </a:xfrm>
        </p:grpSpPr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3" name="Line 11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50729" y="4035812"/>
            <a:ext cx="830729" cy="271551"/>
            <a:chOff x="912" y="864"/>
            <a:chExt cx="768" cy="336"/>
          </a:xfrm>
        </p:grpSpPr>
        <p:sp>
          <p:nvSpPr>
            <p:cNvPr id="100" name="Rectangle 99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541060" y="4035812"/>
            <a:ext cx="830729" cy="271551"/>
            <a:chOff x="912" y="864"/>
            <a:chExt cx="768" cy="336"/>
          </a:xfrm>
        </p:grpSpPr>
        <p:sp>
          <p:nvSpPr>
            <p:cNvPr id="98" name="Rectangle 97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9" name="Line 17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79471" y="4035812"/>
            <a:ext cx="830729" cy="271551"/>
            <a:chOff x="912" y="864"/>
            <a:chExt cx="768" cy="336"/>
          </a:xfrm>
        </p:grpSpPr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2450729" y="4462535"/>
            <a:ext cx="830729" cy="271551"/>
            <a:chOff x="912" y="864"/>
            <a:chExt cx="768" cy="336"/>
          </a:xfrm>
        </p:grpSpPr>
        <p:sp>
          <p:nvSpPr>
            <p:cNvPr id="94" name="Rectangle 25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>
            <a:off x="3541060" y="4462535"/>
            <a:ext cx="830729" cy="271551"/>
            <a:chOff x="912" y="864"/>
            <a:chExt cx="768" cy="336"/>
          </a:xfrm>
        </p:grpSpPr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912" y="864"/>
              <a:ext cx="768" cy="33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3" name="Line 29"/>
            <p:cNvSpPr>
              <a:spLocks noChangeShapeType="1"/>
            </p:cNvSpPr>
            <p:nvPr/>
          </p:nvSpPr>
          <p:spPr bwMode="auto">
            <a:xfrm>
              <a:off x="1296" y="864"/>
              <a:ext cx="1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466682" y="3609088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x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466682" y="3997018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y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466682" y="4462535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z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2554569" y="3609088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3592981" y="3609088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4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 flipV="1">
            <a:off x="4008345" y="3647881"/>
            <a:ext cx="311524" cy="193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3177617" y="3764260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3177617" y="4190984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4216028" y="4190984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554569" y="4035812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5</a:t>
            </a: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3592981" y="4035812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3</a:t>
            </a:r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4683313" y="4035812"/>
            <a:ext cx="281237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0</a:t>
            </a: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flipV="1">
            <a:off x="5046756" y="4074604"/>
            <a:ext cx="311524" cy="193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2554569" y="4462535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2</a:t>
            </a:r>
          </a:p>
        </p:txBody>
      </p: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3644901" y="4462535"/>
            <a:ext cx="274052" cy="22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4</a:t>
            </a:r>
          </a:p>
        </p:txBody>
      </p:sp>
      <p:sp>
        <p:nvSpPr>
          <p:cNvPr id="31" name="Line 45"/>
          <p:cNvSpPr>
            <a:spLocks noChangeShapeType="1"/>
          </p:cNvSpPr>
          <p:nvPr/>
        </p:nvSpPr>
        <p:spPr bwMode="auto">
          <a:xfrm>
            <a:off x="3177617" y="4617707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2" name="Line 49"/>
          <p:cNvSpPr>
            <a:spLocks noChangeShapeType="1"/>
          </p:cNvSpPr>
          <p:nvPr/>
        </p:nvSpPr>
        <p:spPr bwMode="auto">
          <a:xfrm flipH="1" flipV="1">
            <a:off x="2658411" y="4307363"/>
            <a:ext cx="1609537" cy="2327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6" name="Line 45"/>
          <p:cNvSpPr>
            <a:spLocks noChangeShapeType="1"/>
          </p:cNvSpPr>
          <p:nvPr/>
        </p:nvSpPr>
        <p:spPr bwMode="auto">
          <a:xfrm>
            <a:off x="1867997" y="4642175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7" name="Line 45"/>
          <p:cNvSpPr>
            <a:spLocks noChangeShapeType="1"/>
          </p:cNvSpPr>
          <p:nvPr/>
        </p:nvSpPr>
        <p:spPr bwMode="auto">
          <a:xfrm>
            <a:off x="1867997" y="4172590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8" name="Line 45"/>
          <p:cNvSpPr>
            <a:spLocks noChangeShapeType="1"/>
          </p:cNvSpPr>
          <p:nvPr/>
        </p:nvSpPr>
        <p:spPr bwMode="auto">
          <a:xfrm>
            <a:off x="1867997" y="3749963"/>
            <a:ext cx="3634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3" name="Group 2"/>
          <p:cNvGrpSpPr/>
          <p:nvPr/>
        </p:nvGrpSpPr>
        <p:grpSpPr>
          <a:xfrm>
            <a:off x="1463040" y="5199602"/>
            <a:ext cx="6086311" cy="1124998"/>
            <a:chOff x="1447800" y="5199602"/>
            <a:chExt cx="6086311" cy="1124998"/>
          </a:xfrm>
        </p:grpSpPr>
        <p:grpSp>
          <p:nvGrpSpPr>
            <p:cNvPr id="33" name="Group 51"/>
            <p:cNvGrpSpPr>
              <a:grpSpLocks/>
            </p:cNvGrpSpPr>
            <p:nvPr/>
          </p:nvGrpSpPr>
          <p:grpSpPr bwMode="auto">
            <a:xfrm>
              <a:off x="2445897" y="5199602"/>
              <a:ext cx="830729" cy="271551"/>
              <a:chOff x="912" y="864"/>
              <a:chExt cx="768" cy="336"/>
            </a:xfrm>
          </p:grpSpPr>
          <p:sp>
            <p:nvSpPr>
              <p:cNvPr id="90" name="Rectangle 52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1" name="Line 53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4" name="Group 54"/>
            <p:cNvGrpSpPr>
              <a:grpSpLocks/>
            </p:cNvGrpSpPr>
            <p:nvPr/>
          </p:nvGrpSpPr>
          <p:grpSpPr bwMode="auto">
            <a:xfrm>
              <a:off x="3536229" y="5199602"/>
              <a:ext cx="830729" cy="271551"/>
              <a:chOff x="912" y="864"/>
              <a:chExt cx="768" cy="336"/>
            </a:xfrm>
          </p:grpSpPr>
          <p:sp>
            <p:nvSpPr>
              <p:cNvPr id="88" name="Rectangle 55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9" name="Line 56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5" name="Group 57"/>
            <p:cNvGrpSpPr>
              <a:grpSpLocks/>
            </p:cNvGrpSpPr>
            <p:nvPr/>
          </p:nvGrpSpPr>
          <p:grpSpPr bwMode="auto">
            <a:xfrm>
              <a:off x="2445897" y="5626325"/>
              <a:ext cx="830729" cy="271551"/>
              <a:chOff x="912" y="864"/>
              <a:chExt cx="768" cy="336"/>
            </a:xfrm>
          </p:grpSpPr>
          <p:sp>
            <p:nvSpPr>
              <p:cNvPr id="86" name="Rectangle 58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7" name="Line 59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6" name="Group 60"/>
            <p:cNvGrpSpPr>
              <a:grpSpLocks/>
            </p:cNvGrpSpPr>
            <p:nvPr/>
          </p:nvGrpSpPr>
          <p:grpSpPr bwMode="auto">
            <a:xfrm>
              <a:off x="3536229" y="5626325"/>
              <a:ext cx="830729" cy="271551"/>
              <a:chOff x="912" y="864"/>
              <a:chExt cx="768" cy="336"/>
            </a:xfrm>
          </p:grpSpPr>
          <p:sp>
            <p:nvSpPr>
              <p:cNvPr id="84" name="Rectangle 61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5" name="Line 62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7" name="Group 63"/>
            <p:cNvGrpSpPr>
              <a:grpSpLocks/>
            </p:cNvGrpSpPr>
            <p:nvPr/>
          </p:nvGrpSpPr>
          <p:grpSpPr bwMode="auto">
            <a:xfrm>
              <a:off x="4574639" y="5626325"/>
              <a:ext cx="830729" cy="271551"/>
              <a:chOff x="912" y="864"/>
              <a:chExt cx="768" cy="336"/>
            </a:xfrm>
          </p:grpSpPr>
          <p:sp>
            <p:nvSpPr>
              <p:cNvPr id="82" name="Rectangle 64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3" name="Line 65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8" name="Group 66"/>
            <p:cNvGrpSpPr>
              <a:grpSpLocks/>
            </p:cNvGrpSpPr>
            <p:nvPr/>
          </p:nvGrpSpPr>
          <p:grpSpPr bwMode="auto">
            <a:xfrm>
              <a:off x="2445897" y="6053049"/>
              <a:ext cx="830729" cy="271551"/>
              <a:chOff x="912" y="864"/>
              <a:chExt cx="768" cy="336"/>
            </a:xfrm>
          </p:grpSpPr>
          <p:sp>
            <p:nvSpPr>
              <p:cNvPr id="80" name="Rectangle 67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1" name="Line 68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39" name="Group 69"/>
            <p:cNvGrpSpPr>
              <a:grpSpLocks/>
            </p:cNvGrpSpPr>
            <p:nvPr/>
          </p:nvGrpSpPr>
          <p:grpSpPr bwMode="auto">
            <a:xfrm>
              <a:off x="3536229" y="6053049"/>
              <a:ext cx="830729" cy="271551"/>
              <a:chOff x="912" y="864"/>
              <a:chExt cx="768" cy="336"/>
            </a:xfrm>
          </p:grpSpPr>
          <p:sp>
            <p:nvSpPr>
              <p:cNvPr id="78" name="Rectangle 70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79" name="Line 71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40" name="Text Box 72"/>
            <p:cNvSpPr txBox="1">
              <a:spLocks noChangeArrowheads="1"/>
            </p:cNvSpPr>
            <p:nvPr/>
          </p:nvSpPr>
          <p:spPr bwMode="auto">
            <a:xfrm>
              <a:off x="1447800" y="5199602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Courier New" pitchFamily="49" charset="0"/>
                </a:rPr>
                <a:t>x</a:t>
              </a:r>
            </a:p>
          </p:txBody>
        </p:sp>
        <p:sp>
          <p:nvSpPr>
            <p:cNvPr id="41" name="Text Box 73"/>
            <p:cNvSpPr txBox="1">
              <a:spLocks noChangeArrowheads="1"/>
            </p:cNvSpPr>
            <p:nvPr/>
          </p:nvSpPr>
          <p:spPr bwMode="auto">
            <a:xfrm>
              <a:off x="1447800" y="5587533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y</a:t>
              </a:r>
            </a:p>
          </p:txBody>
        </p:sp>
        <p:sp>
          <p:nvSpPr>
            <p:cNvPr id="42" name="Text Box 74"/>
            <p:cNvSpPr txBox="1">
              <a:spLocks noChangeArrowheads="1"/>
            </p:cNvSpPr>
            <p:nvPr/>
          </p:nvSpPr>
          <p:spPr bwMode="auto">
            <a:xfrm>
              <a:off x="1447800" y="6053049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z</a:t>
              </a:r>
            </a:p>
          </p:txBody>
        </p:sp>
        <p:sp>
          <p:nvSpPr>
            <p:cNvPr id="43" name="Text Box 75"/>
            <p:cNvSpPr txBox="1">
              <a:spLocks noChangeArrowheads="1"/>
            </p:cNvSpPr>
            <p:nvPr/>
          </p:nvSpPr>
          <p:spPr bwMode="auto">
            <a:xfrm>
              <a:off x="2549739" y="5199602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2</a:t>
              </a:r>
            </a:p>
          </p:txBody>
        </p:sp>
        <p:sp>
          <p:nvSpPr>
            <p:cNvPr id="44" name="Text Box 76"/>
            <p:cNvSpPr txBox="1">
              <a:spLocks noChangeArrowheads="1"/>
            </p:cNvSpPr>
            <p:nvPr/>
          </p:nvSpPr>
          <p:spPr bwMode="auto">
            <a:xfrm>
              <a:off x="3588149" y="5199602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 dirty="0">
                  <a:latin typeface="Courier New" pitchFamily="49" charset="0"/>
                </a:rPr>
                <a:t>4</a:t>
              </a:r>
            </a:p>
          </p:txBody>
        </p:sp>
        <p:sp>
          <p:nvSpPr>
            <p:cNvPr id="45" name="Line 77"/>
            <p:cNvSpPr>
              <a:spLocks noChangeShapeType="1"/>
            </p:cNvSpPr>
            <p:nvPr/>
          </p:nvSpPr>
          <p:spPr bwMode="auto">
            <a:xfrm flipV="1">
              <a:off x="4003514" y="5238396"/>
              <a:ext cx="311524" cy="1939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6" name="Line 78"/>
            <p:cNvSpPr>
              <a:spLocks noChangeShapeType="1"/>
            </p:cNvSpPr>
            <p:nvPr/>
          </p:nvSpPr>
          <p:spPr bwMode="auto">
            <a:xfrm>
              <a:off x="3172785" y="5354774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7" name="Line 79"/>
            <p:cNvSpPr>
              <a:spLocks noChangeShapeType="1"/>
            </p:cNvSpPr>
            <p:nvPr/>
          </p:nvSpPr>
          <p:spPr bwMode="auto">
            <a:xfrm>
              <a:off x="3172785" y="5781498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8" name="Line 80"/>
            <p:cNvSpPr>
              <a:spLocks noChangeShapeType="1"/>
            </p:cNvSpPr>
            <p:nvPr/>
          </p:nvSpPr>
          <p:spPr bwMode="auto">
            <a:xfrm>
              <a:off x="4211196" y="5781498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9" name="Text Box 81"/>
            <p:cNvSpPr txBox="1">
              <a:spLocks noChangeArrowheads="1"/>
            </p:cNvSpPr>
            <p:nvPr/>
          </p:nvSpPr>
          <p:spPr bwMode="auto">
            <a:xfrm>
              <a:off x="2549739" y="5626325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5</a:t>
              </a:r>
            </a:p>
          </p:txBody>
        </p:sp>
        <p:sp>
          <p:nvSpPr>
            <p:cNvPr id="50" name="Text Box 82"/>
            <p:cNvSpPr txBox="1">
              <a:spLocks noChangeArrowheads="1"/>
            </p:cNvSpPr>
            <p:nvPr/>
          </p:nvSpPr>
          <p:spPr bwMode="auto">
            <a:xfrm>
              <a:off x="3588149" y="5626325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3</a:t>
              </a:r>
            </a:p>
          </p:txBody>
        </p:sp>
        <p:sp>
          <p:nvSpPr>
            <p:cNvPr id="51" name="Text Box 83"/>
            <p:cNvSpPr txBox="1">
              <a:spLocks noChangeArrowheads="1"/>
            </p:cNvSpPr>
            <p:nvPr/>
          </p:nvSpPr>
          <p:spPr bwMode="auto">
            <a:xfrm>
              <a:off x="4678481" y="5626325"/>
              <a:ext cx="281237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52" name="Line 84"/>
            <p:cNvSpPr>
              <a:spLocks noChangeShapeType="1"/>
            </p:cNvSpPr>
            <p:nvPr/>
          </p:nvSpPr>
          <p:spPr bwMode="auto">
            <a:xfrm flipV="1">
              <a:off x="5041924" y="5665119"/>
              <a:ext cx="311524" cy="1939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3" name="Text Box 85"/>
            <p:cNvSpPr txBox="1">
              <a:spLocks noChangeArrowheads="1"/>
            </p:cNvSpPr>
            <p:nvPr/>
          </p:nvSpPr>
          <p:spPr bwMode="auto">
            <a:xfrm>
              <a:off x="2549739" y="6053049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2</a:t>
              </a:r>
            </a:p>
          </p:txBody>
        </p:sp>
        <p:sp>
          <p:nvSpPr>
            <p:cNvPr id="54" name="Text Box 86"/>
            <p:cNvSpPr txBox="1">
              <a:spLocks noChangeArrowheads="1"/>
            </p:cNvSpPr>
            <p:nvPr/>
          </p:nvSpPr>
          <p:spPr bwMode="auto">
            <a:xfrm>
              <a:off x="3640070" y="6053049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4</a:t>
              </a:r>
            </a:p>
          </p:txBody>
        </p:sp>
        <p:sp>
          <p:nvSpPr>
            <p:cNvPr id="55" name="Line 87"/>
            <p:cNvSpPr>
              <a:spLocks noChangeShapeType="1"/>
            </p:cNvSpPr>
            <p:nvPr/>
          </p:nvSpPr>
          <p:spPr bwMode="auto">
            <a:xfrm>
              <a:off x="3172785" y="6208221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56" name="Group 104"/>
            <p:cNvGrpSpPr>
              <a:grpSpLocks/>
            </p:cNvGrpSpPr>
            <p:nvPr/>
          </p:nvGrpSpPr>
          <p:grpSpPr bwMode="auto">
            <a:xfrm>
              <a:off x="4574639" y="6053049"/>
              <a:ext cx="830729" cy="271551"/>
              <a:chOff x="912" y="864"/>
              <a:chExt cx="768" cy="336"/>
            </a:xfrm>
          </p:grpSpPr>
          <p:sp>
            <p:nvSpPr>
              <p:cNvPr id="76" name="Rectangle 105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77" name="Line 106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7" name="Group 107"/>
            <p:cNvGrpSpPr>
              <a:grpSpLocks/>
            </p:cNvGrpSpPr>
            <p:nvPr/>
          </p:nvGrpSpPr>
          <p:grpSpPr bwMode="auto">
            <a:xfrm>
              <a:off x="5664971" y="6053049"/>
              <a:ext cx="830729" cy="271551"/>
              <a:chOff x="912" y="864"/>
              <a:chExt cx="768" cy="336"/>
            </a:xfrm>
          </p:grpSpPr>
          <p:sp>
            <p:nvSpPr>
              <p:cNvPr id="74" name="Rectangle 108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75" name="Line 109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8" name="Group 110"/>
            <p:cNvGrpSpPr>
              <a:grpSpLocks/>
            </p:cNvGrpSpPr>
            <p:nvPr/>
          </p:nvGrpSpPr>
          <p:grpSpPr bwMode="auto">
            <a:xfrm>
              <a:off x="6703382" y="6053049"/>
              <a:ext cx="830729" cy="271551"/>
              <a:chOff x="912" y="864"/>
              <a:chExt cx="768" cy="336"/>
            </a:xfrm>
          </p:grpSpPr>
          <p:sp>
            <p:nvSpPr>
              <p:cNvPr id="72" name="Rectangle 111"/>
              <p:cNvSpPr>
                <a:spLocks noChangeArrowheads="1"/>
              </p:cNvSpPr>
              <p:nvPr/>
            </p:nvSpPr>
            <p:spPr bwMode="auto">
              <a:xfrm>
                <a:off x="912" y="864"/>
                <a:ext cx="768" cy="33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73" name="Line 112"/>
              <p:cNvSpPr>
                <a:spLocks noChangeShapeType="1"/>
              </p:cNvSpPr>
              <p:nvPr/>
            </p:nvSpPr>
            <p:spPr bwMode="auto">
              <a:xfrm>
                <a:off x="1296" y="864"/>
                <a:ext cx="1" cy="3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59" name="Line 113"/>
            <p:cNvSpPr>
              <a:spLocks noChangeShapeType="1"/>
            </p:cNvSpPr>
            <p:nvPr/>
          </p:nvSpPr>
          <p:spPr bwMode="auto">
            <a:xfrm>
              <a:off x="5301527" y="6208221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0" name="Line 114"/>
            <p:cNvSpPr>
              <a:spLocks noChangeShapeType="1"/>
            </p:cNvSpPr>
            <p:nvPr/>
          </p:nvSpPr>
          <p:spPr bwMode="auto">
            <a:xfrm>
              <a:off x="6339938" y="6208221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1" name="Text Box 115"/>
            <p:cNvSpPr txBox="1">
              <a:spLocks noChangeArrowheads="1"/>
            </p:cNvSpPr>
            <p:nvPr/>
          </p:nvSpPr>
          <p:spPr bwMode="auto">
            <a:xfrm>
              <a:off x="4678481" y="6053049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5</a:t>
              </a:r>
            </a:p>
          </p:txBody>
        </p:sp>
        <p:sp>
          <p:nvSpPr>
            <p:cNvPr id="62" name="Text Box 116"/>
            <p:cNvSpPr txBox="1">
              <a:spLocks noChangeArrowheads="1"/>
            </p:cNvSpPr>
            <p:nvPr/>
          </p:nvSpPr>
          <p:spPr bwMode="auto">
            <a:xfrm>
              <a:off x="5716892" y="6053049"/>
              <a:ext cx="274052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3</a:t>
              </a:r>
            </a:p>
          </p:txBody>
        </p:sp>
        <p:sp>
          <p:nvSpPr>
            <p:cNvPr id="63" name="Text Box 117"/>
            <p:cNvSpPr txBox="1">
              <a:spLocks noChangeArrowheads="1"/>
            </p:cNvSpPr>
            <p:nvPr/>
          </p:nvSpPr>
          <p:spPr bwMode="auto">
            <a:xfrm>
              <a:off x="6807223" y="6053049"/>
              <a:ext cx="281237" cy="22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64" name="Line 118"/>
            <p:cNvSpPr>
              <a:spLocks noChangeShapeType="1"/>
            </p:cNvSpPr>
            <p:nvPr/>
          </p:nvSpPr>
          <p:spPr bwMode="auto">
            <a:xfrm flipV="1">
              <a:off x="7170667" y="6091842"/>
              <a:ext cx="311524" cy="1939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" name="Line 119"/>
            <p:cNvSpPr>
              <a:spLocks noChangeShapeType="1"/>
            </p:cNvSpPr>
            <p:nvPr/>
          </p:nvSpPr>
          <p:spPr bwMode="auto">
            <a:xfrm>
              <a:off x="4211196" y="6169428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9" name="Line 45"/>
            <p:cNvSpPr>
              <a:spLocks noChangeShapeType="1"/>
            </p:cNvSpPr>
            <p:nvPr/>
          </p:nvSpPr>
          <p:spPr bwMode="auto">
            <a:xfrm>
              <a:off x="1901036" y="6238765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0" name="Line 45"/>
            <p:cNvSpPr>
              <a:spLocks noChangeShapeType="1"/>
            </p:cNvSpPr>
            <p:nvPr/>
          </p:nvSpPr>
          <p:spPr bwMode="auto">
            <a:xfrm>
              <a:off x="1901036" y="5769180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1901036" y="5346553"/>
              <a:ext cx="3634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574357" y="46482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j-lt"/>
              </a:rPr>
              <a:t>or</a:t>
            </a:r>
            <a:endParaRPr lang="en-US" i="1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98957" y="4114800"/>
            <a:ext cx="1666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latin typeface="+mj-lt"/>
              </a:rPr>
              <a:t>(can’t tell, </a:t>
            </a:r>
          </a:p>
          <a:p>
            <a:r>
              <a:rPr lang="en-US" b="0" i="1" dirty="0" smtClean="0">
                <a:latin typeface="+mj-lt"/>
              </a:rPr>
              <a:t>but it’s the </a:t>
            </a:r>
          </a:p>
          <a:p>
            <a:r>
              <a:rPr lang="en-US" b="0" i="1" dirty="0" smtClean="0">
                <a:latin typeface="+mj-lt"/>
              </a:rPr>
              <a:t>first one)</a:t>
            </a:r>
            <a:endParaRPr lang="en-US" b="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28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vs. Imperative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ML, we create aliases all the time without thinking about it because it is </a:t>
            </a:r>
            <a:r>
              <a:rPr lang="en-US" i="1" dirty="0" smtClean="0"/>
              <a:t>impossible</a:t>
            </a:r>
            <a:r>
              <a:rPr lang="en-US" dirty="0" smtClean="0"/>
              <a:t>  to tell where there is aliasing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err="1">
                <a:latin typeface="Courier New" pitchFamily="49" charset="0"/>
              </a:rPr>
              <a:t>tl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is constant time; does not copy rest of the list</a:t>
            </a:r>
          </a:p>
          <a:p>
            <a:pPr lvl="1"/>
            <a:r>
              <a:rPr lang="en-US" dirty="0" smtClean="0"/>
              <a:t>So don’t worry and focus on your algorithm</a:t>
            </a:r>
          </a:p>
          <a:p>
            <a:pPr lvl="1"/>
            <a:endParaRPr lang="en-US" dirty="0"/>
          </a:p>
          <a:p>
            <a:r>
              <a:rPr lang="en-US" dirty="0" smtClean="0"/>
              <a:t>In languages with mutable data (e.g., Java), programmers are </a:t>
            </a:r>
            <a:r>
              <a:rPr lang="en-US" i="1" dirty="0" smtClean="0"/>
              <a:t>obsessed</a:t>
            </a:r>
            <a:r>
              <a:rPr lang="en-US" dirty="0" smtClean="0"/>
              <a:t>  with aliasing and object identity</a:t>
            </a:r>
          </a:p>
          <a:p>
            <a:pPr lvl="1"/>
            <a:r>
              <a:rPr lang="en-US" dirty="0" smtClean="0"/>
              <a:t>They have to be (!) so that subsequent assignments affect the right parts of the program</a:t>
            </a:r>
          </a:p>
          <a:p>
            <a:pPr lvl="1"/>
            <a:r>
              <a:rPr lang="en-US" dirty="0" smtClean="0"/>
              <a:t>Often crucial to make copies in just the right places</a:t>
            </a:r>
          </a:p>
          <a:p>
            <a:pPr lvl="2"/>
            <a:r>
              <a:rPr lang="en-US" dirty="0" smtClean="0"/>
              <a:t>Consider a Java example…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security nightmare (bad code)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1219200"/>
            <a:ext cx="83058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ProtectedResource</a:t>
            </a:r>
            <a:r>
              <a:rPr lang="en-US" sz="2000" kern="0" dirty="0">
                <a:latin typeface="Courier New" pitchFamily="49" charset="0"/>
              </a:rPr>
              <a:t> {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private </a:t>
            </a:r>
            <a:r>
              <a:rPr lang="en-US" sz="2000" kern="0" dirty="0">
                <a:latin typeface="Courier New" pitchFamily="49" charset="0"/>
              </a:rPr>
              <a:t>Resource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theResource</a:t>
            </a:r>
            <a:r>
              <a:rPr lang="en-US" sz="2000" kern="0" dirty="0">
                <a:latin typeface="Courier New" pitchFamily="49" charset="0"/>
              </a:rPr>
              <a:t> = ...;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private </a:t>
            </a:r>
            <a:r>
              <a:rPr lang="en-US" sz="2000" kern="0" dirty="0">
                <a:latin typeface="Courier New" pitchFamily="49" charset="0"/>
              </a:rPr>
              <a:t>String[]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allowedUsers</a:t>
            </a:r>
            <a:r>
              <a:rPr lang="en-US" sz="2000" kern="0" dirty="0">
                <a:latin typeface="Courier New" pitchFamily="49" charset="0"/>
              </a:rPr>
              <a:t> = ...;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public </a:t>
            </a:r>
            <a:r>
              <a:rPr lang="en-US" sz="2000" kern="0" dirty="0" smtClean="0">
                <a:latin typeface="Courier New" pitchFamily="49" charset="0"/>
              </a:rPr>
              <a:t>String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getAllowedUsers</a:t>
            </a:r>
            <a:r>
              <a:rPr lang="en-US" sz="2000" kern="0" dirty="0">
                <a:latin typeface="Courier New" pitchFamily="49" charset="0"/>
              </a:rPr>
              <a:t>() {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return </a:t>
            </a:r>
            <a:r>
              <a:rPr lang="en-US" sz="2000" kern="0" dirty="0" err="1">
                <a:latin typeface="Courier New" pitchFamily="49" charset="0"/>
              </a:rPr>
              <a:t>allowedUsers</a:t>
            </a:r>
            <a:r>
              <a:rPr lang="en-US" sz="2000" kern="0" dirty="0" smtClean="0">
                <a:latin typeface="Courier New" pitchFamily="49" charset="0"/>
              </a:rPr>
              <a:t>; 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}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public String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currentUser</a:t>
            </a:r>
            <a:r>
              <a:rPr lang="en-US" sz="2000" kern="0" dirty="0">
                <a:latin typeface="Courier New" pitchFamily="49" charset="0"/>
              </a:rPr>
              <a:t>() { ... }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public void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useTheResource</a:t>
            </a:r>
            <a:r>
              <a:rPr lang="en-US" sz="2000" kern="0" dirty="0">
                <a:latin typeface="Courier New" pitchFamily="49" charset="0"/>
              </a:rPr>
              <a:t>() {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for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=0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 &lt; </a:t>
            </a:r>
            <a:r>
              <a:rPr lang="en-US" sz="2000" kern="0" dirty="0" err="1">
                <a:latin typeface="Courier New" pitchFamily="49" charset="0"/>
              </a:rPr>
              <a:t>allowedUsers.length</a:t>
            </a:r>
            <a:r>
              <a:rPr lang="en-US" sz="2000" kern="0" dirty="0">
                <a:latin typeface="Courier New" pitchFamily="49" charset="0"/>
              </a:rPr>
              <a:t>; 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++) {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currentUser</a:t>
            </a:r>
            <a:r>
              <a:rPr lang="en-US" sz="2000" kern="0" dirty="0">
                <a:latin typeface="Courier New" pitchFamily="49" charset="0"/>
              </a:rPr>
              <a:t>().equals(</a:t>
            </a:r>
            <a:r>
              <a:rPr lang="en-US" sz="2000" kern="0" dirty="0" err="1">
                <a:latin typeface="Courier New" pitchFamily="49" charset="0"/>
              </a:rPr>
              <a:t>allowedUsers</a:t>
            </a:r>
            <a:r>
              <a:rPr lang="en-US" sz="2000" kern="0" dirty="0">
                <a:latin typeface="Courier New" pitchFamily="49" charset="0"/>
              </a:rPr>
              <a:t>[</a:t>
            </a:r>
            <a:r>
              <a:rPr lang="en-US" sz="2000" kern="0" dirty="0" err="1"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])) {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       ...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access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allowed: use it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   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;</a:t>
            </a:r>
            <a:endParaRPr lang="en-US" sz="2000" kern="0" dirty="0"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   }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   }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  throw new </a:t>
            </a:r>
            <a:r>
              <a:rPr lang="en-US" sz="2000" kern="0" dirty="0" err="1" smtClean="0">
                <a:latin typeface="Courier New" pitchFamily="49" charset="0"/>
              </a:rPr>
              <a:t>IllegalAccessException</a:t>
            </a:r>
            <a:r>
              <a:rPr lang="en-US" sz="2000" kern="0" dirty="0">
                <a:latin typeface="Courier New" pitchFamily="49" charset="0"/>
              </a:rPr>
              <a:t>();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  }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854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go-eiffel-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4191000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ML program?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524000"/>
            <a:ext cx="7246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0" dirty="0" smtClean="0">
                <a:latin typeface="+mn-lt"/>
              </a:rPr>
              <a:t>A sequence of bindings from names to expressions.</a:t>
            </a:r>
            <a:endParaRPr lang="en-US" b="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2479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0" dirty="0" smtClean="0">
                <a:latin typeface="+mn-lt"/>
              </a:rPr>
              <a:t>Build powerful </a:t>
            </a:r>
            <a:r>
              <a:rPr lang="en-US" b="0" dirty="0" err="1" smtClean="0">
                <a:latin typeface="+mn-lt"/>
              </a:rPr>
              <a:t>progs</a:t>
            </a:r>
            <a:r>
              <a:rPr lang="en-US" b="0" dirty="0" smtClean="0">
                <a:latin typeface="+mn-lt"/>
              </a:rPr>
              <a:t> by composing simple constructs.</a:t>
            </a:r>
            <a:endParaRPr lang="en-US" b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971800"/>
            <a:ext cx="6248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Build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rich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exprs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from simple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exprs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Build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rich types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from simple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types.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43400" y="4953000"/>
            <a:ext cx="1524000" cy="838200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ego-bri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469" y="4572000"/>
            <a:ext cx="286932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12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to make copies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00" y="3657600"/>
            <a:ext cx="594360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public </a:t>
            </a:r>
            <a:r>
              <a:rPr lang="en-US" sz="2000" kern="0" dirty="0" smtClean="0">
                <a:latin typeface="Courier New" pitchFamily="49" charset="0"/>
              </a:rPr>
              <a:t>String</a:t>
            </a:r>
            <a:r>
              <a:rPr lang="en-US" sz="2000" kern="0" dirty="0">
                <a:latin typeface="Courier New" pitchFamily="49" charset="0"/>
              </a:rPr>
              <a:t>[] </a:t>
            </a:r>
            <a:r>
              <a:rPr lang="en-US" sz="2000" kern="0" dirty="0" err="1">
                <a:solidFill>
                  <a:schemeClr val="accent2"/>
                </a:solidFill>
                <a:latin typeface="Courier New" pitchFamily="49" charset="0"/>
              </a:rPr>
              <a:t>getAllowedUsers</a:t>
            </a:r>
            <a:r>
              <a:rPr lang="en-US" sz="2000" kern="0" dirty="0">
                <a:latin typeface="Courier New" pitchFamily="49" charset="0"/>
              </a:rPr>
              <a:t>() {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i="1" kern="0" dirty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i="1" kern="0" dirty="0" smtClean="0">
                <a:solidFill>
                  <a:srgbClr val="7030A0"/>
                </a:solidFill>
                <a:latin typeface="Courier New" pitchFamily="49" charset="0"/>
              </a:rPr>
              <a:t>   … return a copy of </a:t>
            </a:r>
            <a:r>
              <a:rPr lang="en-US" sz="2000" i="1" kern="0" dirty="0" err="1" smtClean="0">
                <a:solidFill>
                  <a:srgbClr val="7030A0"/>
                </a:solidFill>
                <a:latin typeface="Courier New" pitchFamily="49" charset="0"/>
              </a:rPr>
              <a:t>allowedUsers</a:t>
            </a:r>
            <a:r>
              <a:rPr lang="en-US" sz="2000" i="1" kern="0" dirty="0" smtClean="0">
                <a:solidFill>
                  <a:srgbClr val="7030A0"/>
                </a:solidFill>
                <a:latin typeface="Courier New" pitchFamily="49" charset="0"/>
              </a:rPr>
              <a:t> …</a:t>
            </a:r>
            <a:endParaRPr lang="en-US" sz="2000" i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}</a:t>
            </a:r>
            <a:endParaRPr lang="en-US" sz="2000" kern="0" dirty="0">
              <a:latin typeface="Courier New" pitchFamily="49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3048000"/>
            <a:ext cx="7772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fix: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1295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The problem:</a:t>
            </a:r>
            <a:endParaRPr lang="en-US" b="0" dirty="0"/>
          </a:p>
        </p:txBody>
      </p:sp>
      <p:sp>
        <p:nvSpPr>
          <p:cNvPr id="11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7800" y="1981200"/>
            <a:ext cx="65532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latin typeface="Courier New" pitchFamily="49" charset="0"/>
              </a:rPr>
              <a:t>p.getAllowedUsers</a:t>
            </a:r>
            <a:r>
              <a:rPr lang="en-US" sz="2000" kern="0" dirty="0" smtClean="0">
                <a:latin typeface="Courier New" pitchFamily="49" charset="0"/>
              </a:rPr>
              <a:t>()[0] = </a:t>
            </a:r>
            <a:r>
              <a:rPr lang="en-US" sz="2000" kern="0" dirty="0" err="1" smtClean="0">
                <a:latin typeface="Courier New" pitchFamily="49" charset="0"/>
              </a:rPr>
              <a:t>p.currentUser</a:t>
            </a:r>
            <a:r>
              <a:rPr lang="en-US" sz="2000" kern="0" dirty="0" smtClean="0">
                <a:latin typeface="Courier New" pitchFamily="49" charset="0"/>
              </a:rPr>
              <a:t>();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err="1" smtClean="0">
                <a:latin typeface="Courier New" pitchFamily="49" charset="0"/>
              </a:rPr>
              <a:t>p.useTheResource</a:t>
            </a:r>
            <a:r>
              <a:rPr lang="en-US" sz="2000" kern="0" dirty="0" smtClean="0">
                <a:latin typeface="Courier New" pitchFamily="49" charset="0"/>
              </a:rPr>
              <a:t>();</a:t>
            </a:r>
            <a:endParaRPr lang="en-US" sz="2000" kern="0" dirty="0">
              <a:latin typeface="Courier New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62000" y="5181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dirty="0" smtClean="0"/>
              <a:t>Reference (alias) vs. copy doesn’t matter if code is immutable!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108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794141" cy="43998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 smtClean="0"/>
              <a:t>Preparing for Class: Watch le Videos!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42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743200" y="1143000"/>
            <a:ext cx="3429000" cy="5486400"/>
          </a:xfrm>
          <a:prstGeom prst="roundRect">
            <a:avLst/>
          </a:prstGeom>
          <a:solidFill>
            <a:srgbClr val="CCFFCC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SML Team Warm-Up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00400" y="1227919"/>
            <a:ext cx="2514600" cy="540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0;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1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1;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1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2;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2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3;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6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4;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24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5;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120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6;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720 : </a:t>
            </a:r>
            <a:r>
              <a:rPr lang="en-US" sz="1800" dirty="0" err="1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latin typeface="CMU Concrete Roman"/>
                <a:cs typeface="CMU Concrete Roman"/>
              </a:rPr>
              <a:t>- fact 7;</a:t>
            </a:r>
          </a:p>
          <a:p>
            <a:pPr>
              <a:lnSpc>
                <a:spcPct val="120000"/>
              </a:lnSpc>
            </a:pPr>
            <a:r>
              <a:rPr lang="en-US" sz="1800" dirty="0" err="1">
                <a:latin typeface="CMU Concrete Roman"/>
                <a:cs typeface="CMU Concrete Roman"/>
              </a:rPr>
              <a:t>val</a:t>
            </a:r>
            <a:r>
              <a:rPr lang="en-US" sz="1800" dirty="0">
                <a:latin typeface="CMU Concrete Roman"/>
                <a:cs typeface="CMU Concrete Roman"/>
              </a:rPr>
              <a:t> it = 5040 : </a:t>
            </a:r>
            <a:r>
              <a:rPr lang="en-US" sz="1800" dirty="0" err="1" smtClean="0">
                <a:latin typeface="CMU Concrete Roman"/>
                <a:cs typeface="CMU Concrete Roman"/>
              </a:rPr>
              <a:t>int</a:t>
            </a:r>
            <a:endParaRPr lang="en-US" sz="1800" dirty="0">
              <a:latin typeface="CMU Concrete Roman"/>
              <a:cs typeface="CMU Concrete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4619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Huge progress already on the core pieces of ML:</a:t>
            </a:r>
          </a:p>
          <a:p>
            <a:r>
              <a:rPr lang="en-US" dirty="0" smtClean="0"/>
              <a:t>Types: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unit  t1*…*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t list  t1*…*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-&gt;t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Types “nest” (each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dirty="0" smtClean="0">
                <a:cs typeface="Courier New" pitchFamily="49" charset="0"/>
              </a:rPr>
              <a:t> above can be itself a compound type)</a:t>
            </a:r>
          </a:p>
          <a:p>
            <a:r>
              <a:rPr lang="en-US" dirty="0" smtClean="0">
                <a:cs typeface="Courier New" pitchFamily="49" charset="0"/>
              </a:rPr>
              <a:t>Variables, environments, and basic expressions</a:t>
            </a:r>
          </a:p>
          <a:p>
            <a:r>
              <a:rPr lang="en-US" dirty="0" smtClean="0">
                <a:cs typeface="Courier New" pitchFamily="49" charset="0"/>
              </a:rPr>
              <a:t>Functions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Build: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fun x0 (x1:t1, …,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xn:tn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 = e</a:t>
            </a:r>
            <a:endParaRPr lang="en-US" dirty="0" smtClean="0"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Use: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 (e1, …, en)</a:t>
            </a:r>
          </a:p>
          <a:p>
            <a:r>
              <a:rPr lang="en-US" dirty="0" smtClean="0">
                <a:cs typeface="Courier New" pitchFamily="49" charset="0"/>
              </a:rPr>
              <a:t>Tuples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Build: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e1, …, 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Use: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#1 e, #2 e, …</a:t>
            </a:r>
            <a:endParaRPr lang="en-US" dirty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Lists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Build: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[]  e1::e2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Use: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null e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e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e</a:t>
            </a:r>
            <a:endParaRPr lang="en-US" dirty="0" smtClean="0">
              <a:cs typeface="Courier New" pitchFamily="49" charset="0"/>
            </a:endParaRPr>
          </a:p>
          <a:p>
            <a:pPr lvl="1"/>
            <a:endParaRPr lang="en-US" dirty="0" smtClean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  <a:p>
            <a:endParaRPr lang="en-US" dirty="0"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6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The big thing we need: </a:t>
            </a:r>
            <a:r>
              <a:rPr lang="en-US" dirty="0" smtClean="0">
                <a:solidFill>
                  <a:schemeClr val="accent2"/>
                </a:solidFill>
              </a:rPr>
              <a:t>local bindings</a:t>
            </a:r>
          </a:p>
          <a:p>
            <a:pPr lvl="1"/>
            <a:r>
              <a:rPr lang="en-US" dirty="0" smtClean="0"/>
              <a:t>For style and convenience</a:t>
            </a:r>
          </a:p>
          <a:p>
            <a:pPr lvl="1"/>
            <a:r>
              <a:rPr lang="en-US" dirty="0"/>
              <a:t>A big but natural idea: nested function </a:t>
            </a:r>
            <a:r>
              <a:rPr lang="en-US" dirty="0" smtClean="0"/>
              <a:t>bindings</a:t>
            </a:r>
          </a:p>
          <a:p>
            <a:pPr lvl="1"/>
            <a:r>
              <a:rPr lang="en-US" dirty="0" smtClean="0"/>
              <a:t>For efficiency (</a:t>
            </a:r>
            <a:r>
              <a:rPr lang="en-US" b="1" i="1" dirty="0" smtClean="0"/>
              <a:t>not</a:t>
            </a:r>
            <a:r>
              <a:rPr lang="en-US" dirty="0" smtClean="0"/>
              <a:t>  “just a little faster”)</a:t>
            </a:r>
          </a:p>
          <a:p>
            <a:pPr lvl="1"/>
            <a:endParaRPr lang="en-US" dirty="0"/>
          </a:p>
          <a:p>
            <a:r>
              <a:rPr lang="en-US" dirty="0" smtClean="0"/>
              <a:t>One last feature for last problem of homework 1: </a:t>
            </a:r>
            <a:r>
              <a:rPr lang="en-US" dirty="0" smtClean="0">
                <a:solidFill>
                  <a:schemeClr val="accent2"/>
                </a:solidFill>
              </a:rPr>
              <a:t>options</a:t>
            </a:r>
          </a:p>
          <a:p>
            <a:endParaRPr lang="en-US" dirty="0"/>
          </a:p>
          <a:p>
            <a:r>
              <a:rPr lang="en-US" dirty="0" smtClean="0"/>
              <a:t>Why </a:t>
            </a:r>
            <a:r>
              <a:rPr lang="en-US" dirty="0" smtClean="0">
                <a:solidFill>
                  <a:schemeClr val="accent2"/>
                </a:solidFill>
              </a:rPr>
              <a:t>not having mutation </a:t>
            </a:r>
            <a:r>
              <a:rPr lang="en-US" dirty="0" smtClean="0"/>
              <a:t>(assignment statements) is a valuable language feature</a:t>
            </a:r>
          </a:p>
          <a:p>
            <a:pPr lvl="1"/>
            <a:r>
              <a:rPr lang="en-US" dirty="0" smtClean="0"/>
              <a:t>No need for you to keep track of sharing/aliasing,           which Java programmers must obsess about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Let-expressions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 questions: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Syntax: </a:t>
            </a:r>
          </a:p>
          <a:p>
            <a:pPr lvl="1"/>
            <a:r>
              <a:rPr lang="en-US" dirty="0" smtClean="0"/>
              <a:t>Each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bi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is any </a:t>
            </a:r>
            <a:r>
              <a:rPr lang="en-US" i="1" dirty="0" smtClean="0"/>
              <a:t>binding</a:t>
            </a:r>
            <a:r>
              <a:rPr lang="en-US" dirty="0" smtClean="0"/>
              <a:t>  and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 </a:t>
            </a:r>
            <a:r>
              <a:rPr lang="en-US" dirty="0" smtClean="0"/>
              <a:t>is any </a:t>
            </a:r>
            <a:r>
              <a:rPr lang="en-US" i="1" dirty="0" smtClean="0"/>
              <a:t>expression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Type-checking: Type-check each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bi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in a static environment that includes the previous bindings.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Type of  whole let-expression is the type of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.</a:t>
            </a:r>
          </a:p>
          <a:p>
            <a:endParaRPr lang="en-US" sz="1600" dirty="0"/>
          </a:p>
          <a:p>
            <a:r>
              <a:rPr lang="en-US" dirty="0" smtClean="0"/>
              <a:t>Evaluation: </a:t>
            </a:r>
            <a:r>
              <a:rPr lang="en-US" dirty="0"/>
              <a:t>Evaluate each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bi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in </a:t>
            </a:r>
            <a:r>
              <a:rPr lang="en-US" dirty="0" smtClean="0"/>
              <a:t>a dynamic </a:t>
            </a:r>
            <a:r>
              <a:rPr lang="en-US" dirty="0"/>
              <a:t>environment that </a:t>
            </a:r>
            <a:r>
              <a:rPr lang="en-US" dirty="0" smtClean="0"/>
              <a:t>includes </a:t>
            </a:r>
            <a:r>
              <a:rPr lang="en-US" dirty="0"/>
              <a:t>the previous bindings.  </a:t>
            </a:r>
            <a:r>
              <a:rPr lang="en-US" dirty="0" smtClean="0"/>
              <a:t>              </a:t>
            </a:r>
          </a:p>
          <a:p>
            <a:pPr marL="0" indent="0">
              <a:buNone/>
            </a:pPr>
            <a:r>
              <a:rPr lang="en-US" dirty="0" smtClean="0"/>
              <a:t>     Result </a:t>
            </a:r>
            <a:r>
              <a:rPr lang="en-US" dirty="0"/>
              <a:t>of whole let-expression is result of evaluating </a:t>
            </a:r>
            <a:r>
              <a:rPr lang="en-US" b="1" i="1" dirty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2362200"/>
            <a:ext cx="47244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let  </a:t>
            </a:r>
            <a:r>
              <a:rPr lang="en-US" sz="2000" i="1" kern="0" dirty="0" smtClean="0">
                <a:latin typeface="Courier New" pitchFamily="49" charset="0"/>
              </a:rPr>
              <a:t>b1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i="1" kern="0" dirty="0" smtClean="0">
                <a:latin typeface="Courier New" pitchFamily="49" charset="0"/>
              </a:rPr>
              <a:t>b2 … </a:t>
            </a:r>
            <a:r>
              <a:rPr lang="en-US" sz="2000" i="1" kern="0" dirty="0" err="1" smtClean="0">
                <a:latin typeface="Courier New" pitchFamily="49" charset="0"/>
              </a:rPr>
              <a:t>bn</a:t>
            </a:r>
            <a:r>
              <a:rPr lang="en-US" sz="2000" i="1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in  </a:t>
            </a:r>
            <a:r>
              <a:rPr lang="en-US" sz="2000" i="1" kern="0" dirty="0" smtClean="0">
                <a:latin typeface="Courier New" pitchFamily="49" charset="0"/>
              </a:rPr>
              <a:t>e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  <a:endParaRPr lang="en-US" sz="2000" i="1" kern="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an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let-expression is </a:t>
            </a:r>
            <a:r>
              <a:rPr lang="en-US" b="1" i="1" dirty="0" smtClean="0"/>
              <a:t>just an expression</a:t>
            </a:r>
            <a:r>
              <a:rPr lang="en-US" dirty="0" smtClean="0"/>
              <a:t>,  so we can use it </a:t>
            </a:r>
            <a:r>
              <a:rPr lang="en-US" b="1" i="1" dirty="0" smtClean="0"/>
              <a:t>anywhere</a:t>
            </a:r>
            <a:r>
              <a:rPr lang="en-US" dirty="0" smtClean="0"/>
              <a:t> an expression can go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58521</TotalTime>
  <Words>2276</Words>
  <Application>Microsoft Macintosh PowerPoint</Application>
  <PresentationFormat>On-screen Show (4:3)</PresentationFormat>
  <Paragraphs>412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dan_design_template</vt:lpstr>
      <vt:lpstr>CSE 341 : Programming Languages   Lecture 3 Local Bindings, Options, Purity</vt:lpstr>
      <vt:lpstr>Why are we here?</vt:lpstr>
      <vt:lpstr>What is an ML program?</vt:lpstr>
      <vt:lpstr>Preparing for Class: Watch le Videos!</vt:lpstr>
      <vt:lpstr>SML Team Warm-Up</vt:lpstr>
      <vt:lpstr>Review</vt:lpstr>
      <vt:lpstr>Today</vt:lpstr>
      <vt:lpstr>Let-expressions</vt:lpstr>
      <vt:lpstr>It is an expression</vt:lpstr>
      <vt:lpstr>Silly examples</vt:lpstr>
      <vt:lpstr>What’s new</vt:lpstr>
      <vt:lpstr>Any binding</vt:lpstr>
      <vt:lpstr>(Inferior) Example</vt:lpstr>
      <vt:lpstr>Better:</vt:lpstr>
      <vt:lpstr>Nested functions: style</vt:lpstr>
      <vt:lpstr>Avoid repeated recursion</vt:lpstr>
      <vt:lpstr>Fast vs. unusable</vt:lpstr>
      <vt:lpstr>Math never lies</vt:lpstr>
      <vt:lpstr>Efficient max</vt:lpstr>
      <vt:lpstr>Fast vs. fast</vt:lpstr>
      <vt:lpstr>Team SML Practice</vt:lpstr>
      <vt:lpstr>Options</vt:lpstr>
      <vt:lpstr>Example</vt:lpstr>
      <vt:lpstr>Example variation</vt:lpstr>
      <vt:lpstr>Cannot tell if you copy</vt:lpstr>
      <vt:lpstr>Suppose we had mutation…</vt:lpstr>
      <vt:lpstr>An even better example</vt:lpstr>
      <vt:lpstr>ML vs. Imperative Languages</vt:lpstr>
      <vt:lpstr>Java security nightmare (bad code)</vt:lpstr>
      <vt:lpstr>Have to make copies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Zach Tatlock</cp:lastModifiedBy>
  <cp:revision>820</cp:revision>
  <cp:lastPrinted>2011-09-27T20:26:28Z</cp:lastPrinted>
  <dcterms:created xsi:type="dcterms:W3CDTF">2009-03-13T20:43:19Z</dcterms:created>
  <dcterms:modified xsi:type="dcterms:W3CDTF">2014-04-04T19:04:36Z</dcterms:modified>
</cp:coreProperties>
</file>