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624" r:id="rId3"/>
    <p:sldId id="625" r:id="rId4"/>
    <p:sldId id="626" r:id="rId5"/>
    <p:sldId id="627" r:id="rId6"/>
    <p:sldId id="628" r:id="rId7"/>
    <p:sldId id="629" r:id="rId8"/>
    <p:sldId id="633" r:id="rId9"/>
    <p:sldId id="631" r:id="rId10"/>
    <p:sldId id="630" r:id="rId11"/>
    <p:sldId id="634" r:id="rId12"/>
    <p:sldId id="635" r:id="rId13"/>
    <p:sldId id="632" r:id="rId14"/>
    <p:sldId id="636" r:id="rId15"/>
    <p:sldId id="637" r:id="rId1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61" autoAdjust="0"/>
    <p:restoredTop sz="94660"/>
  </p:normalViewPr>
  <p:slideViewPr>
    <p:cSldViewPr>
      <p:cViewPr>
        <p:scale>
          <a:sx n="100" d="100"/>
          <a:sy n="100" d="100"/>
        </p:scale>
        <p:origin x="-117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54"/>
    </p:cViewPr>
  </p:sorterViewPr>
  <p:notesViewPr>
    <p:cSldViewPr snapToGrid="0" snapToObjects="1">
      <p:cViewPr varScale="1">
        <p:scale>
          <a:sx n="84" d="100"/>
          <a:sy n="84" d="100"/>
        </p:scale>
        <p:origin x="-286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C4C80-A2F7-7E40-8507-1E83B5A6DA1C}" type="datetimeFigureOut">
              <a:rPr lang="en-US" smtClean="0"/>
              <a:pPr/>
              <a:t>2/25/14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1DE05-0BF6-F74C-AE15-48358D942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217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tags" Target="../tags/tag16.xml"/><Relationship Id="rId3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tags" Target="../tags/tag6.xml"/><Relationship Id="rId3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tags" Target="../tags/tag9.xml"/><Relationship Id="rId3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25146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Ruby:</a:t>
            </a:r>
            <a:br>
              <a:rPr lang="en-US" sz="3200" i="0" dirty="0" smtClean="0"/>
            </a:br>
            <a:r>
              <a:rPr lang="en-US" sz="3200" i="0" dirty="0" smtClean="0"/>
              <a:t>Blocks &amp; </a:t>
            </a:r>
            <a:r>
              <a:rPr lang="en-US" sz="3200" i="0" dirty="0" err="1" smtClean="0"/>
              <a:t>Procs</a:t>
            </a:r>
            <a:r>
              <a:rPr lang="en-US" sz="3200" i="0" dirty="0" smtClean="0"/>
              <a:t>;</a:t>
            </a:r>
            <a:br>
              <a:rPr lang="en-US" sz="3200" i="0" dirty="0" smtClean="0"/>
            </a:br>
            <a:r>
              <a:rPr lang="en-US" sz="3200" i="0" dirty="0" smtClean="0"/>
              <a:t>Inheritance &amp; Overriding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029200"/>
            <a:ext cx="6629400" cy="1219200"/>
          </a:xfrm>
        </p:spPr>
        <p:txBody>
          <a:bodyPr/>
          <a:lstStyle/>
          <a:p>
            <a:r>
              <a:rPr lang="en-US" sz="2400" dirty="0" smtClean="0"/>
              <a:t>Alan Borning</a:t>
            </a:r>
          </a:p>
          <a:p>
            <a:r>
              <a:rPr lang="en-US" sz="2400" dirty="0" smtClean="0"/>
              <a:t>Winter 2014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subclass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924800" cy="914400"/>
          </a:xfrm>
        </p:spPr>
        <p:txBody>
          <a:bodyPr/>
          <a:lstStyle/>
          <a:p>
            <a:r>
              <a:rPr lang="en-US" dirty="0" smtClean="0"/>
              <a:t>Instead of creating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/>
              <a:t>, could add methods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That could mess up other users and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subclassers</a:t>
            </a:r>
            <a:r>
              <a:rPr lang="en-US" dirty="0" smtClean="0">
                <a:latin typeface="+mj-lt"/>
                <a:cs typeface="Courier New" pitchFamily="49" charset="0"/>
              </a:rPr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endParaRPr lang="en-US" dirty="0">
              <a:latin typeface="+mj-lt"/>
              <a:cs typeface="Courier New" pitchFamily="49" charset="0"/>
            </a:endParaRPr>
          </a:p>
          <a:p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2513286"/>
            <a:ext cx="5029200" cy="31255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attr_reader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attr_writer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="clear")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 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@y 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@color = 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9660742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subclass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924800" cy="1143000"/>
          </a:xfrm>
        </p:spPr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Instead of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latin typeface="+mj-lt"/>
                <a:cs typeface="Courier New" pitchFamily="49" charset="0"/>
              </a:rPr>
              <a:t>, could copy/paste the methods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Means the same thing </a:t>
            </a:r>
            <a:r>
              <a:rPr lang="en-US" i="1" dirty="0" smtClean="0">
                <a:latin typeface="+mj-lt"/>
                <a:cs typeface="Courier New" pitchFamily="49" charset="0"/>
              </a:rPr>
              <a:t>if</a:t>
            </a:r>
            <a:r>
              <a:rPr lang="en-US" dirty="0" smtClean="0">
                <a:latin typeface="+mj-lt"/>
                <a:cs typeface="Courier New" pitchFamily="49" charset="0"/>
              </a:rPr>
              <a:t> you don't use methods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superclass</a:t>
            </a:r>
            <a:r>
              <a:rPr lang="en-US" dirty="0" smtClean="0">
                <a:latin typeface="+mj-lt"/>
                <a:cs typeface="Courier New" pitchFamily="49" charset="0"/>
              </a:rPr>
              <a:t>, but of course code reuse is nice</a:t>
            </a:r>
          </a:p>
          <a:p>
            <a:pPr marL="457200" lvl="1" indent="0">
              <a:buNone/>
            </a:pPr>
            <a:endParaRPr lang="en-US" sz="1000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2514600"/>
            <a:ext cx="50292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attr_reader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attr_writer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:color 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="clear")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(@x*@x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@y*@y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distFromOrigin2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(x*x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y*y)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2255196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dirty="0" smtClean="0"/>
              <a:t>Why subclass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8153400" cy="2895600"/>
          </a:xfrm>
        </p:spPr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Instead of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latin typeface="+mj-lt"/>
                <a:cs typeface="Courier New" pitchFamily="49" charset="0"/>
              </a:rPr>
              <a:t>, could use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latin typeface="+mj-lt"/>
                <a:cs typeface="Courier New" pitchFamily="49" charset="0"/>
              </a:rPr>
              <a:t> instance variable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Define methods to send same message to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Often OOP programmers overuse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r>
              <a:rPr lang="en-US" dirty="0" smtClean="0">
                <a:latin typeface="+mj-lt"/>
                <a:cs typeface="Courier New" pitchFamily="49" charset="0"/>
              </a:rPr>
              <a:t> (often composition is better)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But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r>
              <a:rPr lang="en-US" dirty="0" smtClean="0">
                <a:latin typeface="+mj-lt"/>
                <a:cs typeface="Courier New" pitchFamily="49" charset="0"/>
              </a:rPr>
              <a:t> makes sense: less work and can use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>
                <a:latin typeface="+mj-lt"/>
                <a:cs typeface="Courier New" pitchFamily="49" charset="0"/>
              </a:rPr>
              <a:t> wherever code expects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3048000"/>
            <a:ext cx="50292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attr_reader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attr_writer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color 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="clear")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Point.new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@color = c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7175485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19050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ThreeDPoint</a:t>
            </a:r>
            <a:r>
              <a:rPr lang="en-US" dirty="0" smtClean="0"/>
              <a:t> is more interesting than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/>
              <a:t> because it overrides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distFromOrigin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distFromOrigin2</a:t>
            </a:r>
          </a:p>
          <a:p>
            <a:pPr lvl="1"/>
            <a:r>
              <a:rPr lang="en-US" dirty="0" smtClean="0"/>
              <a:t>Gets code reuse, but highly disputable if it is appropriate to say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ThreeDPoint</a:t>
            </a:r>
            <a:r>
              <a:rPr lang="en-US" dirty="0" smtClean="0"/>
              <a:t> "is a"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/>
              <a:t>Still just avoiding copy/paste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048000"/>
            <a:ext cx="74676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ThreeDPoint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@z = z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distFromOrigin2 similar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d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(d*d + @z*@z)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…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0255103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With examples so far, objects are not so different from closures</a:t>
            </a:r>
          </a:p>
          <a:p>
            <a:pPr lvl="1"/>
            <a:r>
              <a:rPr lang="en-US" dirty="0" smtClean="0"/>
              <a:t>Multiple methods rather than just "call me"</a:t>
            </a:r>
          </a:p>
          <a:p>
            <a:pPr lvl="1"/>
            <a:r>
              <a:rPr lang="en-US" dirty="0" smtClean="0"/>
              <a:t>Explicit instance variables rather than whatever is environment where function is defined</a:t>
            </a:r>
          </a:p>
          <a:p>
            <a:pPr lvl="1"/>
            <a:r>
              <a:rPr lang="en-US" dirty="0" smtClean="0"/>
              <a:t>Inheritance avoids helper functions or code copying</a:t>
            </a:r>
          </a:p>
          <a:p>
            <a:pPr lvl="1"/>
            <a:r>
              <a:rPr lang="en-US" dirty="0" smtClean="0"/>
              <a:t>"Simple" overriding just replaces methods</a:t>
            </a:r>
          </a:p>
          <a:p>
            <a:pPr lvl="1"/>
            <a:endParaRPr lang="en-US" dirty="0"/>
          </a:p>
          <a:p>
            <a:r>
              <a:rPr lang="en-US" dirty="0" smtClean="0"/>
              <a:t>But there is a big difference (that you learned in Java):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Overriding can make a method define in the superclass</a:t>
            </a:r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 call a method in the subclass</a:t>
            </a:r>
          </a:p>
          <a:p>
            <a:pPr marL="0" indent="0" algn="ctr">
              <a:buNone/>
            </a:pPr>
            <a:endParaRPr lang="en-US" sz="1000" i="1" dirty="0" smtClean="0"/>
          </a:p>
          <a:p>
            <a:pPr lvl="1"/>
            <a:r>
              <a:rPr lang="en-US" dirty="0" smtClean="0"/>
              <a:t>The essential difference of OOP, studied carefully next lecture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2104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Example: Equivalent except constructor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295400"/>
            <a:ext cx="4114800" cy="495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PolarPoint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theta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@r = 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@theta = theta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@r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Math.cos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(@theta)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@r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theta)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@r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724400" y="1287517"/>
            <a:ext cx="3962400" cy="4495800"/>
          </a:xfrm>
        </p:spPr>
        <p:txBody>
          <a:bodyPr/>
          <a:lstStyle/>
          <a:p>
            <a:r>
              <a:rPr lang="en-US" dirty="0" smtClean="0"/>
              <a:t>Also need to 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y=</a:t>
            </a:r>
            <a:r>
              <a:rPr lang="en-US" dirty="0" smtClean="0"/>
              <a:t> (see </a:t>
            </a:r>
            <a:r>
              <a:rPr lang="en-US" smtClean="0"/>
              <a:t>blocks_inheritance.rb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Key </a:t>
            </a:r>
            <a:r>
              <a:rPr lang="en-US" dirty="0" err="1" smtClean="0"/>
              <a:t>punchline</a:t>
            </a:r>
            <a:r>
              <a:rPr lang="en-US" dirty="0" smtClean="0"/>
              <a:t>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distFromOrigin2</a:t>
            </a:r>
            <a:r>
              <a:rPr lang="en-US" dirty="0" smtClean="0"/>
              <a:t>, defined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, "already works"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Why: calls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are resolved in terms of the object's class</a:t>
            </a:r>
            <a:endParaRPr lang="en-US" dirty="0"/>
          </a:p>
          <a:p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05400" y="3429000"/>
            <a:ext cx="35052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distFromOrigin2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*y)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3735275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Two separate topics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Ruby's approach to almost-closures (blocks) and closures (</a:t>
            </a:r>
            <a:r>
              <a:rPr lang="en-US" dirty="0" err="1" smtClean="0"/>
              <a:t>Procs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Convenient to use; unusual approach</a:t>
            </a:r>
          </a:p>
          <a:p>
            <a:pPr lvl="1"/>
            <a:r>
              <a:rPr lang="en-US" dirty="0" smtClean="0"/>
              <a:t>Used throughout large standard library </a:t>
            </a:r>
          </a:p>
          <a:p>
            <a:pPr lvl="2"/>
            <a:r>
              <a:rPr lang="en-US" dirty="0" smtClean="0"/>
              <a:t>Explicit loops rare</a:t>
            </a:r>
          </a:p>
          <a:p>
            <a:pPr lvl="2"/>
            <a:r>
              <a:rPr lang="en-US" dirty="0" smtClean="0"/>
              <a:t>Instead of a loop, go find a useful iterator</a:t>
            </a:r>
          </a:p>
          <a:p>
            <a:pPr lvl="1"/>
            <a:endParaRPr lang="en-US" dirty="0"/>
          </a:p>
          <a:p>
            <a:r>
              <a:rPr lang="en-US" dirty="0" smtClean="0"/>
              <a:t>Subclasses, inheritance, and overriding</a:t>
            </a:r>
          </a:p>
          <a:p>
            <a:pPr lvl="1"/>
            <a:r>
              <a:rPr lang="en-US" dirty="0" smtClean="0"/>
              <a:t>The essence of OOP</a:t>
            </a:r>
          </a:p>
          <a:p>
            <a:pPr lvl="1"/>
            <a:r>
              <a:rPr lang="en-US" dirty="0" smtClean="0"/>
              <a:t>Not unlike in Java, but worth studying from PL perspective and in a more dynamic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760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Blocks are probably Ruby's strangest feature compared to other PLs </a:t>
            </a:r>
          </a:p>
          <a:p>
            <a:pPr marL="0" indent="0">
              <a:buNone/>
            </a:pPr>
            <a:endParaRPr lang="en-US" sz="800" dirty="0" smtClean="0"/>
          </a:p>
          <a:p>
            <a:pPr lvl="1"/>
            <a:r>
              <a:rPr lang="en-US" dirty="0" smtClean="0"/>
              <a:t>Normal: easy way to pass anonymous functions for all the reasons we have been studying</a:t>
            </a:r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Normal: Blocks can take 0 or more arguments</a:t>
            </a:r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Strange: Can send 0 or 1 block with </a:t>
            </a:r>
            <a:r>
              <a:rPr lang="en-US" i="1" dirty="0" smtClean="0"/>
              <a:t>any</a:t>
            </a:r>
            <a:r>
              <a:rPr lang="en-US" dirty="0" smtClean="0"/>
              <a:t> message send</a:t>
            </a:r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Strange: </a:t>
            </a:r>
            <a:r>
              <a:rPr lang="en-US" dirty="0" err="1" smtClean="0"/>
              <a:t>Callee</a:t>
            </a:r>
            <a:r>
              <a:rPr lang="en-US" dirty="0" smtClean="0"/>
              <a:t> does not have a name for the block</a:t>
            </a:r>
          </a:p>
          <a:p>
            <a:pPr lvl="2"/>
            <a:r>
              <a:rPr lang="en-US" dirty="0" smtClean="0"/>
              <a:t>Calls it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</a:t>
            </a:r>
            <a:r>
              <a:rPr lang="en-US" dirty="0" smtClean="0"/>
              <a:t>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 42</a:t>
            </a:r>
            <a:r>
              <a:rPr lang="en-US" dirty="0" smtClean="0"/>
              <a:t>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 (3,5)</a:t>
            </a:r>
            <a:r>
              <a:rPr lang="en-US" dirty="0" smtClean="0"/>
              <a:t>, etc.</a:t>
            </a:r>
          </a:p>
          <a:p>
            <a:pPr lvl="2"/>
            <a:r>
              <a:rPr lang="en-US" dirty="0" smtClean="0"/>
              <a:t>Can ask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block_given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 smtClean="0"/>
              <a:t> but rarely used in practice (usually assume a  block is given if expected, or that a block's presence is implied by other arguments)</a:t>
            </a:r>
          </a:p>
          <a:p>
            <a:pPr lvl="2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869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495800"/>
          </a:xfrm>
        </p:spPr>
        <p:txBody>
          <a:bodyPr/>
          <a:lstStyle/>
          <a:p>
            <a:r>
              <a:rPr lang="en-US" dirty="0" smtClean="0"/>
              <a:t>Rampant use of blocks in standard library</a:t>
            </a:r>
          </a:p>
          <a:p>
            <a:pPr lvl="1"/>
            <a:r>
              <a:rPr lang="en-US" dirty="0" smtClean="0"/>
              <a:t>Classes define iterators; don't write your own loops</a:t>
            </a:r>
          </a:p>
          <a:p>
            <a:pPr lvl="1"/>
            <a:r>
              <a:rPr lang="en-US" dirty="0" smtClean="0"/>
              <a:t>Most of these examples happen to have 0 "regular" arguments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Easy to write your own methods that use blocks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667000"/>
            <a:ext cx="69342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3.times { puts "hi"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[4,6,8].each { puts "hi"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[4,6,8].each { 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puts x * 2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[4,6,8].map { 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x * 2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[4,6,8].any? { 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x &gt; 7 }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block optional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[4,6,8].inject(foo) {|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… }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5181600"/>
            <a:ext cx="39624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 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a) +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42)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0" y="5261741"/>
            <a:ext cx="3423745" cy="41515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x.silly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5 { 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b*2 }</a:t>
            </a:r>
          </a:p>
        </p:txBody>
      </p:sp>
    </p:spTree>
    <p:extLst>
      <p:ext uri="{BB962C8B-B14F-4D97-AF65-F5344CB8AC3E}">
        <p14:creationId xmlns:p14="http://schemas.microsoft.com/office/powerpoint/2010/main" val="31738268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 are "second-class"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All a method can do with a block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</a:t>
            </a:r>
            <a:r>
              <a:rPr lang="en-US" dirty="0" smtClean="0"/>
              <a:t> to it (i.e., call it)</a:t>
            </a:r>
          </a:p>
          <a:p>
            <a:pPr lvl="1"/>
            <a:r>
              <a:rPr lang="en-US" dirty="0" smtClean="0"/>
              <a:t>Can't return it, store it in an object (e.g., for a callback), etc.</a:t>
            </a:r>
          </a:p>
          <a:p>
            <a:pPr lvl="1"/>
            <a:r>
              <a:rPr lang="en-US" dirty="0" smtClean="0"/>
              <a:t>But can also turn blocks into real closures (next slide)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But one block can call another block via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</a:t>
            </a:r>
          </a:p>
          <a:p>
            <a:pPr lvl="1"/>
            <a:r>
              <a:rPr lang="en-US" dirty="0" smtClean="0"/>
              <a:t>From example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dirty="0" smtClean="0"/>
              <a:t> class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blocks.rb</a:t>
            </a:r>
            <a:r>
              <a:rPr lang="en-US" dirty="0" smtClean="0"/>
              <a:t> (though better in Ruby to use arrays as lists than define your own)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962400"/>
            <a:ext cx="6248400" cy="2438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tail.nil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MyList.new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(@head), nil)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MyList.new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head),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tail.map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x})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2041785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First-class 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77200" cy="4495800"/>
          </a:xfrm>
        </p:spPr>
        <p:txBody>
          <a:bodyPr/>
          <a:lstStyle/>
          <a:p>
            <a:r>
              <a:rPr lang="en-US" dirty="0" smtClean="0"/>
              <a:t>Implicit block arguments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</a:t>
            </a:r>
            <a:r>
              <a:rPr lang="en-US" dirty="0" smtClean="0"/>
              <a:t> is often sufficient</a:t>
            </a:r>
          </a:p>
          <a:p>
            <a:endParaRPr lang="en-US" sz="1000" dirty="0"/>
          </a:p>
          <a:p>
            <a:r>
              <a:rPr lang="en-US" dirty="0" smtClean="0"/>
              <a:t>But when you want a closure you can return, store, etc.:</a:t>
            </a:r>
          </a:p>
          <a:p>
            <a:pPr lvl="1"/>
            <a:r>
              <a:rPr lang="en-US" dirty="0" smtClean="0"/>
              <a:t>The built-in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dirty="0" smtClean="0"/>
              <a:t> class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lambda</a:t>
            </a:r>
            <a:r>
              <a:rPr lang="en-US" dirty="0" smtClean="0"/>
              <a:t> method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takes a block and makes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Proc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Also can do it with "&amp; </a:t>
            </a:r>
            <a:r>
              <a:rPr lang="en-US" dirty="0" err="1" smtClean="0"/>
              <a:t>arg</a:t>
            </a:r>
            <a:r>
              <a:rPr lang="en-US" dirty="0" smtClean="0"/>
              <a:t>” (shown in </a:t>
            </a:r>
            <a:r>
              <a:rPr lang="en-US" dirty="0" err="1" smtClean="0"/>
              <a:t>block_proc.rb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Instances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dirty="0" smtClean="0"/>
              <a:t> have a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call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3733800"/>
            <a:ext cx="51816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map_p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proc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tail.nil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MyList.new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proc.call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@head),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nil)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MyList.new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proc.call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(@head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),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tail.map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943601" y="3810000"/>
            <a:ext cx="2971799" cy="800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xs.map_p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(lambda{|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… })</a:t>
            </a:r>
          </a:p>
        </p:txBody>
      </p:sp>
    </p:spTree>
    <p:extLst>
      <p:ext uri="{BB962C8B-B14F-4D97-AF65-F5344CB8AC3E}">
        <p14:creationId xmlns:p14="http://schemas.microsoft.com/office/powerpoint/2010/main" val="128648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Subclassing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class definition has a </a:t>
            </a:r>
            <a:r>
              <a:rPr lang="en-US" i="1" dirty="0" smtClean="0">
                <a:solidFill>
                  <a:schemeClr val="accent2"/>
                </a:solidFill>
              </a:rPr>
              <a:t>superclass 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if not specified)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superclass affects the class definition:</a:t>
            </a:r>
          </a:p>
          <a:p>
            <a:pPr lvl="1"/>
            <a:r>
              <a:rPr lang="en-US" dirty="0" smtClean="0"/>
              <a:t>Class </a:t>
            </a:r>
            <a:r>
              <a:rPr lang="en-US" i="1" dirty="0" smtClean="0">
                <a:solidFill>
                  <a:schemeClr val="accent2"/>
                </a:solidFill>
              </a:rPr>
              <a:t>inherits</a:t>
            </a:r>
            <a:r>
              <a:rPr lang="en-US" dirty="0" smtClean="0"/>
              <a:t> all method definitions from superclass</a:t>
            </a:r>
          </a:p>
          <a:p>
            <a:pPr lvl="1"/>
            <a:r>
              <a:rPr lang="en-US" dirty="0" smtClean="0"/>
              <a:t>But class can </a:t>
            </a:r>
            <a:r>
              <a:rPr lang="en-US" i="1" dirty="0" smtClean="0">
                <a:solidFill>
                  <a:schemeClr val="accent2"/>
                </a:solidFill>
              </a:rPr>
              <a:t>override</a:t>
            </a:r>
            <a:r>
              <a:rPr lang="en-US" dirty="0" smtClean="0"/>
              <a:t> method definitions as desired</a:t>
            </a:r>
          </a:p>
          <a:p>
            <a:pPr lvl="1"/>
            <a:endParaRPr lang="en-US" dirty="0"/>
          </a:p>
          <a:p>
            <a:r>
              <a:rPr lang="en-US" dirty="0" smtClean="0"/>
              <a:t>Unlike Java:</a:t>
            </a:r>
          </a:p>
          <a:p>
            <a:pPr lvl="1"/>
            <a:r>
              <a:rPr lang="en-US" dirty="0" smtClean="0"/>
              <a:t>No such thing as "inheriting fields" since all objects create instance variables by assigning to them</a:t>
            </a:r>
          </a:p>
          <a:p>
            <a:pPr lvl="1"/>
            <a:r>
              <a:rPr lang="en-US" dirty="0" err="1" smtClean="0"/>
              <a:t>Subclassing</a:t>
            </a:r>
            <a:r>
              <a:rPr lang="en-US" dirty="0" smtClean="0"/>
              <a:t> has nothing to do with a (non-existent) type system: can still pass any object to any method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2095500"/>
            <a:ext cx="4495800" cy="495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</p:txBody>
      </p:sp>
    </p:spTree>
    <p:extLst>
      <p:ext uri="{BB962C8B-B14F-4D97-AF65-F5344CB8AC3E}">
        <p14:creationId xmlns:p14="http://schemas.microsoft.com/office/powerpoint/2010/main" val="36859731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 (to be continued)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066800"/>
            <a:ext cx="4114800" cy="541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attr_reader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attr_writer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:y 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@x 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@y =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direct field access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(@x*@x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+ @y*@y)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distFromOrigin2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use getters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(x*x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+ y*y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76800" y="1103586"/>
            <a:ext cx="3886200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attr_reader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attr_writer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@color = 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4663644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An object has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648200"/>
            <a:ext cx="7772400" cy="1905000"/>
          </a:xfrm>
        </p:spPr>
        <p:txBody>
          <a:bodyPr/>
          <a:lstStyle/>
          <a:p>
            <a:r>
              <a:rPr lang="en-US" dirty="0" smtClean="0"/>
              <a:t>Using these methods is usually non-OOP style</a:t>
            </a:r>
          </a:p>
          <a:p>
            <a:pPr lvl="1"/>
            <a:r>
              <a:rPr lang="en-US" dirty="0" smtClean="0"/>
              <a:t>Disallows other things that "act like a duck"</a:t>
            </a:r>
          </a:p>
          <a:p>
            <a:pPr lvl="1"/>
            <a:r>
              <a:rPr lang="en-US" dirty="0" smtClean="0"/>
              <a:t>Nonetheless semantics is that an instance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/>
              <a:t> "is a"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 but is not an "instance of"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Java's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dirty="0" smtClean="0">
                <a:latin typeface="+mj-lt"/>
                <a:cs typeface="Courier New" pitchFamily="49" charset="0"/>
              </a:rPr>
              <a:t> is like Ruby's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066800"/>
            <a:ext cx="70104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 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Point.new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(0,0)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ColorPoint.new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(0,0,"red")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Point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p.class.superclass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Object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cp.class.superclass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Point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cp.class.superclass.superclass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Object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cp.is_a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Point    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true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cp.instance_of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Point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false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cp.is_a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true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cp.instance_of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true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6335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104664</TotalTime>
  <Words>1462</Words>
  <Application>Microsoft Macintosh PowerPoint</Application>
  <PresentationFormat>On-screen Show (4:3)</PresentationFormat>
  <Paragraphs>284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dan_design_template</vt:lpstr>
      <vt:lpstr>CSE341: Programming Languages  Ruby: Blocks &amp; Procs; Inheritance &amp; Overriding</vt:lpstr>
      <vt:lpstr>This lecture</vt:lpstr>
      <vt:lpstr>Blocks</vt:lpstr>
      <vt:lpstr>Examples</vt:lpstr>
      <vt:lpstr>Blocks are "second-class"</vt:lpstr>
      <vt:lpstr>First-class closures</vt:lpstr>
      <vt:lpstr>Subclassing</vt:lpstr>
      <vt:lpstr>Example (to be continued)</vt:lpstr>
      <vt:lpstr>An object has a class</vt:lpstr>
      <vt:lpstr>Why subclass</vt:lpstr>
      <vt:lpstr>Why subclass</vt:lpstr>
      <vt:lpstr>Why subclass</vt:lpstr>
      <vt:lpstr>Overriding</vt:lpstr>
      <vt:lpstr>So far…</vt:lpstr>
      <vt:lpstr>Example: Equivalent except constructor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Alan Borning</cp:lastModifiedBy>
  <cp:revision>1887</cp:revision>
  <dcterms:created xsi:type="dcterms:W3CDTF">2012-11-19T18:16:55Z</dcterms:created>
  <dcterms:modified xsi:type="dcterms:W3CDTF">2014-02-26T03:30:56Z</dcterms:modified>
</cp:coreProperties>
</file>