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10" r:id="rId3"/>
    <p:sldId id="612" r:id="rId4"/>
    <p:sldId id="624" r:id="rId5"/>
    <p:sldId id="613" r:id="rId6"/>
    <p:sldId id="614" r:id="rId7"/>
    <p:sldId id="615" r:id="rId8"/>
    <p:sldId id="616" r:id="rId9"/>
    <p:sldId id="618" r:id="rId10"/>
    <p:sldId id="617" r:id="rId11"/>
    <p:sldId id="621" r:id="rId12"/>
    <p:sldId id="619" r:id="rId13"/>
    <p:sldId id="620" r:id="rId14"/>
    <p:sldId id="622" r:id="rId15"/>
    <p:sldId id="62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86EF6-9B3D-6044-8E53-47DC333B2CA7}" type="datetimeFigureOut">
              <a:rPr lang="en-US" smtClean="0"/>
              <a:pPr/>
              <a:t>2/25/14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1736-E7FB-C745-AA8F-9DF0BE20A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0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Introduction To Ruby; Dynamic OOP; "Duck Typing"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Winter 2014</a:t>
            </a:r>
            <a:br>
              <a:rPr lang="en-US" sz="2400" dirty="0" smtClean="0"/>
            </a:br>
            <a:r>
              <a:rPr lang="en-US" sz="2400" dirty="0" smtClean="0"/>
              <a:t>(slides borrowed from Dan Grossman)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syntax / scoping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You create variables (including instance variables) implicitly by assigning to them</a:t>
            </a:r>
          </a:p>
          <a:p>
            <a:pPr lvl="1"/>
            <a:r>
              <a:rPr lang="en-US" dirty="0" smtClean="0"/>
              <a:t>So a misspelling just creates a new variable</a:t>
            </a:r>
          </a:p>
          <a:p>
            <a:pPr lvl="1"/>
            <a:r>
              <a:rPr lang="en-US" dirty="0" smtClean="0"/>
              <a:t>Different instances of a class could have different fields</a:t>
            </a:r>
          </a:p>
          <a:p>
            <a:endParaRPr lang="en-US" sz="1000" dirty="0" smtClean="0"/>
          </a:p>
          <a:p>
            <a:r>
              <a:rPr lang="en-US" dirty="0" smtClean="0"/>
              <a:t>Newlines matter </a:t>
            </a:r>
          </a:p>
          <a:p>
            <a:pPr lvl="1"/>
            <a:r>
              <a:rPr lang="en-US" dirty="0" smtClean="0"/>
              <a:t>Often need more syntax to put something on one line</a:t>
            </a:r>
            <a:endParaRPr lang="en-US" dirty="0"/>
          </a:p>
          <a:p>
            <a:pPr lvl="1"/>
            <a:r>
              <a:rPr lang="en-US" dirty="0" smtClean="0"/>
              <a:t>Indentation is only style (not true in some languages)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Class names must be capitalized</a:t>
            </a:r>
          </a:p>
          <a:p>
            <a:endParaRPr lang="en-US" sz="1000" dirty="0" smtClean="0"/>
          </a:p>
          <a:p>
            <a:r>
              <a:rPr lang="en-US" dirty="0" smtClean="0"/>
              <a:t>Message sends with 0 or 1 argument don't need parentheses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 (Java's this)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01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Getters and setters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r>
              <a:rPr lang="en-US" dirty="0" smtClean="0"/>
              <a:t>If you want outside access to get/set instance variables, must define methods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foo=</a:t>
            </a:r>
            <a:r>
              <a:rPr lang="en-US" dirty="0" smtClean="0"/>
              <a:t> convention allows sugar via extra spaces when using the method</a:t>
            </a:r>
          </a:p>
          <a:p>
            <a:endParaRPr lang="en-US" dirty="0"/>
          </a:p>
          <a:p>
            <a:r>
              <a:rPr lang="en-US" dirty="0" smtClean="0"/>
              <a:t>Shorter syntax for </a:t>
            </a:r>
            <a:r>
              <a:rPr lang="en-US" i="1" dirty="0" smtClean="0"/>
              <a:t>defining</a:t>
            </a:r>
            <a:r>
              <a:rPr lang="en-US" dirty="0" smtClean="0"/>
              <a:t> getters and setters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Overall, requiring getters and setters is more uniform and more OO</a:t>
            </a:r>
          </a:p>
          <a:p>
            <a:pPr lvl="1"/>
            <a:r>
              <a:rPr lang="en-US" dirty="0" smtClean="0"/>
              <a:t>Can change the methods later without changing clients </a:t>
            </a:r>
          </a:p>
          <a:p>
            <a:pPr lvl="1"/>
            <a:r>
              <a:rPr lang="en-US" dirty="0" smtClean="0"/>
              <a:t>Particular form of change is subclass overriding [next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057400"/>
            <a:ext cx="1524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057400"/>
            <a:ext cx="1905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694385"/>
            <a:ext cx="1981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62200" y="3695700"/>
            <a:ext cx="15240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2743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attr_writer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686300"/>
            <a:ext cx="2743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at top-level are evaluated in the context of an implicit "main" object with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endParaRPr lang="en-US" dirty="0"/>
          </a:p>
          <a:p>
            <a:r>
              <a:rPr lang="en-US" dirty="0" smtClean="0"/>
              <a:t>That is how a standalone program would "get started" rather than requiring an object creation and method call from within </a:t>
            </a:r>
            <a:r>
              <a:rPr lang="en-US" dirty="0" err="1" smtClean="0"/>
              <a:t>irb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Top-level methods are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which makes them available everywhere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17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definitions are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definitions in Ruby are dynamic</a:t>
            </a:r>
          </a:p>
          <a:p>
            <a:endParaRPr lang="en-US" sz="1000" dirty="0"/>
          </a:p>
          <a:p>
            <a:r>
              <a:rPr lang="en-US" dirty="0" smtClean="0"/>
              <a:t>Example: Any code can add or remove methods on existing classes</a:t>
            </a:r>
          </a:p>
          <a:p>
            <a:pPr lvl="1"/>
            <a:r>
              <a:rPr lang="en-US" dirty="0" smtClean="0"/>
              <a:t>Very occasionally useful (or cute) to add your own method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 for example, but it is visible to all arrays</a:t>
            </a:r>
          </a:p>
          <a:p>
            <a:endParaRPr lang="en-US" sz="1000" dirty="0" smtClean="0"/>
          </a:p>
          <a:p>
            <a:r>
              <a:rPr lang="en-US" dirty="0" smtClean="0"/>
              <a:t>Changing a class affects even already-created instances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Disastrous example: Changing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err="1" smtClean="0"/>
              <a:t>'s</a:t>
            </a:r>
            <a:r>
              <a:rPr lang="en-US" dirty="0" smtClean="0"/>
              <a:t> + method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Overall: A simple language definition where everything can be changed and method lookup uses instance's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32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"If it walks like a duck and quacks like a duck, it's a duck"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"I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argument"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 approach</a:t>
            </a:r>
          </a:p>
          <a:p>
            <a:pPr lvl="1"/>
            <a:r>
              <a:rPr lang="en-US" dirty="0" smtClean="0"/>
              <a:t>What messages an object receive is all that matters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4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"Takes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value"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more 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Closer:  "Takes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"</a:t>
            </a:r>
          </a:p>
          <a:p>
            <a:endParaRPr lang="en-US" sz="800" dirty="0"/>
          </a:p>
          <a:p>
            <a:r>
              <a:rPr lang="en-US" dirty="0" smtClean="0"/>
              <a:t>Closer: "Takes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"Takes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"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0264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Lecture materials may not recount every little language feature we use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Thomas book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edition, Chapters 1-9) quite readable</a:t>
            </a:r>
          </a:p>
          <a:p>
            <a:pPr lvl="2"/>
            <a:r>
              <a:rPr lang="en-US" dirty="0" smtClean="0"/>
              <a:t>Can skip/skim </a:t>
            </a:r>
            <a:r>
              <a:rPr lang="en-US" dirty="0" err="1" smtClean="0"/>
              <a:t>regexps</a:t>
            </a:r>
            <a:r>
              <a:rPr lang="en-US" dirty="0" smtClean="0"/>
              <a:t> and ranges</a:t>
            </a:r>
          </a:p>
          <a:p>
            <a:pPr lvl="2"/>
            <a:r>
              <a:rPr lang="en-US" dirty="0" smtClean="0"/>
              <a:t>Also see online library documentation [large, searchable]</a:t>
            </a:r>
          </a:p>
          <a:p>
            <a:endParaRPr lang="en-US" sz="1000" dirty="0" smtClean="0"/>
          </a:p>
          <a:p>
            <a:endParaRPr lang="en-US" sz="1000" dirty="0"/>
          </a:p>
          <a:p>
            <a:r>
              <a:rPr lang="en-US" dirty="0" smtClean="0"/>
              <a:t>Focus in class will be on OOP, dynamic typing, blocks,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45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We will use </a:t>
            </a:r>
            <a:r>
              <a:rPr lang="en-US" dirty="0" smtClean="0">
                <a:solidFill>
                  <a:schemeClr val="accent2"/>
                </a:solidFill>
              </a:rPr>
              <a:t>Ruby 2.0.0</a:t>
            </a:r>
          </a:p>
          <a:p>
            <a:pPr lvl="1"/>
            <a:r>
              <a:rPr lang="en-US" dirty="0" smtClean="0"/>
              <a:t>Installed on the Lab machines (Windows and 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Ruby 1.8.7 is not hugely different – should work as </a:t>
            </a:r>
            <a:r>
              <a:rPr lang="en-US" dirty="0" smtClean="0"/>
              <a:t>well, </a:t>
            </a:r>
            <a:r>
              <a:rPr lang="en-US" b="1" i="1" dirty="0" smtClean="0"/>
              <a:t>except</a:t>
            </a:r>
            <a:r>
              <a:rPr lang="en-US" dirty="0" smtClean="0"/>
              <a:t> for unit test module</a:t>
            </a:r>
            <a:endParaRPr lang="en-US" dirty="0" smtClean="0"/>
          </a:p>
          <a:p>
            <a:pPr lvl="1"/>
            <a:r>
              <a:rPr lang="en-US" dirty="0" smtClean="0"/>
              <a:t>We’ll keep an eye out for any differences that are relevant for this course; in the worst case you may need to upgrade</a:t>
            </a:r>
          </a:p>
          <a:p>
            <a:r>
              <a:rPr lang="en-US" dirty="0" smtClean="0"/>
              <a:t>Installation instructions, etc. on course web page</a:t>
            </a:r>
          </a:p>
          <a:p>
            <a:pPr lvl="1"/>
            <a:r>
              <a:rPr lang="en-US" dirty="0" smtClean="0"/>
              <a:t>Can run programs with a REPL called </a:t>
            </a:r>
            <a:r>
              <a:rPr lang="en-US" dirty="0" err="1" smtClean="0"/>
              <a:t>irb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Homework</a:t>
            </a:r>
            <a:r>
              <a:rPr lang="en-US" dirty="0" smtClean="0">
                <a:solidFill>
                  <a:schemeClr val="accent2"/>
                </a:solidFill>
              </a:rPr>
              <a:t> 7</a:t>
            </a:r>
            <a:r>
              <a:rPr lang="en-US" dirty="0" smtClean="0"/>
              <a:t> </a:t>
            </a:r>
            <a:r>
              <a:rPr lang="en-US" dirty="0"/>
              <a:t>is</a:t>
            </a:r>
            <a:r>
              <a:rPr lang="en-US" dirty="0" smtClean="0"/>
              <a:t> a Ruby </a:t>
            </a:r>
            <a:r>
              <a:rPr lang="en-US" dirty="0" err="1" smtClean="0"/>
              <a:t>warmup</a:t>
            </a:r>
            <a:r>
              <a:rPr lang="en-US" dirty="0" smtClean="0"/>
              <a:t> exercise; 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Homework 8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the Ruby project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Some notable examples of early object-oriented languages and systems: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First object-oriented programming language: </a:t>
            </a:r>
            <a:r>
              <a:rPr lang="en-US" dirty="0" err="1" smtClean="0"/>
              <a:t>Simula</a:t>
            </a:r>
            <a:r>
              <a:rPr lang="en-US" dirty="0" smtClean="0"/>
              <a:t> I, then </a:t>
            </a:r>
            <a:r>
              <a:rPr lang="en-US" dirty="0" err="1" smtClean="0"/>
              <a:t>Simula</a:t>
            </a:r>
            <a:r>
              <a:rPr lang="en-US" dirty="0" smtClean="0"/>
              <a:t> 67, created by Ole-Johan Dahl and Kristen </a:t>
            </a:r>
            <a:r>
              <a:rPr lang="en-US" dirty="0" err="1" smtClean="0"/>
              <a:t>Nygaard</a:t>
            </a:r>
            <a:r>
              <a:rPr lang="en-US" dirty="0" smtClean="0"/>
              <a:t> at the Norwegian Computing Center in Oslo.</a:t>
            </a:r>
          </a:p>
          <a:p>
            <a:pPr lvl="1"/>
            <a:r>
              <a:rPr lang="en-US" dirty="0" smtClean="0"/>
              <a:t>Smalltalk: developed at Xerox Palo Alto Research Center by the Learning Research Group in the 1970's (Smalltalk-72, Smalltalk-76, Smalltalk-80)</a:t>
            </a:r>
          </a:p>
          <a:p>
            <a:pPr lvl="1"/>
            <a:r>
              <a:rPr lang="en-US" dirty="0" smtClean="0"/>
              <a:t>Today: mature language paradigm.  Some significant examples: C++, Java, C#, Python, Ruby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 and scoping rules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Often many ways to say the same thing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Lots of support for string manipulation [we won't do this]</a:t>
            </a:r>
          </a:p>
          <a:p>
            <a:pPr lvl="1"/>
            <a:endParaRPr lang="en-US" sz="400" dirty="0" smtClean="0"/>
          </a:p>
          <a:p>
            <a:r>
              <a:rPr lang="en-US" dirty="0" smtClean="0"/>
              <a:t>Popular for building server-side web applications (Ruby on Rails)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5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Contrast Ruby's "why not add that" attitude</a:t>
            </a:r>
          </a:p>
          <a:p>
            <a:pPr lvl="2"/>
            <a:r>
              <a:rPr lang="en-US" dirty="0" smtClean="0"/>
              <a:t>Ruby less elegant, more widely used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 helps identify OO's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Haskell</a:t>
            </a:r>
          </a:p>
          <a:p>
            <a:pPr marL="0" indent="0">
              <a:buFontTx/>
              <a:buNone/>
            </a:pPr>
            <a:r>
              <a:rPr lang="en-US" b="0" dirty="0" smtClean="0"/>
              <a:t>	object-oriented                Ruby                        Java</a:t>
            </a:r>
          </a:p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06254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[For full code details and various expression constructs, see </a:t>
            </a:r>
            <a:r>
              <a:rPr lang="en-US" dirty="0" err="1" smtClean="0"/>
              <a:t>PosRational.rb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133600"/>
            <a:ext cx="7086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smtClean="0">
                <a:solidFill>
                  <a:schemeClr val="accent2"/>
                </a:solidFill>
                <a:latin typeface="Courier New" pitchFamily="49" charset="0"/>
              </a:rPr>
              <a:t>PosRational</a:t>
            </a:r>
            <a:r>
              <a:rPr lang="en-US" sz="2000" kern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no instance variable (field)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decls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# just assign to @foo to create field 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@den = den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def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to_s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r …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1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creates a new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 smtClean="0"/>
              <a:t> and calls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dirty="0" smtClean="0"/>
              <a:t> method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 smtClean="0"/>
              <a:t>Every variable holds an object (possibly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 </a:t>
            </a:r>
            <a:r>
              <a:rPr lang="en-US" i="1" dirty="0" smtClean="0">
                <a:latin typeface="+mj-lt"/>
                <a:cs typeface="Courier New" pitchFamily="49" charset="0"/>
              </a:rPr>
              <a:t>object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variables (in a method)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Instance variables (fields)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endParaRPr lang="en-US" dirty="0"/>
          </a:p>
          <a:p>
            <a:pPr lvl="1"/>
            <a:r>
              <a:rPr lang="en-US" dirty="0" smtClean="0"/>
              <a:t>Class variables (static fields)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You use an object with a </a:t>
            </a:r>
            <a:r>
              <a:rPr lang="en-US" dirty="0" smtClean="0">
                <a:solidFill>
                  <a:schemeClr val="accent2"/>
                </a:solidFill>
              </a:rPr>
              <a:t>method call</a:t>
            </a:r>
          </a:p>
          <a:p>
            <a:pPr lvl="1"/>
            <a:r>
              <a:rPr lang="en-US" dirty="0" smtClean="0"/>
              <a:t>Also known as a </a:t>
            </a:r>
            <a:r>
              <a:rPr lang="en-US" dirty="0" smtClean="0">
                <a:solidFill>
                  <a:schemeClr val="accent2"/>
                </a:solidFill>
              </a:rPr>
              <a:t>message send</a:t>
            </a:r>
          </a:p>
          <a:p>
            <a:pPr lvl="1"/>
            <a:r>
              <a:rPr lang="en-US" dirty="0" smtClean="0"/>
              <a:t>Every object has a class, which determines its behavior </a:t>
            </a:r>
          </a:p>
          <a:p>
            <a:endParaRPr lang="en-US" sz="1000" dirty="0"/>
          </a:p>
          <a:p>
            <a:r>
              <a:rPr lang="en-US" dirty="0" smtClean="0"/>
              <a:t>Examples: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    x.m1.m2(y.m3)  -42.abs 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r>
              <a:rPr lang="en-US" dirty="0"/>
              <a:t> are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+ e2</a:t>
            </a:r>
            <a:r>
              <a:rPr lang="en-US" dirty="0" smtClean="0"/>
              <a:t> is sugar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e1.+(e2) </a:t>
            </a:r>
            <a:r>
              <a:rPr lang="en-US" dirty="0" smtClean="0">
                <a:latin typeface="+mj-lt"/>
                <a:cs typeface="Courier New" pitchFamily="49" charset="0"/>
              </a:rPr>
              <a:t>(really!)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01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/ variable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 smtClean="0"/>
              <a:t>:       only available to object itself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rotected</a:t>
            </a:r>
            <a:r>
              <a:rPr lang="en-US" dirty="0" smtClean="0"/>
              <a:t>:  available only to code in the class or subclasses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en-US" dirty="0" smtClean="0"/>
              <a:t>:         available to all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different than what the words mean in Java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instance variables and class variables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 by default</a:t>
            </a:r>
          </a:p>
          <a:p>
            <a:pPr lvl="1"/>
            <a:r>
              <a:rPr lang="en-US" dirty="0" smtClean="0"/>
              <a:t>There are multiple ways to change a method's visibility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1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102959</TotalTime>
  <Words>1364</Words>
  <Application>Microsoft Macintosh PowerPoint</Application>
  <PresentationFormat>On-screen Show (4:3)</PresentationFormat>
  <Paragraphs>226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Introduction To Ruby; Dynamic OOP; "Duck Typing"</vt:lpstr>
      <vt:lpstr>The plan</vt:lpstr>
      <vt:lpstr>Logistics</vt:lpstr>
      <vt:lpstr>A Bit of History</vt:lpstr>
      <vt:lpstr>Ruby</vt:lpstr>
      <vt:lpstr>Where Ruby fits</vt:lpstr>
      <vt:lpstr>Defining a class</vt:lpstr>
      <vt:lpstr>Using a class</vt:lpstr>
      <vt:lpstr>Method / variable visibility</vt:lpstr>
      <vt:lpstr>Some syntax / scoping gotchas</vt:lpstr>
      <vt:lpstr>Getters and setters</vt:lpstr>
      <vt:lpstr>Top-level</vt:lpstr>
      <vt:lpstr>Class definitions are dynamic</vt:lpstr>
      <vt:lpstr>Duck Typing</vt:lpstr>
      <vt:lpstr>Duck Typing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1840</cp:revision>
  <dcterms:created xsi:type="dcterms:W3CDTF">2012-11-19T23:31:19Z</dcterms:created>
  <dcterms:modified xsi:type="dcterms:W3CDTF">2014-02-26T05:11:03Z</dcterms:modified>
</cp:coreProperties>
</file>