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tags/tag5.xml" ContentType="application/vnd.openxmlformats-officedocument.presentationml.tag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tags/tag1.xml" ContentType="application/vnd.openxmlformats-officedocument.presentationml.tags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tags/tag2.xml" ContentType="application/vnd.openxmlformats-officedocument.presentationml.tags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tags/tag3.xml" ContentType="application/vnd.openxmlformats-officedocument.presentationml.tags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4.xml" ContentType="application/vnd.openxmlformats-officedocument.presentationml.tags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635" r:id="rId3"/>
    <p:sldId id="634" r:id="rId4"/>
    <p:sldId id="636" r:id="rId5"/>
    <p:sldId id="637" r:id="rId6"/>
    <p:sldId id="638" r:id="rId7"/>
    <p:sldId id="639" r:id="rId8"/>
    <p:sldId id="640" r:id="rId9"/>
    <p:sldId id="642" r:id="rId10"/>
    <p:sldId id="644" r:id="rId11"/>
    <p:sldId id="645" r:id="rId12"/>
    <p:sldId id="646" r:id="rId13"/>
    <p:sldId id="647" r:id="rId14"/>
    <p:sldId id="648" r:id="rId15"/>
    <p:sldId id="649" r:id="rId16"/>
    <p:sldId id="650" r:id="rId17"/>
    <p:sldId id="651" r:id="rId18"/>
    <p:sldId id="652" r:id="rId19"/>
    <p:sldId id="653" r:id="rId20"/>
    <p:sldId id="654" r:id="rId21"/>
    <p:sldId id="655" r:id="rId22"/>
    <p:sldId id="656" r:id="rId23"/>
    <p:sldId id="657" r:id="rId24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clrMru>
    <a:srgbClr val="FFFF99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99890-31C2-D543-B330-9669C07DE9B1}" type="datetimeFigureOut">
              <a:rPr lang="en-US" smtClean="0"/>
              <a:pPr/>
              <a:t>2/28/14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5C5BF2-5878-FD4A-92E3-ACA602EC1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0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735828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25146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/>
            </a:r>
            <a:br>
              <a:rPr lang="en-US" sz="3200" i="0" dirty="0" smtClean="0"/>
            </a:br>
            <a:r>
              <a:rPr lang="en-US" sz="3200" i="0" dirty="0" smtClean="0"/>
              <a:t>Late Binding in Ruby</a:t>
            </a:r>
            <a:br>
              <a:rPr lang="en-US" sz="3200" i="0" dirty="0" smtClean="0"/>
            </a:br>
            <a:r>
              <a:rPr lang="en-US" sz="3200" i="0" dirty="0" smtClean="0"/>
              <a:t>Multiple Inheritance, Interfaces, </a:t>
            </a:r>
            <a:r>
              <a:rPr lang="en-US" sz="3200" i="0" dirty="0" err="1" smtClean="0"/>
              <a:t>Mixins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5029200"/>
            <a:ext cx="6629400" cy="1219200"/>
          </a:xfrm>
        </p:spPr>
        <p:txBody>
          <a:bodyPr/>
          <a:lstStyle/>
          <a:p>
            <a:r>
              <a:rPr lang="en-US" sz="2400" dirty="0" smtClean="0"/>
              <a:t>Alan Borning</a:t>
            </a:r>
            <a:endParaRPr lang="en-US" sz="2400" dirty="0" smtClean="0"/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Ruby (and other object-oriented languages), subclasses can change the behavior of methods they don't override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even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odd 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odd x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x==0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even (x-1)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improves odd in B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 smtClean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x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% 2 ==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A 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breaks odd in C objects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even x </a:t>
            </a:r>
            <a:r>
              <a:rPr lang="en-US" sz="2000" kern="0" dirty="0">
                <a:latin typeface="Courier New" pitchFamily="49" charset="0"/>
              </a:rPr>
              <a:t>;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457724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OOP trade-off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Any method that makes calls to </a:t>
            </a:r>
            <a:r>
              <a:rPr lang="en-US" dirty="0" err="1" smtClean="0"/>
              <a:t>overridable</a:t>
            </a:r>
            <a:r>
              <a:rPr lang="en-US" dirty="0" smtClean="0"/>
              <a:t> methods can have its behavior changed in subclasses even if it is not overridden</a:t>
            </a:r>
          </a:p>
          <a:p>
            <a:pPr lvl="1"/>
            <a:r>
              <a:rPr lang="en-US" dirty="0" smtClean="0"/>
              <a:t>Maybe on purpose, maybe by mistake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Makes it harder to reason about "the code you're looking at"</a:t>
            </a:r>
          </a:p>
          <a:p>
            <a:pPr lvl="1"/>
            <a:r>
              <a:rPr lang="en-US" dirty="0" smtClean="0"/>
              <a:t>Can avoid by disallowing overriding (Java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 smtClean="0"/>
              <a:t>) of helper methods you call</a:t>
            </a:r>
          </a:p>
          <a:p>
            <a:pPr lvl="1"/>
            <a:endParaRPr lang="en-US" dirty="0"/>
          </a:p>
          <a:p>
            <a:r>
              <a:rPr lang="en-US" dirty="0" smtClean="0"/>
              <a:t>Makes it easier for subclasses to specialize behavior without copying code</a:t>
            </a:r>
          </a:p>
          <a:p>
            <a:pPr lvl="1"/>
            <a:r>
              <a:rPr lang="en-US" dirty="0" smtClean="0"/>
              <a:t>Provided method in superclass isn't modified later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29019701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used classes for OOP's essence: inheritance, overriding, dynamic dispatch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Now, what if we want to have more than </a:t>
            </a:r>
            <a:r>
              <a:rPr lang="en-US" i="1" dirty="0" smtClean="0"/>
              <a:t>just 1 superclass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Multiple inheritance</a:t>
            </a:r>
            <a:r>
              <a:rPr lang="en-US" dirty="0" smtClean="0"/>
              <a:t>: allow &gt; 1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Useful but has some problems (see C++)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Java-style </a:t>
            </a:r>
            <a:r>
              <a:rPr lang="en-US" i="1" dirty="0" smtClean="0"/>
              <a:t>interfaces</a:t>
            </a:r>
            <a:r>
              <a:rPr lang="en-US" dirty="0" smtClean="0"/>
              <a:t>: allow &gt; 1 types</a:t>
            </a:r>
          </a:p>
          <a:p>
            <a:pPr lvl="1"/>
            <a:r>
              <a:rPr lang="en-US" dirty="0" smtClean="0"/>
              <a:t>Mostly irrelevant in a dynamically typed language, but fewer problems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Ruby-style </a:t>
            </a:r>
            <a:r>
              <a:rPr lang="en-US" i="1" dirty="0" err="1" smtClean="0"/>
              <a:t>mixins</a:t>
            </a:r>
            <a:r>
              <a:rPr lang="en-US" dirty="0" smtClean="0"/>
              <a:t>: 1 superclass; &gt; 1 method providers</a:t>
            </a:r>
          </a:p>
          <a:p>
            <a:pPr lvl="1"/>
            <a:r>
              <a:rPr lang="en-US" dirty="0" smtClean="0"/>
              <a:t>Often a fine substitute for multiple inheritance and has fewer problems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936223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dirty="0" smtClean="0"/>
              <a:t>If inheritance and overriding are so useful, why limit ourselves to one superclass?</a:t>
            </a:r>
          </a:p>
          <a:p>
            <a:pPr lvl="1"/>
            <a:r>
              <a:rPr lang="en-US" dirty="0" smtClean="0"/>
              <a:t>Because the semantics is often awkward (next couple</a:t>
            </a:r>
            <a:r>
              <a:rPr lang="en-US" dirty="0" smtClean="0"/>
              <a:t> of slides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Because it makes static type-checking harder (not discussed)</a:t>
            </a:r>
          </a:p>
          <a:p>
            <a:pPr lvl="1"/>
            <a:r>
              <a:rPr lang="en-US" dirty="0" smtClean="0"/>
              <a:t>Because it makes efficient implementation harder (not discussed)</a:t>
            </a:r>
          </a:p>
          <a:p>
            <a:pPr lvl="1"/>
            <a:endParaRPr lang="en-US" dirty="0"/>
          </a:p>
          <a:p>
            <a:r>
              <a:rPr lang="en-US" dirty="0" smtClean="0"/>
              <a:t>Is it useful?  Sure!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ColorPt</a:t>
            </a:r>
            <a:r>
              <a:rPr lang="en-US" dirty="0" smtClean="0"/>
              <a:t> (or maybe just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Example: Make 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StudentAthlete</a:t>
            </a:r>
            <a:r>
              <a:rPr lang="en-US" dirty="0" smtClean="0"/>
              <a:t> by inheriting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Student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Athlete</a:t>
            </a:r>
          </a:p>
          <a:p>
            <a:pPr lvl="1"/>
            <a:r>
              <a:rPr lang="en-US" dirty="0" smtClean="0"/>
              <a:t>With single inheritance, end up copying code or using non-OOP-style helper methods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618601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Trees, </a:t>
            </a:r>
            <a:r>
              <a:rPr lang="en-US" dirty="0" err="1" smtClean="0"/>
              <a:t>dags</a:t>
            </a:r>
            <a:r>
              <a:rPr lang="en-US" dirty="0" smtClean="0"/>
              <a:t>, and diamonds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4724400"/>
          </a:xfrm>
        </p:spPr>
        <p:txBody>
          <a:bodyPr/>
          <a:lstStyle/>
          <a:p>
            <a:r>
              <a:rPr lang="en-US" dirty="0" smtClean="0"/>
              <a:t>Note: The phrases </a:t>
            </a:r>
            <a:r>
              <a:rPr lang="en-US" i="1" dirty="0" smtClean="0"/>
              <a:t>subclass</a:t>
            </a:r>
            <a:r>
              <a:rPr lang="en-US" dirty="0" smtClean="0"/>
              <a:t>, </a:t>
            </a:r>
            <a:r>
              <a:rPr lang="en-US" i="1" dirty="0" smtClean="0"/>
              <a:t>superclass</a:t>
            </a:r>
            <a:r>
              <a:rPr lang="en-US" dirty="0" smtClean="0"/>
              <a:t> can be ambiguous</a:t>
            </a:r>
          </a:p>
          <a:p>
            <a:pPr lvl="1"/>
            <a:r>
              <a:rPr lang="en-US" dirty="0" smtClean="0"/>
              <a:t>There are </a:t>
            </a:r>
            <a:r>
              <a:rPr lang="en-US" i="1" dirty="0" smtClean="0"/>
              <a:t>immediate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pPr lvl="1"/>
            <a:r>
              <a:rPr lang="en-US" dirty="0" smtClean="0"/>
              <a:t>And there are </a:t>
            </a:r>
            <a:r>
              <a:rPr lang="en-US" i="1" dirty="0" smtClean="0"/>
              <a:t>transitive</a:t>
            </a:r>
            <a:r>
              <a:rPr lang="en-US" dirty="0" smtClean="0"/>
              <a:t> subclasses, </a:t>
            </a:r>
            <a:r>
              <a:rPr lang="en-US" dirty="0" err="1" smtClean="0"/>
              <a:t>superclasses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Single inheritance: the </a:t>
            </a:r>
            <a:r>
              <a:rPr lang="en-US" i="1" dirty="0" smtClean="0"/>
              <a:t>class hierarchy</a:t>
            </a:r>
            <a:r>
              <a:rPr lang="en-US" dirty="0" smtClean="0"/>
              <a:t> is a tree</a:t>
            </a:r>
          </a:p>
          <a:p>
            <a:pPr lvl="1"/>
            <a:r>
              <a:rPr lang="en-US" dirty="0" smtClean="0"/>
              <a:t>Nodes are classes</a:t>
            </a:r>
          </a:p>
          <a:p>
            <a:pPr lvl="1"/>
            <a:r>
              <a:rPr lang="en-US" dirty="0" smtClean="0"/>
              <a:t>Parent is immediate superclass</a:t>
            </a:r>
          </a:p>
          <a:p>
            <a:pPr lvl="1"/>
            <a:r>
              <a:rPr lang="en-US" dirty="0" smtClean="0"/>
              <a:t>Any number of children allowed</a:t>
            </a:r>
          </a:p>
          <a:p>
            <a:pPr lvl="1"/>
            <a:endParaRPr lang="en-US" dirty="0"/>
          </a:p>
          <a:p>
            <a:r>
              <a:rPr lang="en-US" dirty="0" smtClean="0"/>
              <a:t>Multiple inheritance: the class hierarchy no longer a tree</a:t>
            </a:r>
          </a:p>
          <a:p>
            <a:pPr lvl="1"/>
            <a:r>
              <a:rPr lang="en-US" dirty="0" smtClean="0"/>
              <a:t>Cycles still disallowed (a directed-acyclic graph)</a:t>
            </a:r>
          </a:p>
          <a:p>
            <a:pPr lvl="1"/>
            <a:r>
              <a:rPr lang="en-US" dirty="0" smtClean="0"/>
              <a:t>If multiple paths show that </a:t>
            </a:r>
            <a:r>
              <a:rPr lang="en-US" i="1" dirty="0" smtClean="0"/>
              <a:t>X</a:t>
            </a:r>
            <a:r>
              <a:rPr lang="en-US" dirty="0" smtClean="0"/>
              <a:t> is a (transitive) superclass      of </a:t>
            </a:r>
            <a:r>
              <a:rPr lang="en-US" i="1" dirty="0" smtClean="0"/>
              <a:t>Y</a:t>
            </a:r>
            <a:r>
              <a:rPr lang="en-US" dirty="0" smtClean="0"/>
              <a:t>, then we have </a:t>
            </a:r>
            <a:r>
              <a:rPr lang="en-US" i="1" dirty="0" smtClean="0"/>
              <a:t>diamonds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88716" y="276461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05600" y="33483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315200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822116" y="3348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822116" y="395793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13" name="Straight Connector 12"/>
          <p:cNvCxnSpPr>
            <a:stCxn id="7" idx="2"/>
            <a:endCxn id="8" idx="0"/>
          </p:cNvCxnSpPr>
          <p:nvPr/>
        </p:nvCxnSpPr>
        <p:spPr bwMode="auto">
          <a:xfrm flipH="1">
            <a:off x="6900525" y="3226280"/>
            <a:ext cx="591933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</p:cNvCxnSpPr>
          <p:nvPr/>
        </p:nvCxnSpPr>
        <p:spPr bwMode="auto">
          <a:xfrm>
            <a:off x="7492458" y="3226280"/>
            <a:ext cx="26484" cy="2744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7" idx="2"/>
            <a:endCxn id="10" idx="0"/>
          </p:cNvCxnSpPr>
          <p:nvPr/>
        </p:nvCxnSpPr>
        <p:spPr bwMode="auto">
          <a:xfrm>
            <a:off x="7492458" y="3226280"/>
            <a:ext cx="533400" cy="12205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endCxn id="11" idx="0"/>
          </p:cNvCxnSpPr>
          <p:nvPr/>
        </p:nvCxnSpPr>
        <p:spPr bwMode="auto">
          <a:xfrm flipH="1">
            <a:off x="8017041" y="3744507"/>
            <a:ext cx="8817" cy="21342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7772400" y="44913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24800" y="60915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15200" y="5100935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8261707" y="5029200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8305800" y="548640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29" name="Straight Connector 28"/>
          <p:cNvCxnSpPr>
            <a:stCxn id="26" idx="2"/>
            <a:endCxn id="25" idx="0"/>
          </p:cNvCxnSpPr>
          <p:nvPr/>
        </p:nvCxnSpPr>
        <p:spPr bwMode="auto">
          <a:xfrm>
            <a:off x="7518942" y="5562600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>
            <a:stCxn id="24" idx="2"/>
            <a:endCxn id="27" idx="0"/>
          </p:cNvCxnSpPr>
          <p:nvPr/>
        </p:nvCxnSpPr>
        <p:spPr bwMode="auto">
          <a:xfrm>
            <a:off x="7976142" y="4953000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8500725" y="5331767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4" idx="2"/>
            <a:endCxn id="26" idx="0"/>
          </p:cNvCxnSpPr>
          <p:nvPr/>
        </p:nvCxnSpPr>
        <p:spPr bwMode="auto">
          <a:xfrm flipH="1">
            <a:off x="7518942" y="4953000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25" idx="0"/>
            <a:endCxn id="28" idx="2"/>
          </p:cNvCxnSpPr>
          <p:nvPr/>
        </p:nvCxnSpPr>
        <p:spPr bwMode="auto">
          <a:xfrm flipV="1">
            <a:off x="8128542" y="5948065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1239991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could go wrong?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i="1" dirty="0" smtClean="0"/>
              <a:t>V</a:t>
            </a:r>
            <a:r>
              <a:rPr lang="en-US" dirty="0" smtClean="0"/>
              <a:t> and </a:t>
            </a:r>
            <a:r>
              <a:rPr lang="en-US" i="1" dirty="0" smtClean="0"/>
              <a:t>Z</a:t>
            </a:r>
            <a:r>
              <a:rPr lang="en-US" dirty="0" smtClean="0"/>
              <a:t> both define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what does </a:t>
            </a:r>
            <a:r>
              <a:rPr lang="en-US" i="1" dirty="0" smtClean="0"/>
              <a:t>Y</a:t>
            </a:r>
            <a:r>
              <a:rPr lang="en-US" dirty="0" smtClean="0"/>
              <a:t> inherit?  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dirty="0" smtClean="0"/>
              <a:t> mean?</a:t>
            </a:r>
          </a:p>
          <a:p>
            <a:pPr lvl="1"/>
            <a:r>
              <a:rPr lang="en-US" i="1" dirty="0" smtClean="0"/>
              <a:t>Directed resends</a:t>
            </a:r>
            <a:r>
              <a:rPr lang="en-US" dirty="0" smtClean="0"/>
              <a:t> useful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Z::super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  <a:p>
            <a:r>
              <a:rPr lang="en-US" dirty="0" smtClean="0"/>
              <a:t>What if </a:t>
            </a:r>
            <a:r>
              <a:rPr lang="en-US" i="1" dirty="0" smtClean="0"/>
              <a:t>X</a:t>
            </a:r>
            <a:r>
              <a:rPr lang="en-US" dirty="0" smtClean="0"/>
              <a:t> defines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that </a:t>
            </a:r>
            <a:r>
              <a:rPr lang="en-US" i="1" dirty="0" smtClean="0"/>
              <a:t>Z</a:t>
            </a:r>
            <a:r>
              <a:rPr lang="en-US" dirty="0" smtClean="0"/>
              <a:t> but not </a:t>
            </a:r>
            <a:r>
              <a:rPr lang="en-US" i="1" dirty="0" smtClean="0"/>
              <a:t>V</a:t>
            </a:r>
            <a:r>
              <a:rPr lang="en-US" dirty="0" smtClean="0"/>
              <a:t> overrides?</a:t>
            </a:r>
          </a:p>
          <a:p>
            <a:pPr lvl="1"/>
            <a:r>
              <a:rPr lang="en-US" dirty="0" smtClean="0"/>
              <a:t>Can handle like previous case, but sometimes undesirable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wants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Pt3D</a:t>
            </a:r>
            <a:r>
              <a:rPr lang="en-US" dirty="0" smtClean="0"/>
              <a:t>'s overrides to "win")</a:t>
            </a:r>
          </a:p>
          <a:p>
            <a:pPr lvl="1"/>
            <a:endParaRPr lang="en-US" dirty="0"/>
          </a:p>
          <a:p>
            <a:r>
              <a:rPr lang="en-US" dirty="0" smtClean="0"/>
              <a:t>If </a:t>
            </a:r>
            <a:r>
              <a:rPr lang="en-US" i="1" dirty="0" smtClean="0"/>
              <a:t>X</a:t>
            </a:r>
            <a:r>
              <a:rPr lang="en-US" dirty="0" smtClean="0"/>
              <a:t> defines fields, should </a:t>
            </a:r>
            <a:r>
              <a:rPr lang="en-US" i="1" dirty="0" smtClean="0"/>
              <a:t>Y</a:t>
            </a:r>
            <a:r>
              <a:rPr lang="en-US" dirty="0" smtClean="0"/>
              <a:t> have one copy of them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/>
              <a:t>) or two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V::f </a:t>
            </a:r>
            <a:r>
              <a:rPr lang="en-US" dirty="0" smtClean="0"/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Z::f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Turns out each behavior is sometimes desirable (next slides)</a:t>
            </a:r>
          </a:p>
          <a:p>
            <a:pPr lvl="1"/>
            <a:r>
              <a:rPr lang="en-US" dirty="0" smtClean="0"/>
              <a:t>So C++ has (at least) two forms of inheritance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86600" y="5334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239000" y="2133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629400" y="11430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75907" y="1071265"/>
            <a:ext cx="5012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0" y="1528465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12" name="Straight Connector 11"/>
          <p:cNvCxnSpPr>
            <a:stCxn id="9" idx="2"/>
            <a:endCxn id="8" idx="0"/>
          </p:cNvCxnSpPr>
          <p:nvPr/>
        </p:nvCxnSpPr>
        <p:spPr bwMode="auto">
          <a:xfrm>
            <a:off x="6833142" y="1604665"/>
            <a:ext cx="609600" cy="528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7" idx="2"/>
            <a:endCxn id="10" idx="0"/>
          </p:cNvCxnSpPr>
          <p:nvPr/>
        </p:nvCxnSpPr>
        <p:spPr bwMode="auto">
          <a:xfrm>
            <a:off x="7290342" y="995065"/>
            <a:ext cx="536212" cy="7620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7814925" y="1373832"/>
            <a:ext cx="0" cy="235298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7" idx="2"/>
            <a:endCxn id="9" idx="0"/>
          </p:cNvCxnSpPr>
          <p:nvPr/>
        </p:nvCxnSpPr>
        <p:spPr bwMode="auto">
          <a:xfrm flipH="1">
            <a:off x="6833142" y="995065"/>
            <a:ext cx="457200" cy="147935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>
            <a:stCxn id="8" idx="0"/>
            <a:endCxn id="11" idx="2"/>
          </p:cNvCxnSpPr>
          <p:nvPr/>
        </p:nvCxnSpPr>
        <p:spPr bwMode="auto">
          <a:xfrm flipV="1">
            <a:off x="7442742" y="1990130"/>
            <a:ext cx="372183" cy="143470"/>
          </a:xfrm>
          <a:prstGeom prst="line">
            <a:avLst/>
          </a:prstGeom>
          <a:solidFill>
            <a:schemeClr val="accent1"/>
          </a:solidFill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97752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3DColorPoints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06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 Ruby had multiple inheritance, we would want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ColorPt3D</a:t>
            </a:r>
            <a:r>
              <a:rPr lang="en-US" dirty="0" smtClean="0"/>
              <a:t> to inherit methods that share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@x </a:t>
            </a:r>
            <a:r>
              <a:rPr lang="en-US" dirty="0" smtClean="0"/>
              <a:t>and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@y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90600" y="2057400"/>
            <a:ext cx="6934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 smtClean="0">
                <a:latin typeface="Courier New" pitchFamily="49" charset="0"/>
              </a:rPr>
              <a:t>Pt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:color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Pt3D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err="1">
                <a:latin typeface="Courier New" pitchFamily="49" charset="0"/>
              </a:rPr>
              <a:t>Pt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z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override methods like distance? 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ColorPt3D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Pt3D,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ColorPt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96653039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err="1" smtClean="0"/>
              <a:t>ArtistCowboys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This code has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dirty="0" smtClean="0"/>
              <a:t> define a pocket for subclasses to use, but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ArtistCowboy</a:t>
            </a:r>
            <a:r>
              <a:rPr lang="en-US" dirty="0" smtClean="0"/>
              <a:t> wants </a:t>
            </a:r>
            <a:r>
              <a:rPr lang="en-US" i="1" dirty="0" smtClean="0"/>
              <a:t>two</a:t>
            </a:r>
            <a:r>
              <a:rPr lang="en-US" dirty="0" smtClean="0"/>
              <a:t> pockets, one for 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draw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057400"/>
            <a:ext cx="7696200" cy="434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Person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:pocket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Artist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pocket for brush objects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access pocket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…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Cowboy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latin typeface="Courier New" pitchFamily="49" charset="0"/>
              </a:rPr>
              <a:t>Person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pocket for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gun objects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draw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access pocket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…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rgbClr val="C00000"/>
                </a:solidFill>
                <a:latin typeface="Courier New" pitchFamily="49" charset="0"/>
              </a:rPr>
              <a:t>ArtistCowboy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C00000"/>
                </a:solidFill>
                <a:latin typeface="Courier New" pitchFamily="49" charset="0"/>
              </a:rPr>
              <a:t>&lt; </a:t>
            </a: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Artist, Cowboy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# not Ruby!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C00000"/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rgbClr val="C00000"/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6271613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Recall (?), Java lets us define </a:t>
            </a:r>
            <a:r>
              <a:rPr lang="en-US" i="1" dirty="0" smtClean="0"/>
              <a:t>interfaces</a:t>
            </a:r>
            <a:r>
              <a:rPr lang="en-US" dirty="0" smtClean="0"/>
              <a:t> that classes explicitly </a:t>
            </a:r>
            <a:r>
              <a:rPr lang="en-US" i="1" dirty="0" smtClean="0"/>
              <a:t>implement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2133600"/>
            <a:ext cx="6858000" cy="4114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x,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latin typeface="Courier New" pitchFamily="49" charset="0"/>
              </a:rPr>
              <a:t>x,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 smtClean="0">
                <a:latin typeface="Courier New" pitchFamily="49" charset="0"/>
              </a:rPr>
              <a:t>Example {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 smtClean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>
                <a:latin typeface="Courier New" pitchFamily="49" charset="0"/>
              </a:rPr>
              <a:t>String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 {…}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implements </a:t>
            </a:r>
            <a:r>
              <a:rPr lang="en-US" sz="2000" kern="0" dirty="0">
                <a:latin typeface="Courier New" pitchFamily="49" charset="0"/>
              </a:rPr>
              <a:t>Example 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void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pizza</a:t>
            </a:r>
            <a:r>
              <a:rPr lang="en-US" sz="2000" kern="0" dirty="0" smtClean="0">
                <a:latin typeface="Courier New" pitchFamily="49" charset="0"/>
              </a:rPr>
              <a:t>,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beer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>
                <a:latin typeface="Courier New" pitchFamily="49" charset="0"/>
              </a:rPr>
              <a:t>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public </a:t>
            </a:r>
            <a:r>
              <a:rPr lang="en-US" sz="2000" kern="0" dirty="0">
                <a:latin typeface="Courier New" pitchFamily="49" charset="0"/>
              </a:rPr>
              <a:t>Object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>
                <a:latin typeface="Courier New" pitchFamily="49" charset="0"/>
              </a:rPr>
              <a:t>(Example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, String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>
                <a:latin typeface="Courier New" pitchFamily="49" charset="0"/>
              </a:rPr>
              <a:t>) {…}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}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06634981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interface?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43200"/>
            <a:ext cx="8153400" cy="3581400"/>
          </a:xfrm>
        </p:spPr>
        <p:txBody>
          <a:bodyPr/>
          <a:lstStyle/>
          <a:p>
            <a:r>
              <a:rPr lang="en-US" dirty="0" smtClean="0"/>
              <a:t>An interface is a type!</a:t>
            </a:r>
          </a:p>
          <a:p>
            <a:pPr lvl="1"/>
            <a:r>
              <a:rPr lang="en-US" dirty="0" smtClean="0"/>
              <a:t>Any implementer (including subclasses) is a </a:t>
            </a:r>
            <a:r>
              <a:rPr lang="en-US" i="1" dirty="0" smtClean="0"/>
              <a:t>subtype</a:t>
            </a:r>
            <a:r>
              <a:rPr lang="en-US" dirty="0" smtClean="0"/>
              <a:t> of it</a:t>
            </a:r>
          </a:p>
          <a:p>
            <a:pPr lvl="1"/>
            <a:r>
              <a:rPr lang="en-US" dirty="0" smtClean="0"/>
              <a:t>Can use an interface name wherever a type appears</a:t>
            </a:r>
          </a:p>
          <a:p>
            <a:pPr lvl="1"/>
            <a:r>
              <a:rPr lang="en-US" dirty="0" smtClean="0"/>
              <a:t>(In Java, classes are also types in addition to being classes)</a:t>
            </a:r>
          </a:p>
          <a:p>
            <a:r>
              <a:rPr lang="en-US" dirty="0" smtClean="0"/>
              <a:t>An implementer type-checks if it defines the methods as required</a:t>
            </a:r>
          </a:p>
          <a:p>
            <a:pPr lvl="1"/>
            <a:r>
              <a:rPr lang="en-US" dirty="0" smtClean="0"/>
              <a:t>Parameter names irrelevant to type-checking; it's a bit strange that Java requires them in interface definitions</a:t>
            </a:r>
          </a:p>
          <a:p>
            <a:r>
              <a:rPr lang="en-US" dirty="0" smtClean="0"/>
              <a:t>A user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Example</a:t>
            </a:r>
            <a:r>
              <a:rPr lang="en-US" dirty="0" smtClean="0"/>
              <a:t> can objects with that type have the methods promised </a:t>
            </a:r>
          </a:p>
          <a:p>
            <a:pPr lvl="1"/>
            <a:r>
              <a:rPr lang="en-US" dirty="0" smtClean="0"/>
              <a:t>I.e., sending messages with appropriate arguments type-checks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057400" y="1295400"/>
            <a:ext cx="5562600" cy="1219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interface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Example </a:t>
            </a:r>
            <a:r>
              <a:rPr lang="en-US" sz="2000" kern="0" dirty="0" smtClean="0">
                <a:latin typeface="Courier New" pitchFamily="49" charset="0"/>
              </a:rPr>
              <a:t>{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void  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m1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x,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y);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Object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m2</a:t>
            </a:r>
            <a:r>
              <a:rPr lang="en-US" sz="2000" kern="0" dirty="0" smtClean="0">
                <a:latin typeface="Courier New" pitchFamily="49" charset="0"/>
              </a:rPr>
              <a:t>(Example </a:t>
            </a:r>
            <a:r>
              <a:rPr lang="en-US" sz="2000" kern="0" dirty="0">
                <a:latin typeface="Courier New" pitchFamily="49" charset="0"/>
              </a:rPr>
              <a:t>x, </a:t>
            </a:r>
            <a:r>
              <a:rPr lang="en-US" sz="2000" kern="0" dirty="0" smtClean="0">
                <a:latin typeface="Courier New" pitchFamily="49" charset="0"/>
              </a:rPr>
              <a:t>String </a:t>
            </a:r>
            <a:r>
              <a:rPr lang="en-US" sz="2000" kern="0" dirty="0"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}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63813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Dynamic dispatch aka late binding aka virtual method calls</a:t>
            </a:r>
          </a:p>
          <a:p>
            <a:pPr lvl="1"/>
            <a:r>
              <a:rPr lang="en-US" dirty="0" smtClean="0"/>
              <a:t>Call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self.m2()</a:t>
            </a:r>
            <a:r>
              <a:rPr lang="en-US" dirty="0" smtClean="0"/>
              <a:t> in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m1</a:t>
            </a:r>
            <a:r>
              <a:rPr lang="en-US" dirty="0" smtClean="0"/>
              <a:t> defined in 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can </a:t>
            </a:r>
            <a:r>
              <a:rPr lang="en-US" i="1" dirty="0" smtClean="0"/>
              <a:t>resolve to</a:t>
            </a:r>
            <a:r>
              <a:rPr lang="en-US" dirty="0" smtClean="0"/>
              <a:t> a method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m2</a:t>
            </a:r>
            <a:r>
              <a:rPr lang="en-US" dirty="0" smtClean="0"/>
              <a:t> defined in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</a:p>
          <a:p>
            <a:pPr lvl="1"/>
            <a:r>
              <a:rPr lang="en-US" dirty="0" smtClean="0"/>
              <a:t>Important characteristic of OOP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Need to define the semantics of objects and method lookup as carefully as we defined variable lookup for functional programming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dirty="0" smtClean="0"/>
              <a:t>Then consider advantages, disadvantages of dynamic dispatch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Recall earlier encoding OOP / dynamic dispatch with</a:t>
            </a:r>
            <a:r>
              <a:rPr lang="en-US" dirty="0" smtClean="0"/>
              <a:t> functions </a:t>
            </a:r>
            <a:r>
              <a:rPr lang="en-US" dirty="0" smtClean="0"/>
              <a:t>in </a:t>
            </a:r>
            <a:r>
              <a:rPr lang="en-US" dirty="0" smtClean="0"/>
              <a:t>Racket (bank account example)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07249273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r>
              <a:rPr lang="en-US" dirty="0" smtClean="0"/>
              <a:t>Java classes can implement any number of interfaces</a:t>
            </a:r>
          </a:p>
          <a:p>
            <a:endParaRPr lang="en-US" dirty="0"/>
          </a:p>
          <a:p>
            <a:r>
              <a:rPr lang="en-US" dirty="0" smtClean="0"/>
              <a:t>Because interfaces provide no methods or fields, no questions of method/field duplication arise</a:t>
            </a:r>
          </a:p>
          <a:p>
            <a:pPr lvl="1"/>
            <a:r>
              <a:rPr lang="en-US" dirty="0" smtClean="0"/>
              <a:t>No problem if two interfaces both require of implementers and promise to clients the same method</a:t>
            </a:r>
          </a:p>
          <a:p>
            <a:pPr lvl="1"/>
            <a:endParaRPr lang="en-US" dirty="0"/>
          </a:p>
          <a:p>
            <a:r>
              <a:rPr lang="en-US" dirty="0" smtClean="0"/>
              <a:t>Such interfaces aren't much use in a dynamically typed language</a:t>
            </a:r>
          </a:p>
          <a:p>
            <a:pPr lvl="1"/>
            <a:r>
              <a:rPr lang="en-US" dirty="0" smtClean="0"/>
              <a:t>We don't type-check implementers</a:t>
            </a:r>
          </a:p>
          <a:p>
            <a:pPr lvl="1"/>
            <a:r>
              <a:rPr lang="en-US" dirty="0" smtClean="0"/>
              <a:t>We already allow clients to send any message</a:t>
            </a:r>
          </a:p>
          <a:p>
            <a:pPr lvl="1"/>
            <a:r>
              <a:rPr lang="en-US" dirty="0" smtClean="0"/>
              <a:t>Presumably these types would change the meaning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but we can just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instance_methods</a:t>
            </a:r>
            <a:r>
              <a:rPr lang="en-US" dirty="0" smtClean="0"/>
              <a:t> to find out what methods an object has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330293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 interfaces in C++?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you have multiple inheritance and abstract methods (called pure virtual methods in C++), there is no need for interfaces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i="1" dirty="0" smtClean="0"/>
              <a:t>Abstract method</a:t>
            </a:r>
            <a:r>
              <a:rPr lang="en-US" dirty="0" smtClean="0"/>
              <a:t>: A method declared but not defined in a class. All instances of the (sub)class must have a definition</a:t>
            </a:r>
          </a:p>
          <a:p>
            <a:endParaRPr lang="en-US" sz="1000" dirty="0" smtClean="0"/>
          </a:p>
          <a:p>
            <a:r>
              <a:rPr lang="en-US" i="1" dirty="0" smtClean="0"/>
              <a:t>Abstract class</a:t>
            </a:r>
            <a:r>
              <a:rPr lang="en-US" dirty="0" smtClean="0"/>
              <a:t>: Has one or more abstract methods; so disallow creating instances of this exact class</a:t>
            </a:r>
          </a:p>
          <a:p>
            <a:pPr lvl="1"/>
            <a:r>
              <a:rPr lang="en-US" dirty="0" smtClean="0"/>
              <a:t>Have to subclass and implement all the abstract methods to create instances</a:t>
            </a:r>
          </a:p>
          <a:p>
            <a:endParaRPr lang="en-US" sz="1000" dirty="0" smtClean="0"/>
          </a:p>
          <a:p>
            <a:r>
              <a:rPr lang="en-US" dirty="0" smtClean="0"/>
              <a:t>Little point to abstract methods in a dynamically typed language</a:t>
            </a:r>
          </a:p>
          <a:p>
            <a:endParaRPr lang="en-US" sz="1000" dirty="0" smtClean="0"/>
          </a:p>
          <a:p>
            <a:r>
              <a:rPr lang="en-US" dirty="0" smtClean="0"/>
              <a:t>In C++, instead of an interface, make a class with all abstract methods and inherit from it – same effect on type-checking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31653247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Mixins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err="1" smtClean="0"/>
              <a:t>mixin</a:t>
            </a:r>
            <a:r>
              <a:rPr lang="en-US" dirty="0" smtClean="0"/>
              <a:t> is (just) a collection of methods</a:t>
            </a:r>
          </a:p>
          <a:p>
            <a:pPr lvl="1"/>
            <a:r>
              <a:rPr lang="en-US" dirty="0" smtClean="0"/>
              <a:t>Less than a class: no fields, constructors, instances, etc.</a:t>
            </a:r>
          </a:p>
          <a:p>
            <a:pPr lvl="1"/>
            <a:r>
              <a:rPr lang="en-US" dirty="0" smtClean="0"/>
              <a:t>More than an interface: methods have bodies</a:t>
            </a:r>
          </a:p>
          <a:p>
            <a:pPr lvl="1"/>
            <a:endParaRPr lang="en-US" dirty="0"/>
          </a:p>
          <a:p>
            <a:r>
              <a:rPr lang="en-US" dirty="0" smtClean="0"/>
              <a:t>Languages with </a:t>
            </a:r>
            <a:r>
              <a:rPr lang="en-US" dirty="0" err="1" smtClean="0"/>
              <a:t>mixins</a:t>
            </a:r>
            <a:r>
              <a:rPr lang="en-US" dirty="0" smtClean="0"/>
              <a:t> (e.g., Ruby modules) typically allow a class to have one superclass but any number of </a:t>
            </a:r>
            <a:r>
              <a:rPr lang="en-US" dirty="0" err="1" smtClean="0"/>
              <a:t>mixins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Semantics: </a:t>
            </a:r>
            <a:r>
              <a:rPr lang="en-US" i="1" dirty="0" smtClean="0"/>
              <a:t>Including a </a:t>
            </a:r>
            <a:r>
              <a:rPr lang="en-US" i="1" dirty="0" err="1" smtClean="0"/>
              <a:t>mixin</a:t>
            </a:r>
            <a:r>
              <a:rPr lang="en-US" i="1" dirty="0" smtClean="0"/>
              <a:t> makes its methods part of the class</a:t>
            </a:r>
          </a:p>
          <a:p>
            <a:pPr lvl="1"/>
            <a:r>
              <a:rPr lang="en-US" dirty="0" smtClean="0"/>
              <a:t>Extending or overriding in the order </a:t>
            </a:r>
            <a:r>
              <a:rPr lang="en-US" dirty="0" err="1" smtClean="0"/>
              <a:t>mixins</a:t>
            </a:r>
            <a:r>
              <a:rPr lang="en-US" dirty="0" smtClean="0"/>
              <a:t> are included in the class definition</a:t>
            </a:r>
          </a:p>
          <a:p>
            <a:pPr lvl="1"/>
            <a:r>
              <a:rPr lang="en-US" dirty="0" smtClean="0"/>
              <a:t>More powerful than helper methods because </a:t>
            </a:r>
            <a:r>
              <a:rPr lang="en-US" dirty="0" err="1" smtClean="0"/>
              <a:t>mixin</a:t>
            </a:r>
            <a:r>
              <a:rPr lang="en-US" dirty="0" smtClean="0"/>
              <a:t> methods can access methods (and instance variables) 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not defined in the </a:t>
            </a:r>
            <a:r>
              <a:rPr lang="en-US" dirty="0" err="1" smtClean="0"/>
              <a:t>mixin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9550728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219200"/>
            <a:ext cx="7696200" cy="518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module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self </a:t>
            </a:r>
            <a:r>
              <a:rPr lang="en-US" sz="2000" kern="0" dirty="0" smtClean="0">
                <a:latin typeface="Courier New" pitchFamily="49" charset="0"/>
              </a:rPr>
              <a:t>+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self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#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assume included in classes w/ +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String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 smtClean="0">
                <a:latin typeface="Courier New" pitchFamily="49" charset="0"/>
              </a:rPr>
              <a:t>Doubler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AnotherPt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attr_accessor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:x, :y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include </a:t>
            </a:r>
            <a:r>
              <a:rPr lang="en-US" sz="2000" kern="0" dirty="0" err="1">
                <a:latin typeface="Courier New" pitchFamily="49" charset="0"/>
              </a:rPr>
              <a:t>Doubler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+ other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AnotherPt.new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ans.x</a:t>
            </a:r>
            <a:r>
              <a:rPr lang="en-US" sz="2000" kern="0" dirty="0" smtClean="0">
                <a:latin typeface="Courier New" pitchFamily="49" charset="0"/>
              </a:rPr>
              <a:t> = </a:t>
            </a:r>
            <a:r>
              <a:rPr lang="en-US" sz="2000" kern="0" dirty="0" err="1" smtClean="0">
                <a:latin typeface="Courier New" pitchFamily="49" charset="0"/>
              </a:rPr>
              <a:t>self.x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other.x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000" kern="0" dirty="0" err="1" smtClean="0">
                <a:latin typeface="Courier New" pitchFamily="49" charset="0"/>
              </a:rPr>
              <a:t>ans.y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self.y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 smtClean="0">
                <a:latin typeface="Courier New" pitchFamily="49" charset="0"/>
              </a:rPr>
              <a:t>other.y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</a:t>
            </a:r>
            <a:r>
              <a:rPr lang="en-US" sz="2000" kern="0" dirty="0" err="1" smtClean="0">
                <a:latin typeface="Courier New" pitchFamily="49" charset="0"/>
              </a:rPr>
              <a:t>ans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1390312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Resolving 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rules for "looking up" various symbols in a</a:t>
            </a:r>
            <a:r>
              <a:rPr lang="en-US" dirty="0" smtClean="0"/>
              <a:t> programming language is </a:t>
            </a:r>
            <a:r>
              <a:rPr lang="en-US" dirty="0" smtClean="0"/>
              <a:t>a key part of the language's definition</a:t>
            </a:r>
          </a:p>
          <a:p>
            <a:pPr lvl="1"/>
            <a:r>
              <a:rPr lang="en-US" dirty="0" smtClean="0"/>
              <a:t>So discuss in general before considering dynamic dispatch</a:t>
            </a:r>
          </a:p>
          <a:p>
            <a:pPr marL="0" indent="0">
              <a:buNone/>
            </a:pPr>
            <a:endParaRPr lang="en-US" sz="1400" dirty="0" smtClean="0"/>
          </a:p>
          <a:p>
            <a:r>
              <a:rPr lang="en-US" dirty="0" smtClean="0"/>
              <a:t>Haskell: Look up variables in the appropriate environment</a:t>
            </a:r>
          </a:p>
          <a:p>
            <a:pPr lvl="1"/>
            <a:r>
              <a:rPr lang="en-US" dirty="0" smtClean="0"/>
              <a:t>Key point of closures' lexical scope is defining "appropriate”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dirty="0" smtClean="0"/>
              <a:t>Racket: Like Haskell plus hygienic macros</a:t>
            </a:r>
          </a:p>
          <a:p>
            <a:endParaRPr lang="en-US" sz="1400" dirty="0"/>
          </a:p>
          <a:p>
            <a:r>
              <a:rPr lang="en-US" dirty="0" smtClean="0"/>
              <a:t>Ruby: </a:t>
            </a:r>
          </a:p>
          <a:p>
            <a:pPr lvl="1"/>
            <a:r>
              <a:rPr lang="en-US" dirty="0" smtClean="0"/>
              <a:t>Local variables and blocks mostly like Haskell and Racket</a:t>
            </a:r>
          </a:p>
          <a:p>
            <a:pPr lvl="1"/>
            <a:r>
              <a:rPr lang="en-US" dirty="0" smtClean="0"/>
              <a:t>But also have instance variables, class variables, and methods (all more like record fields)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4684876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instance variables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00600"/>
          </a:xfrm>
        </p:spPr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maps to some "current" object</a:t>
            </a:r>
          </a:p>
          <a:p>
            <a:r>
              <a:rPr lang="en-US" dirty="0" smtClean="0"/>
              <a:t>Look up local variables in environment of method</a:t>
            </a:r>
          </a:p>
          <a:p>
            <a:r>
              <a:rPr lang="en-US" dirty="0" smtClean="0"/>
              <a:t>Look up instance variables using object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</a:p>
          <a:p>
            <a:r>
              <a:rPr lang="en-US" dirty="0" smtClean="0"/>
              <a:t>Look up class variables using object bound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self.class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chemeClr val="accent2"/>
                </a:solidFill>
              </a:rPr>
              <a:t>syntactic distinction</a:t>
            </a:r>
            <a:r>
              <a:rPr lang="en-US" dirty="0" smtClean="0"/>
              <a:t> between local/instance/class means there is no ambiguity or shadowing rules</a:t>
            </a:r>
          </a:p>
          <a:p>
            <a:pPr lvl="1"/>
            <a:r>
              <a:rPr lang="en-US" dirty="0" smtClean="0"/>
              <a:t>Contrast: Java locals shadow fields unless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this.f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But there is ambiguity/shadowing with local variables and zero-argument no-parenthesis calls</a:t>
            </a:r>
          </a:p>
          <a:p>
            <a:pPr lvl="1"/>
            <a:r>
              <a:rPr lang="en-US" dirty="0" smtClean="0"/>
              <a:t>What does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m+2</a:t>
            </a:r>
            <a:r>
              <a:rPr lang="en-US" dirty="0" smtClean="0"/>
              <a:t> mean? </a:t>
            </a:r>
          </a:p>
          <a:p>
            <a:pPr lvl="2"/>
            <a:r>
              <a:rPr lang="en-US" dirty="0" smtClean="0"/>
              <a:t>Local shadows method if exists unless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m()+2</a:t>
            </a:r>
          </a:p>
          <a:p>
            <a:pPr lvl="2"/>
            <a:r>
              <a:rPr lang="en-US" dirty="0" smtClean="0"/>
              <a:t>Contrast: Java forces parentheses for syntactic distinctions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713606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names are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self, locals, instance variables, class variables all map to objects</a:t>
            </a:r>
          </a:p>
          <a:p>
            <a:endParaRPr lang="en-US" dirty="0"/>
          </a:p>
          <a:p>
            <a:r>
              <a:rPr lang="en-US" dirty="0" smtClean="0"/>
              <a:t>Have said "everything is an object" but that's not quite true:</a:t>
            </a:r>
          </a:p>
          <a:p>
            <a:pPr lvl="1"/>
            <a:r>
              <a:rPr lang="en-US" dirty="0" smtClean="0"/>
              <a:t>Method names</a:t>
            </a:r>
          </a:p>
          <a:p>
            <a:pPr lvl="1"/>
            <a:r>
              <a:rPr lang="en-US" dirty="0" smtClean="0"/>
              <a:t>Blocks</a:t>
            </a:r>
          </a:p>
          <a:p>
            <a:pPr lvl="1"/>
            <a:r>
              <a:rPr lang="en-US" dirty="0" smtClean="0"/>
              <a:t>Argument lists</a:t>
            </a:r>
          </a:p>
          <a:p>
            <a:pPr lvl="1"/>
            <a:endParaRPr lang="en-US" dirty="0"/>
          </a:p>
          <a:p>
            <a:r>
              <a:rPr lang="en-US" i="1" dirty="0" smtClean="0"/>
              <a:t>First-class</a:t>
            </a:r>
            <a:r>
              <a:rPr lang="en-US" dirty="0" smtClean="0"/>
              <a:t> values are things you can store, pass, return, etc.</a:t>
            </a:r>
          </a:p>
          <a:p>
            <a:pPr lvl="1"/>
            <a:r>
              <a:rPr lang="en-US" dirty="0" smtClean="0"/>
              <a:t>In Ruby, only objects (almost everything) are first-class</a:t>
            </a:r>
          </a:p>
          <a:p>
            <a:pPr lvl="1"/>
            <a:r>
              <a:rPr lang="en-US" dirty="0" smtClean="0"/>
              <a:t>Example: cannot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e.(if b then m1 else m2 end)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Have to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 b then e.m1 else e.m2 end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Example: can do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(if b then x else y).m1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84911753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Ruby message lookup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105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=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defined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, pick that method, else recur with the superclass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unless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is already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lvl="1"/>
            <a:r>
              <a:rPr lang="en-US" dirty="0" smtClean="0"/>
              <a:t>If no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/>
              <a:t> is found, call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instead</a:t>
            </a:r>
          </a:p>
          <a:p>
            <a:pPr lvl="2"/>
            <a:r>
              <a:rPr lang="en-US" dirty="0" smtClean="0"/>
              <a:t>Definition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method_missing</a:t>
            </a:r>
            <a:r>
              <a:rPr lang="en-US" dirty="0" smtClean="0"/>
              <a:t>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 raises an error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>
                <a:solidFill>
                  <a:schemeClr val="accent2"/>
                </a:solidFill>
              </a:rPr>
              <a:t>With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>
                <a:solidFill>
                  <a:schemeClr val="accent2"/>
                </a:solidFill>
              </a:rPr>
              <a:t> bound to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>
                <a:solidFill>
                  <a:schemeClr val="accent2"/>
                </a:solidFill>
              </a:rPr>
              <a:t>  -- this implements dynamic dispatch!</a:t>
            </a:r>
          </a:p>
          <a:p>
            <a:pPr marL="0" indent="0">
              <a:buNone/>
            </a:pPr>
            <a:endParaRPr lang="en-US" sz="1500" dirty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dirty="0" smtClean="0"/>
              <a:t>Note: Step (3) complicated by </a:t>
            </a:r>
            <a:r>
              <a:rPr lang="en-US" dirty="0" err="1" smtClean="0"/>
              <a:t>mixins</a:t>
            </a:r>
            <a:r>
              <a:rPr lang="en-US" dirty="0" smtClean="0"/>
              <a:t>: will revise definition later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0201417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method lookup (very similar)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058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semantics for method calls aka message sends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…,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/>
              <a:t> to objects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 smtClean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dirty="0" smtClean="0"/>
          </a:p>
          <a:p>
            <a:pPr lvl="1"/>
            <a:r>
              <a:rPr lang="en-US" dirty="0" smtClean="0"/>
              <a:t>As usual, may involve looking up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, variables, fields, etc.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dirty="0" smtClean="0"/>
              <a:t> = the 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(every object has a class)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accent2"/>
                </a:solidFill>
              </a:rPr>
              <a:t>[Complicated rules to pick "the best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" using the static types of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e0</a:t>
            </a:r>
            <a:r>
              <a:rPr lang="en-US" dirty="0">
                <a:solidFill>
                  <a:schemeClr val="accent2"/>
                </a:solidFill>
              </a:rPr>
              <a:t>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>
                <a:solidFill>
                  <a:schemeClr val="accent2"/>
                </a:solidFill>
              </a:rPr>
              <a:t>, …,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en</a:t>
            </a:r>
            <a:r>
              <a:rPr lang="en-US" dirty="0" smtClean="0">
                <a:solidFill>
                  <a:schemeClr val="accent2"/>
                </a:solidFill>
              </a:rPr>
              <a:t>]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Static checking ensures an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, and in fact a best 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dirty="0" smtClean="0">
                <a:solidFill>
                  <a:schemeClr val="accent2"/>
                </a:solidFill>
              </a:rPr>
              <a:t>, will always be found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Rules similar to Ruby except for this </a:t>
            </a:r>
            <a:r>
              <a:rPr lang="en-US" i="1" dirty="0" smtClean="0">
                <a:solidFill>
                  <a:schemeClr val="accent2"/>
                </a:solidFill>
              </a:rPr>
              <a:t>static overloading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No </a:t>
            </a:r>
            <a:r>
              <a:rPr lang="en-US" dirty="0" err="1" smtClean="0">
                <a:solidFill>
                  <a:schemeClr val="accent2"/>
                </a:solidFill>
              </a:rPr>
              <a:t>mixins</a:t>
            </a:r>
            <a:r>
              <a:rPr lang="en-US" dirty="0" smtClean="0">
                <a:solidFill>
                  <a:schemeClr val="accent2"/>
                </a:solidFill>
              </a:rPr>
              <a:t> to worry about (interfaces irrelevant here)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Evaluate body of method picked:</a:t>
            </a:r>
          </a:p>
          <a:p>
            <a:pPr marL="857250" lvl="1" indent="-457200"/>
            <a:r>
              <a:rPr lang="en-US" dirty="0" smtClean="0"/>
              <a:t>With formal arguments bound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obj1</a:t>
            </a:r>
            <a:r>
              <a:rPr lang="en-US" dirty="0"/>
              <a:t>, …,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objn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857250" lvl="1" indent="-457200"/>
            <a:r>
              <a:rPr lang="en-US" dirty="0" smtClean="0"/>
              <a:t>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dirty="0" smtClean="0"/>
              <a:t> bound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obj0</a:t>
            </a:r>
            <a:r>
              <a:rPr lang="en-US" dirty="0" smtClean="0"/>
              <a:t>  -- this implements dynamic dispatch!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147306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punch-line again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e0.m(e1,…,en)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implement dynamic dispatch, evaluate the method body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mapping to the receiver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That way,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calls in the body use the receiver's class, </a:t>
            </a:r>
          </a:p>
          <a:p>
            <a:pPr lvl="1"/>
            <a:r>
              <a:rPr lang="en-US" dirty="0" smtClean="0"/>
              <a:t>Not necessarily the class that defined the method</a:t>
            </a:r>
          </a:p>
          <a:p>
            <a:endParaRPr lang="en-US" dirty="0"/>
          </a:p>
          <a:p>
            <a:r>
              <a:rPr lang="en-US" dirty="0" smtClean="0"/>
              <a:t>This much is the same in Ruby, Java, C#, Smalltalk,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244881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on 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dirty="0" smtClean="0"/>
              <a:t>This is why last lecture's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worked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distFromOrigin2</a:t>
            </a:r>
            <a:r>
              <a:rPr lang="en-US" dirty="0" smtClean="0"/>
              <a:t> implemented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self.x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self.y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If receiver's class 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 smtClean="0"/>
              <a:t>, then will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PolarPoint</a:t>
            </a:r>
            <a:r>
              <a:rPr lang="en-US" dirty="0" err="1" smtClean="0"/>
              <a:t>'s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methods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is bound to the receiver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More complicated than the rules for closures</a:t>
            </a:r>
          </a:p>
          <a:p>
            <a:pPr lvl="1"/>
            <a:r>
              <a:rPr lang="en-US" dirty="0" smtClean="0"/>
              <a:t>Have to treat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self</a:t>
            </a:r>
            <a:r>
              <a:rPr lang="en-US" dirty="0" smtClean="0"/>
              <a:t> specially</a:t>
            </a:r>
          </a:p>
          <a:p>
            <a:pPr lvl="1"/>
            <a:r>
              <a:rPr lang="en-US" dirty="0" smtClean="0"/>
              <a:t>May seem simpler only because you learned it first</a:t>
            </a:r>
          </a:p>
          <a:p>
            <a:pPr lvl="1"/>
            <a:r>
              <a:rPr lang="en-US" dirty="0" smtClean="0"/>
              <a:t>Complicated doesn't imply superior or inferior</a:t>
            </a:r>
          </a:p>
          <a:p>
            <a:pPr lvl="2"/>
            <a:r>
              <a:rPr lang="en-US" dirty="0" smtClean="0"/>
              <a:t>Depends on how you use it…</a:t>
            </a:r>
          </a:p>
          <a:p>
            <a:pPr lvl="2"/>
            <a:r>
              <a:rPr lang="en-US" dirty="0" smtClean="0"/>
              <a:t>Overriding does tend to be overused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932929546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105860</TotalTime>
  <Words>2405</Words>
  <Application>Microsoft Macintosh PowerPoint</Application>
  <PresentationFormat>On-screen Show (4:3)</PresentationFormat>
  <Paragraphs>362</Paragraphs>
  <Slides>23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dan_design_template</vt:lpstr>
      <vt:lpstr>CSE341: Programming Languages   Late Binding in Ruby Multiple Inheritance, Interfaces, Mixins</vt:lpstr>
      <vt:lpstr>Today</vt:lpstr>
      <vt:lpstr>Resolving identifiers</vt:lpstr>
      <vt:lpstr>Ruby instance variables and methods</vt:lpstr>
      <vt:lpstr>Method names are different</vt:lpstr>
      <vt:lpstr>Ruby message lookup</vt:lpstr>
      <vt:lpstr>Java method lookup (very similar)</vt:lpstr>
      <vt:lpstr>The punch-line again</vt:lpstr>
      <vt:lpstr>Comments on dynamic dispatch</vt:lpstr>
      <vt:lpstr>A simple example</vt:lpstr>
      <vt:lpstr>The OOP trade-off</vt:lpstr>
      <vt:lpstr>What next?</vt:lpstr>
      <vt:lpstr>Multiple Inheritance</vt:lpstr>
      <vt:lpstr>Trees, dags, and diamonds</vt:lpstr>
      <vt:lpstr>What could go wrong?</vt:lpstr>
      <vt:lpstr>3DColorPoints</vt:lpstr>
      <vt:lpstr>ArtistCowboys</vt:lpstr>
      <vt:lpstr>Java interfaces</vt:lpstr>
      <vt:lpstr>What is an interface?</vt:lpstr>
      <vt:lpstr>Multiple interfaces</vt:lpstr>
      <vt:lpstr>Why no interfaces in C++?</vt:lpstr>
      <vt:lpstr>Mixins</vt:lpstr>
      <vt:lpstr>Example</vt:lpstr>
    </vt:vector>
  </TitlesOfParts>
  <Company>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Alan Borning</cp:lastModifiedBy>
  <cp:revision>1950</cp:revision>
  <dcterms:created xsi:type="dcterms:W3CDTF">2014-02-28T23:49:51Z</dcterms:created>
  <dcterms:modified xsi:type="dcterms:W3CDTF">2014-02-28T23:56:59Z</dcterms:modified>
</cp:coreProperties>
</file>