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6934200" cy="92202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927775" y="0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360"/>
              </a:spcBef>
              <a:spcAft>
                <a:spcPts val="0"/>
              </a:spcAft>
              <a:defRPr b="0" baseline="0" i="0" sz="1800" u="none" cap="none" strike="noStrike"/>
            </a:lvl1pPr>
            <a:lvl2pPr indent="0" marL="457200" marR="0" rtl="0" algn="l">
              <a:spcBef>
                <a:spcPts val="360"/>
              </a:spcBef>
              <a:spcAft>
                <a:spcPts val="0"/>
              </a:spcAft>
              <a:defRPr b="0" baseline="0" i="0" sz="1800" u="none" cap="none" strike="noStrike"/>
            </a:lvl2pPr>
            <a:lvl3pPr indent="0" marL="914400" marR="0" rtl="0" algn="l">
              <a:spcBef>
                <a:spcPts val="360"/>
              </a:spcBef>
              <a:spcAft>
                <a:spcPts val="0"/>
              </a:spcAft>
              <a:defRPr b="0" baseline="0" i="0" sz="1800" u="none" cap="none" strike="noStrike"/>
            </a:lvl3pPr>
            <a:lvl4pPr indent="0" marL="1371600" marR="0" rtl="0" algn="l">
              <a:spcBef>
                <a:spcPts val="360"/>
              </a:spcBef>
              <a:spcAft>
                <a:spcPts val="0"/>
              </a:spcAft>
              <a:defRPr b="0" baseline="0" i="0" sz="1800" u="none" cap="none" strike="noStrike"/>
            </a:lvl4pPr>
            <a:lvl5pPr indent="0" marL="1828800" marR="0" rtl="0" algn="l">
              <a:spcBef>
                <a:spcPts val="360"/>
              </a:spcBef>
              <a:spcAft>
                <a:spcPts val="0"/>
              </a:spcAft>
              <a:defRPr b="0" baseline="0" i="0" sz="1800" u="none" cap="none" strike="noStrike"/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/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/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/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  <p:sp>
        <p:nvSpPr>
          <p:cNvPr id="65" name="Shape 65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88" name="Shape 188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204" name="Shape 204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212" name="Shape 212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693420" y="4379594"/>
            <a:ext cx="5547298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74" name="Shape 74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93420" y="4379594"/>
            <a:ext cx="5547298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19050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76200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76200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76200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76200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76200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76200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76200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19050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76200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762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762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762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762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762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762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 rot="5400000">
            <a:off x="4591049" y="2228850"/>
            <a:ext cx="57912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 rot="5400000">
            <a:off x="628648" y="361950"/>
            <a:ext cx="57912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19050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76200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762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762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762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762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762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762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19050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76200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762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762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762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762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762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762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1600200"/>
            <a:ext cx="3809998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648200" y="1600200"/>
            <a:ext cx="3809998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57200" y="2174875"/>
            <a:ext cx="4040187" cy="395128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3" type="body"/>
          </p:nvPr>
        </p:nvSpPr>
        <p:spPr>
          <a:xfrm>
            <a:off x="4645025" y="1535112"/>
            <a:ext cx="4041772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4" type="body"/>
          </p:nvPr>
        </p:nvSpPr>
        <p:spPr>
          <a:xfrm>
            <a:off x="4645025" y="2174875"/>
            <a:ext cx="4041772" cy="395128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19050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76200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76200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76200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76200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76200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76200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76200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4.png"/><Relationship Id="rId4" Type="http://schemas.openxmlformats.org/officeDocument/2006/relationships/image" Target="../media/image0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3.png"/><Relationship Id="rId4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228600" y="990600"/>
            <a:ext cx="8686800" cy="26669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CSE 341 : Programming Languages</a:t>
            </a:r>
            <a:b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br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Section </a:t>
            </a:r>
            <a:r>
              <a:rPr i="1" lang="en-US" sz="3200">
                <a:solidFill>
                  <a:schemeClr val="dk1"/>
                </a:solidFill>
                <a:rtl val="0"/>
              </a:rPr>
              <a:t>5</a:t>
            </a:r>
            <a:b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b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3200">
                <a:solidFill>
                  <a:schemeClr val="dk1"/>
                </a:solidFill>
                <a:rtl val="0"/>
              </a:rPr>
              <a:t>Haskell: Round 3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1295400" y="4876800"/>
            <a:ext cx="66294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Autumn 2015</a:t>
            </a:r>
          </a:p>
        </p:txBody>
      </p:sp>
      <p:pic>
        <p:nvPicPr>
          <p:cNvPr id="61" name="Shape 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3200" y="4648200"/>
            <a:ext cx="1752600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6800" y="4800600"/>
            <a:ext cx="1524000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Seriously, Let’s Keep Things in Scope!</a:t>
            </a:r>
          </a:p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5" name="Shape 135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1233100" y="1600200"/>
            <a:ext cx="7487699" cy="45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How about if Haskell were dynamically scoped?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x = 10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xs = map (x+) [1..]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printout 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(x:xs) = putStrLn $ show x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dostuff 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(x:xs) = do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putStrLn $ show x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printout xs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dostuff xs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5858450" y="4506400"/>
            <a:ext cx="1113599" cy="1280699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3600">
                <a:solidFill>
                  <a:srgbClr val="CC0000"/>
                </a:solidFill>
              </a:rPr>
              <a:t>11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US" sz="3600">
                <a:solidFill>
                  <a:srgbClr val="CC0000"/>
                </a:solidFill>
              </a:rPr>
              <a:t>13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Seriously, Let’s Keep Things in Scope!</a:t>
            </a:r>
          </a:p>
        </p:txBody>
      </p:sp>
      <p:sp>
        <p:nvSpPr>
          <p:cNvPr id="143" name="Shape 14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44" name="Shape 144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1233100" y="1600200"/>
            <a:ext cx="7487699" cy="45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How about if Haskell were dynamically scoped?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x = 10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xs = map (x+) [1..]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printout 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(x:xs) = putStrLn $ show x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dostuff 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(x:xs) = do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putStrLn $ show x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printout xs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dostuff xs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5858450" y="4506400"/>
            <a:ext cx="1113599" cy="1280699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3600">
                <a:solidFill>
                  <a:srgbClr val="CC0000"/>
                </a:solidFill>
              </a:rPr>
              <a:t>11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US" sz="3600">
                <a:solidFill>
                  <a:srgbClr val="CC0000"/>
                </a:solidFill>
              </a:rPr>
              <a:t>13</a:t>
            </a: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24640" y="4506400"/>
            <a:ext cx="1496159" cy="128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Seriously, Let’s Keep Things in Scope!</a:t>
            </a: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54" name="Shape 154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1233100" y="1600200"/>
            <a:ext cx="7487699" cy="45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How about if Haskell were dynamically scoped?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x = 10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xs = map (x+) [1..]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printout 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(x:xs) = putStrLn $ show x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dostuff 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(x:xs) = do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putStrLn $ show x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printout xs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dostuff xs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5858450" y="4506400"/>
            <a:ext cx="1113599" cy="1280699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1800">
                <a:solidFill>
                  <a:srgbClr val="CC0000"/>
                </a:solidFill>
              </a:rPr>
              <a:t>Or maybe it would hang...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24640" y="4506400"/>
            <a:ext cx="1496159" cy="128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Seriously, Let’s Keep Things in Scope!</a:t>
            </a:r>
          </a:p>
        </p:txBody>
      </p:sp>
      <p:sp>
        <p:nvSpPr>
          <p:cNvPr id="163" name="Shape 16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64" name="Shape 164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1233100" y="1600200"/>
            <a:ext cx="7487699" cy="45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How about if Haskell were dynamically scoped?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x = 10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xs = map (x+) [1..]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printout 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(x:xs) = putStrLn $ show x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dostuff 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(x:xs) = do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putStrLn $ show x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printout xs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dostuff xs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5858450" y="4506400"/>
            <a:ext cx="1113599" cy="1280699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-US" sz="1800">
                <a:solidFill>
                  <a:srgbClr val="CC0000"/>
                </a:solidFill>
              </a:rPr>
              <a:t>Or,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US" sz="1800">
                <a:solidFill>
                  <a:srgbClr val="CC0000"/>
                </a:solidFill>
              </a:rPr>
              <a:t>um...</a:t>
            </a:r>
          </a:p>
        </p:txBody>
      </p:sp>
      <p:pic>
        <p:nvPicPr>
          <p:cNvPr id="167" name="Shape 1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24640" y="4506400"/>
            <a:ext cx="1496159" cy="128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Seriously, Let’s Keep Things in Scope!</a:t>
            </a:r>
          </a:p>
        </p:txBody>
      </p:sp>
      <p:sp>
        <p:nvSpPr>
          <p:cNvPr id="173" name="Shape 17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74" name="Shape 174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1233100" y="1600200"/>
            <a:ext cx="7487699" cy="45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How about if Haskell were dynamically scoped?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x = 10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xs = map (x+) [1..]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printout 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(x:xs) = putStrLn $ show x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dostuff 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(x:xs) = do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putStrLn $ show x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printout xs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dostuff xs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5168725" y="4506400"/>
            <a:ext cx="1803300" cy="1280699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1800">
                <a:solidFill>
                  <a:srgbClr val="CC0000"/>
                </a:solidFill>
              </a:rPr>
              <a:t>Yeah, this doesn’t really work with lazy evaluation.</a:t>
            </a:r>
          </a:p>
        </p:txBody>
      </p:sp>
      <p:pic>
        <p:nvPicPr>
          <p:cNvPr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24640" y="4506400"/>
            <a:ext cx="1496159" cy="128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Speaking of Lazy Evaluation...</a:t>
            </a:r>
          </a:p>
        </p:txBody>
      </p:sp>
      <p:sp>
        <p:nvSpPr>
          <p:cNvPr id="183" name="Shape 18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84" name="Shape 184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1233100" y="1600200"/>
            <a:ext cx="7487699" cy="45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Define a list containing all integers.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mar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</a:rPr>
              <a:t>1.  As a non-recursive data structure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</a:rPr>
              <a:t>2.  As a recursive data structure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Speaking of Lazy Evaluation...</a:t>
            </a:r>
          </a:p>
        </p:txBody>
      </p:sp>
      <p:sp>
        <p:nvSpPr>
          <p:cNvPr id="191" name="Shape 191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92" name="Shape 192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1233100" y="1600200"/>
            <a:ext cx="7487699" cy="45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Define a list containing all integers.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1.  As a non-recursive data structure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nonzeroints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= 0:foldr1 (++)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          [[x,(-x)] | x &lt;- [1..]]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</a:rPr>
              <a:t>2.  As a recursive data structure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Speaking of Lazy Evaluation...</a:t>
            </a:r>
          </a:p>
        </p:txBody>
      </p:sp>
      <p:sp>
        <p:nvSpPr>
          <p:cNvPr id="199" name="Shape 19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00" name="Shape 200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1233100" y="1600200"/>
            <a:ext cx="7487699" cy="45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Define a list containing all integers.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</a:rPr>
              <a:t>1.  As a non-recursive data structure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nonzeroints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= 0:foldr1 (++)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          [[x,(-x)] | x &lt;- [1..]]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</a:rPr>
              <a:t>2.  As a recursive data structure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nonzeroints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= 0 : map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(\x -&gt; if (x &gt; 0)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 then (-x)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 else (1 - x)) nonzeroints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  <p:sp>
        <p:nvSpPr>
          <p:cNvPr id="207" name="Shape 207"/>
          <p:cNvSpPr txBox="1"/>
          <p:nvPr>
            <p:ph type="title"/>
          </p:nvPr>
        </p:nvSpPr>
        <p:spPr>
          <a:xfrm>
            <a:off x="586975" y="5626950"/>
            <a:ext cx="7871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Any Haskell/Octopus questions?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Tomorrow we start Prolog!</a:t>
            </a:r>
          </a:p>
        </p:txBody>
      </p:sp>
      <p:pic>
        <p:nvPicPr>
          <p:cNvPr id="208" name="Shape 2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2850" y="2223475"/>
            <a:ext cx="25400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Shape 2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14600" y="1588475"/>
            <a:ext cx="3175000" cy="317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Octopus Interpreter... </a:t>
            </a:r>
            <a:r>
              <a:rPr b="1" i="1" lang="en-US" sz="3200">
                <a:solidFill>
                  <a:schemeClr val="dk1"/>
                </a:solidFill>
              </a:rPr>
              <a:t>Due Tomorrow!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1080700" y="1447800"/>
            <a:ext cx="7487699" cy="29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It’s really okay to use late days on this one!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Any pressing questions?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Office hours remaining: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		</a:t>
            </a:r>
            <a:r>
              <a:rPr b="1" lang="en-US" sz="2000">
                <a:solidFill>
                  <a:schemeClr val="dk1"/>
                </a:solidFill>
              </a:rPr>
              <a:t>Justin Adsuara</a:t>
            </a:r>
            <a:r>
              <a:rPr lang="en-US" sz="2000">
                <a:solidFill>
                  <a:schemeClr val="dk1"/>
                </a:solidFill>
              </a:rPr>
              <a:t> (justbads at cs)</a:t>
            </a:r>
          </a:p>
          <a:p>
            <a:pPr indent="457200" lvl="0" mar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Section AC: Thurs 2:30pm-3:20pm SAV 130</a:t>
            </a:r>
          </a:p>
          <a:p>
            <a:pPr indent="457200" lvl="0" mar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Office Hours: Thurs 3:30-4:20, CSE 002</a:t>
            </a:r>
          </a:p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  <p:sp>
        <p:nvSpPr>
          <p:cNvPr id="71" name="Shape 71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Reminder: Monads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1080700" y="1447800"/>
            <a:ext cx="7487699" cy="45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class </a:t>
            </a:r>
            <a:r>
              <a:rPr b="1" lang="en-US" sz="2400">
                <a:solidFill>
                  <a:srgbClr val="990000"/>
                </a:solidFill>
                <a:latin typeface="Consolas"/>
                <a:ea typeface="Consolas"/>
                <a:cs typeface="Consolas"/>
                <a:sym typeface="Consolas"/>
              </a:rPr>
              <a:t>Monad</a:t>
            </a:r>
            <a:r>
              <a:rPr lang="en-US" sz="2400">
                <a:solidFill>
                  <a:srgbClr val="99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 where</a:t>
            </a:r>
            <a:b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(&gt;&gt;=)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m a -&gt; (a -&gt; m b) -&gt; m b</a:t>
            </a:r>
            <a:b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(&gt;&gt;)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m a -&gt; m b -&gt; m b</a:t>
            </a:r>
            <a:b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a -&gt; m a</a:t>
            </a:r>
            <a:b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fail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400">
                <a:solidFill>
                  <a:srgbClr val="990000"/>
                </a:solidFill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-&gt; m 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Remember these!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Monads do all sorts of things in Haskell.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We’ve seen some IO, but there’s also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	[random, graphics, HTTP ..]</a:t>
            </a:r>
          </a:p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9" name="Shape 79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Some dos and don’ts</a:t>
            </a:r>
          </a:p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  <p:sp>
        <p:nvSpPr>
          <p:cNvPr id="86" name="Shape 86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1233100" y="1600200"/>
            <a:ext cx="7487699" cy="45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Let’s convert!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printsqrt2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= do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putStr </a:t>
            </a:r>
            <a:r>
              <a:rPr lang="en-US" sz="2400">
                <a:solidFill>
                  <a:srgbClr val="38761D"/>
                </a:solidFill>
                <a:latin typeface="Consolas"/>
                <a:ea typeface="Consolas"/>
                <a:cs typeface="Consolas"/>
                <a:sym typeface="Consolas"/>
              </a:rPr>
              <a:t>"the square root of 2 is "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putStrLn (show (sqrt 2))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calcsqrt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= do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x &lt;- readLn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putStrLn </a:t>
            </a:r>
            <a:r>
              <a:rPr lang="en-US" sz="2400">
                <a:solidFill>
                  <a:srgbClr val="38761D"/>
                </a:solidFill>
                <a:latin typeface="Consolas"/>
                <a:ea typeface="Consolas"/>
                <a:cs typeface="Consolas"/>
                <a:sym typeface="Consolas"/>
              </a:rPr>
              <a:t>"finding the square root of x"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putStrLn (show (sqrt x))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Some dos and don’ts</a:t>
            </a:r>
          </a:p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4" name="Shape 94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1233100" y="1600200"/>
            <a:ext cx="7487699" cy="45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Let’s convert!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printsqrt2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= do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putStr </a:t>
            </a:r>
            <a:r>
              <a:rPr lang="en-US" sz="2400">
                <a:solidFill>
                  <a:srgbClr val="38761D"/>
                </a:solidFill>
                <a:latin typeface="Consolas"/>
                <a:ea typeface="Consolas"/>
                <a:cs typeface="Consolas"/>
                <a:sym typeface="Consolas"/>
              </a:rPr>
              <a:t>"the square root of 2 is "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putStrLn (show (sqrt 2))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printsqrt2 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putStr </a:t>
            </a:r>
            <a:r>
              <a:rPr lang="en-US" sz="2400">
                <a:solidFill>
                  <a:srgbClr val="38761D"/>
                </a:solidFill>
                <a:latin typeface="Consolas"/>
                <a:ea typeface="Consolas"/>
                <a:cs typeface="Consolas"/>
                <a:sym typeface="Consolas"/>
              </a:rPr>
              <a:t>"the square root of 2 is " </a:t>
            </a:r>
            <a:r>
              <a:rPr lang="en-US" sz="2400">
                <a:latin typeface="Consolas"/>
                <a:ea typeface="Consolas"/>
                <a:cs typeface="Consolas"/>
                <a:sym typeface="Consolas"/>
              </a:rPr>
              <a:t>&gt;&gt;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putStrLn (show (sqrt 2))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Some dos and don’ts</a:t>
            </a:r>
          </a:p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2" name="Shape 102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1233100" y="1600200"/>
            <a:ext cx="7487699" cy="45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Let’s convert!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calcsqrt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= do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x &lt;- readLn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putStrLn </a:t>
            </a:r>
            <a:r>
              <a:rPr lang="en-US" sz="2400">
                <a:solidFill>
                  <a:srgbClr val="38761D"/>
                </a:solidFill>
                <a:latin typeface="Consolas"/>
                <a:ea typeface="Consolas"/>
                <a:cs typeface="Consolas"/>
                <a:sym typeface="Consolas"/>
              </a:rPr>
              <a:t>"finding the square root of x"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putStrLn (show (sqrt x))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calcsqrt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=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readLn &gt;&gt;= \x -&gt; putStrLn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2400">
                <a:solidFill>
                  <a:srgbClr val="38761D"/>
                </a:solidFill>
                <a:latin typeface="Consolas"/>
                <a:ea typeface="Consolas"/>
                <a:cs typeface="Consolas"/>
                <a:sym typeface="Consolas"/>
              </a:rPr>
              <a:t>"finding the square root of x" </a:t>
            </a:r>
            <a:r>
              <a:rPr lang="en-US" sz="2400">
                <a:latin typeface="Consolas"/>
                <a:ea typeface="Consolas"/>
                <a:cs typeface="Consolas"/>
                <a:sym typeface="Consolas"/>
              </a:rPr>
              <a:t>&gt;&gt;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putStrLn (show (sqrt x))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solidFill>
                  <a:srgbClr val="CC0000"/>
                </a:solidFill>
              </a:rPr>
              <a:t>Questions?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Let’s Keep Things in Scope!</a:t>
            </a:r>
          </a:p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10" name="Shape 110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1233100" y="1600200"/>
            <a:ext cx="7487699" cy="45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What does this print?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x = 10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xs = map (x+) [1..]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printout 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(x:xs) = putStrLn $ show x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dostuff 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(x:xs) = do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putStrLn $ show x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printout xs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dostuff xs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Let’s Keep Things in Scope!</a:t>
            </a:r>
          </a:p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18" name="Shape 118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1233100" y="1600200"/>
            <a:ext cx="7487699" cy="45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What does this print?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x = 10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xs = map (x+) [1..]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printout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(x:xs) = putStrLn $ show x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dostuff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(x:xs) = do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putStrLn $ show x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printout xs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dostuff xs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5858450" y="4506400"/>
            <a:ext cx="1113599" cy="1280699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-US" sz="3600">
                <a:solidFill>
                  <a:srgbClr val="CC0000"/>
                </a:solidFill>
              </a:rPr>
              <a:t>11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3600">
                <a:solidFill>
                  <a:srgbClr val="CC0000"/>
                </a:solidFill>
              </a:rPr>
              <a:t>12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Seriously, Let’s Keep Things in Scope!</a:t>
            </a:r>
          </a:p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7" name="Shape 127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1233100" y="1600200"/>
            <a:ext cx="7487699" cy="45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How about if Haskell were dynamically scoped?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x = 10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xs = map (x+) [1..]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printout 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(x:xs) = putStrLn $ show x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dostuff </a:t>
            </a: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(x:xs) = do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putStrLn $ show x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printout xs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dostuff xs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