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</a:t>
            </a:r>
            <a:br>
              <a:rPr lang="en-US" sz="3200" i="0" dirty="0" smtClean="0"/>
            </a:br>
            <a:r>
              <a:rPr lang="en-US" sz="3200" i="0" dirty="0" smtClean="0"/>
              <a:t>OOP </a:t>
            </a:r>
            <a:r>
              <a:rPr lang="en-US" sz="3200" i="0" dirty="0"/>
              <a:t>vs. Functional Decomposition; Adding Operators &amp; Variants;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Double-Dispatch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software extensible is valuable and hard</a:t>
            </a:r>
          </a:p>
          <a:p>
            <a:pPr lvl="1"/>
            <a:r>
              <a:rPr lang="en-US" dirty="0" smtClean="0"/>
              <a:t>If you know you want new operations, use FP</a:t>
            </a:r>
          </a:p>
          <a:p>
            <a:pPr lvl="1"/>
            <a:r>
              <a:rPr lang="en-US" dirty="0" smtClean="0"/>
              <a:t>If you know you want new variants, use OOP</a:t>
            </a:r>
          </a:p>
          <a:p>
            <a:pPr lvl="1"/>
            <a:r>
              <a:rPr lang="en-US" dirty="0" smtClean="0"/>
              <a:t>If both? Languages like </a:t>
            </a:r>
            <a:r>
              <a:rPr lang="en-US" dirty="0" err="1" smtClean="0"/>
              <a:t>Scala</a:t>
            </a:r>
            <a:r>
              <a:rPr lang="en-US" dirty="0" smtClean="0"/>
              <a:t> try; it’s a hard problem</a:t>
            </a:r>
          </a:p>
          <a:p>
            <a:pPr lvl="1"/>
            <a:r>
              <a:rPr lang="en-US" dirty="0" smtClean="0"/>
              <a:t>Reality: The future is often hard to predict!</a:t>
            </a:r>
          </a:p>
          <a:p>
            <a:pPr lvl="1"/>
            <a:endParaRPr lang="en-US" dirty="0"/>
          </a:p>
          <a:p>
            <a:r>
              <a:rPr lang="en-US" dirty="0" smtClean="0"/>
              <a:t>Extensibility is a double-edged sword</a:t>
            </a:r>
          </a:p>
          <a:p>
            <a:pPr lvl="1"/>
            <a:r>
              <a:rPr lang="en-US" dirty="0" smtClean="0"/>
              <a:t>Code more reusable without being changed later</a:t>
            </a:r>
          </a:p>
          <a:p>
            <a:pPr lvl="1"/>
            <a:r>
              <a:rPr lang="en-US" dirty="0" smtClean="0"/>
              <a:t>But makes original code more difficult to reason about locally or change later (could break extensions)</a:t>
            </a:r>
          </a:p>
          <a:p>
            <a:pPr lvl="1"/>
            <a:r>
              <a:rPr lang="en-US" dirty="0" smtClean="0"/>
              <a:t>Often language mechanisms to make code </a:t>
            </a:r>
            <a:r>
              <a:rPr lang="en-US" i="1" dirty="0" smtClean="0"/>
              <a:t>less</a:t>
            </a:r>
            <a:r>
              <a:rPr lang="en-US" dirty="0" smtClean="0"/>
              <a:t> extensible (ML modules hide </a:t>
            </a:r>
            <a:r>
              <a:rPr lang="en-US" dirty="0" err="1" smtClean="0"/>
              <a:t>datatypes</a:t>
            </a:r>
            <a:r>
              <a:rPr lang="en-US" dirty="0" smtClean="0"/>
              <a:t>;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prevents </a:t>
            </a:r>
            <a:r>
              <a:rPr lang="en-US" dirty="0" err="1" smtClean="0"/>
              <a:t>subclassing</a:t>
            </a:r>
            <a:r>
              <a:rPr lang="en-US" dirty="0" smtClean="0"/>
              <a:t>/overriding)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6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1981200"/>
          </a:xfrm>
        </p:spPr>
        <p:txBody>
          <a:bodyPr/>
          <a:lstStyle/>
          <a:p>
            <a:r>
              <a:rPr lang="en-US" dirty="0" smtClean="0"/>
              <a:t>Situation is more complicated if an operation is defined over multiple arguments that can have different variants</a:t>
            </a:r>
          </a:p>
          <a:p>
            <a:pPr lvl="1"/>
            <a:r>
              <a:rPr lang="en-US" dirty="0" smtClean="0"/>
              <a:t>Can arise in original program or after extension</a:t>
            </a:r>
          </a:p>
          <a:p>
            <a:endParaRPr lang="en-US" dirty="0" smtClean="0"/>
          </a:p>
          <a:p>
            <a:r>
              <a:rPr lang="en-US" dirty="0" smtClean="0"/>
              <a:t>Function decomposition deals with this much more simply…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557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05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90417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/>
                <a:gridCol w="914400"/>
                <a:gridCol w="1143000"/>
                <a:gridCol w="12954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Addition is different for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combinations</a:t>
            </a:r>
            <a:endParaRPr lang="en-US" dirty="0" smtClean="0"/>
          </a:p>
          <a:p>
            <a:pPr lvl="1"/>
            <a:r>
              <a:rPr lang="en-US" dirty="0" smtClean="0"/>
              <a:t>Run-time error for non-value expressions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 smtClean="0"/>
              <a:t>Natural approach: pattern-match on the pair of values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commutative</a:t>
            </a:r>
            <a:r>
              <a:rPr lang="en-US" dirty="0" smtClean="0"/>
              <a:t> possibilities, can re-call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(v2,v1)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i+j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String (</a:t>
            </a:r>
            <a:r>
              <a:rPr lang="en-US" sz="2000" kern="0" dirty="0" err="1" smtClean="0">
                <a:latin typeface="Courier New" pitchFamily="49" charset="0"/>
              </a:rPr>
              <a:t>Int.toString</a:t>
            </a:r>
            <a:r>
              <a:rPr lang="en-US" sz="2000" kern="0" dirty="0" smtClean="0">
                <a:latin typeface="Courier New" pitchFamily="49" charset="0"/>
              </a:rPr>
              <a:t> 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^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Rational(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Rational (i*</a:t>
            </a:r>
            <a:r>
              <a:rPr lang="en-US" sz="2000" kern="0" dirty="0" err="1" smtClean="0">
                <a:latin typeface="Courier New" pitchFamily="49" charset="0"/>
              </a:rPr>
              <a:t>k+j,k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(Rational _,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_)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more cases (3*3 total):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see the code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e1, 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35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Worked just fine with functional decomposition  -- what about OOP…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1602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/>
                <a:gridCol w="914400"/>
                <a:gridCol w="1143000"/>
                <a:gridCol w="12954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7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OOP?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Starts promising:</a:t>
            </a:r>
          </a:p>
          <a:p>
            <a:pPr lvl="1"/>
            <a:r>
              <a:rPr lang="en-US" dirty="0" smtClean="0"/>
              <a:t>Use OOP to call method </a:t>
            </a:r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 smtClean="0"/>
              <a:t>to one value with other value as result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514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e1.eval.add_values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e2.eval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Classes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 </a:t>
            </a:r>
            <a:r>
              <a:rPr lang="en-US" b="0" dirty="0" smtClean="0"/>
              <a:t>then all implement </a:t>
            </a:r>
            <a:endParaRPr lang="en-US" b="0" kern="0" dirty="0" smtClean="0"/>
          </a:p>
          <a:p>
            <a:pPr lvl="1"/>
            <a:r>
              <a:rPr lang="en-US" b="0" kern="0" dirty="0" smtClean="0"/>
              <a:t>Each handling 3 of the 9 cases: “add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0" kern="0" dirty="0" smtClean="0"/>
              <a:t> to argument”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800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what goes here?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This approach is common, but is “not as OOP”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So do not do it on your homework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“hybrid” style where we used dynamic dispatch on 1 argument and then switched to Racket-style type tests for other argument</a:t>
            </a:r>
          </a:p>
          <a:p>
            <a:pPr lvl="1"/>
            <a:r>
              <a:rPr lang="en-US" dirty="0" smtClean="0"/>
              <a:t>Definitely not “full OOP”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209800"/>
            <a:ext cx="58674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 smtClean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MyRational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MyRational.new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v.i+v.j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i,v.j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MyString.new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v.s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i.to_s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0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method in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needs “what kind of thing”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Same problem in </a:t>
            </a:r>
            <a:r>
              <a:rPr lang="en-US" b="1" dirty="0" err="1" smtClean="0">
                <a:latin typeface="Courier New" pitchFamily="49" charset="0"/>
              </a:rPr>
              <a:t>MyRational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MyString</a:t>
            </a:r>
            <a:endParaRPr lang="en-US" dirty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In OOP, “always” solve this by calling a method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</a:t>
            </a:r>
            <a:r>
              <a:rPr lang="en-US" dirty="0" smtClean="0"/>
              <a:t>instead!</a:t>
            </a:r>
          </a:p>
          <a:p>
            <a:endParaRPr lang="en-US" dirty="0"/>
          </a:p>
          <a:p>
            <a:r>
              <a:rPr lang="en-US" dirty="0" smtClean="0"/>
              <a:t>But now we need to “tell”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“what kind of thing” </a:t>
            </a:r>
            <a:r>
              <a:rPr lang="en-US" b="1" dirty="0" smtClean="0">
                <a:latin typeface="Courier New" pitchFamily="49" charset="0"/>
              </a:rPr>
              <a:t>self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We know that!</a:t>
            </a:r>
          </a:p>
          <a:p>
            <a:pPr lvl="1"/>
            <a:r>
              <a:rPr lang="en-US" dirty="0" smtClean="0"/>
              <a:t>“Tell”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 smtClean="0"/>
              <a:t> by calling different methods on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, passing </a:t>
            </a:r>
            <a:r>
              <a:rPr lang="en-US" b="1" dirty="0">
                <a:latin typeface="Courier New" pitchFamily="49" charset="0"/>
              </a:rPr>
              <a:t>self</a:t>
            </a:r>
            <a:endParaRPr lang="en-US" b="1" dirty="0" smtClean="0">
              <a:latin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Use a “programming trick” (?) called </a:t>
            </a:r>
            <a:r>
              <a:rPr lang="en-US" i="1" dirty="0" smtClean="0">
                <a:solidFill>
                  <a:schemeClr val="accent2"/>
                </a:solidFill>
              </a:rPr>
              <a:t>double-dispatch</a:t>
            </a:r>
            <a:r>
              <a:rPr lang="en-US" dirty="0" smtClean="0"/>
              <a:t>…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4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Double-dispatch “trick”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each </a:t>
            </a:r>
            <a:r>
              <a:rPr lang="en-US" dirty="0">
                <a:cs typeface="Courier New" pitchFamily="49" charset="0"/>
              </a:rPr>
              <a:t>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For example,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 is for adding concatenating an integer argument to the string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9 total methods, one for each case of addition</a:t>
            </a:r>
            <a:endParaRPr lang="en-US" dirty="0"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method calls </a:t>
            </a:r>
            <a:r>
              <a:rPr lang="en-US" b="1" dirty="0" smtClean="0">
                <a:latin typeface="Courier New" pitchFamily="49" charset="0"/>
              </a:rPr>
              <a:t>e1.eval.add_values e2.eval</a:t>
            </a:r>
            <a:r>
              <a:rPr lang="en-US" dirty="0" smtClean="0">
                <a:latin typeface="+mj-lt"/>
              </a:rPr>
              <a:t>, which dispatches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+mj-lt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latin typeface="+mj-lt"/>
              </a:rPr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</a:t>
            </a:r>
            <a:r>
              <a:rPr lang="en-US" sz="1000" dirty="0" smtClean="0">
                <a:latin typeface="+mj-lt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</a:t>
            </a:r>
            <a:r>
              <a:rPr lang="en-US" sz="800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v.addRational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 performs “2nd dispatch” to the correct case of 9!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[Definitely see the code]</a:t>
            </a:r>
            <a:endParaRPr lang="en-US" dirty="0">
              <a:solidFill>
                <a:schemeClr val="accent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3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showing you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Honestly, partly to belittle full commitment to OOP</a:t>
            </a:r>
          </a:p>
          <a:p>
            <a:endParaRPr lang="en-US" dirty="0"/>
          </a:p>
          <a:p>
            <a:r>
              <a:rPr lang="en-US" dirty="0" smtClean="0"/>
              <a:t>To understand dynamic dispatch via a sophisticated idiom</a:t>
            </a:r>
          </a:p>
          <a:p>
            <a:endParaRPr lang="en-US" dirty="0"/>
          </a:p>
          <a:p>
            <a:r>
              <a:rPr lang="en-US" dirty="0" smtClean="0"/>
              <a:t>Because required for the homework</a:t>
            </a:r>
          </a:p>
          <a:p>
            <a:endParaRPr lang="en-US" dirty="0"/>
          </a:p>
          <a:p>
            <a:r>
              <a:rPr lang="en-US" dirty="0" smtClean="0"/>
              <a:t>To contrast with </a:t>
            </a:r>
            <a:r>
              <a:rPr lang="en-US" i="1" dirty="0" err="1" smtClean="0"/>
              <a:t>multimethods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(optional)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things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In functional (and procedural)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1000" dirty="0"/>
          </a:p>
          <a:p>
            <a:r>
              <a:rPr lang="en-US" dirty="0" smtClean="0"/>
              <a:t>In object-oriented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classes that give behavior to some kind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lecture: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These two forms of </a:t>
            </a:r>
            <a:r>
              <a:rPr lang="en-US" i="1" dirty="0" smtClean="0"/>
              <a:t>decomposition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so exactly opposite</a:t>
            </a:r>
            <a:r>
              <a:rPr lang="en-US" dirty="0" smtClean="0"/>
              <a:t> that they are two ways of looking at the same “matrix”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Which form is “better” is somewhat personal taste, but also depends on </a:t>
            </a:r>
            <a:r>
              <a:rPr lang="en-US" dirty="0" smtClean="0">
                <a:solidFill>
                  <a:schemeClr val="accent2"/>
                </a:solidFill>
              </a:rPr>
              <a:t>how you expect to </a:t>
            </a:r>
            <a:r>
              <a:rPr lang="en-US" i="1" dirty="0" smtClean="0">
                <a:solidFill>
                  <a:schemeClr val="accent2"/>
                </a:solidFill>
              </a:rPr>
              <a:t>change/extend software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dirty="0" smtClean="0"/>
              <a:t>For some operations over two (multiple) arguments, functions and pattern-matching are straightforward, but with OOP we can do it with </a:t>
            </a:r>
            <a:r>
              <a:rPr lang="en-US" i="1" dirty="0" smtClean="0">
                <a:solidFill>
                  <a:schemeClr val="accent2"/>
                </a:solidFill>
              </a:rPr>
              <a:t>double dispatch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(multiple dispatch)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2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in Java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In a statically typed language, double-dispatch works fine</a:t>
            </a:r>
          </a:p>
          <a:p>
            <a:pPr lvl="1"/>
            <a:r>
              <a:rPr lang="en-US" dirty="0" smtClean="0"/>
              <a:t>Just need all the dispatch methods in the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[See Java code]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162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Value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 smtClean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(Value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addInt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addString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Strng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addRational</a:t>
            </a:r>
            <a:r>
              <a:rPr lang="en-US" sz="2000" kern="0" dirty="0" smtClean="0">
                <a:latin typeface="Courier New" pitchFamily="49" charset="0"/>
              </a:rPr>
              <a:t>(Rational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8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Belittling OOP style for requiring the manual trick of double dispatch is somewhat unfair…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work better: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each </a:t>
            </a:r>
            <a:r>
              <a:rPr lang="en-US" dirty="0" smtClean="0">
                <a:cs typeface="Courier New" pitchFamily="49" charset="0"/>
              </a:rPr>
              <a:t>define three methods all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takes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So 9 total methods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e1.eval.add_values </a:t>
            </a:r>
            <a:r>
              <a:rPr lang="en-US" b="1" dirty="0" smtClean="0">
                <a:latin typeface="Courier New" pitchFamily="49" charset="0"/>
              </a:rPr>
              <a:t>e2.eval </a:t>
            </a:r>
            <a:r>
              <a:rPr lang="en-US" dirty="0" smtClean="0">
                <a:cs typeface="Courier New" pitchFamily="49" charset="0"/>
              </a:rPr>
              <a:t>picks the right one of the 9 at run-time using the classes of the two arguments</a:t>
            </a:r>
          </a:p>
          <a:p>
            <a:r>
              <a:rPr lang="en-US" dirty="0" smtClean="0"/>
              <a:t>Such a semantics is called </a:t>
            </a:r>
            <a:r>
              <a:rPr lang="en-US" i="1" dirty="0" err="1" smtClean="0">
                <a:solidFill>
                  <a:schemeClr val="accent2"/>
                </a:solidFill>
              </a:rPr>
              <a:t>multimethods</a:t>
            </a:r>
            <a:r>
              <a:rPr lang="en-US" dirty="0" smtClean="0"/>
              <a:t>  or </a:t>
            </a:r>
            <a:r>
              <a:rPr lang="en-US" i="1" dirty="0" smtClean="0">
                <a:solidFill>
                  <a:schemeClr val="accent2"/>
                </a:solidFill>
              </a:rPr>
              <a:t>multiple dispatch</a:t>
            </a:r>
            <a:endParaRPr lang="en-US" b="1" i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idea:</a:t>
            </a:r>
          </a:p>
          <a:p>
            <a:pPr lvl="1"/>
            <a:r>
              <a:rPr lang="en-US" dirty="0" smtClean="0"/>
              <a:t>Allow multiple methods with same name</a:t>
            </a:r>
          </a:p>
          <a:p>
            <a:pPr lvl="1"/>
            <a:r>
              <a:rPr lang="en-US" dirty="0" smtClean="0"/>
              <a:t>Indicate which ones take instances of which classes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Use dynamic dispatch on arguments in addition to receiver to pick which method is called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If dynamic dispatch is essence of OOP, this is more OOP</a:t>
            </a:r>
          </a:p>
          <a:p>
            <a:pPr lvl="1"/>
            <a:r>
              <a:rPr lang="en-US" dirty="0" smtClean="0"/>
              <a:t>No need for awkward manual multiple-dispatch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Downside: Interaction with </a:t>
            </a:r>
            <a:r>
              <a:rPr lang="en-US" dirty="0" err="1" smtClean="0"/>
              <a:t>subclassing</a:t>
            </a:r>
            <a:r>
              <a:rPr lang="en-US" dirty="0" smtClean="0"/>
              <a:t> can produce situations where there is “no clear winner” for which method to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7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Multimethods</a:t>
            </a:r>
            <a:r>
              <a:rPr lang="en-US" dirty="0" smtClean="0"/>
              <a:t> a bad fit (?) for Ruby because: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Ruby places no restrictions on what is passed to a method</a:t>
            </a:r>
          </a:p>
          <a:p>
            <a:endParaRPr lang="en-US" dirty="0"/>
          </a:p>
          <a:p>
            <a:r>
              <a:rPr lang="en-US" dirty="0" smtClean="0"/>
              <a:t>Ruby never allows methods with the same name</a:t>
            </a:r>
          </a:p>
          <a:p>
            <a:pPr lvl="1"/>
            <a:r>
              <a:rPr lang="en-US" dirty="0" smtClean="0"/>
              <a:t>Same name means overriding/replacing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0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Java/C#/C++: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Java/C#/C++ allow multiple methods with the same name</a:t>
            </a:r>
          </a:p>
          <a:p>
            <a:endParaRPr lang="en-US" sz="1000" dirty="0"/>
          </a:p>
          <a:p>
            <a:r>
              <a:rPr lang="en-US" dirty="0" smtClean="0"/>
              <a:t>No, these language do </a:t>
            </a:r>
            <a:r>
              <a:rPr lang="en-US" i="1" dirty="0" smtClean="0"/>
              <a:t>not</a:t>
            </a:r>
            <a:r>
              <a:rPr lang="en-US" dirty="0" smtClean="0"/>
              <a:t> have </a:t>
            </a:r>
            <a:r>
              <a:rPr lang="en-US" dirty="0" err="1" smtClean="0"/>
              <a:t>multimethods</a:t>
            </a:r>
            <a:endParaRPr lang="en-US" dirty="0" smtClean="0"/>
          </a:p>
          <a:p>
            <a:pPr lvl="1"/>
            <a:r>
              <a:rPr lang="en-US" dirty="0" smtClean="0"/>
              <a:t>They have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/>
              <a:t>Uses static types of arguments to choose the method</a:t>
            </a:r>
          </a:p>
          <a:p>
            <a:pPr lvl="2"/>
            <a:r>
              <a:rPr lang="en-US" dirty="0" smtClean="0"/>
              <a:t>But of course run-time class of receiver [odd hybrid?]</a:t>
            </a:r>
          </a:p>
          <a:p>
            <a:pPr lvl="1"/>
            <a:r>
              <a:rPr lang="en-US" dirty="0" smtClean="0"/>
              <a:t>No help in our example, so still code up double-dispatch manually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Actually, C# 4.0 has a way to get effect of </a:t>
            </a:r>
            <a:r>
              <a:rPr lang="en-US" dirty="0" err="1" smtClean="0"/>
              <a:t>multimethods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other language have </a:t>
            </a:r>
            <a:r>
              <a:rPr lang="en-US" dirty="0" err="1" smtClean="0"/>
              <a:t>multimethods</a:t>
            </a:r>
            <a:r>
              <a:rPr lang="en-US" dirty="0" smtClean="0"/>
              <a:t> (e.g., </a:t>
            </a:r>
            <a:r>
              <a:rPr lang="en-US" dirty="0" err="1" smtClean="0"/>
              <a:t>Clojure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They are not a new idea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Well-known and compelling example of a common </a:t>
            </a:r>
            <a:r>
              <a:rPr lang="en-US" i="1" dirty="0" smtClean="0"/>
              <a:t>pattern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Expressions</a:t>
            </a:r>
            <a:r>
              <a:rPr lang="en-US" dirty="0" smtClean="0"/>
              <a:t> for a small language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variants</a:t>
            </a:r>
            <a:r>
              <a:rPr lang="en-US" dirty="0" smtClean="0"/>
              <a:t> of expressions: </a:t>
            </a:r>
            <a:r>
              <a:rPr lang="en-US" dirty="0" err="1" smtClean="0"/>
              <a:t>ints</a:t>
            </a:r>
            <a:r>
              <a:rPr lang="en-US" dirty="0" smtClean="0"/>
              <a:t>, additions, negations, …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operations</a:t>
            </a:r>
            <a:r>
              <a:rPr lang="en-US" dirty="0" smtClean="0"/>
              <a:t> to perform: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hasZero</a:t>
            </a:r>
            <a:r>
              <a:rPr lang="en-US" dirty="0" smtClean="0"/>
              <a:t>, 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Leads to a matrix (2D-grid) of variants and operations</a:t>
            </a:r>
          </a:p>
          <a:p>
            <a:pPr lvl="1"/>
            <a:r>
              <a:rPr lang="en-US" dirty="0" smtClean="0"/>
              <a:t>Implementation will involve deciding what “should happen” for each entry in the grid </a:t>
            </a:r>
            <a:r>
              <a:rPr lang="en-US" i="1" dirty="0" smtClean="0"/>
              <a:t>regardless of the PL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53426"/>
              </p:ext>
            </p:extLst>
          </p:nvPr>
        </p:nvGraphicFramePr>
        <p:xfrm>
          <a:off x="1752601" y="42672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72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err="1" smtClean="0"/>
              <a:t>datatype</a:t>
            </a:r>
            <a:r>
              <a:rPr lang="en-US" dirty="0" smtClean="0"/>
              <a:t>, with one </a:t>
            </a:r>
            <a:r>
              <a:rPr lang="en-US" i="1" dirty="0" smtClean="0"/>
              <a:t>constructor</a:t>
            </a:r>
            <a:r>
              <a:rPr lang="en-US" dirty="0" smtClean="0"/>
              <a:t>  for each variant</a:t>
            </a:r>
          </a:p>
          <a:p>
            <a:pPr lvl="1"/>
            <a:r>
              <a:rPr lang="en-US" dirty="0" smtClean="0"/>
              <a:t>(No need to indicate </a:t>
            </a:r>
            <a:r>
              <a:rPr lang="en-US" dirty="0" err="1" smtClean="0"/>
              <a:t>datatypes</a:t>
            </a:r>
            <a:r>
              <a:rPr lang="en-US" dirty="0" smtClean="0"/>
              <a:t> if dynamically typed)</a:t>
            </a:r>
          </a:p>
          <a:p>
            <a:r>
              <a:rPr lang="en-US" dirty="0" smtClean="0"/>
              <a:t>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function per column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Each function has one branch for each column entry</a:t>
            </a:r>
          </a:p>
          <a:p>
            <a:pPr lvl="1"/>
            <a:r>
              <a:rPr lang="en-US" dirty="0" smtClean="0"/>
              <a:t>Can combine cases (e.g., with wildcard patterns) if multiple entries in column are the same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ML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248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4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smtClean="0"/>
              <a:t>class</a:t>
            </a:r>
            <a:r>
              <a:rPr lang="en-US" dirty="0" smtClean="0"/>
              <a:t>, with one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for each operation</a:t>
            </a:r>
          </a:p>
          <a:p>
            <a:pPr lvl="1"/>
            <a:r>
              <a:rPr lang="en-US" dirty="0" smtClean="0"/>
              <a:t>(No need to indicate abstract methods if dynamically typed)</a:t>
            </a:r>
          </a:p>
          <a:p>
            <a:r>
              <a:rPr lang="en-US" dirty="0" smtClean="0"/>
              <a:t>Define a </a:t>
            </a:r>
            <a:r>
              <a:rPr lang="en-US" i="1" dirty="0" smtClean="0"/>
              <a:t>subclass</a:t>
            </a:r>
            <a:r>
              <a:rPr lang="en-US" dirty="0" smtClean="0"/>
              <a:t> for each variant</a:t>
            </a:r>
          </a:p>
          <a:p>
            <a:r>
              <a:rPr lang="en-US" dirty="0" smtClean="0"/>
              <a:t>So 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class per row</a:t>
            </a:r>
            <a:r>
              <a:rPr lang="en-US" dirty="0" smtClean="0"/>
              <a:t> with one method implementation for each grid position</a:t>
            </a:r>
          </a:p>
          <a:p>
            <a:pPr lvl="1"/>
            <a:r>
              <a:rPr lang="en-US" dirty="0" smtClean="0"/>
              <a:t>Can use a method in the superclass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Ruby and Java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029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16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course </a:t>
            </a:r>
            <a:r>
              <a:rPr lang="en-US" dirty="0" err="1" smtClean="0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FP and OOP often doing the same thing in </a:t>
            </a:r>
            <a:r>
              <a:rPr lang="en-US" i="1" dirty="0" smtClean="0">
                <a:solidFill>
                  <a:schemeClr val="accent2"/>
                </a:solidFill>
              </a:rPr>
              <a:t>exact</a:t>
            </a:r>
            <a:r>
              <a:rPr lang="en-US" dirty="0" smtClean="0">
                <a:solidFill>
                  <a:schemeClr val="accent2"/>
                </a:solidFill>
              </a:rPr>
              <a:t> opposite way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Which is “most natural” may depend on what you are doing (e.g., an interpreter vs. a GUI) or personal taste</a:t>
            </a:r>
          </a:p>
          <a:p>
            <a:endParaRPr lang="en-US" sz="1000" dirty="0"/>
          </a:p>
          <a:p>
            <a:r>
              <a:rPr lang="en-US" dirty="0" smtClean="0"/>
              <a:t>Code layout is important, but there is no perfect way since software has many dimensions of structure</a:t>
            </a:r>
          </a:p>
          <a:p>
            <a:pPr lvl="1"/>
            <a:r>
              <a:rPr lang="en-US" dirty="0" smtClean="0"/>
              <a:t>Tools, IDEs can help with multiple “views” (e.g., rows / columns)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524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19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need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Functions [see ML code]:</a:t>
            </a:r>
          </a:p>
          <a:p>
            <a:pPr lvl="1"/>
            <a:r>
              <a:rPr lang="en-US" dirty="0" smtClean="0"/>
              <a:t>Easy to add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 requires modifying old functions, but ML type-checker gives a to-do list if original code avoided wildcard patterns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85172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/>
                <a:gridCol w="765717"/>
                <a:gridCol w="1295400"/>
                <a:gridCol w="1219200"/>
                <a:gridCol w="2209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3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are easy and/or do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Objects [see Ruby code]:</a:t>
            </a:r>
          </a:p>
          <a:p>
            <a:pPr lvl="1"/>
            <a:r>
              <a:rPr lang="en-US" dirty="0" smtClean="0"/>
              <a:t>Easy to add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 smtClean="0"/>
              <a:t> requires modifying old classes, but Java type-checker gives a to-do list if original code avoided default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98771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/>
                <a:gridCol w="765717"/>
                <a:gridCol w="1295400"/>
                <a:gridCol w="1219200"/>
                <a:gridCol w="2209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0" kern="0" smtClean="0"/>
              <a:t>Extensibility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028884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Functions allow new operations and objects allow new variants without modifying existing code </a:t>
            </a:r>
            <a:r>
              <a:rPr lang="en-US" i="1" dirty="0" smtClean="0"/>
              <a:t>even if they didn’t plan for it</a:t>
            </a:r>
          </a:p>
          <a:p>
            <a:pPr lvl="1"/>
            <a:r>
              <a:rPr lang="en-US" dirty="0" smtClean="0"/>
              <a:t>Natural result of the decomposition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Optional:</a:t>
            </a:r>
          </a:p>
          <a:p>
            <a:r>
              <a:rPr lang="en-US" dirty="0" smtClean="0"/>
              <a:t>Functions can support new variants somewhat awkwardly “if they plan ahead” </a:t>
            </a:r>
          </a:p>
          <a:p>
            <a:pPr lvl="1"/>
            <a:r>
              <a:rPr lang="en-US" i="1" dirty="0" smtClean="0"/>
              <a:t>Not explained here: Can use type constructors to make </a:t>
            </a:r>
            <a:r>
              <a:rPr lang="en-US" i="1" dirty="0" err="1" smtClean="0"/>
              <a:t>datatypes</a:t>
            </a:r>
            <a:r>
              <a:rPr lang="en-US" i="1" dirty="0" smtClean="0"/>
              <a:t> extensible and have operations take function arguments to give results for the extensions</a:t>
            </a:r>
          </a:p>
          <a:p>
            <a:pPr lvl="1"/>
            <a:endParaRPr lang="en-US" sz="1000" dirty="0"/>
          </a:p>
          <a:p>
            <a:r>
              <a:rPr lang="en-US" dirty="0" smtClean="0"/>
              <a:t>Objects can support new operations somewhat awkwardly “if they plan ahead”</a:t>
            </a:r>
          </a:p>
          <a:p>
            <a:pPr lvl="1"/>
            <a:r>
              <a:rPr lang="en-US" i="1" dirty="0" smtClean="0"/>
              <a:t>Not explained here: The popular Visitor Pattern uses the double-dispatch pattern to allow new operations “on the side”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6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58637</TotalTime>
  <Words>2050</Words>
  <Application>Microsoft Office PowerPoint</Application>
  <PresentationFormat>On-screen Show (4:3)</PresentationFormat>
  <Paragraphs>400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CSE341: Programming Languages  Lecture 22 OOP vs. Functional Decomposition; Adding Operators &amp; Variants;  Double-Dispatch </vt:lpstr>
      <vt:lpstr>Breaking things down</vt:lpstr>
      <vt:lpstr>The expression example</vt:lpstr>
      <vt:lpstr>Standard approach in ML</vt:lpstr>
      <vt:lpstr>Standard approach in OOP</vt:lpstr>
      <vt:lpstr>A big course punchline</vt:lpstr>
      <vt:lpstr>Extensibility</vt:lpstr>
      <vt:lpstr>PowerPoint Presentation</vt:lpstr>
      <vt:lpstr>The other way is possible</vt:lpstr>
      <vt:lpstr>Thoughts on Extensibility</vt:lpstr>
      <vt:lpstr>Binary operations</vt:lpstr>
      <vt:lpstr>Example</vt:lpstr>
      <vt:lpstr>ML Approach</vt:lpstr>
      <vt:lpstr>Example</vt:lpstr>
      <vt:lpstr>What about OOP? </vt:lpstr>
      <vt:lpstr>First try</vt:lpstr>
      <vt:lpstr>Another way…</vt:lpstr>
      <vt:lpstr>Double-dispatch “trick”</vt:lpstr>
      <vt:lpstr>Why showing you this</vt:lpstr>
      <vt:lpstr>Works in Java too</vt:lpstr>
      <vt:lpstr>Being Fair</vt:lpstr>
      <vt:lpstr>Multimethods</vt:lpstr>
      <vt:lpstr>Ruby: Why not?</vt:lpstr>
      <vt:lpstr>Java/C#/C++: Why not?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878</cp:revision>
  <cp:lastPrinted>2011-09-27T20:26:28Z</cp:lastPrinted>
  <dcterms:created xsi:type="dcterms:W3CDTF">2009-03-13T20:43:19Z</dcterms:created>
  <dcterms:modified xsi:type="dcterms:W3CDTF">2016-05-23T21:23:07Z</dcterms:modified>
</cp:coreProperties>
</file>