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86" r:id="rId3"/>
    <p:sldId id="487" r:id="rId4"/>
    <p:sldId id="488" r:id="rId5"/>
    <p:sldId id="489" r:id="rId6"/>
    <p:sldId id="490" r:id="rId7"/>
    <p:sldId id="491" r:id="rId8"/>
    <p:sldId id="492" r:id="rId9"/>
    <p:sldId id="493" r:id="rId10"/>
    <p:sldId id="494" r:id="rId11"/>
    <p:sldId id="495" r:id="rId12"/>
    <p:sldId id="496" r:id="rId13"/>
    <p:sldId id="497" r:id="rId14"/>
    <p:sldId id="498" r:id="rId15"/>
    <p:sldId id="499" r:id="rId16"/>
    <p:sldId id="500" r:id="rId17"/>
    <p:sldId id="501" r:id="rId18"/>
    <p:sldId id="502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25</a:t>
            </a:r>
            <a:br>
              <a:rPr lang="en-US" sz="3200" i="0" dirty="0" smtClean="0"/>
            </a:br>
            <a:r>
              <a:rPr lang="en-US" sz="3200" i="0" dirty="0" smtClean="0"/>
              <a:t>Subtyping for OOP;</a:t>
            </a:r>
            <a:br>
              <a:rPr lang="en-US" sz="3200" i="0" dirty="0" smtClean="0"/>
            </a:br>
            <a:r>
              <a:rPr lang="en-US" sz="3200" i="0" dirty="0" smtClean="0"/>
              <a:t>Comparing/Combining Generics and Subtyping 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Subtyping is not good for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286000"/>
          </a:xfrm>
        </p:spPr>
        <p:txBody>
          <a:bodyPr/>
          <a:lstStyle/>
          <a:p>
            <a:r>
              <a:rPr lang="en-US" dirty="0" smtClean="0"/>
              <a:t>Using subtyping for containers is much more painful for clients </a:t>
            </a:r>
          </a:p>
          <a:p>
            <a:pPr lvl="1"/>
            <a:r>
              <a:rPr lang="en-US" dirty="0" smtClean="0"/>
              <a:t>Have to </a:t>
            </a:r>
            <a:r>
              <a:rPr lang="en-US" dirty="0" smtClean="0">
                <a:solidFill>
                  <a:schemeClr val="accent2"/>
                </a:solidFill>
              </a:rPr>
              <a:t>downcast</a:t>
            </a:r>
            <a:r>
              <a:rPr lang="en-US" dirty="0" smtClean="0"/>
              <a:t> items retrieved from containers</a:t>
            </a:r>
          </a:p>
          <a:p>
            <a:pPr lvl="1"/>
            <a:r>
              <a:rPr lang="en-US" dirty="0" err="1" smtClean="0"/>
              <a:t>Downcasting</a:t>
            </a:r>
            <a:r>
              <a:rPr lang="en-US" dirty="0" smtClean="0"/>
              <a:t> has run-time cost</a:t>
            </a:r>
          </a:p>
          <a:p>
            <a:pPr lvl="1"/>
            <a:r>
              <a:rPr lang="en-US" dirty="0" err="1" smtClean="0"/>
              <a:t>Downcasting</a:t>
            </a:r>
            <a:r>
              <a:rPr lang="en-US" dirty="0" smtClean="0"/>
              <a:t> can fail: no static check that container holds the type of data you expect</a:t>
            </a:r>
          </a:p>
          <a:p>
            <a:pPr lvl="1"/>
            <a:r>
              <a:rPr lang="en-US" dirty="0" smtClean="0"/>
              <a:t>(Only gets more painful with higher-order 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>
                <a:latin typeface="+mj-lt"/>
                <a:cs typeface="Courier New" pitchFamily="49" charset="0"/>
              </a:rPr>
              <a:t>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3810000"/>
            <a:ext cx="72390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LamePair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LamePair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_x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_y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x=_x;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y=_y;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LamePair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LamePair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y,x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error caught only at run-time: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 = (String)(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LamePair</a:t>
            </a:r>
            <a:r>
              <a:rPr lang="en-US" sz="2000" kern="0" dirty="0" smtClean="0">
                <a:latin typeface="Courier New" pitchFamily="49" charset="0"/>
              </a:rPr>
              <a:t>("hi",4).y);</a:t>
            </a:r>
          </a:p>
        </p:txBody>
      </p:sp>
    </p:spTree>
    <p:extLst>
      <p:ext uri="{BB962C8B-B14F-4D97-AF65-F5344CB8AC3E}">
        <p14:creationId xmlns:p14="http://schemas.microsoft.com/office/powerpoint/2010/main" val="3358630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subtyping good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good uses for subtype polymorphism:</a:t>
            </a:r>
          </a:p>
          <a:p>
            <a:endParaRPr lang="en-US" dirty="0" smtClean="0"/>
          </a:p>
          <a:p>
            <a:r>
              <a:rPr lang="en-US" dirty="0" smtClean="0"/>
              <a:t>Code that “needs a Foo” but fine to have “more than a Foo”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Geometry on points works fine for colored points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GUI widgets specialize the basic idea of “being on the screen” and “responding to user actions”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72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Awkward in 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ML does not have subtyping, so this simply does not type-check: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Cumbersome workaround: have caller pass in getter functions: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And clients still need different getters for points, color-points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133600"/>
            <a:ext cx="76962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{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x:real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, y:real} -&gt;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real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({x=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,y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(x*x + y*y)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five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distToOrigin</a:t>
            </a:r>
            <a:r>
              <a:rPr lang="en-US" sz="2000" kern="0" dirty="0" smtClean="0">
                <a:latin typeface="Courier New" pitchFamily="49" charset="0"/>
              </a:rPr>
              <a:t> {x=3.0,y=4.0,color="red"}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495800"/>
            <a:ext cx="7696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pt-BR" sz="2000" kern="0" dirty="0">
                <a:solidFill>
                  <a:srgbClr val="7030A0"/>
                </a:solidFill>
                <a:latin typeface="Courier New" pitchFamily="49" charset="0"/>
              </a:rPr>
              <a:t>('a -&gt; real) * ('a -&gt; real) * 'a -&gt; real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getx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gety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v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getx</a:t>
            </a:r>
            <a:r>
              <a:rPr lang="en-US" sz="2000" kern="0" dirty="0" smtClean="0">
                <a:latin typeface="Courier New" pitchFamily="49" charset="0"/>
              </a:rPr>
              <a:t> v)*(</a:t>
            </a:r>
            <a:r>
              <a:rPr lang="en-US" sz="2000" kern="0" dirty="0" err="1" smtClean="0">
                <a:latin typeface="Courier New" pitchFamily="49" charset="0"/>
              </a:rPr>
              <a:t>getx</a:t>
            </a:r>
            <a:r>
              <a:rPr lang="en-US" sz="2000" kern="0" dirty="0" smtClean="0">
                <a:latin typeface="Courier New" pitchFamily="49" charset="0"/>
              </a:rPr>
              <a:t> v)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+ (</a:t>
            </a:r>
            <a:r>
              <a:rPr lang="en-US" sz="2000" kern="0" dirty="0" err="1" smtClean="0">
                <a:latin typeface="Courier New" pitchFamily="49" charset="0"/>
              </a:rPr>
              <a:t>gety</a:t>
            </a:r>
            <a:r>
              <a:rPr lang="en-US" sz="2000" kern="0" dirty="0" smtClean="0">
                <a:latin typeface="Courier New" pitchFamily="49" charset="0"/>
              </a:rPr>
              <a:t> v)*(</a:t>
            </a:r>
            <a:r>
              <a:rPr lang="en-US" sz="2000" kern="0" dirty="0" err="1" smtClean="0">
                <a:latin typeface="Courier New" pitchFamily="49" charset="0"/>
              </a:rPr>
              <a:t>gety</a:t>
            </a:r>
            <a:r>
              <a:rPr lang="en-US" sz="2000" kern="0" dirty="0" smtClean="0">
                <a:latin typeface="Courier New" pitchFamily="49" charset="0"/>
              </a:rPr>
              <a:t> v))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109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Wanting 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a language have generics and subtyping?</a:t>
            </a:r>
          </a:p>
          <a:p>
            <a:pPr lvl="1"/>
            <a:r>
              <a:rPr lang="en-US" dirty="0" smtClean="0"/>
              <a:t>Sure!</a:t>
            </a:r>
          </a:p>
          <a:p>
            <a:pPr lvl="1"/>
            <a:endParaRPr lang="en-US" dirty="0"/>
          </a:p>
          <a:p>
            <a:r>
              <a:rPr lang="en-US" dirty="0" smtClean="0"/>
              <a:t>More interestingly, want to combine them</a:t>
            </a:r>
          </a:p>
          <a:p>
            <a:pPr lvl="1"/>
            <a:r>
              <a:rPr lang="en-US" dirty="0" smtClean="0"/>
              <a:t>“Any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that is a subtype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Called </a:t>
            </a:r>
            <a:r>
              <a:rPr lang="en-US" dirty="0" smtClean="0">
                <a:solidFill>
                  <a:schemeClr val="accent2"/>
                </a:solidFill>
              </a:rPr>
              <a:t>bounded polymorphism</a:t>
            </a:r>
          </a:p>
          <a:p>
            <a:pPr lvl="1"/>
            <a:r>
              <a:rPr lang="en-US" dirty="0" smtClean="0"/>
              <a:t>Lets you do things naturally you cannot do with generics or subtyping separately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83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Method that takes a list of points and a circle (center point, radius)</a:t>
            </a:r>
          </a:p>
          <a:p>
            <a:pPr lvl="1"/>
            <a:r>
              <a:rPr lang="en-US" dirty="0" smtClean="0"/>
              <a:t>Return new list of points in argument list that lie within circle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Basic method signature: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Java implementation straightforward assuming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distance</a:t>
            </a:r>
            <a:r>
              <a:rPr lang="en-US" dirty="0" smtClean="0"/>
              <a:t> method: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9456" y="29718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(List&lt;Point&gt;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800600"/>
            <a:ext cx="70104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result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&lt;Point&gt;();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for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(Point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if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pt.distance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(center) &lt; r)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result.add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result;</a:t>
            </a:r>
          </a:p>
        </p:txBody>
      </p:sp>
    </p:spTree>
    <p:extLst>
      <p:ext uri="{BB962C8B-B14F-4D97-AF65-F5344CB8AC3E}">
        <p14:creationId xmlns:p14="http://schemas.microsoft.com/office/powerpoint/2010/main" val="2778866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Would like to use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dirty="0" smtClean="0"/>
              <a:t> by passing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getting back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dirty="0" smtClean="0"/>
          </a:p>
          <a:p>
            <a:r>
              <a:rPr lang="en-US" dirty="0" smtClean="0"/>
              <a:t>Java rightly disallows this: While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would “do nothing wrong” its type does not prevent:</a:t>
            </a:r>
          </a:p>
          <a:p>
            <a:pPr lvl="1"/>
            <a:r>
              <a:rPr lang="en-US" dirty="0" smtClean="0"/>
              <a:t>Returning a list that has a non-color-point in it</a:t>
            </a:r>
          </a:p>
          <a:p>
            <a:pPr lvl="1"/>
            <a:r>
              <a:rPr lang="en-US" dirty="0" smtClean="0"/>
              <a:t>Modifying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dirty="0" smtClean="0"/>
              <a:t> by adding non-color-points to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4478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(List&lt;Point&gt;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</p:spTree>
    <p:extLst>
      <p:ext uri="{BB962C8B-B14F-4D97-AF65-F5344CB8AC3E}">
        <p14:creationId xmlns:p14="http://schemas.microsoft.com/office/powerpoint/2010/main" val="3858309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could change the method to be</a:t>
            </a:r>
          </a:p>
          <a:p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Now the type system allows passing in a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to get a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</a:t>
            </a:r>
            <a:r>
              <a:rPr lang="en-US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returned or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to get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returne</a:t>
            </a:r>
            <a:r>
              <a:rPr lang="en-US" dirty="0">
                <a:solidFill>
                  <a:schemeClr val="tx2"/>
                </a:solidFill>
                <a:cs typeface="Courier New" pitchFamily="49" charset="0"/>
              </a:rPr>
              <a:t>d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But cannot implement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b="1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properly: method body should have </a:t>
            </a:r>
            <a:r>
              <a:rPr lang="en-US" i="1" dirty="0" smtClean="0">
                <a:solidFill>
                  <a:schemeClr val="tx2"/>
                </a:solidFill>
                <a:cs typeface="Courier New" pitchFamily="49" charset="0"/>
              </a:rPr>
              <a:t>no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 knowledge of type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4478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(List&lt;Point&gt;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00200" y="312420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List&lt;T&gt;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</p:txBody>
      </p:sp>
    </p:spTree>
    <p:extLst>
      <p:ext uri="{BB962C8B-B14F-4D97-AF65-F5344CB8AC3E}">
        <p14:creationId xmlns:p14="http://schemas.microsoft.com/office/powerpoint/2010/main" val="2027591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want: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Caller uses it generically, but must instantiate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 </a:t>
            </a:r>
            <a:r>
              <a:rPr lang="en-US" dirty="0" smtClean="0"/>
              <a:t>with some subtype of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(including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Callee</a:t>
            </a:r>
            <a:r>
              <a:rPr lang="en-US" dirty="0" smtClean="0"/>
              <a:t> can assume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so it can do its job</a:t>
            </a:r>
          </a:p>
          <a:p>
            <a:r>
              <a:rPr lang="en-US" dirty="0" err="1" smtClean="0"/>
              <a:t>Callee</a:t>
            </a:r>
            <a:r>
              <a:rPr lang="en-US" dirty="0" smtClean="0"/>
              <a:t> must return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List&lt;T&gt;</a:t>
            </a:r>
            <a:r>
              <a:rPr lang="en-US" dirty="0" smtClean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so output will contain only  elements from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209800"/>
            <a:ext cx="74676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List&lt;T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where T &lt;: Point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{ … }</a:t>
            </a:r>
          </a:p>
        </p:txBody>
      </p:sp>
    </p:spTree>
    <p:extLst>
      <p:ext uri="{BB962C8B-B14F-4D97-AF65-F5344CB8AC3E}">
        <p14:creationId xmlns:p14="http://schemas.microsoft.com/office/powerpoint/2010/main" val="4254783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actual Java syntax: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Note: For </a:t>
            </a:r>
            <a:r>
              <a:rPr lang="en-US" dirty="0"/>
              <a:t>backward-compatibility and implementation reasons, in Java there is </a:t>
            </a:r>
            <a:r>
              <a:rPr lang="en-US" dirty="0" smtClean="0"/>
              <a:t>actually always </a:t>
            </a:r>
            <a:r>
              <a:rPr lang="en-US" dirty="0"/>
              <a:t>a way to use casts to get around the static checking with </a:t>
            </a:r>
            <a:r>
              <a:rPr lang="en-US" dirty="0" smtClean="0"/>
              <a:t>generics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  <a:p>
            <a:pPr lvl="1"/>
            <a:r>
              <a:rPr lang="en-US" dirty="0"/>
              <a:t>With or without bounded polymorphism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133600"/>
            <a:ext cx="70104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List&lt;T&gt; 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         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     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List&lt;T&gt;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result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&lt;T&gt;();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for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pt.distance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(center) &lt; r)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result.add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result;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111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 what we learned about subtyping for records and functions to understand subtyping for class-based OOP</a:t>
            </a:r>
          </a:p>
          <a:p>
            <a:pPr lvl="1"/>
            <a:r>
              <a:rPr lang="en-US" dirty="0" smtClean="0"/>
              <a:t>Like in Java/C#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Recall:</a:t>
            </a:r>
          </a:p>
          <a:p>
            <a:pPr lvl="1"/>
            <a:r>
              <a:rPr lang="en-US" dirty="0" smtClean="0"/>
              <a:t>Class names are also types</a:t>
            </a:r>
          </a:p>
          <a:p>
            <a:pPr lvl="1"/>
            <a:r>
              <a:rPr lang="en-US" dirty="0" smtClean="0"/>
              <a:t>Subclasses are also subtypes</a:t>
            </a:r>
          </a:p>
          <a:p>
            <a:pPr lvl="1"/>
            <a:r>
              <a:rPr lang="en-US" dirty="0" smtClean="0"/>
              <a:t>Substitution principle: Instance of subclass should usable in place of instance of superclass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98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object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Objects: mostly records holding fields and methods</a:t>
            </a:r>
          </a:p>
          <a:p>
            <a:pPr lvl="1"/>
            <a:r>
              <a:rPr lang="en-US" dirty="0" smtClean="0"/>
              <a:t>Fields are mutable</a:t>
            </a:r>
          </a:p>
          <a:p>
            <a:pPr lvl="1"/>
            <a:r>
              <a:rPr lang="en-US" dirty="0" smtClean="0"/>
              <a:t>Methods are immutable functions that also have access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i="1" dirty="0" smtClean="0">
                <a:latin typeface="+mj-lt"/>
                <a:cs typeface="Courier New" pitchFamily="49" charset="0"/>
              </a:rPr>
              <a:t>could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sz="1000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design a type system using types very much like record types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Subtypes could have extra fields and methods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Overriding methods could have </a:t>
            </a:r>
            <a:r>
              <a:rPr lang="en-US" dirty="0" err="1" smtClean="0">
                <a:latin typeface="+mj-lt"/>
                <a:cs typeface="Courier New" pitchFamily="49" charset="0"/>
              </a:rPr>
              <a:t>contravariant</a:t>
            </a:r>
            <a:r>
              <a:rPr lang="en-US" dirty="0" smtClean="0">
                <a:latin typeface="+mj-lt"/>
                <a:cs typeface="Courier New" pitchFamily="49" charset="0"/>
              </a:rPr>
              <a:t> arguments and covariant results compared to method overridden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Sound only because method “slots” are immutable!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80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Java/C#…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Compare/contrast to what our “theory” allows: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Types are class names and subtyping are explicit subclasses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subclass can add fields and methods</a:t>
            </a:r>
          </a:p>
          <a:p>
            <a:pPr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subclass can override a method with a covariant return type</a:t>
            </a:r>
          </a:p>
          <a:p>
            <a:pPr lvl="1"/>
            <a:r>
              <a:rPr lang="en-US" dirty="0" smtClean="0"/>
              <a:t>(No </a:t>
            </a:r>
            <a:r>
              <a:rPr lang="en-US" dirty="0" err="1" smtClean="0"/>
              <a:t>contravariant</a:t>
            </a:r>
            <a:r>
              <a:rPr lang="en-US" dirty="0" smtClean="0"/>
              <a:t> arguments; instead makes it a non-overriding method of the same name)</a:t>
            </a:r>
          </a:p>
          <a:p>
            <a:pPr lvl="1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AutoNum type="arabicParenBoth"/>
            </a:pPr>
            <a:r>
              <a:rPr lang="en-US" dirty="0" smtClean="0"/>
              <a:t>Is a subset of what is sound (so also sound)</a:t>
            </a:r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dirty="0" smtClean="0"/>
              <a:t>(3)  Is a subset of what is sound and a different choice (adding method instead of overriding)</a:t>
            </a:r>
          </a:p>
          <a:p>
            <a:pPr marL="457200" indent="-457200">
              <a:buAutoNum type="arabicParenBoth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38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vs.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class defines an object's behavior</a:t>
            </a:r>
          </a:p>
          <a:p>
            <a:pPr lvl="1"/>
            <a:r>
              <a:rPr lang="en-US" dirty="0" err="1" smtClean="0"/>
              <a:t>Subclassing</a:t>
            </a:r>
            <a:r>
              <a:rPr lang="en-US" dirty="0" smtClean="0"/>
              <a:t> inherits behavior and changes it via extension and overriding</a:t>
            </a:r>
          </a:p>
          <a:p>
            <a:pPr lvl="1"/>
            <a:endParaRPr lang="en-US" dirty="0"/>
          </a:p>
          <a:p>
            <a:r>
              <a:rPr lang="en-US" dirty="0" smtClean="0"/>
              <a:t>A type describes an object's methods’ argument/result types</a:t>
            </a:r>
          </a:p>
          <a:p>
            <a:pPr lvl="1"/>
            <a:r>
              <a:rPr lang="en-US" dirty="0" smtClean="0"/>
              <a:t>A subtype is substitutable in terms of its field/method types</a:t>
            </a:r>
          </a:p>
          <a:p>
            <a:pPr lvl="1"/>
            <a:endParaRPr lang="en-US" dirty="0"/>
          </a:p>
          <a:p>
            <a:r>
              <a:rPr lang="en-US" dirty="0" smtClean="0"/>
              <a:t>These are separate concepts:  </a:t>
            </a:r>
            <a:r>
              <a:rPr lang="en-US" dirty="0"/>
              <a:t>t</a:t>
            </a:r>
            <a:r>
              <a:rPr lang="en-US" dirty="0" smtClean="0"/>
              <a:t>ry to use the terms correctly</a:t>
            </a:r>
          </a:p>
          <a:p>
            <a:pPr lvl="1"/>
            <a:r>
              <a:rPr lang="en-US" dirty="0" smtClean="0"/>
              <a:t>Java/C# confuse them by requiring subclasses to be subtypes</a:t>
            </a:r>
          </a:p>
          <a:p>
            <a:pPr lvl="1"/>
            <a:r>
              <a:rPr lang="en-US" dirty="0" smtClean="0"/>
              <a:t>A class name is both a class and a type</a:t>
            </a:r>
          </a:p>
          <a:p>
            <a:pPr lvl="1"/>
            <a:r>
              <a:rPr lang="en-US" dirty="0" smtClean="0"/>
              <a:t>Confusion is convenient in practice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11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</a:t>
            </a:r>
            <a:r>
              <a:rPr lang="en-US" dirty="0" smtClean="0"/>
              <a:t>: More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Java and C# are sound: They do not allow subtypes to do things that would lead to “method missing” or accessing a field at the wrong type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Confusing (?) Java example:</a:t>
            </a:r>
          </a:p>
          <a:p>
            <a:pPr lvl="1"/>
            <a:r>
              <a:rPr lang="en-US" dirty="0" smtClean="0"/>
              <a:t>Subclass can declare field name already declared by superclass</a:t>
            </a:r>
          </a:p>
          <a:p>
            <a:pPr lvl="1"/>
            <a:r>
              <a:rPr lang="en-US" dirty="0" smtClean="0"/>
              <a:t>Two classes can use any two types for the field name</a:t>
            </a:r>
          </a:p>
          <a:p>
            <a:pPr lvl="1"/>
            <a:r>
              <a:rPr lang="en-US" dirty="0" smtClean="0"/>
              <a:t>Instance of subclass have two fields with same name</a:t>
            </a:r>
          </a:p>
          <a:p>
            <a:pPr lvl="1"/>
            <a:r>
              <a:rPr lang="en-US" dirty="0" smtClean="0"/>
              <a:t>“Which field is in scope” depends on which class defined the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5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self/this</a:t>
            </a:r>
            <a:r>
              <a:rPr lang="en-US" dirty="0" smtClean="0"/>
              <a:t> is special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772400" cy="5257800"/>
          </a:xfrm>
        </p:spPr>
        <p:txBody>
          <a:bodyPr/>
          <a:lstStyle/>
          <a:p>
            <a:r>
              <a:rPr lang="en-US" dirty="0" smtClean="0"/>
              <a:t>Recall our Racket encoding of OOP-style</a:t>
            </a:r>
          </a:p>
          <a:p>
            <a:pPr lvl="1"/>
            <a:r>
              <a:rPr lang="en-US" dirty="0" smtClean="0"/>
              <a:t>“Objects” have a list of fields and a list of functions that 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as an explicit extra argument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self/this</a:t>
            </a:r>
            <a:r>
              <a:rPr lang="en-US" dirty="0" smtClean="0"/>
              <a:t> is a function argument, is it </a:t>
            </a:r>
            <a:r>
              <a:rPr lang="en-US" dirty="0" err="1" smtClean="0"/>
              <a:t>contravariant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No, it is </a:t>
            </a:r>
            <a:r>
              <a:rPr lang="en-US" i="1" dirty="0" smtClean="0"/>
              <a:t>covariant</a:t>
            </a:r>
            <a:r>
              <a:rPr lang="en-US" dirty="0" smtClean="0"/>
              <a:t>: a method in a subclass can use fields and methods only available in the subclass: essential for OOP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Sound because calls always use the “whole object”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pPr lvl="1"/>
            <a:r>
              <a:rPr lang="en-US" dirty="0" smtClean="0"/>
              <a:t>This is why coding up your own objects manually works much less well in a statically typed languages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3505200"/>
            <a:ext cx="36576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0; }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{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x; 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584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generics good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 good uses for parametric polymorphism:</a:t>
            </a:r>
          </a:p>
          <a:p>
            <a:r>
              <a:rPr lang="en-US" dirty="0" smtClean="0"/>
              <a:t>Types for functions that combine other functions: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Types for functions that operate over generic collections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Many other idioms</a:t>
            </a:r>
          </a:p>
          <a:p>
            <a:endParaRPr lang="en-US" sz="1000" dirty="0"/>
          </a:p>
          <a:p>
            <a:r>
              <a:rPr lang="en-US" dirty="0" smtClean="0"/>
              <a:t>General point: When types can “be anything” but multiple things need to be “the same type”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362200"/>
            <a:ext cx="7620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compose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g (h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compose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: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('b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'c) * ('a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'b) -&gt; ('a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'c</a:t>
            </a:r>
            <a:r>
              <a:rPr lang="pt-BR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pt-BR" sz="1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810000"/>
            <a:ext cx="67818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length </a:t>
            </a:r>
            <a:r>
              <a:rPr lang="en-US" sz="2000" kern="0" dirty="0" smtClean="0">
                <a:latin typeface="Courier New" pitchFamily="49" charset="0"/>
              </a:rPr>
              <a:t>: 'a list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map </a:t>
            </a:r>
            <a:r>
              <a:rPr lang="en-US" sz="2000" kern="0" dirty="0"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('a -&gt; 'b) -&gt; 'a </a:t>
            </a:r>
            <a:r>
              <a:rPr lang="en-US" sz="2000" kern="0" dirty="0">
                <a:latin typeface="Courier New" pitchFamily="49" charset="0"/>
              </a:rPr>
              <a:t>list -&gt; </a:t>
            </a:r>
            <a:r>
              <a:rPr lang="en-US" sz="2000" kern="0" dirty="0" smtClean="0">
                <a:latin typeface="Courier New" pitchFamily="49" charset="0"/>
              </a:rPr>
              <a:t>'b list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 </a:t>
            </a:r>
            <a:r>
              <a:rPr lang="en-US" sz="2000" kern="0" dirty="0">
                <a:latin typeface="Courier New" pitchFamily="49" charset="0"/>
              </a:rPr>
              <a:t>: ('a *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'b) -&gt; </a:t>
            </a:r>
            <a:r>
              <a:rPr lang="en-US" sz="2000" kern="0" dirty="0" smtClean="0">
                <a:latin typeface="Courier New" pitchFamily="49" charset="0"/>
              </a:rPr>
              <a:t>('b * 'a)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638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981200"/>
          </a:xfrm>
        </p:spPr>
        <p:txBody>
          <a:bodyPr/>
          <a:lstStyle/>
          <a:p>
            <a:r>
              <a:rPr lang="en-US" dirty="0" smtClean="0"/>
              <a:t>Java generics a bit clumsier syntactically and semantically, but can express the same ideas</a:t>
            </a:r>
          </a:p>
          <a:p>
            <a:pPr lvl="1"/>
            <a:r>
              <a:rPr lang="en-US" dirty="0" smtClean="0"/>
              <a:t>Without closures, often need to use (one-method) objects</a:t>
            </a:r>
          </a:p>
          <a:p>
            <a:pPr lvl="1"/>
            <a:r>
              <a:rPr lang="en-US" dirty="0" smtClean="0"/>
              <a:t>See also earlier optional lecture on closures in Java/C</a:t>
            </a:r>
          </a:p>
          <a:p>
            <a:r>
              <a:rPr lang="en-US" dirty="0" smtClean="0"/>
              <a:t>Simple example without higher-order functions (</a:t>
            </a:r>
            <a:r>
              <a:rPr lang="en-US" dirty="0" smtClean="0">
                <a:solidFill>
                  <a:srgbClr val="FF0000"/>
                </a:solidFill>
              </a:rPr>
              <a:t>optional</a:t>
            </a:r>
            <a:r>
              <a:rPr lang="en-US" dirty="0" smtClean="0"/>
              <a:t>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657600"/>
            <a:ext cx="625891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Pair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Pair(T1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_y</a:t>
            </a:r>
            <a:r>
              <a:rPr lang="en-US" sz="2000" kern="0" dirty="0" smtClean="0">
                <a:latin typeface="Courier New" pitchFamily="49" charset="0"/>
              </a:rPr>
              <a:t>){ x = _x; y = _y; 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Pair&lt;T2,T1&gt;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</a:t>
            </a:r>
            <a:r>
              <a:rPr lang="en-US" sz="2000" kern="0" dirty="0" smtClean="0">
                <a:latin typeface="Courier New" pitchFamily="49" charset="0"/>
              </a:rPr>
              <a:t>() {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Pair&lt;T2,T1&gt;(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y,x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99641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61541</TotalTime>
  <Words>1568</Words>
  <Application>Microsoft Office PowerPoint</Application>
  <PresentationFormat>On-screen Show (4:3)</PresentationFormat>
  <Paragraphs>298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dan_design_template</vt:lpstr>
      <vt:lpstr>CSE341: Programming Languages  Lecture 25 Subtyping for OOP; Comparing/Combining Generics and Subtyping </vt:lpstr>
      <vt:lpstr>Now…</vt:lpstr>
      <vt:lpstr>An object is…</vt:lpstr>
      <vt:lpstr>Actual Java/C#…</vt:lpstr>
      <vt:lpstr>Classes vs. Types</vt:lpstr>
      <vt:lpstr>Optional: More details</vt:lpstr>
      <vt:lpstr>self/this is special</vt:lpstr>
      <vt:lpstr>What are generics good for?</vt:lpstr>
      <vt:lpstr>Generics in Java</vt:lpstr>
      <vt:lpstr>Subtyping is not good for this</vt:lpstr>
      <vt:lpstr>What is subtyping good for?</vt:lpstr>
      <vt:lpstr>Awkward in ML</vt:lpstr>
      <vt:lpstr>Wanting both</vt:lpstr>
      <vt:lpstr>Example</vt:lpstr>
      <vt:lpstr>Subtyping?</vt:lpstr>
      <vt:lpstr>Generics?</vt:lpstr>
      <vt:lpstr>Bounds</vt:lpstr>
      <vt:lpstr>Real Java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899</cp:revision>
  <cp:lastPrinted>2011-09-27T20:26:28Z</cp:lastPrinted>
  <dcterms:created xsi:type="dcterms:W3CDTF">2009-03-13T20:43:19Z</dcterms:created>
  <dcterms:modified xsi:type="dcterms:W3CDTF">2016-05-23T21:27:07Z</dcterms:modified>
</cp:coreProperties>
</file>