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2"/>
  </p:notesMasterIdLst>
  <p:sldIdLst>
    <p:sldId id="257" r:id="rId2"/>
    <p:sldId id="26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2" r:id="rId16"/>
    <p:sldId id="285" r:id="rId17"/>
    <p:sldId id="286" r:id="rId18"/>
    <p:sldId id="287" r:id="rId19"/>
    <p:sldId id="289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017"/>
  </p:normalViewPr>
  <p:slideViewPr>
    <p:cSldViewPr snapToGrid="0" snapToObjects="1">
      <p:cViewPr>
        <p:scale>
          <a:sx n="110" d="100"/>
          <a:sy n="110" d="100"/>
        </p:scale>
        <p:origin x="168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5/12/16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5/12/16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racket-lang.org/rackunit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Shahan</a:t>
            </a:r>
          </a:p>
          <a:p>
            <a:r>
              <a:rPr lang="en-US" dirty="0"/>
              <a:t>Spring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</a:t>
            </a:r>
            <a:r>
              <a:rPr lang="en-US" sz="1400" dirty="0" err="1" smtClean="0"/>
              <a:t>Sunjay</a:t>
            </a:r>
            <a:r>
              <a:rPr lang="en-US" sz="1400" dirty="0" smtClean="0"/>
              <a:t> </a:t>
            </a:r>
            <a:r>
              <a:rPr lang="en-US" sz="1400" smtClean="0"/>
              <a:t>Cauligi, </a:t>
            </a:r>
            <a:r>
              <a:rPr lang="en-US" sz="1400" dirty="0"/>
              <a:t>and Dan Grossman</a:t>
            </a:r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180" y="2000252"/>
            <a:ext cx="1905000" cy="1146175"/>
          </a:xfrm>
          <a:prstGeom prst="rect">
            <a:avLst/>
          </a:prstGeom>
          <a:noFill/>
        </p:spPr>
      </p:pic>
      <p:pic>
        <p:nvPicPr>
          <p:cNvPr id="6" name="Picture 5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7480" y="1887538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MUPL “Macros”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8648" y="3873601"/>
            <a:ext cx="7759377" cy="524779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(++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7</a:t>
            </a:r>
            <a:r>
              <a:rPr lang="en-US" sz="2400" dirty="0" smtClean="0">
                <a:solidFill>
                  <a:schemeClr val="tx1"/>
                </a:solidFill>
              </a:rPr>
              <a:t>))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8649" y="2430681"/>
            <a:ext cx="7759377" cy="509287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/>
              <a:t>define</a:t>
            </a:r>
            <a:r>
              <a:rPr lang="en-US" sz="2400" dirty="0" smtClean="0">
                <a:solidFill>
                  <a:schemeClr val="tx1"/>
                </a:solidFill>
              </a:rPr>
              <a:t> (++ </a:t>
            </a:r>
            <a:r>
              <a:rPr lang="en-US" sz="2400" dirty="0" err="1" smtClean="0">
                <a:solidFill>
                  <a:schemeClr val="tx1"/>
                </a:solidFill>
              </a:rPr>
              <a:t>exp</a:t>
            </a:r>
            <a:r>
              <a:rPr lang="en-US" sz="2400" dirty="0" smtClean="0">
                <a:solidFill>
                  <a:schemeClr val="tx1"/>
                </a:solidFill>
              </a:rPr>
              <a:t>) (add 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1) </a:t>
            </a:r>
            <a:r>
              <a:rPr lang="en-US" sz="2400" dirty="0" err="1" smtClean="0">
                <a:solidFill>
                  <a:schemeClr val="tx1"/>
                </a:solidFill>
              </a:rPr>
              <a:t>exp</a:t>
            </a:r>
            <a:r>
              <a:rPr lang="en-US" sz="2400" dirty="0" smtClean="0">
                <a:solidFill>
                  <a:schemeClr val="tx1"/>
                </a:solidFill>
              </a:rPr>
              <a:t>))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6687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our MUPL Macro is a </a:t>
            </a:r>
            <a:r>
              <a:rPr lang="en-US" smtClean="0"/>
              <a:t>Racket function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4829892"/>
            <a:ext cx="7886700" cy="668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Expands to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310" y="5440849"/>
            <a:ext cx="7759377" cy="49678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add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1)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7))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3303433"/>
            <a:ext cx="7886700" cy="668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Then the MUPL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quote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Syntactically, Racket statements can be thought of as lists </a:t>
            </a:r>
            <a:r>
              <a:rPr lang="en-US" dirty="0" smtClean="0"/>
              <a:t>of tokens</a:t>
            </a:r>
            <a:endParaRPr lang="en-US" dirty="0"/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(+ 3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4)</a:t>
            </a:r>
            <a:r>
              <a:rPr lang="en-US" dirty="0" smtClean="0"/>
              <a:t> is </a:t>
            </a:r>
            <a:r>
              <a:rPr lang="en-US" dirty="0"/>
              <a:t>a </a:t>
            </a:r>
            <a:r>
              <a:rPr lang="en-US" dirty="0" smtClean="0"/>
              <a:t>“plus sign”, </a:t>
            </a:r>
            <a:r>
              <a:rPr lang="en-US" dirty="0"/>
              <a:t>a </a:t>
            </a:r>
            <a:r>
              <a:rPr lang="en-US" dirty="0" smtClean="0"/>
              <a:t>“3”, </a:t>
            </a:r>
            <a:r>
              <a:rPr lang="en-US" dirty="0"/>
              <a:t>and a </a:t>
            </a:r>
            <a:r>
              <a:rPr lang="en-US" dirty="0" smtClean="0"/>
              <a:t>“4”</a:t>
            </a:r>
            <a:endParaRPr lang="en-US" dirty="0"/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a parenthesized expression produces </a:t>
            </a:r>
            <a:r>
              <a:rPr lang="en-US" dirty="0" smtClean="0"/>
              <a:t>a list </a:t>
            </a:r>
            <a:r>
              <a:rPr lang="en-US" dirty="0"/>
              <a:t>of </a:t>
            </a:r>
            <a:r>
              <a:rPr lang="en-US" dirty="0" smtClean="0"/>
              <a:t>tokens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uote </a:t>
            </a:r>
            <a:r>
              <a:rPr lang="en-US" dirty="0"/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1841161"/>
            <a:ext cx="7759377" cy="173541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(+ </a:t>
            </a:r>
            <a:r>
              <a:rPr lang="en-US" sz="2400" dirty="0">
                <a:solidFill>
                  <a:schemeClr val="tx1"/>
                </a:solidFill>
              </a:rPr>
              <a:t>3 4) </a:t>
            </a:r>
            <a:r>
              <a:rPr lang="en-US" sz="2400" dirty="0" smtClean="0">
                <a:solidFill>
                  <a:srgbClr val="00B050"/>
                </a:solidFill>
              </a:rPr>
              <a:t>; </a:t>
            </a:r>
            <a:r>
              <a:rPr lang="en-US" sz="2400" dirty="0">
                <a:solidFill>
                  <a:srgbClr val="00B050"/>
                </a:solidFill>
              </a:rPr>
              <a:t>7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/>
              <a:t>quote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(+ </a:t>
            </a:r>
            <a:r>
              <a:rPr lang="en-US" sz="2400" dirty="0">
                <a:solidFill>
                  <a:schemeClr val="tx1"/>
                </a:solidFill>
              </a:rPr>
              <a:t>3 4)) </a:t>
            </a:r>
            <a:r>
              <a:rPr lang="en-US" sz="2400" dirty="0" smtClean="0">
                <a:solidFill>
                  <a:srgbClr val="00B050"/>
                </a:solidFill>
              </a:rPr>
              <a:t>; '(+ </a:t>
            </a:r>
            <a:r>
              <a:rPr lang="en-US" sz="2400" dirty="0">
                <a:solidFill>
                  <a:srgbClr val="00B050"/>
                </a:solidFill>
              </a:rPr>
              <a:t>3 4)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/>
              <a:t>quote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(+ </a:t>
            </a:r>
            <a:r>
              <a:rPr lang="en-US" sz="2400" dirty="0">
                <a:solidFill>
                  <a:schemeClr val="tx1"/>
                </a:solidFill>
              </a:rPr>
              <a:t>3 #t)) </a:t>
            </a:r>
            <a:r>
              <a:rPr lang="en-US" sz="2400" dirty="0" smtClean="0">
                <a:solidFill>
                  <a:srgbClr val="00B050"/>
                </a:solidFill>
              </a:rPr>
              <a:t>; '(+ </a:t>
            </a:r>
            <a:r>
              <a:rPr lang="en-US" sz="2400" dirty="0">
                <a:solidFill>
                  <a:srgbClr val="00B050"/>
                </a:solidFill>
              </a:rPr>
              <a:t>3 #t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(+ </a:t>
            </a:r>
            <a:r>
              <a:rPr lang="en-US" sz="2400" dirty="0">
                <a:solidFill>
                  <a:schemeClr val="tx1"/>
                </a:solidFill>
              </a:rPr>
              <a:t>3 #t) </a:t>
            </a:r>
            <a:r>
              <a:rPr lang="en-US" sz="2400" dirty="0" smtClean="0">
                <a:solidFill>
                  <a:srgbClr val="00B050"/>
                </a:solidFill>
              </a:rPr>
              <a:t>; Error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3963356"/>
            <a:ext cx="7886700" cy="1013757"/>
          </a:xfrm>
        </p:spPr>
        <p:txBody>
          <a:bodyPr>
            <a:normAutofit/>
          </a:bodyPr>
          <a:lstStyle/>
          <a:p>
            <a:r>
              <a:rPr lang="en-US" dirty="0" smtClean="0"/>
              <a:t>You may also see the single quote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‘</a:t>
            </a:r>
            <a:r>
              <a:rPr lang="en-US" dirty="0" smtClean="0"/>
              <a:t> character used as syntactic sugar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Inserts evaluated tokens into </a:t>
            </a:r>
            <a:r>
              <a:rPr lang="en-US" dirty="0" smtClean="0"/>
              <a:t>a quote</a:t>
            </a:r>
            <a:endParaRPr lang="en-US" dirty="0"/>
          </a:p>
          <a:p>
            <a:r>
              <a:rPr lang="en-US" dirty="0"/>
              <a:t>Convenient for generating dynamic token </a:t>
            </a:r>
            <a:r>
              <a:rPr lang="en-US" dirty="0" smtClean="0"/>
              <a:t>lists</a:t>
            </a:r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unquote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to escape a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dirty="0" smtClean="0"/>
              <a:t> back to evaluated Racket code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 smtClean="0"/>
              <a:t> are equivalent unless </a:t>
            </a:r>
            <a:r>
              <a:rPr lang="en-US" dirty="0"/>
              <a:t>we </a:t>
            </a:r>
            <a:r>
              <a:rPr lang="en-US" dirty="0" smtClean="0"/>
              <a:t>use an 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unquote </a:t>
            </a:r>
            <a:r>
              <a:rPr lang="en-US" dirty="0"/>
              <a:t>operation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010" y="1841160"/>
            <a:ext cx="8125428" cy="248777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/>
              <a:t>quasiquote</a:t>
            </a:r>
            <a:r>
              <a:rPr lang="it-IT" sz="2000" dirty="0"/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(+ </a:t>
            </a:r>
            <a:r>
              <a:rPr lang="it-IT" sz="2000" dirty="0">
                <a:solidFill>
                  <a:schemeClr val="tx1"/>
                </a:solidFill>
              </a:rPr>
              <a:t>3 </a:t>
            </a:r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/>
              <a:t>unquote</a:t>
            </a:r>
            <a:r>
              <a:rPr lang="it-IT" sz="2000" dirty="0" smtClean="0">
                <a:solidFill>
                  <a:schemeClr val="tx1"/>
                </a:solidFill>
              </a:rPr>
              <a:t>(+ </a:t>
            </a:r>
            <a:r>
              <a:rPr lang="it-IT" sz="2000" dirty="0">
                <a:solidFill>
                  <a:schemeClr val="tx1"/>
                </a:solidFill>
              </a:rPr>
              <a:t>2 2)))) </a:t>
            </a:r>
            <a:r>
              <a:rPr lang="it-IT" sz="2000" dirty="0" smtClean="0">
                <a:solidFill>
                  <a:srgbClr val="00B050"/>
                </a:solidFill>
              </a:rPr>
              <a:t>; '(+ </a:t>
            </a:r>
            <a:r>
              <a:rPr lang="it-IT" sz="2000" dirty="0">
                <a:solidFill>
                  <a:srgbClr val="00B050"/>
                </a:solidFill>
              </a:rPr>
              <a:t>3 4)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/>
              <a:t>quasiquote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(</a:t>
            </a:r>
            <a:r>
              <a:rPr lang="it-IT" sz="2000" dirty="0" err="1">
                <a:solidFill>
                  <a:schemeClr val="tx1"/>
                </a:solidFill>
              </a:rPr>
              <a:t>string-append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    </a:t>
            </a:r>
            <a:r>
              <a:rPr lang="it-IT" sz="2000" dirty="0" smtClean="0">
                <a:solidFill>
                  <a:srgbClr val="7030A0"/>
                </a:solidFill>
              </a:rPr>
              <a:t>"</a:t>
            </a:r>
            <a:r>
              <a:rPr lang="it-IT" sz="2000" dirty="0">
                <a:solidFill>
                  <a:srgbClr val="7030A0"/>
                </a:solidFill>
              </a:rPr>
              <a:t>I love CSE"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(</a:t>
            </a:r>
            <a:r>
              <a:rPr lang="it-IT" sz="2000" dirty="0" err="1">
                <a:solidFill>
                  <a:schemeClr val="tx1"/>
                </a:solidFill>
              </a:rPr>
              <a:t>number</a:t>
            </a:r>
            <a:r>
              <a:rPr lang="it-IT" sz="2000" dirty="0">
                <a:solidFill>
                  <a:schemeClr val="tx1"/>
                </a:solidFill>
              </a:rPr>
              <a:t>-&gt;</a:t>
            </a:r>
            <a:r>
              <a:rPr lang="it-IT" sz="2000" dirty="0" err="1">
                <a:solidFill>
                  <a:schemeClr val="tx1"/>
                </a:solidFill>
              </a:rPr>
              <a:t>string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  (</a:t>
            </a:r>
            <a:r>
              <a:rPr lang="it-IT" sz="2000" dirty="0" err="1"/>
              <a:t>unquote</a:t>
            </a:r>
            <a:r>
              <a:rPr lang="it-IT" sz="2000" dirty="0">
                <a:solidFill>
                  <a:schemeClr val="tx1"/>
                </a:solidFill>
              </a:rPr>
              <a:t> (+ 3 338</a:t>
            </a:r>
            <a:r>
              <a:rPr lang="it-IT" sz="2000" dirty="0" smtClean="0">
                <a:solidFill>
                  <a:schemeClr val="tx1"/>
                </a:solidFill>
              </a:rPr>
              <a:t>))))) </a:t>
            </a:r>
          </a:p>
          <a:p>
            <a:r>
              <a:rPr lang="it-IT" sz="2000" dirty="0" smtClean="0">
                <a:solidFill>
                  <a:srgbClr val="00B050"/>
                </a:solidFill>
              </a:rPr>
              <a:t>; '(</a:t>
            </a:r>
            <a:r>
              <a:rPr lang="it-IT" sz="2000" dirty="0" err="1">
                <a:solidFill>
                  <a:srgbClr val="00B050"/>
                </a:solidFill>
              </a:rPr>
              <a:t>string-append</a:t>
            </a:r>
            <a:r>
              <a:rPr lang="it-IT" sz="2000" dirty="0">
                <a:solidFill>
                  <a:srgbClr val="00B050"/>
                </a:solidFill>
              </a:rPr>
              <a:t> "I love CSE" (</a:t>
            </a:r>
            <a:r>
              <a:rPr lang="it-IT" sz="2000" dirty="0" err="1">
                <a:solidFill>
                  <a:srgbClr val="00B050"/>
                </a:solidFill>
              </a:rPr>
              <a:t>number</a:t>
            </a:r>
            <a:r>
              <a:rPr lang="it-IT" sz="2000" dirty="0">
                <a:solidFill>
                  <a:srgbClr val="00B050"/>
                </a:solidFill>
              </a:rPr>
              <a:t>-&gt;</a:t>
            </a:r>
            <a:r>
              <a:rPr lang="it-IT" sz="2000" dirty="0" err="1" smtClean="0">
                <a:solidFill>
                  <a:srgbClr val="00B050"/>
                </a:solidFill>
              </a:rPr>
              <a:t>string</a:t>
            </a:r>
            <a:r>
              <a:rPr lang="it-IT" sz="2000" dirty="0" smtClean="0">
                <a:solidFill>
                  <a:srgbClr val="00B050"/>
                </a:solidFill>
              </a:rPr>
              <a:t> 341</a:t>
            </a:r>
            <a:r>
              <a:rPr lang="it-IT" sz="2000" dirty="0">
                <a:solidFill>
                  <a:srgbClr val="00B050"/>
                </a:solidFill>
              </a:rPr>
              <a:t>))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4565241"/>
            <a:ext cx="7886700" cy="2171224"/>
          </a:xfrm>
        </p:spPr>
        <p:txBody>
          <a:bodyPr>
            <a:normAutofit/>
          </a:bodyPr>
          <a:lstStyle/>
          <a:p>
            <a:r>
              <a:rPr lang="en-US" dirty="0" smtClean="0"/>
              <a:t>You may also see the </a:t>
            </a:r>
            <a:r>
              <a:rPr lang="en-US" dirty="0" err="1" smtClean="0"/>
              <a:t>backtick</a:t>
            </a:r>
            <a:r>
              <a:rPr lang="en-US" dirty="0" smtClean="0"/>
              <a:t>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`</a:t>
            </a:r>
            <a:r>
              <a:rPr lang="en-US" dirty="0" smtClean="0"/>
              <a:t> character used as syntactic sugar for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/>
              <a:t>The comma character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dirty="0"/>
              <a:t> is used as syntactic sugar for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unquote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</a:t>
            </a:r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languages provide </a:t>
            </a:r>
            <a:r>
              <a:rPr lang="en-US" dirty="0" smtClean="0"/>
              <a:t>an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/>
              <a:t> </a:t>
            </a:r>
            <a:r>
              <a:rPr lang="en-US" dirty="0" smtClean="0"/>
              <a:t>function </a:t>
            </a:r>
            <a:r>
              <a:rPr lang="en-US" dirty="0"/>
              <a:t>or something similar</a:t>
            </a:r>
          </a:p>
          <a:p>
            <a:r>
              <a:rPr lang="en-US" dirty="0"/>
              <a:t>Performs </a:t>
            </a:r>
            <a:r>
              <a:rPr lang="en-US" dirty="0" smtClean="0"/>
              <a:t>interpretation or compilation at </a:t>
            </a:r>
            <a:r>
              <a:rPr lang="en-US" dirty="0"/>
              <a:t>runtime</a:t>
            </a:r>
          </a:p>
          <a:p>
            <a:pPr lvl="1"/>
            <a:r>
              <a:rPr lang="en-US" dirty="0"/>
              <a:t>Needs full language implementation during runtime</a:t>
            </a:r>
          </a:p>
          <a:p>
            <a:r>
              <a:rPr lang="en-US" dirty="0" smtClean="0"/>
              <a:t>It's </a:t>
            </a:r>
            <a:r>
              <a:rPr lang="en-US" dirty="0"/>
              <a:t>useful, but there's usually a better way</a:t>
            </a:r>
          </a:p>
          <a:p>
            <a:r>
              <a:rPr lang="en-US" dirty="0"/>
              <a:t>Makes analysis, debugging </a:t>
            </a:r>
            <a:r>
              <a:rPr lang="en-US" dirty="0" smtClean="0"/>
              <a:t>difficult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eval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Racket's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/>
              <a:t> </a:t>
            </a:r>
            <a:r>
              <a:rPr lang="en-US" dirty="0" smtClean="0"/>
              <a:t>operates </a:t>
            </a:r>
            <a:r>
              <a:rPr lang="en-US" dirty="0"/>
              <a:t>on lists of tokens</a:t>
            </a:r>
          </a:p>
          <a:p>
            <a:r>
              <a:rPr lang="en-US" dirty="0"/>
              <a:t>Like those generated </a:t>
            </a:r>
            <a:r>
              <a:rPr lang="en-US" dirty="0" smtClean="0"/>
              <a:t>from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 smtClean="0"/>
              <a:t> and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quasiquote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Treat the input data as a program and </a:t>
            </a:r>
            <a:r>
              <a:rPr lang="en-US" dirty="0" smtClean="0"/>
              <a:t>evaluate it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010" y="1841159"/>
            <a:ext cx="8125428" cy="4293423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 smtClean="0">
                <a:solidFill>
                  <a:schemeClr val="tx1"/>
                </a:solidFill>
              </a:rPr>
              <a:t>(define quoted (</a:t>
            </a:r>
            <a:r>
              <a:rPr lang="en-US" sz="2000" dirty="0" smtClean="0"/>
              <a:t>quote </a:t>
            </a:r>
            <a:r>
              <a:rPr lang="en-US" sz="2000" dirty="0">
                <a:solidFill>
                  <a:schemeClr val="tx1"/>
                </a:solidFill>
              </a:rPr>
              <a:t>(+ 3 4</a:t>
            </a:r>
            <a:r>
              <a:rPr lang="en-US" sz="2000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/>
              <a:t>eval</a:t>
            </a:r>
            <a:r>
              <a:rPr lang="en-US" sz="2000" dirty="0" smtClean="0">
                <a:solidFill>
                  <a:schemeClr val="tx1"/>
                </a:solidFill>
              </a:rPr>
              <a:t> quoted) </a:t>
            </a:r>
            <a:r>
              <a:rPr lang="en-US" sz="2000" dirty="0">
                <a:solidFill>
                  <a:srgbClr val="00B050"/>
                </a:solidFill>
              </a:rPr>
              <a:t>; 7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(define bad-quoted (</a:t>
            </a:r>
            <a:r>
              <a:rPr lang="en-US" sz="2000" dirty="0" smtClean="0"/>
              <a:t>quote </a:t>
            </a:r>
            <a:r>
              <a:rPr lang="en-US" sz="2000" dirty="0">
                <a:solidFill>
                  <a:schemeClr val="tx1"/>
                </a:solidFill>
              </a:rPr>
              <a:t>(+ 3 #t</a:t>
            </a:r>
            <a:r>
              <a:rPr lang="en-US" sz="2000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bad-quoted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Error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>
                <a:solidFill>
                  <a:schemeClr val="tx1"/>
                </a:solidFill>
              </a:rPr>
              <a:t>define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qquoted</a:t>
            </a:r>
            <a:r>
              <a:rPr lang="it-IT" sz="2000" dirty="0" smtClean="0">
                <a:solidFill>
                  <a:schemeClr val="tx1"/>
                </a:solidFill>
              </a:rPr>
              <a:t> (</a:t>
            </a:r>
            <a:r>
              <a:rPr lang="it-IT" sz="2000" dirty="0" err="1" smtClean="0"/>
              <a:t>quasiquote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(+ </a:t>
            </a:r>
            <a:r>
              <a:rPr lang="it-IT" sz="2000" dirty="0">
                <a:solidFill>
                  <a:schemeClr val="tx1"/>
                </a:solidFill>
              </a:rPr>
              <a:t>3 </a:t>
            </a:r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/>
              <a:t>unquote</a:t>
            </a:r>
            <a:r>
              <a:rPr lang="it-IT" sz="2000" dirty="0" smtClean="0">
                <a:solidFill>
                  <a:schemeClr val="tx1"/>
                </a:solidFill>
              </a:rPr>
              <a:t>(+ </a:t>
            </a:r>
            <a:r>
              <a:rPr lang="it-IT" sz="2000" dirty="0">
                <a:solidFill>
                  <a:schemeClr val="tx1"/>
                </a:solidFill>
              </a:rPr>
              <a:t>2 2</a:t>
            </a:r>
            <a:r>
              <a:rPr lang="it-IT" sz="2000" dirty="0" smtClean="0">
                <a:solidFill>
                  <a:schemeClr val="tx1"/>
                </a:solidFill>
              </a:rPr>
              <a:t>)))))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qquoted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7</a:t>
            </a:r>
            <a:endParaRPr lang="it-IT" sz="2000" dirty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>
                <a:solidFill>
                  <a:schemeClr val="tx1"/>
                </a:solidFill>
              </a:rPr>
              <a:t>define</a:t>
            </a:r>
            <a:r>
              <a:rPr lang="it-IT" sz="2000" dirty="0" smtClean="0">
                <a:solidFill>
                  <a:schemeClr val="tx1"/>
                </a:solidFill>
              </a:rPr>
              <a:t> big-</a:t>
            </a:r>
            <a:r>
              <a:rPr lang="it-IT" sz="2000" dirty="0" err="1" smtClean="0">
                <a:solidFill>
                  <a:schemeClr val="tx1"/>
                </a:solidFill>
              </a:rPr>
              <a:t>qquoted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  (</a:t>
            </a:r>
            <a:r>
              <a:rPr lang="it-IT" sz="2000" dirty="0" err="1"/>
              <a:t>quasiquote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(</a:t>
            </a:r>
            <a:r>
              <a:rPr lang="it-IT" sz="2000" dirty="0" err="1">
                <a:solidFill>
                  <a:schemeClr val="tx1"/>
                </a:solidFill>
              </a:rPr>
              <a:t>string-append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      </a:t>
            </a:r>
            <a:r>
              <a:rPr lang="it-IT" sz="2000" dirty="0" smtClean="0">
                <a:solidFill>
                  <a:srgbClr val="7030A0"/>
                </a:solidFill>
              </a:rPr>
              <a:t>"</a:t>
            </a:r>
            <a:r>
              <a:rPr lang="it-IT" sz="2000" dirty="0">
                <a:solidFill>
                  <a:srgbClr val="7030A0"/>
                </a:solidFill>
              </a:rPr>
              <a:t>I love CSE"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  (</a:t>
            </a:r>
            <a:r>
              <a:rPr lang="it-IT" sz="2000" dirty="0" err="1">
                <a:solidFill>
                  <a:schemeClr val="tx1"/>
                </a:solidFill>
              </a:rPr>
              <a:t>number</a:t>
            </a:r>
            <a:r>
              <a:rPr lang="it-IT" sz="2000" dirty="0">
                <a:solidFill>
                  <a:schemeClr val="tx1"/>
                </a:solidFill>
              </a:rPr>
              <a:t>-&gt;</a:t>
            </a:r>
            <a:r>
              <a:rPr lang="it-IT" sz="2000" dirty="0" err="1">
                <a:solidFill>
                  <a:schemeClr val="tx1"/>
                </a:solidFill>
              </a:rPr>
              <a:t>string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    (</a:t>
            </a:r>
            <a:r>
              <a:rPr lang="it-IT" sz="2000" dirty="0" err="1"/>
              <a:t>unquote</a:t>
            </a:r>
            <a:r>
              <a:rPr lang="it-IT" sz="2000" dirty="0">
                <a:solidFill>
                  <a:schemeClr val="tx1"/>
                </a:solidFill>
              </a:rPr>
              <a:t> (+ 3 338</a:t>
            </a:r>
            <a:r>
              <a:rPr lang="it-IT" sz="2000" dirty="0" smtClean="0">
                <a:solidFill>
                  <a:schemeClr val="tx1"/>
                </a:solidFill>
              </a:rPr>
              <a:t>))))))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big-</a:t>
            </a:r>
            <a:r>
              <a:rPr lang="en-US" sz="2000" dirty="0" err="1" smtClean="0">
                <a:solidFill>
                  <a:schemeClr val="tx1"/>
                </a:solidFill>
              </a:rPr>
              <a:t>qquoted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“I love CSE341”</a:t>
            </a:r>
            <a:endParaRPr lang="it-IT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RackUnit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testing is built into the standard library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docs.racket-lang.org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rackunit</a:t>
            </a:r>
            <a:r>
              <a:rPr lang="en-US" dirty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Built in test functions to make testing your code easier</a:t>
            </a:r>
          </a:p>
          <a:p>
            <a:pPr lvl="1"/>
            <a:r>
              <a:rPr lang="en-US" dirty="0" smtClean="0"/>
              <a:t>Test for equality,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check-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eq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?</a:t>
            </a:r>
            <a:endParaRPr lang="en-US" dirty="0" smtClean="0"/>
          </a:p>
          <a:p>
            <a:pPr lvl="1"/>
            <a:r>
              <a:rPr lang="en-US" dirty="0" smtClean="0"/>
              <a:t>Test for True,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check-true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Test for raised exception,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check-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exn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nd many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Number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00481"/>
          </a:xfrm>
        </p:spPr>
        <p:txBody>
          <a:bodyPr/>
          <a:lstStyle/>
          <a:p>
            <a:r>
              <a:rPr lang="en-US" dirty="0" smtClean="0"/>
              <a:t>Some functions (like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dirty="0" smtClean="0"/>
              <a:t>) can take a variable number of arguments</a:t>
            </a:r>
          </a:p>
          <a:p>
            <a:r>
              <a:rPr lang="en-US" dirty="0" smtClean="0"/>
              <a:t>There is syntax that lets you define your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3310358"/>
            <a:ext cx="7759377" cy="3229338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define </a:t>
            </a:r>
            <a:r>
              <a:rPr lang="en-US" dirty="0" err="1" smtClean="0">
                <a:solidFill>
                  <a:schemeClr val="tx1"/>
                </a:solidFill>
              </a:rPr>
              <a:t>fn</a:t>
            </a:r>
            <a:r>
              <a:rPr lang="en-US" dirty="0" smtClean="0">
                <a:solidFill>
                  <a:schemeClr val="tx1"/>
                </a:solidFill>
              </a:rPr>
              <a:t>-any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rgbClr val="00B050"/>
                </a:solidFill>
              </a:rPr>
              <a:t>; any number of </a:t>
            </a:r>
            <a:r>
              <a:rPr lang="en-US" dirty="0" err="1" smtClean="0">
                <a:solidFill>
                  <a:srgbClr val="00B050"/>
                </a:solidFill>
              </a:rPr>
              <a:t>args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(</a:t>
            </a:r>
            <a:r>
              <a:rPr lang="en-US" dirty="0">
                <a:solidFill>
                  <a:schemeClr val="tx1"/>
                </a:solidFill>
              </a:rPr>
              <a:t>print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dirty="0">
                <a:solidFill>
                  <a:schemeClr val="tx1"/>
                </a:solidFill>
              </a:rPr>
              <a:t>(define </a:t>
            </a:r>
            <a:r>
              <a:rPr lang="en-US" dirty="0" smtClean="0">
                <a:solidFill>
                  <a:schemeClr val="tx1"/>
                </a:solidFill>
              </a:rPr>
              <a:t>fn-1-or-more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. </a:t>
            </a:r>
            <a:r>
              <a:rPr lang="en-US" dirty="0" err="1">
                <a:solidFill>
                  <a:srgbClr val="7030A0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    </a:t>
            </a:r>
            <a:r>
              <a:rPr lang="en-US" dirty="0" smtClean="0">
                <a:solidFill>
                  <a:srgbClr val="00B050"/>
                </a:solidFill>
              </a:rPr>
              <a:t>; </a:t>
            </a:r>
            <a:r>
              <a:rPr lang="en-US" dirty="0">
                <a:solidFill>
                  <a:srgbClr val="00B050"/>
                </a:solidFill>
              </a:rPr>
              <a:t>at least 1 </a:t>
            </a:r>
            <a:r>
              <a:rPr lang="en-US" dirty="0" err="1">
                <a:solidFill>
                  <a:srgbClr val="00B050"/>
                </a:solidFill>
              </a:rPr>
              <a:t>arg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(begin (print a) (print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))))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(define </a:t>
            </a:r>
            <a:r>
              <a:rPr lang="en-US" dirty="0" smtClean="0">
                <a:solidFill>
                  <a:schemeClr val="tx1"/>
                </a:solidFill>
              </a:rPr>
              <a:t>fn-2-or-more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. </a:t>
            </a:r>
            <a:r>
              <a:rPr lang="en-US" dirty="0" err="1">
                <a:solidFill>
                  <a:srgbClr val="7030A0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rgbClr val="00B050"/>
                </a:solidFill>
              </a:rPr>
              <a:t>; </a:t>
            </a:r>
            <a:r>
              <a:rPr lang="en-US" dirty="0">
                <a:solidFill>
                  <a:srgbClr val="00B050"/>
                </a:solidFill>
              </a:rPr>
              <a:t>at least 2 </a:t>
            </a:r>
            <a:r>
              <a:rPr lang="en-US" dirty="0" err="1">
                <a:solidFill>
                  <a:srgbClr val="00B050"/>
                </a:solidFill>
              </a:rPr>
              <a:t>args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chemeClr val="tx1"/>
                </a:solidFill>
              </a:rPr>
              <a:t> (begin (print a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(print a)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(print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))))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1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a MUPL Interpreter</a:t>
            </a:r>
          </a:p>
          <a:p>
            <a:pPr lvl="1"/>
            <a:r>
              <a:rPr lang="en-US" dirty="0" smtClean="0"/>
              <a:t>Assume Correct Syntax</a:t>
            </a:r>
          </a:p>
          <a:p>
            <a:pPr lvl="1"/>
            <a:r>
              <a:rPr lang="en-US" dirty="0" smtClean="0"/>
              <a:t>Check for Correct Semantics</a:t>
            </a:r>
          </a:p>
          <a:p>
            <a:pPr lvl="1"/>
            <a:r>
              <a:rPr lang="en-US" dirty="0" smtClean="0"/>
              <a:t>Evaluating the AST</a:t>
            </a:r>
          </a:p>
          <a:p>
            <a:r>
              <a:rPr lang="en-US" dirty="0" smtClean="0"/>
              <a:t>MUPL “Macros”</a:t>
            </a:r>
          </a:p>
          <a:p>
            <a:r>
              <a:rPr lang="en-US" dirty="0" err="1" smtClean="0"/>
              <a:t>Eval</a:t>
            </a:r>
            <a:r>
              <a:rPr lang="en-US" dirty="0" smtClean="0"/>
              <a:t>, Quote, and </a:t>
            </a:r>
            <a:r>
              <a:rPr lang="en-US" dirty="0" err="1" smtClean="0"/>
              <a:t>Quasiquote</a:t>
            </a:r>
            <a:endParaRPr lang="en-US" dirty="0" smtClean="0"/>
          </a:p>
          <a:p>
            <a:r>
              <a:rPr lang="en-US" dirty="0" err="1" smtClean="0"/>
              <a:t>RackUnit</a:t>
            </a:r>
            <a:endParaRPr lang="en-US" dirty="0"/>
          </a:p>
          <a:p>
            <a:r>
              <a:rPr lang="en-US" dirty="0" smtClean="0"/>
              <a:t>Variable Number of Arguments</a:t>
            </a:r>
          </a:p>
          <a:p>
            <a:r>
              <a:rPr lang="en-US" dirty="0" smtClean="0"/>
              <a:t>Apply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pply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a list of values as the arguments to a function in order by 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2801073"/>
            <a:ext cx="7759377" cy="2546431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define </a:t>
            </a:r>
            <a:r>
              <a:rPr lang="en-US" dirty="0" err="1" smtClean="0">
                <a:solidFill>
                  <a:schemeClr val="tx1"/>
                </a:solidFill>
              </a:rPr>
              <a:t>fn</a:t>
            </a:r>
            <a:r>
              <a:rPr lang="en-US" dirty="0" smtClean="0">
                <a:solidFill>
                  <a:schemeClr val="tx1"/>
                </a:solidFill>
              </a:rPr>
              <a:t>-any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>
                <a:solidFill>
                  <a:schemeClr val="tx1"/>
                </a:solidFill>
              </a:rPr>
              <a:t>lambda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; any number of </a:t>
            </a:r>
            <a:r>
              <a:rPr lang="en-US" dirty="0" err="1" smtClean="0">
                <a:solidFill>
                  <a:srgbClr val="00B050"/>
                </a:solidFill>
              </a:rPr>
              <a:t>args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(</a:t>
            </a:r>
            <a:r>
              <a:rPr lang="en-US" dirty="0">
                <a:solidFill>
                  <a:schemeClr val="tx1"/>
                </a:solidFill>
              </a:rPr>
              <a:t>print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fn</a:t>
            </a:r>
            <a:r>
              <a:rPr lang="en-US" dirty="0" smtClean="0">
                <a:solidFill>
                  <a:schemeClr val="tx1"/>
                </a:solidFill>
              </a:rPr>
              <a:t>-any (list 1 2 3 4))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+ (list 1 </a:t>
            </a:r>
            <a:r>
              <a:rPr lang="en-US" dirty="0">
                <a:solidFill>
                  <a:schemeClr val="tx1"/>
                </a:solidFill>
              </a:rPr>
              <a:t>2 3 4</a:t>
            </a:r>
            <a:r>
              <a:rPr lang="en-US" dirty="0" smtClean="0">
                <a:solidFill>
                  <a:schemeClr val="tx1"/>
                </a:solidFill>
              </a:rPr>
              <a:t>))   </a:t>
            </a:r>
            <a:r>
              <a:rPr lang="en-US" dirty="0" smtClean="0">
                <a:solidFill>
                  <a:srgbClr val="00B050"/>
                </a:solidFill>
              </a:rPr>
              <a:t>; 10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max (list 1 </a:t>
            </a:r>
            <a:r>
              <a:rPr lang="en-US" dirty="0">
                <a:solidFill>
                  <a:schemeClr val="tx1"/>
                </a:solidFill>
              </a:rPr>
              <a:t>2 3 4</a:t>
            </a:r>
            <a:r>
              <a:rPr lang="en-US" dirty="0" smtClean="0">
                <a:solidFill>
                  <a:schemeClr val="tx1"/>
                </a:solidFill>
              </a:rPr>
              <a:t>)) </a:t>
            </a:r>
            <a:r>
              <a:rPr lang="en-US" dirty="0" smtClean="0">
                <a:solidFill>
                  <a:srgbClr val="00B050"/>
                </a:solidFill>
              </a:rPr>
              <a:t>; 4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MUPL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Skipping the parsing phase </a:t>
            </a:r>
            <a:r>
              <a:rPr lang="en-US" dirty="0" smtClean="0">
                <a:solidFill>
                  <a:srgbClr val="FF0000"/>
                </a:solidFill>
              </a:rPr>
              <a:t>← Do Not Implement</a:t>
            </a:r>
            <a:endParaRPr lang="en-US" dirty="0" smtClean="0"/>
          </a:p>
          <a:p>
            <a:r>
              <a:rPr lang="en-US" dirty="0" smtClean="0"/>
              <a:t>Interpreter written in Racket</a:t>
            </a:r>
          </a:p>
          <a:p>
            <a:pPr lvl="1"/>
            <a:r>
              <a:rPr lang="en-US" dirty="0" smtClean="0"/>
              <a:t>Racket is the “Metalanguage”</a:t>
            </a:r>
          </a:p>
          <a:p>
            <a:r>
              <a:rPr lang="en-US" dirty="0"/>
              <a:t>MUPL code represented as an </a:t>
            </a:r>
            <a:r>
              <a:rPr lang="en-US" dirty="0" smtClean="0"/>
              <a:t>AST</a:t>
            </a:r>
          </a:p>
          <a:p>
            <a:pPr lvl="1"/>
            <a:r>
              <a:rPr lang="en-US" dirty="0" smtClean="0"/>
              <a:t>AST nodes represented as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r>
              <a:rPr lang="en-US" dirty="0" smtClean="0"/>
              <a:t>Can assume AST has valid syntax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NOT</a:t>
            </a:r>
            <a:r>
              <a:rPr lang="en-US" dirty="0" smtClean="0"/>
              <a:t> assume AST has valid semantics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8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Syntax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2" y="2362021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>
                <a:solidFill>
                  <a:schemeClr val="tx1"/>
                </a:solidFill>
              </a:rPr>
              <a:t> (e1 e2)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(e1 e2 e3)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73" y="4725498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34)</a:t>
            </a:r>
          </a:p>
          <a:p>
            <a:r>
              <a:rPr lang="en-US" dirty="0">
                <a:solidFill>
                  <a:schemeClr val="tx1"/>
                </a:solidFill>
              </a:rPr>
              <a:t>(add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34)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30))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(add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5)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7))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12)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1))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971" y="4115853"/>
            <a:ext cx="709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can need to evaluate these MUPL programs: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55972" y="1752255"/>
            <a:ext cx="604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this syntax: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1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Syntax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2" y="2362021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>
                <a:solidFill>
                  <a:schemeClr val="tx1"/>
                </a:solidFill>
              </a:rPr>
              <a:t> (e1 e2)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(e1 e2 e3)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73" y="4412980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“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then dog”)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(</a:t>
            </a:r>
            <a:r>
              <a:rPr lang="hu-HU" sz="2000" dirty="0">
                <a:solidFill>
                  <a:schemeClr val="tx1"/>
                </a:solidFill>
              </a:rPr>
              <a:t>int (</a:t>
            </a:r>
            <a:r>
              <a:rPr lang="hu-HU" sz="2000" dirty="0" err="1">
                <a:solidFill>
                  <a:schemeClr val="tx1"/>
                </a:solidFill>
              </a:rPr>
              <a:t>ifnz</a:t>
            </a:r>
            <a:r>
              <a:rPr lang="hu-HU" sz="2000" dirty="0">
                <a:solidFill>
                  <a:schemeClr val="tx1"/>
                </a:solidFill>
              </a:rPr>
              <a:t> (int 0) (int 5</a:t>
            </a:r>
            <a:r>
              <a:rPr lang="hu-HU" sz="2000" dirty="0" smtClean="0">
                <a:solidFill>
                  <a:schemeClr val="tx1"/>
                </a:solidFill>
              </a:rPr>
              <a:t>) </a:t>
            </a:r>
            <a:r>
              <a:rPr lang="hu-HU" sz="2000" dirty="0">
                <a:solidFill>
                  <a:schemeClr val="tx1"/>
                </a:solidFill>
              </a:rPr>
              <a:t>(int 7</a:t>
            </a:r>
            <a:r>
              <a:rPr lang="hu-HU" sz="2000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(add (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8) #t)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(add 5 4)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71" y="3872783"/>
            <a:ext cx="6813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can assume we won’t see MUPL programs like: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55972" y="1752255"/>
            <a:ext cx="604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this syntax: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970" y="5935436"/>
            <a:ext cx="7404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Illegal input ASTs may crash the interpreter </a:t>
            </a:r>
            <a:r>
              <a:rPr lang="en-US" sz="2400" dirty="0" smtClean="0"/>
              <a:t>- </a:t>
            </a:r>
            <a:r>
              <a:rPr lang="en-US" sz="2400" dirty="0">
                <a:solidFill>
                  <a:srgbClr val="0070C0"/>
                </a:solidFill>
              </a:rPr>
              <a:t>this is OK</a:t>
            </a:r>
          </a:p>
        </p:txBody>
      </p:sp>
    </p:spTree>
    <p:extLst>
      <p:ext uri="{BB962C8B-B14F-4D97-AF65-F5344CB8AC3E}">
        <p14:creationId xmlns:p14="http://schemas.microsoft.com/office/powerpoint/2010/main" val="9045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Correct Semantics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if the program is a legal AST, but evaluation of it tries to use </a:t>
            </a:r>
            <a:r>
              <a:rPr lang="en-US" sz="3200" dirty="0" smtClean="0"/>
              <a:t>the </a:t>
            </a:r>
            <a:r>
              <a:rPr lang="en-US" sz="3200" dirty="0"/>
              <a:t>wrong kind of value?</a:t>
            </a:r>
          </a:p>
          <a:p>
            <a:r>
              <a:rPr lang="en-US" sz="3200" dirty="0" smtClean="0"/>
              <a:t>For </a:t>
            </a:r>
            <a:r>
              <a:rPr lang="en-US" sz="3200" dirty="0"/>
              <a:t>example, “add </a:t>
            </a:r>
            <a:r>
              <a:rPr lang="en-US" sz="3200" dirty="0" smtClean="0"/>
              <a:t>an integer and a function”</a:t>
            </a:r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You </a:t>
            </a:r>
            <a:r>
              <a:rPr lang="en-US" sz="3200" dirty="0">
                <a:solidFill>
                  <a:srgbClr val="0070C0"/>
                </a:solidFill>
              </a:rPr>
              <a:t>should detect this and give an error </a:t>
            </a:r>
            <a:r>
              <a:rPr lang="en-US" sz="3200" dirty="0" smtClean="0">
                <a:solidFill>
                  <a:srgbClr val="0070C0"/>
                </a:solidFill>
              </a:rPr>
              <a:t>message that is </a:t>
            </a:r>
            <a:r>
              <a:rPr lang="en-US" sz="3200" dirty="0">
                <a:solidFill>
                  <a:srgbClr val="0070C0"/>
                </a:solidFill>
              </a:rPr>
              <a:t>not in </a:t>
            </a:r>
            <a:r>
              <a:rPr lang="en-US" sz="3200" dirty="0" smtClean="0">
                <a:solidFill>
                  <a:srgbClr val="0070C0"/>
                </a:solidFill>
              </a:rPr>
              <a:t>terms </a:t>
            </a:r>
            <a:r>
              <a:rPr lang="en-US" sz="3200" dirty="0">
                <a:solidFill>
                  <a:srgbClr val="0070C0"/>
                </a:solidFill>
              </a:rPr>
              <a:t>of the interpreter implementation</a:t>
            </a:r>
          </a:p>
          <a:p>
            <a:r>
              <a:rPr lang="en-US" sz="3200" dirty="0" smtClean="0"/>
              <a:t>We need to check that the type of a recursive </a:t>
            </a:r>
            <a:r>
              <a:rPr lang="en-US" sz="3200" dirty="0"/>
              <a:t>result </a:t>
            </a:r>
            <a:r>
              <a:rPr lang="en-US" sz="3200" dirty="0" smtClean="0"/>
              <a:t>is what we expect</a:t>
            </a:r>
            <a:endParaRPr lang="en-US" sz="3200" dirty="0"/>
          </a:p>
          <a:p>
            <a:pPr lvl="1"/>
            <a:r>
              <a:rPr lang="en-US" sz="2800" dirty="0" smtClean="0"/>
              <a:t>No </a:t>
            </a:r>
            <a:r>
              <a:rPr lang="en-US" sz="2800" dirty="0"/>
              <a:t>need to check if any </a:t>
            </a:r>
            <a:r>
              <a:rPr lang="en-US" sz="2800" dirty="0" smtClean="0"/>
              <a:t>type is acceptable</a:t>
            </a:r>
            <a:endParaRPr lang="en-US" sz="28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0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the 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762527"/>
          </a:xfrm>
        </p:spPr>
        <p:txBody>
          <a:bodyPr/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val-exp</a:t>
            </a:r>
            <a:r>
              <a:rPr lang="en-US" dirty="0" smtClean="0"/>
              <a:t> should </a:t>
            </a:r>
            <a:r>
              <a:rPr lang="en-US" dirty="0"/>
              <a:t>return </a:t>
            </a:r>
            <a:r>
              <a:rPr lang="en-US" dirty="0" smtClean="0"/>
              <a:t>a MUPL value</a:t>
            </a:r>
          </a:p>
          <a:p>
            <a:r>
              <a:rPr lang="en-US" dirty="0" smtClean="0"/>
              <a:t>MUPL values all evaluate to themselves</a:t>
            </a:r>
            <a:endParaRPr lang="en-US" dirty="0"/>
          </a:p>
          <a:p>
            <a:r>
              <a:rPr lang="en-US" dirty="0"/>
              <a:t>Otherwise we haven’t interpreted far </a:t>
            </a:r>
            <a:r>
              <a:rPr lang="en-US" dirty="0" smtClean="0"/>
              <a:t>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3903694"/>
            <a:ext cx="7759377" cy="980821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7) </a:t>
            </a:r>
            <a:r>
              <a:rPr lang="en-US" dirty="0" smtClean="0">
                <a:solidFill>
                  <a:srgbClr val="00B050"/>
                </a:solidFill>
              </a:rPr>
              <a:t>; evaluates to (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7)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(add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3)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4) </a:t>
            </a:r>
            <a:r>
              <a:rPr lang="en-US" dirty="0">
                <a:solidFill>
                  <a:srgbClr val="00B050"/>
                </a:solidFill>
              </a:rPr>
              <a:t>; evaluates to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7)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language </a:t>
            </a:r>
            <a:r>
              <a:rPr lang="en-US" dirty="0"/>
              <a:t>syntax (</a:t>
            </a:r>
            <a:r>
              <a:rPr lang="en-US" dirty="0" smtClean="0"/>
              <a:t>allow </a:t>
            </a:r>
            <a:r>
              <a:rPr lang="en-US" dirty="0"/>
              <a:t>new constructs)</a:t>
            </a:r>
          </a:p>
          <a:p>
            <a:r>
              <a:rPr lang="en-US" dirty="0"/>
              <a:t>Written in terms </a:t>
            </a:r>
            <a:r>
              <a:rPr lang="en-US" dirty="0" smtClean="0"/>
              <a:t>of existing </a:t>
            </a:r>
            <a:r>
              <a:rPr lang="en-US" dirty="0"/>
              <a:t>syntax</a:t>
            </a:r>
          </a:p>
          <a:p>
            <a:r>
              <a:rPr lang="en-US" dirty="0"/>
              <a:t>Expanded before language is </a:t>
            </a:r>
            <a:r>
              <a:rPr lang="en-US" dirty="0" smtClean="0"/>
              <a:t>actually interpreted or compiled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MUPL “Macros”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Interpreting MUPL using </a:t>
            </a:r>
            <a:r>
              <a:rPr lang="en-US" dirty="0" smtClean="0"/>
              <a:t>Racket as the metalanguage</a:t>
            </a:r>
            <a:endParaRPr lang="en-US" dirty="0"/>
          </a:p>
          <a:p>
            <a:r>
              <a:rPr lang="en-US" dirty="0"/>
              <a:t>MUPL is represented as Racket </a:t>
            </a:r>
            <a:r>
              <a:rPr lang="en-US" dirty="0" err="1"/>
              <a:t>structs</a:t>
            </a:r>
            <a:endParaRPr lang="en-US" dirty="0"/>
          </a:p>
          <a:p>
            <a:r>
              <a:rPr lang="en-US" dirty="0"/>
              <a:t>In Racket, these are just </a:t>
            </a:r>
            <a:r>
              <a:rPr lang="en-US" dirty="0" smtClean="0"/>
              <a:t>data </a:t>
            </a:r>
            <a:r>
              <a:rPr lang="en-US" dirty="0"/>
              <a:t>types</a:t>
            </a:r>
          </a:p>
          <a:p>
            <a:r>
              <a:rPr lang="en-US" dirty="0"/>
              <a:t>Why not write a Racket function that returns MUPL ASTs?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4401</TotalTime>
  <Words>1094</Words>
  <Application>Microsoft Macintosh PowerPoint</Application>
  <PresentationFormat>On-screen Show (4:3)</PresentationFormat>
  <Paragraphs>168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Courier New</vt:lpstr>
      <vt:lpstr>Arial</vt:lpstr>
      <vt:lpstr>Office Theme</vt:lpstr>
      <vt:lpstr>CSE 341 Section 7</vt:lpstr>
      <vt:lpstr>Today’s Agenda</vt:lpstr>
      <vt:lpstr>Building a MUPL Interpreter</vt:lpstr>
      <vt:lpstr>Correct Syntax Examples</vt:lpstr>
      <vt:lpstr>Incorrect Syntax Examples</vt:lpstr>
      <vt:lpstr>Check for Correct Semantics </vt:lpstr>
      <vt:lpstr>Evaluating the AST</vt:lpstr>
      <vt:lpstr>Macros Review</vt:lpstr>
      <vt:lpstr>MUPL “Macros”</vt:lpstr>
      <vt:lpstr>MUPL “Macros”</vt:lpstr>
      <vt:lpstr>quote</vt:lpstr>
      <vt:lpstr>quote Examples</vt:lpstr>
      <vt:lpstr>quasiquote</vt:lpstr>
      <vt:lpstr>quasiquote Examples</vt:lpstr>
      <vt:lpstr>Self Interpretation</vt:lpstr>
      <vt:lpstr>eval</vt:lpstr>
      <vt:lpstr>eval examples</vt:lpstr>
      <vt:lpstr>RackUnit</vt:lpstr>
      <vt:lpstr>Variable Number of Arguments</vt:lpstr>
      <vt:lpstr>apply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Nicholas Shahan</cp:lastModifiedBy>
  <cp:revision>109</cp:revision>
  <dcterms:created xsi:type="dcterms:W3CDTF">2016-04-06T21:37:56Z</dcterms:created>
  <dcterms:modified xsi:type="dcterms:W3CDTF">2016-05-12T20:57:10Z</dcterms:modified>
</cp:coreProperties>
</file>