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1368" y="6404293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by-doc.org/core-2.2.3/Comparable.html" TargetMode="External"/><Relationship Id="rId3" Type="http://schemas.openxmlformats.org/officeDocument/2006/relationships/hyperlink" Target="http://ruby-doc.org/core-2.2.3/Enumerable.html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ctrTitle"/>
          </p:nvPr>
        </p:nvSpPr>
        <p:spPr>
          <a:xfrm>
            <a:off x="685800" y="1308894"/>
            <a:ext cx="7772400" cy="2387601"/>
          </a:xfrm>
          <a:prstGeom prst="rect">
            <a:avLst/>
          </a:prstGeom>
        </p:spPr>
        <p:txBody>
          <a:bodyPr/>
          <a:lstStyle/>
          <a:p>
            <a:pPr/>
            <a:r>
              <a:t>CSE 341</a:t>
            </a:r>
            <a:br/>
            <a:r>
              <a:t>Section 9</a:t>
            </a:r>
          </a:p>
        </p:txBody>
      </p:sp>
      <p:sp>
        <p:nvSpPr>
          <p:cNvPr id="113" name="Subtitle 2"/>
          <p:cNvSpPr txBox="1"/>
          <p:nvPr>
            <p:ph type="subTitle" sz="quarter" idx="1"/>
          </p:nvPr>
        </p:nvSpPr>
        <p:spPr>
          <a:xfrm>
            <a:off x="1143000" y="3898901"/>
            <a:ext cx="6858000" cy="1655762"/>
          </a:xfrm>
          <a:prstGeom prst="rect">
            <a:avLst/>
          </a:prstGeom>
        </p:spPr>
        <p:txBody>
          <a:bodyPr/>
          <a:lstStyle/>
          <a:p>
            <a:pPr/>
            <a:r>
              <a:t>Fall 2017</a:t>
            </a:r>
          </a:p>
        </p:txBody>
      </p:sp>
      <p:sp>
        <p:nvSpPr>
          <p:cNvPr id="114" name="TextBox 3"/>
          <p:cNvSpPr txBox="1"/>
          <p:nvPr/>
        </p:nvSpPr>
        <p:spPr>
          <a:xfrm>
            <a:off x="304800" y="5943601"/>
            <a:ext cx="8354080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/>
            </a:lvl1pPr>
          </a:lstStyle>
          <a:p>
            <a:pPr/>
            <a:r>
              <a:t>Adapted from slides by Nick Mooney, Nicholas Shahan, Cody Schroeder, and Dan Grossman</a:t>
            </a:r>
          </a:p>
        </p:txBody>
      </p:sp>
      <p:pic>
        <p:nvPicPr>
          <p:cNvPr id="11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37360" y="518858"/>
            <a:ext cx="5669280" cy="603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37360" y="520383"/>
            <a:ext cx="5669280" cy="6004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The Visitor Pattern</a:t>
            </a:r>
          </a:p>
        </p:txBody>
      </p:sp>
      <p:sp>
        <p:nvSpPr>
          <p:cNvPr id="158" name="Content Placeholder 2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/>
            <a:r>
              <a:t>A template for handling a functional composition in OOP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OOP wants to group code by classes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We want code grouped by functions</a:t>
            </a:r>
          </a:p>
          <a:p>
            <a:pPr lvl="2" marL="1143000" indent="-228600">
              <a:spcBef>
                <a:spcPts val="500"/>
              </a:spcBef>
              <a:defRPr sz="2000"/>
            </a:pPr>
            <a:r>
              <a:t>This makes it easier to add operations at a later time.</a:t>
            </a:r>
          </a:p>
          <a:p>
            <a:pPr/>
            <a:r>
              <a:t>Relies on Double Dispatch!!!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Dispatch based on (VisitorType, ValueType) pairs.</a:t>
            </a:r>
          </a:p>
          <a:p>
            <a:pPr/>
            <a:r>
              <a:t>Often used to compute over AST’s (abstract syntax trees)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Heavily used in compilers</a:t>
            </a:r>
          </a:p>
        </p:txBody>
      </p:sp>
      <p:sp>
        <p:nvSpPr>
          <p:cNvPr id="159" name="Slide Number Placeholder 3"/>
          <p:cNvSpPr txBox="1"/>
          <p:nvPr>
            <p:ph type="sldNum" sz="quarter" idx="2"/>
          </p:nvPr>
        </p:nvSpPr>
        <p:spPr>
          <a:xfrm>
            <a:off x="8251368" y="6404293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Today’s Agenda</a:t>
            </a:r>
          </a:p>
        </p:txBody>
      </p:sp>
      <p:sp>
        <p:nvSpPr>
          <p:cNvPr id="119" name="Content Placeholder 2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/>
            <a:r>
              <a:t>Double Dispatch Again</a:t>
            </a:r>
          </a:p>
          <a:p>
            <a:pPr/>
            <a:r>
              <a:t>Mixins</a:t>
            </a:r>
          </a:p>
          <a:p>
            <a:pPr/>
            <a:r>
              <a:t>The Visitor Pattern</a:t>
            </a:r>
          </a:p>
        </p:txBody>
      </p:sp>
      <p:sp>
        <p:nvSpPr>
          <p:cNvPr id="120" name="Slide Number Placeholder 3"/>
          <p:cNvSpPr txBox="1"/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Dispatch Overview</a:t>
            </a:r>
          </a:p>
        </p:txBody>
      </p:sp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 defTabSz="896111">
              <a:lnSpc>
                <a:spcPct val="81000"/>
              </a:lnSpc>
              <a:spcBef>
                <a:spcPts val="900"/>
              </a:spcBef>
              <a:buSzTx/>
              <a:buNone/>
              <a:defRPr sz="2254"/>
            </a:pPr>
            <a:r>
              <a:t>Dispatch is the </a:t>
            </a:r>
            <a:r>
              <a:rPr i="1"/>
              <a:t>runtime</a:t>
            </a:r>
            <a:r>
              <a:t> procedure for looking up which function to call based on the parameters given:</a:t>
            </a:r>
          </a:p>
          <a:p>
            <a:pPr marL="224027" indent="-224027" defTabSz="896111">
              <a:lnSpc>
                <a:spcPct val="81000"/>
              </a:lnSpc>
              <a:spcBef>
                <a:spcPts val="900"/>
              </a:spcBef>
              <a:defRPr sz="2254"/>
            </a:pPr>
            <a:r>
              <a:t>Ruby (and Java) use </a:t>
            </a:r>
            <a:r>
              <a:rPr i="1">
                <a:solidFill>
                  <a:srgbClr val="0070C0"/>
                </a:solidFill>
              </a:rPr>
              <a:t>Single Dispatch</a:t>
            </a:r>
            <a:r>
              <a:t> on the implicit </a:t>
            </a:r>
            <a:r>
              <a:rPr b="1"/>
              <a:t>self</a:t>
            </a:r>
            <a:r>
              <a:t> parameter</a:t>
            </a:r>
          </a:p>
          <a:p>
            <a:pPr lvl="1" marL="672084" indent="-224027" defTabSz="896111">
              <a:lnSpc>
                <a:spcPct val="81000"/>
              </a:lnSpc>
              <a:spcBef>
                <a:spcPts val="400"/>
              </a:spcBef>
              <a:defRPr sz="1960"/>
            </a:pPr>
            <a:r>
              <a:t>Uses runtime class of </a:t>
            </a:r>
            <a:r>
              <a:rPr b="1"/>
              <a:t>self</a:t>
            </a:r>
            <a:r>
              <a:t> to lookup the method when a call is made</a:t>
            </a:r>
          </a:p>
          <a:p>
            <a:pPr lvl="1" marL="672084" indent="-224027" defTabSz="896111">
              <a:lnSpc>
                <a:spcPct val="81000"/>
              </a:lnSpc>
              <a:spcBef>
                <a:spcPts val="400"/>
              </a:spcBef>
              <a:defRPr sz="1960"/>
            </a:pPr>
            <a:r>
              <a:t>This is what you learned in CSE 143</a:t>
            </a:r>
          </a:p>
          <a:p>
            <a:pPr marL="224027" indent="-224027" defTabSz="896111">
              <a:lnSpc>
                <a:spcPct val="81000"/>
              </a:lnSpc>
              <a:spcBef>
                <a:spcPts val="900"/>
              </a:spcBef>
              <a:defRPr i="1" sz="2254">
                <a:solidFill>
                  <a:srgbClr val="0070C0"/>
                </a:solidFill>
              </a:defRPr>
            </a:pPr>
            <a:r>
              <a:t>Double Dispatch</a:t>
            </a:r>
            <a:r>
              <a:rPr i="0">
                <a:solidFill>
                  <a:srgbClr val="000000"/>
                </a:solidFill>
              </a:rPr>
              <a:t> uses the runtime classes of both </a:t>
            </a:r>
            <a:r>
              <a:rPr b="1" i="0">
                <a:solidFill>
                  <a:srgbClr val="000000"/>
                </a:solidFill>
              </a:rPr>
              <a:t>self</a:t>
            </a:r>
            <a:r>
              <a:rPr i="0">
                <a:solidFill>
                  <a:srgbClr val="000000"/>
                </a:solidFill>
              </a:rPr>
              <a:t> and a single method parameter</a:t>
            </a:r>
          </a:p>
          <a:p>
            <a:pPr lvl="1" marL="672084" indent="-224027" defTabSz="896111">
              <a:lnSpc>
                <a:spcPct val="81000"/>
              </a:lnSpc>
              <a:spcBef>
                <a:spcPts val="400"/>
              </a:spcBef>
              <a:defRPr sz="1960"/>
            </a:pPr>
            <a:r>
              <a:t>Ruby/Java do not have this, but we can emulate it</a:t>
            </a:r>
          </a:p>
          <a:p>
            <a:pPr lvl="1" marL="672084" indent="-224027" defTabSz="896111">
              <a:lnSpc>
                <a:spcPct val="81000"/>
              </a:lnSpc>
              <a:spcBef>
                <a:spcPts val="400"/>
              </a:spcBef>
              <a:defRPr sz="1960"/>
            </a:pPr>
            <a:r>
              <a:t>This is what you will do in HW7</a:t>
            </a:r>
          </a:p>
          <a:p>
            <a:pPr marL="224027" indent="-224027" defTabSz="896111">
              <a:lnSpc>
                <a:spcPct val="81000"/>
              </a:lnSpc>
              <a:spcBef>
                <a:spcPts val="900"/>
              </a:spcBef>
              <a:defRPr sz="2254"/>
            </a:pPr>
            <a:r>
              <a:t>You can dispatch on any number of the parameters and the general term for this is </a:t>
            </a:r>
            <a:r>
              <a:rPr i="1">
                <a:solidFill>
                  <a:srgbClr val="0070C0"/>
                </a:solidFill>
              </a:rPr>
              <a:t>Multiple Dispatch</a:t>
            </a:r>
            <a:r>
              <a:t> or </a:t>
            </a:r>
            <a:r>
              <a:rPr i="1">
                <a:solidFill>
                  <a:srgbClr val="0070C0"/>
                </a:solidFill>
              </a:rPr>
              <a:t>Multimethods</a:t>
            </a:r>
          </a:p>
        </p:txBody>
      </p:sp>
      <p:sp>
        <p:nvSpPr>
          <p:cNvPr id="124" name="Slide Number Placeholder 3"/>
          <p:cNvSpPr txBox="1"/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Emulating Double Dispatch</a:t>
            </a:r>
          </a:p>
        </p:txBody>
      </p:sp>
      <p:sp>
        <p:nvSpPr>
          <p:cNvPr id="127" name="Content Placeholder 2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217170" indent="-217170" defTabSz="868680">
              <a:spcBef>
                <a:spcPts val="900"/>
              </a:spcBef>
              <a:defRPr sz="2660"/>
            </a:pPr>
            <a:r>
              <a:t>To emulate double dispatch in Ruby (on HW7) just use the built-in single dispatch procedure </a:t>
            </a:r>
            <a:r>
              <a:rPr b="1" i="1"/>
              <a:t>twice!</a:t>
            </a:r>
            <a:endParaRPr b="1" i="1"/>
          </a:p>
          <a:p>
            <a:pPr lvl="1" marL="651509" indent="-217170" defTabSz="868680">
              <a:spcBef>
                <a:spcPts val="400"/>
              </a:spcBef>
              <a:defRPr sz="2280"/>
            </a:pPr>
            <a:r>
              <a:t>Have the principal method immediately call another method on its </a:t>
            </a:r>
            <a:r>
              <a:rPr i="1"/>
              <a:t>first parameter</a:t>
            </a:r>
            <a:r>
              <a:t>, passing </a:t>
            </a:r>
            <a:r>
              <a:rPr b="1"/>
              <a:t>self</a:t>
            </a:r>
            <a:r>
              <a:t> as an argument</a:t>
            </a:r>
          </a:p>
          <a:p>
            <a:pPr lvl="1" marL="651509" indent="-217170" defTabSz="868680">
              <a:spcBef>
                <a:spcPts val="400"/>
              </a:spcBef>
              <a:defRPr sz="2280"/>
            </a:pPr>
            <a:r>
              <a:t>The second call will implicitly know the class of the </a:t>
            </a:r>
            <a:r>
              <a:rPr b="1"/>
              <a:t>self</a:t>
            </a:r>
            <a:r>
              <a:t> parameter</a:t>
            </a:r>
          </a:p>
          <a:p>
            <a:pPr lvl="1" marL="651509" indent="-217170" defTabSz="868680">
              <a:spcBef>
                <a:spcPts val="400"/>
              </a:spcBef>
              <a:defRPr sz="2280"/>
            </a:pPr>
            <a:r>
              <a:t>It will also know the class of the </a:t>
            </a:r>
            <a:r>
              <a:rPr i="1"/>
              <a:t>first parameter </a:t>
            </a:r>
            <a:r>
              <a:t>of the principal method, because of </a:t>
            </a:r>
            <a:r>
              <a:rPr i="1">
                <a:solidFill>
                  <a:srgbClr val="0070C0"/>
                </a:solidFill>
              </a:rPr>
              <a:t>Single Dispatch</a:t>
            </a:r>
          </a:p>
          <a:p>
            <a:pPr marL="217170" indent="-217170" defTabSz="868680">
              <a:spcBef>
                <a:spcPts val="900"/>
              </a:spcBef>
              <a:defRPr sz="2660"/>
            </a:pPr>
            <a:r>
              <a:t>There are other ways to emulate double dispatch</a:t>
            </a:r>
          </a:p>
          <a:p>
            <a:pPr lvl="1" marL="651509" indent="-217170" defTabSz="868680">
              <a:spcBef>
                <a:spcPts val="400"/>
              </a:spcBef>
              <a:defRPr sz="2280"/>
            </a:pPr>
            <a:r>
              <a:t>Found as an idiom in SML by using case expressions</a:t>
            </a:r>
          </a:p>
        </p:txBody>
      </p:sp>
      <p:sp>
        <p:nvSpPr>
          <p:cNvPr id="128" name="Slide Number Placeholder 3"/>
          <p:cNvSpPr txBox="1"/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Double Dispatch Example</a:t>
            </a:r>
          </a:p>
        </p:txBody>
      </p:sp>
      <p:sp>
        <p:nvSpPr>
          <p:cNvPr id="131" name="Slide Number Placeholder 3"/>
          <p:cNvSpPr txBox="1"/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34" name="Rectangle 3"/>
          <p:cNvGrpSpPr/>
          <p:nvPr/>
        </p:nvGrpSpPr>
        <p:grpSpPr>
          <a:xfrm>
            <a:off x="628649" y="1980046"/>
            <a:ext cx="3298582" cy="3811154"/>
            <a:chOff x="0" y="0"/>
            <a:chExt cx="3298580" cy="3811153"/>
          </a:xfrm>
        </p:grpSpPr>
        <p:sp>
          <p:nvSpPr>
            <p:cNvPr id="132" name="Rectangle"/>
            <p:cNvSpPr/>
            <p:nvPr/>
          </p:nvSpPr>
          <p:spPr>
            <a:xfrm>
              <a:off x="-1" y="-1"/>
              <a:ext cx="3298582" cy="3811155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</a:pPr>
            </a:p>
          </p:txBody>
        </p:sp>
        <p:sp>
          <p:nvSpPr>
            <p:cNvPr id="133" name="class A…"/>
            <p:cNvSpPr txBox="1"/>
            <p:nvPr/>
          </p:nvSpPr>
          <p:spPr>
            <a:xfrm>
              <a:off x="-1" y="-1"/>
              <a:ext cx="3298582" cy="339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class </a:t>
              </a:r>
              <a:r>
                <a:rPr>
                  <a:solidFill>
                    <a:srgbClr val="7030A0"/>
                  </a:solidFill>
                </a:rPr>
                <a:t>A </a:t>
              </a:r>
              <a:r>
                <a:t>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</a:t>
              </a:r>
              <a:r>
                <a:rPr>
                  <a:solidFill>
                    <a:srgbClr val="000000"/>
                  </a:solidFill>
                </a:rPr>
                <a:t> x</a:t>
              </a:r>
              <a:endParaRPr>
                <a:solidFill>
                  <a:srgbClr val="000000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0000"/>
                  </a:solidFill>
                </a:rPr>
                <a:t>x.fWithA</a:t>
              </a:r>
              <a:r>
                <a:t> self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fWithA</a:t>
              </a:r>
              <a:r>
                <a:rPr>
                  <a:solidFill>
                    <a:srgbClr val="000000"/>
                  </a:solidFill>
                </a:rPr>
                <a:t> a </a:t>
              </a:r>
              <a:r>
                <a:t> 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B050"/>
                  </a:solidFill>
                </a:rPr>
                <a:t>"(a, a) case"</a:t>
              </a:r>
              <a:endParaRPr>
                <a:solidFill>
                  <a:srgbClr val="00B050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fWithB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b  </a:t>
              </a:r>
              <a:r>
                <a:t>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B050"/>
                  </a:solidFill>
                </a:rPr>
                <a:t>"(b, a) case"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</p:txBody>
        </p:sp>
      </p:grpSp>
      <p:grpSp>
        <p:nvGrpSpPr>
          <p:cNvPr id="137" name="Rectangle 3"/>
          <p:cNvGrpSpPr/>
          <p:nvPr/>
        </p:nvGrpSpPr>
        <p:grpSpPr>
          <a:xfrm>
            <a:off x="4680437" y="1980046"/>
            <a:ext cx="3298581" cy="3811154"/>
            <a:chOff x="0" y="0"/>
            <a:chExt cx="3298580" cy="3811153"/>
          </a:xfrm>
        </p:grpSpPr>
        <p:sp>
          <p:nvSpPr>
            <p:cNvPr id="135" name="Rectangle"/>
            <p:cNvSpPr/>
            <p:nvPr/>
          </p:nvSpPr>
          <p:spPr>
            <a:xfrm>
              <a:off x="-1" y="-1"/>
              <a:ext cx="3298582" cy="3811155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</a:pPr>
            </a:p>
          </p:txBody>
        </p:sp>
        <p:sp>
          <p:nvSpPr>
            <p:cNvPr id="136" name="class B…"/>
            <p:cNvSpPr txBox="1"/>
            <p:nvPr/>
          </p:nvSpPr>
          <p:spPr>
            <a:xfrm>
              <a:off x="-1" y="-1"/>
              <a:ext cx="3298582" cy="3368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class </a:t>
              </a:r>
              <a:r>
                <a:rPr>
                  <a:solidFill>
                    <a:srgbClr val="7030A0"/>
                  </a:solidFill>
                </a:rPr>
                <a:t>B</a:t>
              </a:r>
              <a:r>
                <a:t>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x</a:t>
              </a:r>
              <a:r>
                <a:t>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0000"/>
                  </a:solidFill>
                </a:rPr>
                <a:t>x.fWithB </a:t>
              </a:r>
              <a:r>
                <a:t>self  end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fWithA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a</a:t>
              </a:r>
              <a:r>
                <a:t>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B050"/>
                  </a:solidFill>
                </a:rPr>
                <a:t>"(a, b) case"</a:t>
              </a:r>
              <a:endParaRPr>
                <a:solidFill>
                  <a:srgbClr val="00B050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def </a:t>
              </a:r>
              <a:r>
                <a:rPr>
                  <a:solidFill>
                    <a:srgbClr val="7030A0"/>
                  </a:solidFill>
                </a:rPr>
                <a:t>fWithB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b</a:t>
              </a:r>
              <a:r>
                <a:t>  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	</a:t>
              </a:r>
              <a:r>
                <a:rPr>
                  <a:solidFill>
                    <a:srgbClr val="00B050"/>
                  </a:solidFill>
                </a:rPr>
                <a:t>"(b, b) case"</a:t>
              </a:r>
              <a:endParaRPr>
                <a:solidFill>
                  <a:srgbClr val="00B050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end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Mixins</a:t>
            </a:r>
          </a:p>
        </p:txBody>
      </p:sp>
      <p:sp>
        <p:nvSpPr>
          <p:cNvPr id="140" name="Content Placeholder 2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A </a:t>
            </a:r>
            <a:r>
              <a:rPr i="1"/>
              <a:t>mixin</a:t>
            </a:r>
            <a:r>
              <a:t> is (just) a collection of methods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200"/>
            </a:pPr>
            <a:r>
              <a:t>Less than a class: no instances of it</a:t>
            </a:r>
            <a:endParaRPr sz="2400"/>
          </a:p>
          <a:p>
            <a:pPr>
              <a:lnSpc>
                <a:spcPct val="81000"/>
              </a:lnSpc>
            </a:pPr>
            <a:r>
              <a:t>Languages with mixins (e.g., Ruby modules) typically let a class have one superclass but </a:t>
            </a:r>
            <a:r>
              <a:rPr i="1"/>
              <a:t>include</a:t>
            </a:r>
            <a:r>
              <a:t> any number of mixins</a:t>
            </a:r>
          </a:p>
          <a:p>
            <a:pPr>
              <a:lnSpc>
                <a:spcPct val="81000"/>
              </a:lnSpc>
            </a:pPr>
            <a:r>
              <a:t>Semantics: </a:t>
            </a:r>
            <a:r>
              <a:rPr i="1"/>
              <a:t>Including a mixin makes its methods part of the class</a:t>
            </a:r>
            <a:endParaRPr i="1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200"/>
            </a:pPr>
            <a:r>
              <a:t>Extending or overriding in the order mixins are included in the class definition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200"/>
            </a:pPr>
            <a:r>
              <a:t>More powerful than helper methods because mixin methods can access methods (and instance variables) on self not defined in the mixin</a:t>
            </a:r>
          </a:p>
        </p:txBody>
      </p:sp>
      <p:sp>
        <p:nvSpPr>
          <p:cNvPr id="141" name="Slide Number Placeholder 3"/>
          <p:cNvSpPr txBox="1"/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Mixin Example</a:t>
            </a:r>
          </a:p>
        </p:txBody>
      </p:sp>
      <p:sp>
        <p:nvSpPr>
          <p:cNvPr id="144" name="Slide Number Placeholder 3"/>
          <p:cNvSpPr txBox="1"/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47" name="Rectangle 3"/>
          <p:cNvGrpSpPr/>
          <p:nvPr/>
        </p:nvGrpSpPr>
        <p:grpSpPr>
          <a:xfrm>
            <a:off x="628650" y="1546293"/>
            <a:ext cx="7418069" cy="4810058"/>
            <a:chOff x="0" y="0"/>
            <a:chExt cx="7418068" cy="4810057"/>
          </a:xfrm>
        </p:grpSpPr>
        <p:sp>
          <p:nvSpPr>
            <p:cNvPr id="145" name="Rectangle"/>
            <p:cNvSpPr/>
            <p:nvPr/>
          </p:nvSpPr>
          <p:spPr>
            <a:xfrm>
              <a:off x="0" y="0"/>
              <a:ext cx="7418069" cy="4810058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46" name="module Doubler…"/>
            <p:cNvSpPr txBox="1"/>
            <p:nvPr/>
          </p:nvSpPr>
          <p:spPr>
            <a:xfrm>
              <a:off x="0" y="0"/>
              <a:ext cx="7418069" cy="4663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module</a:t>
              </a:r>
              <a:r>
                <a:rPr>
                  <a:solidFill>
                    <a:srgbClr val="1F4E79"/>
                  </a:solidFill>
                </a:rPr>
                <a:t> </a:t>
              </a:r>
              <a:r>
                <a:rPr>
                  <a:solidFill>
                    <a:srgbClr val="7030A0"/>
                  </a:solidFill>
                </a:rPr>
                <a:t>Doubler</a:t>
              </a:r>
              <a:r>
                <a:rPr>
                  <a:solidFill>
                    <a:schemeClr val="accent2"/>
                  </a:solidFill>
                </a:rPr>
                <a:t> </a:t>
              </a:r>
              <a:endParaRPr>
                <a:solidFill>
                  <a:srgbClr val="1F4E79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def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double</a:t>
              </a:r>
              <a:r>
                <a:rPr>
                  <a:solidFill>
                    <a:schemeClr val="accent2"/>
                  </a:solidFill>
                </a:rPr>
                <a:t> </a:t>
              </a:r>
              <a:endParaRPr>
                <a:solidFill>
                  <a:schemeClr val="accent2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70C0"/>
                  </a:solidFill>
                </a:rPr>
                <a:t>self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+</a:t>
              </a:r>
              <a:r>
                <a:t> </a:t>
              </a:r>
              <a:r>
                <a:rPr>
                  <a:solidFill>
                    <a:srgbClr val="0070C0"/>
                  </a:solidFill>
                </a:rPr>
                <a:t>self</a:t>
              </a:r>
              <a:r>
                <a:t> </a:t>
              </a:r>
              <a:r>
                <a:rPr>
                  <a:solidFill>
                    <a:srgbClr val="00B050"/>
                  </a:solidFill>
                </a:rPr>
                <a:t># assume included in classes w/ +</a:t>
              </a:r>
              <a:endParaRPr>
                <a:solidFill>
                  <a:srgbClr val="00B050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end</a:t>
              </a:r>
              <a:endParaRPr>
                <a:solidFill>
                  <a:srgbClr val="0070C0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class</a:t>
              </a:r>
              <a:r>
                <a:rPr>
                  <a:solidFill>
                    <a:srgbClr val="1F4E79"/>
                  </a:solidFill>
                </a:rPr>
                <a:t> </a:t>
              </a:r>
              <a:r>
                <a:rPr>
                  <a:solidFill>
                    <a:srgbClr val="7030A0"/>
                  </a:solidFill>
                </a:rPr>
                <a:t>String</a:t>
              </a:r>
              <a:endParaRPr>
                <a:solidFill>
                  <a:srgbClr val="7030A0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include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Doubler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class</a:t>
              </a:r>
              <a:r>
                <a:rPr>
                  <a:solidFill>
                    <a:srgbClr val="1F4E79"/>
                  </a:solidFill>
                </a:rPr>
                <a:t> </a:t>
              </a:r>
              <a:r>
                <a:rPr>
                  <a:solidFill>
                    <a:srgbClr val="7030A0"/>
                  </a:solidFill>
                </a:rPr>
                <a:t>AnotherPt</a:t>
              </a:r>
              <a:endParaRPr>
                <a:solidFill>
                  <a:srgbClr val="7030A0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attr_accessor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:x</a:t>
              </a:r>
              <a:r>
                <a:rPr>
                  <a:solidFill>
                    <a:srgbClr val="000000"/>
                  </a:solidFill>
                </a:rPr>
                <a:t>,</a:t>
              </a:r>
              <a:r>
                <a:rPr>
                  <a:solidFill>
                    <a:schemeClr val="accent2"/>
                  </a:solidFill>
                </a:rPr>
                <a:t> </a:t>
              </a:r>
              <a:r>
                <a:rPr>
                  <a:solidFill>
                    <a:srgbClr val="7030A0"/>
                  </a:solidFill>
                </a:rPr>
                <a:t>:y</a:t>
              </a:r>
              <a:r>
                <a:rPr>
                  <a:solidFill>
                    <a:schemeClr val="accent2"/>
                  </a:solidFill>
                </a:rPr>
                <a:t> </a:t>
              </a:r>
              <a:endParaRPr>
                <a:solidFill>
                  <a:schemeClr val="accent2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include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Doubler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</a:t>
              </a:r>
              <a:r>
                <a:rPr>
                  <a:solidFill>
                    <a:srgbClr val="0070C0"/>
                  </a:solidFill>
                </a:rPr>
                <a:t>def</a:t>
              </a:r>
              <a:r>
                <a:t> </a:t>
              </a:r>
              <a:r>
                <a:rPr>
                  <a:solidFill>
                    <a:srgbClr val="7030A0"/>
                  </a:solidFill>
                </a:rPr>
                <a:t>+ </a:t>
              </a:r>
              <a:r>
                <a:rPr>
                  <a:solidFill>
                    <a:srgbClr val="000000"/>
                  </a:solidFill>
                </a:rPr>
                <a:t>other</a:t>
              </a:r>
              <a:endParaRPr>
                <a:solidFill>
                  <a:srgbClr val="000000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chemeClr val="accent2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0000"/>
                  </a:solidFill>
                </a:rPr>
                <a:t>ans = AnotherPt.new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0000"/>
                  </a:solidFill>
                </a:rPr>
                <a:t>ans.x = </a:t>
              </a:r>
              <a:r>
                <a:rPr>
                  <a:solidFill>
                    <a:srgbClr val="0070C0"/>
                  </a:solidFill>
                </a:rPr>
                <a:t>self</a:t>
              </a:r>
              <a:r>
                <a:rPr>
                  <a:solidFill>
                    <a:srgbClr val="000000"/>
                  </a:solidFill>
                </a:rPr>
                <a:t>.x + other.x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1F4E79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0000"/>
                  </a:solidFill>
                </a:rPr>
                <a:t>ans.y = </a:t>
              </a:r>
              <a:r>
                <a:rPr>
                  <a:solidFill>
                    <a:srgbClr val="0070C0"/>
                  </a:solidFill>
                </a:rPr>
                <a:t>self</a:t>
              </a:r>
              <a:r>
                <a:rPr>
                  <a:solidFill>
                    <a:srgbClr val="000000"/>
                  </a:solidFill>
                </a:rPr>
                <a:t>.y + other.y</a:t>
              </a: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ans</a:t>
              </a:r>
              <a:endParaRPr>
                <a:solidFill>
                  <a:srgbClr val="1F4E79"/>
                </a:solidFill>
              </a:endParaRPr>
            </a:p>
            <a:p>
              <a:pPr marL="342900" indent="-342900">
                <a:lnSpc>
                  <a:spcPct val="90000"/>
                </a:lnSpc>
                <a:spcBef>
                  <a:spcPts val="200"/>
                </a:spcBef>
                <a:defRPr b="1">
                  <a:solidFill>
                    <a:srgbClr val="0070C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end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Method Lookup Rules</a:t>
            </a:r>
          </a:p>
        </p:txBody>
      </p:sp>
      <p:sp>
        <p:nvSpPr>
          <p:cNvPr id="150" name="Content Placeholder 2"/>
          <p:cNvSpPr txBox="1"/>
          <p:nvPr>
            <p:ph type="body" idx="1"/>
          </p:nvPr>
        </p:nvSpPr>
        <p:spPr>
          <a:xfrm>
            <a:off x="628650" y="1810877"/>
            <a:ext cx="7886700" cy="435133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Mixins change our lookup rules slightly:</a:t>
            </a:r>
          </a:p>
          <a:p>
            <a:pPr/>
            <a:r>
              <a:t>When looking for receiver </a:t>
            </a:r>
            <a:r>
              <a:rPr b="1"/>
              <a:t>obj</a:t>
            </a:r>
            <a:r>
              <a:t>'s method </a:t>
            </a:r>
            <a:r>
              <a:rPr b="1"/>
              <a:t>m</a:t>
            </a:r>
            <a:r>
              <a:t>, look in </a:t>
            </a:r>
            <a:r>
              <a:rPr b="1"/>
              <a:t>obj</a:t>
            </a:r>
            <a:r>
              <a:t>'s class, then mixins that class includes (later includes shadow), then </a:t>
            </a:r>
            <a:r>
              <a:rPr b="1"/>
              <a:t>obj</a:t>
            </a:r>
            <a:r>
              <a:t>'s </a:t>
            </a:r>
            <a:r>
              <a:rPr i="1"/>
              <a:t>superclass</a:t>
            </a:r>
            <a:r>
              <a:t>, then the </a:t>
            </a:r>
            <a:r>
              <a:rPr i="1"/>
              <a:t>superclass</a:t>
            </a:r>
            <a:r>
              <a:t>' mixins, etc.</a:t>
            </a:r>
          </a:p>
          <a:p>
            <a:pPr/>
            <a:r>
              <a:t>As for instance variables, the mixin methods are included in the same object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So usually bad style for mixin methods to use instance variables since names can clash</a:t>
            </a:r>
          </a:p>
        </p:txBody>
      </p:sp>
      <p:sp>
        <p:nvSpPr>
          <p:cNvPr id="151" name="Slide Number Placeholder 3"/>
          <p:cNvSpPr txBox="1"/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pPr/>
            <a:r>
              <a:t>The Two Big Ones</a:t>
            </a:r>
          </a:p>
        </p:txBody>
      </p:sp>
      <p:sp>
        <p:nvSpPr>
          <p:cNvPr id="154" name="Content Placeholder 2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None/>
              <a:defRPr sz="2475"/>
            </a:pPr>
            <a:r>
              <a:t>The two most popular/useful mixins in Ruby: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/>
            </a:pPr>
            <a:r>
              <a:t>Comparable: Defines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&gt;=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&lt;=</a:t>
            </a:r>
            <a:r>
              <a:t> in terms of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&lt;=&gt;</a:t>
            </a:r>
          </a:p>
          <a:p>
            <a:pPr lvl="1" marL="678941" indent="-226313" defTabSz="905255">
              <a:lnSpc>
                <a:spcPct val="81000"/>
              </a:lnSpc>
              <a:spcBef>
                <a:spcPts val="400"/>
              </a:spcBef>
              <a:defRPr sz="1683"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http://ruby-doc.org/core-2.2.3/Comparable.html</a:t>
            </a:r>
            <a:endParaRPr sz="1881"/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/>
            </a:pPr>
            <a:r>
              <a:t>Enumerable:  Defines many iterators (e.g.,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map</a:t>
            </a:r>
            <a:r>
              <a:t>,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t>) in terms of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each</a:t>
            </a:r>
          </a:p>
          <a:p>
            <a:pPr lvl="1" marL="678941" indent="-226313" defTabSz="905255">
              <a:lnSpc>
                <a:spcPct val="81000"/>
              </a:lnSpc>
              <a:spcBef>
                <a:spcPts val="400"/>
              </a:spcBef>
              <a:defRPr sz="1683"/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http://ruby-doc.org/core-2.2.3/Enumerable.html</a:t>
            </a:r>
            <a:endParaRPr sz="1881"/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/>
            </a:pPr>
            <a:r>
              <a:t>Great examples of using mixins:</a:t>
            </a:r>
          </a:p>
          <a:p>
            <a:pPr lvl="1" marL="67894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Classes including them get a bunch of methods for just a little work</a:t>
            </a:r>
          </a:p>
          <a:p>
            <a:pPr lvl="1" marL="67894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Classes do not “spend” their “one superclass” for this</a:t>
            </a:r>
          </a:p>
          <a:p>
            <a:pPr lvl="1" marL="67894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Does not bring on the complexity of multiple inheritance</a:t>
            </a:r>
          </a:p>
        </p:txBody>
      </p:sp>
      <p:sp>
        <p:nvSpPr>
          <p:cNvPr id="155" name="Slide Number Placeholder 3"/>
          <p:cNvSpPr txBox="1"/>
          <p:nvPr>
            <p:ph type="sldNum" sz="quarter" idx="2"/>
          </p:nvPr>
        </p:nvSpPr>
        <p:spPr>
          <a:xfrm>
            <a:off x="8331289" y="6404293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