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91" r:id="rId3"/>
    <p:sldId id="290" r:id="rId4"/>
    <p:sldId id="292" r:id="rId5"/>
    <p:sldId id="293" r:id="rId6"/>
    <p:sldId id="294" r:id="rId7"/>
    <p:sldId id="297" r:id="rId8"/>
    <p:sldId id="319" r:id="rId9"/>
    <p:sldId id="298" r:id="rId10"/>
    <p:sldId id="299" r:id="rId11"/>
    <p:sldId id="303" r:id="rId12"/>
    <p:sldId id="301" r:id="rId13"/>
    <p:sldId id="300" r:id="rId14"/>
    <p:sldId id="320" r:id="rId15"/>
    <p:sldId id="321" r:id="rId16"/>
    <p:sldId id="322" r:id="rId17"/>
    <p:sldId id="302" r:id="rId18"/>
    <p:sldId id="304" r:id="rId19"/>
    <p:sldId id="323" r:id="rId20"/>
    <p:sldId id="307" r:id="rId21"/>
    <p:sldId id="305" r:id="rId22"/>
    <p:sldId id="324" r:id="rId23"/>
    <p:sldId id="325" r:id="rId24"/>
    <p:sldId id="326" r:id="rId25"/>
    <p:sldId id="327" r:id="rId26"/>
    <p:sldId id="310" r:id="rId27"/>
    <p:sldId id="311" r:id="rId28"/>
    <p:sldId id="312" r:id="rId29"/>
    <p:sldId id="313" r:id="rId30"/>
    <p:sldId id="314" r:id="rId31"/>
    <p:sldId id="316" r:id="rId32"/>
    <p:sldId id="317" r:id="rId3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</a:t>
            </a:r>
            <a:br>
              <a:rPr lang="en-US" sz="3200" i="0" dirty="0" smtClean="0"/>
            </a:br>
            <a:r>
              <a:rPr lang="en-US" sz="3200" i="0" dirty="0" smtClean="0"/>
              <a:t>Course Mechanics</a:t>
            </a:r>
            <a:br>
              <a:rPr lang="en-US" sz="3200" i="0" dirty="0" smtClean="0"/>
            </a:br>
            <a:r>
              <a:rPr lang="en-US" sz="3200" i="0" dirty="0" smtClean="0"/>
              <a:t>ML Variable Bindings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sp>
        <p:nvSpPr>
          <p:cNvPr id="2" name="AutoShape 2" descr="https://files.slack.com/files-pri/T0EJFTLJG-F4HV8CE8M/temp-squar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ttps://files.slack.com/files-pri/T0EJFTLJG-F4HV8CE8M/temp-squar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Users\djg\Desktop\temp-squ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61" y="495300"/>
            <a:ext cx="1348139" cy="134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www.washington.edu/brand/files/2014/09/W-Logo_Purple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91" y="594961"/>
            <a:ext cx="1945601" cy="131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 total</a:t>
            </a:r>
          </a:p>
          <a:p>
            <a:endParaRPr lang="en-US" sz="1000" dirty="0" smtClean="0"/>
          </a:p>
          <a:p>
            <a:r>
              <a:rPr lang="en-US" dirty="0" smtClean="0"/>
              <a:t>To be done individually</a:t>
            </a:r>
          </a:p>
          <a:p>
            <a:endParaRPr lang="en-US" sz="1000" dirty="0"/>
          </a:p>
          <a:p>
            <a:r>
              <a:rPr lang="en-US" dirty="0" smtClean="0"/>
              <a:t>Doing the homework involves: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Understanding the concepts being addressed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Writing code demonstrating understanding of the concepts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Testing your code to ensure you understand and have correct programs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“Playing around” with variations, incorrect answers, etc.</a:t>
            </a:r>
          </a:p>
          <a:p>
            <a:pPr marL="457200" lvl="1" indent="0">
              <a:buNone/>
            </a:pPr>
            <a:r>
              <a:rPr lang="en-US" dirty="0"/>
              <a:t>Only (2) is graded, but focusing on (2) makes homework </a:t>
            </a:r>
            <a:r>
              <a:rPr lang="en-US" dirty="0" smtClean="0"/>
              <a:t>harder</a:t>
            </a:r>
          </a:p>
          <a:p>
            <a:pPr marL="457200" lvl="1" indent="0">
              <a:buNone/>
            </a:pPr>
            <a:endParaRPr lang="en-US" sz="1000" dirty="0"/>
          </a:p>
          <a:p>
            <a:r>
              <a:rPr lang="en-US" dirty="0" smtClean="0"/>
              <a:t>Challenge problems: Low points/difficulty ratio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874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my writing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r>
              <a:rPr lang="en-US" dirty="0" err="1" smtClean="0"/>
              <a:t>Homeworks</a:t>
            </a:r>
            <a:r>
              <a:rPr lang="en-US" dirty="0" smtClean="0"/>
              <a:t> tend to be worded very precisely and concisely</a:t>
            </a:r>
          </a:p>
          <a:p>
            <a:pPr lvl="1"/>
            <a:r>
              <a:rPr lang="en-US" dirty="0" smtClean="0"/>
              <a:t>I’m a computer scientist and I write like one (a good thing!)</a:t>
            </a:r>
          </a:p>
          <a:p>
            <a:pPr lvl="1"/>
            <a:r>
              <a:rPr lang="en-US" dirty="0" smtClean="0"/>
              <a:t>Technical issues deserve precise technical writing</a:t>
            </a:r>
          </a:p>
          <a:p>
            <a:pPr lvl="1"/>
            <a:r>
              <a:rPr lang="en-US" dirty="0" smtClean="0"/>
              <a:t>Conciseness values your time as a reader</a:t>
            </a:r>
          </a:p>
          <a:p>
            <a:pPr lvl="1"/>
            <a:r>
              <a:rPr lang="en-US" dirty="0" smtClean="0"/>
              <a:t>You should try to be precise too</a:t>
            </a:r>
          </a:p>
          <a:p>
            <a:pPr lvl="1"/>
            <a:endParaRPr lang="en-US" sz="1000" dirty="0"/>
          </a:p>
          <a:p>
            <a:r>
              <a:rPr lang="en-US" i="1" dirty="0" smtClean="0"/>
              <a:t>Skimming or not understanding why a word or phrase was chosen can make the homework harder</a:t>
            </a:r>
          </a:p>
          <a:p>
            <a:endParaRPr lang="en-US" sz="1000" dirty="0"/>
          </a:p>
          <a:p>
            <a:r>
              <a:rPr lang="en-US" dirty="0" smtClean="0"/>
              <a:t>By all means ask if a problem is confusing</a:t>
            </a:r>
          </a:p>
          <a:p>
            <a:pPr lvl="1"/>
            <a:r>
              <a:rPr lang="en-US" dirty="0" smtClean="0"/>
              <a:t>Being confused is normal and understandable</a:t>
            </a:r>
          </a:p>
          <a:p>
            <a:pPr lvl="1"/>
            <a:r>
              <a:rPr lang="en-US" dirty="0" smtClean="0"/>
              <a:t>And I may have made a mistake</a:t>
            </a:r>
          </a:p>
          <a:p>
            <a:pPr lvl="1"/>
            <a:r>
              <a:rPr lang="en-US" dirty="0" smtClean="0"/>
              <a:t>Once you’re unconfused, you might agree the problem wording didn’t cause the confusion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06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course policy carefully</a:t>
            </a:r>
          </a:p>
          <a:p>
            <a:pPr lvl="1"/>
            <a:r>
              <a:rPr lang="en-US" dirty="0" smtClean="0"/>
              <a:t>Clearly explains how you can and cannot get/provide help on homework and projects</a:t>
            </a:r>
          </a:p>
          <a:p>
            <a:endParaRPr lang="en-US" dirty="0" smtClean="0"/>
          </a:p>
          <a:p>
            <a:r>
              <a:rPr lang="en-US" dirty="0" smtClean="0"/>
              <a:t>Always explain any unconventional action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 have promoted and enforced academic integrity since I was a freshman</a:t>
            </a:r>
          </a:p>
          <a:p>
            <a:pPr lvl="1"/>
            <a:r>
              <a:rPr lang="en-US" dirty="0" smtClean="0"/>
              <a:t>Great trust with little sympathy for violations</a:t>
            </a:r>
          </a:p>
          <a:p>
            <a:pPr lvl="1"/>
            <a:r>
              <a:rPr lang="en-US" dirty="0" smtClean="0"/>
              <a:t>Honest work is the most important feature of a university</a:t>
            </a:r>
          </a:p>
          <a:p>
            <a:pPr lvl="1"/>
            <a:endParaRPr lang="en-US" dirty="0"/>
          </a:p>
          <a:p>
            <a:r>
              <a:rPr lang="en-US" dirty="0" smtClean="0"/>
              <a:t>This course especially: Do not web-search for homework solutions!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73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Midterm: Friday April </a:t>
            </a:r>
            <a:r>
              <a:rPr lang="en-US" dirty="0" smtClean="0"/>
              <a:t>28, </a:t>
            </a:r>
            <a:r>
              <a:rPr lang="en-US" dirty="0" smtClean="0"/>
              <a:t>in class</a:t>
            </a:r>
          </a:p>
          <a:p>
            <a:endParaRPr lang="en-US" dirty="0"/>
          </a:p>
          <a:p>
            <a:r>
              <a:rPr lang="en-US" dirty="0" smtClean="0"/>
              <a:t>Final: </a:t>
            </a:r>
            <a:r>
              <a:rPr lang="en-US" dirty="0" smtClean="0"/>
              <a:t>Thurs</a:t>
            </a:r>
            <a:r>
              <a:rPr lang="en-US" dirty="0" smtClean="0"/>
              <a:t>day </a:t>
            </a:r>
            <a:r>
              <a:rPr lang="en-US" dirty="0" smtClean="0"/>
              <a:t>June </a:t>
            </a:r>
            <a:r>
              <a:rPr lang="en-US" dirty="0"/>
              <a:t>8</a:t>
            </a:r>
            <a:r>
              <a:rPr lang="en-US" dirty="0" smtClean="0"/>
              <a:t>, </a:t>
            </a:r>
            <a:r>
              <a:rPr lang="en-US" dirty="0" smtClean="0"/>
              <a:t>8:30-10:20</a:t>
            </a:r>
          </a:p>
          <a:p>
            <a:pPr lvl="1"/>
            <a:r>
              <a:rPr lang="en-US" dirty="0" smtClean="0"/>
              <a:t>No, this was not my </a:t>
            </a:r>
            <a:r>
              <a:rPr lang="en-US" dirty="0" smtClean="0"/>
              <a:t>choice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Same concepts, but different format from homework</a:t>
            </a:r>
          </a:p>
          <a:p>
            <a:pPr lvl="1"/>
            <a:r>
              <a:rPr lang="en-US" dirty="0" smtClean="0"/>
              <a:t>More conceptual (but write code too)</a:t>
            </a:r>
          </a:p>
          <a:p>
            <a:pPr lvl="1"/>
            <a:r>
              <a:rPr lang="en-US" dirty="0" smtClean="0"/>
              <a:t>Will post old exams</a:t>
            </a:r>
          </a:p>
          <a:p>
            <a:pPr lvl="1"/>
            <a:r>
              <a:rPr lang="en-US" dirty="0" smtClean="0"/>
              <a:t>Closed book/notes, but you bring one sheet with whatever you want on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Coursera</a:t>
            </a:r>
            <a:r>
              <a:rPr lang="en-US" dirty="0" smtClean="0"/>
              <a:t> (more info in document)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I’ve taught this material to thousands of people around the world</a:t>
            </a:r>
          </a:p>
          <a:p>
            <a:pPr lvl="1"/>
            <a:r>
              <a:rPr lang="en-US" dirty="0" smtClean="0"/>
              <a:t>A lot of work and extremely rewarding</a:t>
            </a:r>
          </a:p>
          <a:p>
            <a:pPr lvl="1"/>
            <a:endParaRPr lang="en-US" sz="1000" dirty="0"/>
          </a:p>
          <a:p>
            <a:r>
              <a:rPr lang="en-US" dirty="0" smtClean="0"/>
              <a:t>You are not allowed to participate in that class!</a:t>
            </a:r>
          </a:p>
          <a:p>
            <a:pPr lvl="1"/>
            <a:r>
              <a:rPr lang="en-US" dirty="0" smtClean="0"/>
              <a:t>Do not web-search related to homework problems!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This should have little impact on you</a:t>
            </a:r>
          </a:p>
          <a:p>
            <a:pPr lvl="1"/>
            <a:r>
              <a:rPr lang="en-US" dirty="0" smtClean="0"/>
              <a:t>Two courses are separate</a:t>
            </a:r>
          </a:p>
          <a:p>
            <a:pPr lvl="1"/>
            <a:r>
              <a:rPr lang="en-US" dirty="0" smtClean="0"/>
              <a:t>341 is a great class and staff is committed to this offering being the best ever</a:t>
            </a:r>
          </a:p>
          <a:p>
            <a:pPr lvl="1"/>
            <a:endParaRPr lang="en-US" sz="800" dirty="0"/>
          </a:p>
          <a:p>
            <a:r>
              <a:rPr lang="en-US" dirty="0" smtClean="0"/>
              <a:t>But this is an exciting thing you are likely curious about…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2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Coursera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Why did I do a MOOC?</a:t>
            </a:r>
          </a:p>
          <a:p>
            <a:pPr lvl="1"/>
            <a:r>
              <a:rPr lang="en-US" dirty="0" smtClean="0"/>
              <a:t>My answers: </a:t>
            </a:r>
          </a:p>
          <a:p>
            <a:pPr lvl="2"/>
            <a:r>
              <a:rPr lang="en-US" dirty="0" smtClean="0"/>
              <a:t>Have more impact (like a textbook) for my favorite stuff!</a:t>
            </a:r>
          </a:p>
          <a:p>
            <a:pPr lvl="2"/>
            <a:r>
              <a:rPr lang="en-US" dirty="0" smtClean="0"/>
              <a:t>Experiment with where higher-</a:t>
            </a:r>
            <a:r>
              <a:rPr lang="en-US" dirty="0" err="1" smtClean="0"/>
              <a:t>ed</a:t>
            </a:r>
            <a:r>
              <a:rPr lang="en-US" dirty="0" smtClean="0"/>
              <a:t> might be going</a:t>
            </a:r>
          </a:p>
          <a:p>
            <a:pPr lvl="1"/>
            <a:r>
              <a:rPr lang="en-US" dirty="0" smtClean="0"/>
              <a:t>CSE / UW answers: Gain experience, be leaders</a:t>
            </a:r>
          </a:p>
          <a:p>
            <a:pPr lvl="1"/>
            <a:endParaRPr lang="en-US" sz="1000" dirty="0"/>
          </a:p>
          <a:p>
            <a:r>
              <a:rPr lang="en-US" dirty="0" smtClean="0"/>
              <a:t>So why are you paying tuition?</a:t>
            </a:r>
          </a:p>
          <a:p>
            <a:pPr lvl="1"/>
            <a:r>
              <a:rPr lang="en-US" dirty="0" smtClean="0"/>
              <a:t>Personal attention from humans</a:t>
            </a:r>
          </a:p>
          <a:p>
            <a:pPr lvl="1"/>
            <a:r>
              <a:rPr lang="en-US" dirty="0" err="1" smtClean="0"/>
              <a:t>Homeworks</a:t>
            </a:r>
            <a:r>
              <a:rPr lang="en-US" dirty="0" smtClean="0"/>
              <a:t>/exams with open-ended questions</a:t>
            </a:r>
          </a:p>
          <a:p>
            <a:pPr lvl="1"/>
            <a:r>
              <a:rPr lang="en-US" dirty="0" smtClean="0"/>
              <a:t>Class will adjust as needed</a:t>
            </a:r>
          </a:p>
          <a:p>
            <a:pPr lvl="1"/>
            <a:r>
              <a:rPr lang="en-US" dirty="0" smtClean="0"/>
              <a:t>We can be sure you actually learned</a:t>
            </a:r>
          </a:p>
          <a:p>
            <a:pPr lvl="1"/>
            <a:r>
              <a:rPr lang="en-US" dirty="0" smtClean="0"/>
              <a:t>Course is part of a coherent curriculum</a:t>
            </a:r>
          </a:p>
          <a:p>
            <a:pPr lvl="1"/>
            <a:r>
              <a:rPr lang="en-US" dirty="0" smtClean="0"/>
              <a:t>Beyond the classroom: job fairs, advisors, social,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61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 Coursera help/hurt 341?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Biggest risks</a:t>
            </a:r>
          </a:p>
          <a:p>
            <a:pPr lvl="1"/>
            <a:r>
              <a:rPr lang="en-US" dirty="0" smtClean="0"/>
              <a:t>Becomes easier to cheat – don’t! (And </a:t>
            </a:r>
            <a:r>
              <a:rPr lang="en-US" dirty="0" smtClean="0"/>
              <a:t>I’ve changed </a:t>
            </a:r>
            <a:r>
              <a:rPr lang="en-US" dirty="0" smtClean="0"/>
              <a:t>things)</a:t>
            </a:r>
          </a:p>
          <a:p>
            <a:pPr lvl="1"/>
            <a:r>
              <a:rPr lang="en-US" dirty="0" smtClean="0"/>
              <a:t>I become too resistant to change – hope not!</a:t>
            </a:r>
          </a:p>
          <a:p>
            <a:pPr lvl="1"/>
            <a:endParaRPr lang="en-US" dirty="0"/>
          </a:p>
          <a:p>
            <a:r>
              <a:rPr lang="en-US" dirty="0" smtClean="0"/>
              <a:t>There are benefits too</a:t>
            </a:r>
          </a:p>
          <a:p>
            <a:pPr lvl="1"/>
            <a:r>
              <a:rPr lang="en-US" dirty="0" smtClean="0"/>
              <a:t>The videos</a:t>
            </a:r>
          </a:p>
          <a:p>
            <a:pPr lvl="1"/>
            <a:r>
              <a:rPr lang="en-US" dirty="0" smtClean="0"/>
              <a:t>More robust grading scripts</a:t>
            </a:r>
          </a:p>
          <a:p>
            <a:pPr lvl="1"/>
            <a:r>
              <a:rPr lang="en-US" dirty="0" smtClean="0"/>
              <a:t>Way fewer typos</a:t>
            </a:r>
          </a:p>
          <a:p>
            <a:pPr lvl="1"/>
            <a:r>
              <a:rPr lang="en-US" dirty="0" smtClean="0"/>
              <a:t>Easier software installation (new SML Mode)</a:t>
            </a:r>
          </a:p>
          <a:p>
            <a:pPr lvl="1"/>
            <a:r>
              <a:rPr lang="en-US" dirty="0" smtClean="0"/>
              <a:t>Taking the “VIP version” of a more well-known course</a:t>
            </a:r>
          </a:p>
          <a:p>
            <a:pPr lvl="1"/>
            <a:r>
              <a:rPr lang="en-US" dirty="0" smtClean="0"/>
              <a:t>Change the world to be more 341-friendly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06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Anything I forgot about course mechanics before we discuss, you know, programming languages?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02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course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essential concepts relevant in any programming language </a:t>
            </a:r>
          </a:p>
          <a:p>
            <a:pPr lvl="1"/>
            <a:r>
              <a:rPr lang="en-US" dirty="0" smtClean="0"/>
              <a:t>And how these pieces fit together</a:t>
            </a:r>
          </a:p>
          <a:p>
            <a:endParaRPr lang="en-US" sz="1000" dirty="0"/>
          </a:p>
          <a:p>
            <a:r>
              <a:rPr lang="en-US" dirty="0" smtClean="0"/>
              <a:t>Use ML, Racket, and Ruby languages:</a:t>
            </a:r>
          </a:p>
          <a:p>
            <a:pPr lvl="1"/>
            <a:r>
              <a:rPr lang="en-US" dirty="0" smtClean="0"/>
              <a:t>They let many of the concepts “shine”</a:t>
            </a:r>
          </a:p>
          <a:p>
            <a:pPr lvl="1"/>
            <a:r>
              <a:rPr lang="en-US" dirty="0" smtClean="0"/>
              <a:t>Using multiple languages shows how the same concept can “look different” or actually be slightly different</a:t>
            </a:r>
          </a:p>
          <a:p>
            <a:pPr lvl="1"/>
            <a:r>
              <a:rPr lang="en-US" dirty="0" smtClean="0"/>
              <a:t>In many ways simpler than Java</a:t>
            </a:r>
          </a:p>
          <a:p>
            <a:pPr lvl="1"/>
            <a:endParaRPr lang="en-US" sz="1000" dirty="0"/>
          </a:p>
          <a:p>
            <a:r>
              <a:rPr lang="en-US" dirty="0" smtClean="0"/>
              <a:t>Big focus on </a:t>
            </a:r>
            <a:r>
              <a:rPr lang="en-US" i="1" dirty="0" smtClean="0"/>
              <a:t>functional programming</a:t>
            </a:r>
          </a:p>
          <a:p>
            <a:pPr lvl="1"/>
            <a:r>
              <a:rPr lang="en-US" dirty="0" smtClean="0"/>
              <a:t>Not using </a:t>
            </a:r>
            <a:r>
              <a:rPr lang="en-US" i="1" dirty="0" smtClean="0"/>
              <a:t>mutation</a:t>
            </a:r>
            <a:r>
              <a:rPr lang="en-US" dirty="0" smtClean="0"/>
              <a:t> (assignment statements) (!)</a:t>
            </a:r>
          </a:p>
          <a:p>
            <a:pPr lvl="1"/>
            <a:r>
              <a:rPr lang="en-US" dirty="0" smtClean="0"/>
              <a:t>Using </a:t>
            </a:r>
            <a:r>
              <a:rPr lang="en-US" i="1" dirty="0" smtClean="0"/>
              <a:t>first-class functions</a:t>
            </a:r>
            <a:r>
              <a:rPr lang="en-US" dirty="0" smtClean="0"/>
              <a:t> (can’t explain that yet)</a:t>
            </a:r>
          </a:p>
          <a:p>
            <a:pPr lvl="1"/>
            <a:r>
              <a:rPr lang="en-US" dirty="0" smtClean="0"/>
              <a:t>But many other topics too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8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is the “normal” place for course motivation</a:t>
            </a:r>
          </a:p>
          <a:p>
            <a:pPr lvl="1"/>
            <a:r>
              <a:rPr lang="en-US" dirty="0" smtClean="0"/>
              <a:t>Why learn this material?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in my experience, we don’t have enough shared vocabulary</a:t>
            </a:r>
          </a:p>
          <a:p>
            <a:pPr lvl="1"/>
            <a:r>
              <a:rPr lang="en-US" dirty="0" smtClean="0"/>
              <a:t>So 3-4 week delay on motivation for functional programming</a:t>
            </a:r>
          </a:p>
          <a:p>
            <a:pPr lvl="1"/>
            <a:r>
              <a:rPr lang="en-US" dirty="0" smtClean="0"/>
              <a:t>I promise full motivation: delay is worth it</a:t>
            </a:r>
          </a:p>
          <a:p>
            <a:pPr lvl="1"/>
            <a:r>
              <a:rPr lang="en-US" dirty="0" smtClean="0"/>
              <a:t>(Will motivate immutable data at end of “Unit 1”)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2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have 10 weeks to learn </a:t>
            </a:r>
            <a:r>
              <a:rPr lang="en-US" i="1" dirty="0" smtClean="0"/>
              <a:t>the</a:t>
            </a:r>
            <a:r>
              <a:rPr lang="en-US" dirty="0" smtClean="0"/>
              <a:t> </a:t>
            </a:r>
            <a:r>
              <a:rPr lang="en-US" i="1" dirty="0" smtClean="0"/>
              <a:t>fundamental concepts</a:t>
            </a:r>
            <a:r>
              <a:rPr lang="en-US" dirty="0" smtClean="0"/>
              <a:t> of programming languages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With hard work, patience, and an open mind, this course makes you a much better programmer</a:t>
            </a:r>
          </a:p>
          <a:p>
            <a:pPr lvl="1"/>
            <a:r>
              <a:rPr lang="en-US" dirty="0" smtClean="0"/>
              <a:t>Even in languages we won’t use</a:t>
            </a:r>
          </a:p>
          <a:p>
            <a:pPr lvl="1"/>
            <a:r>
              <a:rPr lang="en-US" dirty="0" smtClean="0"/>
              <a:t>Learn the core ideas around which </a:t>
            </a:r>
            <a:r>
              <a:rPr lang="en-US" i="1" dirty="0" smtClean="0"/>
              <a:t>every</a:t>
            </a:r>
            <a:r>
              <a:rPr lang="en-US" dirty="0" smtClean="0"/>
              <a:t> language is built,  despite countless surface-level differences and variations</a:t>
            </a:r>
          </a:p>
          <a:p>
            <a:pPr lvl="1"/>
            <a:r>
              <a:rPr lang="en-US" i="1" dirty="0" smtClean="0"/>
              <a:t>Poor</a:t>
            </a:r>
            <a:r>
              <a:rPr lang="en-US" dirty="0" smtClean="0"/>
              <a:t> course summary: “Uses ML, Racket, and Ruby”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Today’s class:</a:t>
            </a:r>
          </a:p>
          <a:p>
            <a:pPr lvl="1"/>
            <a:r>
              <a:rPr lang="en-US" dirty="0" smtClean="0"/>
              <a:t>Course mechanics</a:t>
            </a:r>
          </a:p>
          <a:p>
            <a:pPr lvl="1"/>
            <a:r>
              <a:rPr lang="en-US" i="1" dirty="0"/>
              <a:t>[</a:t>
            </a:r>
            <a:r>
              <a:rPr lang="en-US" i="1" dirty="0" smtClean="0"/>
              <a:t>A rain-check on motivation]</a:t>
            </a:r>
          </a:p>
          <a:p>
            <a:pPr lvl="1"/>
            <a:r>
              <a:rPr lang="en-US" dirty="0" smtClean="0"/>
              <a:t>Dive into ML: Homework 1 due Wednesday of next week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20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Learning to think about software in this “PL” way will make you a better programmer even if/when you go back to old ways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It will also give you the mental tools and experience you need for a lifetime of confidently picking up new languages and ideas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[Somewhat in the style of </a:t>
            </a:r>
            <a:r>
              <a:rPr lang="en-US" i="1" dirty="0" smtClean="0"/>
              <a:t>The Karate Kid</a:t>
            </a:r>
            <a:r>
              <a:rPr lang="en-US" dirty="0" smtClean="0"/>
              <a:t> movies (1984, 2010)]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4305300"/>
            <a:ext cx="1123950" cy="1673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321011"/>
            <a:ext cx="1095375" cy="1622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2286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strange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4-5 weeks will use</a:t>
            </a:r>
          </a:p>
          <a:p>
            <a:pPr lvl="1"/>
            <a:r>
              <a:rPr lang="en-US" dirty="0" smtClean="0"/>
              <a:t>ML language</a:t>
            </a:r>
          </a:p>
          <a:p>
            <a:pPr lvl="1"/>
            <a:r>
              <a:rPr lang="en-US" dirty="0" err="1" smtClean="0"/>
              <a:t>Emacs</a:t>
            </a:r>
            <a:r>
              <a:rPr lang="en-US" dirty="0" smtClean="0"/>
              <a:t> editor</a:t>
            </a:r>
          </a:p>
          <a:p>
            <a:pPr lvl="1"/>
            <a:r>
              <a:rPr lang="en-US" dirty="0" smtClean="0"/>
              <a:t>Read-</a:t>
            </a:r>
            <a:r>
              <a:rPr lang="en-US" dirty="0" err="1" smtClean="0"/>
              <a:t>eval</a:t>
            </a:r>
            <a:r>
              <a:rPr lang="en-US" dirty="0" smtClean="0"/>
              <a:t>-print-loop (REPL) for evaluating programs</a:t>
            </a:r>
          </a:p>
          <a:p>
            <a:pPr lvl="1"/>
            <a:endParaRPr lang="en-US" sz="1000" dirty="0"/>
          </a:p>
          <a:p>
            <a:r>
              <a:rPr lang="en-US" dirty="0" smtClean="0"/>
              <a:t>Need to get things installed and configured</a:t>
            </a:r>
          </a:p>
          <a:p>
            <a:pPr lvl="1"/>
            <a:r>
              <a:rPr lang="en-US" dirty="0" smtClean="0"/>
              <a:t>Either in the department labs or your own machine</a:t>
            </a:r>
          </a:p>
          <a:p>
            <a:pPr lvl="1"/>
            <a:r>
              <a:rPr lang="en-US" dirty="0" smtClean="0"/>
              <a:t>We’ve written thorough instructions (questions welcome)</a:t>
            </a:r>
          </a:p>
          <a:p>
            <a:endParaRPr lang="en-US" sz="1000" dirty="0"/>
          </a:p>
          <a:p>
            <a:r>
              <a:rPr lang="en-US" dirty="0" smtClean="0"/>
              <a:t>Only then can you focus on the content of Homework 1</a:t>
            </a:r>
          </a:p>
          <a:p>
            <a:endParaRPr lang="en-US" sz="1000" dirty="0"/>
          </a:p>
          <a:p>
            <a:r>
              <a:rPr lang="en-US" dirty="0" smtClean="0"/>
              <a:t>Working in strange environments is a CSE life skill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31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“Let go” of all programming languages you already know</a:t>
            </a:r>
          </a:p>
          <a:p>
            <a:endParaRPr lang="en-US" dirty="0"/>
          </a:p>
          <a:p>
            <a:r>
              <a:rPr lang="en-US" dirty="0" smtClean="0"/>
              <a:t>For now, treat ML as a “totally new thing”</a:t>
            </a:r>
          </a:p>
          <a:p>
            <a:pPr lvl="1"/>
            <a:r>
              <a:rPr lang="en-US" dirty="0" smtClean="0"/>
              <a:t>Time later to compare/contrast to what you know</a:t>
            </a:r>
          </a:p>
          <a:p>
            <a:pPr lvl="1"/>
            <a:r>
              <a:rPr lang="en-US" dirty="0" smtClean="0"/>
              <a:t>For now, “oh that seems kind of like this thing in [Java]” will confuse you, slow you down, and you will learn less</a:t>
            </a:r>
          </a:p>
          <a:p>
            <a:pPr lvl="1"/>
            <a:endParaRPr lang="en-US" dirty="0"/>
          </a:p>
          <a:p>
            <a:r>
              <a:rPr lang="en-US" dirty="0" smtClean="0"/>
              <a:t>Start from a blank file…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5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very simple ML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[The same program we just wrote in </a:t>
            </a:r>
            <a:r>
              <a:rPr lang="en-US" dirty="0" err="1" smtClean="0"/>
              <a:t>Emacs</a:t>
            </a:r>
            <a:r>
              <a:rPr lang="en-US" dirty="0" smtClean="0"/>
              <a:t>; here for convenience if reviewing the slides]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133600"/>
            <a:ext cx="6781800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(* My first ML program *)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34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17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(x + y) + (y + 2)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q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+ 1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abs_of_z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z &lt; 0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0 – z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abs_of_z_simpler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abs z</a:t>
            </a:r>
            <a:endParaRPr lang="en-US" sz="2000" kern="0" dirty="0"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705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variable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72400" cy="2057400"/>
          </a:xfrm>
        </p:spPr>
        <p:txBody>
          <a:bodyPr/>
          <a:lstStyle/>
          <a:p>
            <a:r>
              <a:rPr lang="en-US" i="1" dirty="0" smtClean="0"/>
              <a:t>Syntax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Keyword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and </a:t>
            </a:r>
            <a:r>
              <a:rPr lang="en-US" i="1" dirty="0" smtClean="0">
                <a:cs typeface="Courier New" pitchFamily="49" charset="0"/>
              </a:rPr>
              <a:t>punctuation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i="1" dirty="0" smtClean="0">
                <a:cs typeface="Courier New" pitchFamily="49" charset="0"/>
              </a:rPr>
              <a:t>Variable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i="1" dirty="0" smtClean="0">
                <a:cs typeface="Courier New" pitchFamily="49" charset="0"/>
              </a:rPr>
              <a:t>Expression</a:t>
            </a:r>
            <a:r>
              <a:rPr lang="en-US" dirty="0" smtClean="0">
                <a:cs typeface="Courier New" pitchFamily="49" charset="0"/>
              </a:rPr>
              <a:t>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dirty="0">
              <a:cs typeface="Courier New" pitchFamily="49" charset="0"/>
            </a:endParaRPr>
          </a:p>
          <a:p>
            <a:pPr lvl="2"/>
            <a:r>
              <a:rPr lang="en-US" dirty="0" smtClean="0">
                <a:cs typeface="Courier New" pitchFamily="49" charset="0"/>
              </a:rPr>
              <a:t>Many forms of these, most containing </a:t>
            </a:r>
            <a:r>
              <a:rPr lang="en-US" i="1" dirty="0" err="1" smtClean="0">
                <a:cs typeface="Courier New" pitchFamily="49" charset="0"/>
              </a:rPr>
              <a:t>subexpressions</a:t>
            </a:r>
            <a:endParaRPr lang="en-US" i="1" dirty="0" smtClean="0"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600200"/>
            <a:ext cx="65532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latin typeface="Courier New" pitchFamily="49" charset="0"/>
              </a:rPr>
              <a:t>(x + y) + (y + 2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comment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286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0" i="1" dirty="0" smtClean="0"/>
              <a:t>More generally:</a:t>
            </a:r>
            <a:endParaRPr lang="en-US" b="0" dirty="0" smtClean="0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3048000"/>
            <a:ext cx="2057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i="1" kern="0" dirty="0" smtClean="0">
                <a:latin typeface="Courier New" pitchFamily="49" charset="0"/>
              </a:rPr>
              <a:t>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 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443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Syntax</a:t>
            </a:r>
            <a:r>
              <a:rPr lang="en-US" dirty="0" smtClean="0"/>
              <a:t> is just how you write something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Semantics</a:t>
            </a:r>
            <a:r>
              <a:rPr lang="en-US" dirty="0" smtClean="0"/>
              <a:t> is what that something means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Type-checking</a:t>
            </a:r>
            <a:r>
              <a:rPr lang="en-US" dirty="0" smtClean="0"/>
              <a:t> (before program runs)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Evaluation</a:t>
            </a:r>
            <a:r>
              <a:rPr lang="en-US" dirty="0" smtClean="0"/>
              <a:t> (as program runs)</a:t>
            </a:r>
          </a:p>
          <a:p>
            <a:pPr lvl="1"/>
            <a:endParaRPr lang="en-US" dirty="0"/>
          </a:p>
          <a:p>
            <a:r>
              <a:rPr lang="en-US" dirty="0" smtClean="0"/>
              <a:t>For variable bindings:</a:t>
            </a:r>
          </a:p>
          <a:p>
            <a:pPr lvl="1"/>
            <a:r>
              <a:rPr lang="en-US" dirty="0" smtClean="0"/>
              <a:t>Type-check expression and extend </a:t>
            </a:r>
            <a:r>
              <a:rPr lang="en-US" dirty="0" smtClean="0">
                <a:solidFill>
                  <a:schemeClr val="accent2"/>
                </a:solidFill>
              </a:rPr>
              <a:t>static environment</a:t>
            </a:r>
          </a:p>
          <a:p>
            <a:pPr lvl="1"/>
            <a:r>
              <a:rPr lang="en-US" dirty="0" smtClean="0"/>
              <a:t>Evaluate expression and extend </a:t>
            </a:r>
            <a:r>
              <a:rPr lang="en-US" dirty="0" smtClean="0">
                <a:solidFill>
                  <a:schemeClr val="accent2"/>
                </a:solidFill>
              </a:rPr>
              <a:t>dynamic environment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what is the precise syntax, type-checking rules, and evaluation rules for various expressions?  Good question!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17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ML, carefully,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is a sequence of </a:t>
            </a:r>
            <a:r>
              <a:rPr lang="en-US" i="1" dirty="0" smtClean="0"/>
              <a:t>bindings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Type-check</a:t>
            </a:r>
            <a:r>
              <a:rPr lang="en-US" dirty="0" smtClean="0"/>
              <a:t> each binding in order using the </a:t>
            </a:r>
            <a:r>
              <a:rPr lang="en-US" i="1" dirty="0" smtClean="0"/>
              <a:t>static environment</a:t>
            </a:r>
            <a:r>
              <a:rPr lang="en-US" dirty="0" smtClean="0"/>
              <a:t> produced by the previous bindings</a:t>
            </a:r>
          </a:p>
          <a:p>
            <a:endParaRPr lang="en-US" dirty="0"/>
          </a:p>
          <a:p>
            <a:r>
              <a:rPr lang="en-US" i="1" dirty="0" smtClean="0"/>
              <a:t>Evaluate</a:t>
            </a:r>
            <a:r>
              <a:rPr lang="en-US" dirty="0" smtClean="0"/>
              <a:t> each binding in order using the </a:t>
            </a:r>
            <a:r>
              <a:rPr lang="en-US" i="1" dirty="0" smtClean="0"/>
              <a:t>dynamic environment</a:t>
            </a:r>
            <a:r>
              <a:rPr lang="en-US" dirty="0" smtClean="0"/>
              <a:t> produced by the previous bindings</a:t>
            </a:r>
          </a:p>
          <a:p>
            <a:pPr lvl="1"/>
            <a:r>
              <a:rPr lang="en-US" dirty="0" smtClean="0"/>
              <a:t>Dynamic environment holds </a:t>
            </a:r>
            <a:r>
              <a:rPr lang="en-US" i="1" dirty="0" smtClean="0"/>
              <a:t>values</a:t>
            </a:r>
            <a:r>
              <a:rPr lang="en-US" dirty="0" smtClean="0"/>
              <a:t>, the results of evaluating expressions</a:t>
            </a:r>
          </a:p>
          <a:p>
            <a:endParaRPr lang="en-US" dirty="0" smtClean="0"/>
          </a:p>
          <a:p>
            <a:r>
              <a:rPr lang="en-US" dirty="0" smtClean="0"/>
              <a:t>So far, the only kind of binding is a </a:t>
            </a:r>
            <a:r>
              <a:rPr lang="en-US" i="1" dirty="0" smtClean="0"/>
              <a:t>variable binding</a:t>
            </a:r>
          </a:p>
          <a:p>
            <a:pPr lvl="1"/>
            <a:r>
              <a:rPr lang="en-US" dirty="0" smtClean="0"/>
              <a:t>More soon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84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We have seen many kinds of expressions: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b="1" dirty="0" smtClean="0"/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b="1" dirty="0"/>
              <a:t> </a:t>
            </a:r>
            <a:r>
              <a:rPr lang="en-US" b="1" dirty="0" smtClean="0"/>
              <a:t>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 smtClean="0"/>
              <a:t> 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then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else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dirty="0" smtClean="0"/>
              <a:t>Can get arbitrarily large since any </a:t>
            </a:r>
            <a:r>
              <a:rPr lang="en-US" dirty="0" err="1" smtClean="0"/>
              <a:t>subexpression</a:t>
            </a:r>
            <a:r>
              <a:rPr lang="en-US" dirty="0" smtClean="0"/>
              <a:t> can contain </a:t>
            </a:r>
            <a:r>
              <a:rPr lang="en-US" dirty="0" err="1" smtClean="0"/>
              <a:t>subsubexpressions</a:t>
            </a:r>
            <a:r>
              <a:rPr lang="en-US" dirty="0" smtClean="0"/>
              <a:t>, etc.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Every kind of expression has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Syntax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Type-checking rules</a:t>
            </a:r>
          </a:p>
          <a:p>
            <a:pPr lvl="2"/>
            <a:r>
              <a:rPr lang="en-US" dirty="0" smtClean="0"/>
              <a:t>Produces a type or fails (with a bad error message </a:t>
            </a:r>
            <a:r>
              <a:rPr lang="en-US" dirty="0" smtClean="0">
                <a:sym typeface="Wingdings" pitchFamily="2" charset="2"/>
              </a:rPr>
              <a:t>)</a:t>
            </a:r>
            <a:endParaRPr lang="en-US" dirty="0" smtClean="0"/>
          </a:p>
          <a:p>
            <a:pPr lvl="2"/>
            <a:r>
              <a:rPr lang="en-US" dirty="0" smtClean="0"/>
              <a:t>Types so far: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unit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Evaluation rules (used only on things that type-check)</a:t>
            </a:r>
          </a:p>
          <a:p>
            <a:pPr lvl="2"/>
            <a:r>
              <a:rPr lang="en-US" dirty="0" smtClean="0"/>
              <a:t>Produces a value (or exception or infinite-loop)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1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sequence of letters, digits, _, not starting with digit</a:t>
            </a:r>
          </a:p>
          <a:p>
            <a:endParaRPr lang="en-US" dirty="0"/>
          </a:p>
          <a:p>
            <a:r>
              <a:rPr lang="en-US" dirty="0" smtClean="0"/>
              <a:t>Type-checking: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Look up type in current static environment</a:t>
            </a:r>
          </a:p>
          <a:p>
            <a:pPr lvl="3"/>
            <a:r>
              <a:rPr lang="en-US" dirty="0" smtClean="0"/>
              <a:t>If not there fail</a:t>
            </a:r>
          </a:p>
          <a:p>
            <a:pPr lvl="1"/>
            <a:endParaRPr lang="en-US" dirty="0"/>
          </a:p>
          <a:p>
            <a:r>
              <a:rPr lang="en-US" dirty="0" smtClean="0"/>
              <a:t>Evaluation: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Look up value in current dynamic environment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77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</a:t>
            </a:r>
          </a:p>
          <a:p>
            <a:pPr marL="0" indent="0">
              <a:buNone/>
            </a:pPr>
            <a:r>
              <a:rPr lang="en-US" b="1" i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where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are expressions</a:t>
            </a:r>
          </a:p>
          <a:p>
            <a:endParaRPr lang="en-US" dirty="0"/>
          </a:p>
          <a:p>
            <a:r>
              <a:rPr lang="en-US" dirty="0" smtClean="0"/>
              <a:t>Type-checking: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Evaluation: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If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 evaluates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evaluates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r>
              <a:rPr lang="en-US" dirty="0" smtClean="0"/>
              <a:t>,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then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b="1" i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 evaluates to sum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v1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v2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2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 to-do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the next 24-48 hours: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course web page: </a:t>
            </a:r>
            <a:r>
              <a:rPr lang="en-US" dirty="0">
                <a:solidFill>
                  <a:schemeClr val="accent2"/>
                </a:solidFill>
              </a:rPr>
              <a:t>http://</a:t>
            </a:r>
            <a:r>
              <a:rPr lang="en-US" dirty="0" smtClean="0">
                <a:solidFill>
                  <a:schemeClr val="accent2"/>
                </a:solidFill>
              </a:rPr>
              <a:t>courses.cs.washington.edu/courses/cse341/17sp</a:t>
            </a:r>
            <a:r>
              <a:rPr lang="en-US" dirty="0" smtClean="0">
                <a:solidFill>
                  <a:schemeClr val="accent2"/>
                </a:solidFill>
              </a:rPr>
              <a:t>/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</a:t>
            </a:r>
            <a:r>
              <a:rPr lang="en-US" dirty="0"/>
              <a:t>all course </a:t>
            </a:r>
            <a:r>
              <a:rPr lang="en-US" dirty="0" smtClean="0"/>
              <a:t>policies (4 short documents on web page)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Adjust class email-list settings as 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Complete </a:t>
            </a:r>
            <a:r>
              <a:rPr lang="en-US" dirty="0"/>
              <a:t>H</a:t>
            </a:r>
            <a:r>
              <a:rPr lang="en-US" dirty="0" smtClean="0"/>
              <a:t>omework 0 (survey worth 0 points)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set up using </a:t>
            </a:r>
            <a:r>
              <a:rPr lang="en-US" dirty="0" err="1"/>
              <a:t>E</a:t>
            </a:r>
            <a:r>
              <a:rPr lang="en-US" dirty="0" err="1" smtClean="0"/>
              <a:t>macs</a:t>
            </a:r>
            <a:r>
              <a:rPr lang="en-US" dirty="0" smtClean="0"/>
              <a:t> [optional; recommended] and ML</a:t>
            </a:r>
          </a:p>
          <a:p>
            <a:pPr lvl="1"/>
            <a:r>
              <a:rPr lang="en-US" dirty="0" smtClean="0"/>
              <a:t>Installation/configuration/use instructions on web page</a:t>
            </a:r>
          </a:p>
          <a:p>
            <a:pPr lvl="1"/>
            <a:r>
              <a:rPr lang="en-US" dirty="0" smtClean="0"/>
              <a:t>Essential; non-intellectual</a:t>
            </a:r>
          </a:p>
          <a:p>
            <a:pPr lvl="2"/>
            <a:r>
              <a:rPr lang="en-US" dirty="0" smtClean="0"/>
              <a:t>No reason to delay!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9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values are expressions</a:t>
            </a:r>
          </a:p>
          <a:p>
            <a:endParaRPr lang="en-US" dirty="0"/>
          </a:p>
          <a:p>
            <a:r>
              <a:rPr lang="en-US" dirty="0" smtClean="0"/>
              <a:t>Not all expressions are values</a:t>
            </a:r>
          </a:p>
          <a:p>
            <a:endParaRPr lang="en-US" dirty="0"/>
          </a:p>
          <a:p>
            <a:r>
              <a:rPr lang="en-US" dirty="0" smtClean="0"/>
              <a:t>A value “evaluates to itself” in “zero steps”</a:t>
            </a:r>
          </a:p>
          <a:p>
            <a:endParaRPr lang="en-US" dirty="0"/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42</a:t>
            </a:r>
            <a:r>
              <a:rPr lang="en-US" dirty="0"/>
              <a:t> 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has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64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Slightly tougher 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What are the syntax, typing rules, and evaluation rules for conditional expressions?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What are the syntax, typing rules, and evaluation rules for </a:t>
            </a: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less-than </a:t>
            </a:r>
            <a:r>
              <a:rPr lang="en-US" i="1" dirty="0"/>
              <a:t>expressions?</a:t>
            </a:r>
          </a:p>
          <a:p>
            <a:pPr marL="0" indent="0" algn="ctr">
              <a:buNone/>
            </a:pP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4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foundation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have many more types, expression forms, and binding forms to learn before we can write “anything interesting”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Syntax, typing rules, evaluation rules will guide us the whole way!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For Homework 1: functions, pairs, conditionals, lists, options, and local bindings</a:t>
            </a:r>
          </a:p>
          <a:p>
            <a:pPr lvl="1"/>
            <a:r>
              <a:rPr lang="en-US" dirty="0" smtClean="0"/>
              <a:t>Earlier problems require less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Will not add (or need):</a:t>
            </a:r>
          </a:p>
          <a:p>
            <a:pPr lvl="1"/>
            <a:r>
              <a:rPr lang="en-US" dirty="0" smtClean="0"/>
              <a:t>Mutation (a.k.a. assignment): use new bindings instead</a:t>
            </a:r>
          </a:p>
          <a:p>
            <a:pPr lvl="1"/>
            <a:r>
              <a:rPr lang="en-US" dirty="0" smtClean="0"/>
              <a:t>Statements: everything is an expression</a:t>
            </a:r>
          </a:p>
          <a:p>
            <a:pPr lvl="1"/>
            <a:r>
              <a:rPr lang="en-US" dirty="0" smtClean="0"/>
              <a:t>Loops: use recursion instead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314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Who: Course Staff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800" y="19050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Dan Grossman: </a:t>
            </a:r>
            <a:r>
              <a:rPr lang="en-US" sz="2000" b="0" kern="0" dirty="0" smtClean="0">
                <a:latin typeface="+mj-lt"/>
              </a:rPr>
              <a:t>Faculty, 341 my favorite course / area of expertise</a:t>
            </a:r>
          </a:p>
          <a:p>
            <a:pPr marL="342900" indent="-342900">
              <a:spcBef>
                <a:spcPct val="20000"/>
              </a:spcBef>
            </a:pPr>
            <a:endParaRPr kumimoji="0" lang="sv-SE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sv-SE" sz="2000" b="0" kern="0" dirty="0" smtClean="0">
                <a:latin typeface="+mj-lt"/>
              </a:rPr>
              <a:t>Nine (!!) </a:t>
            </a:r>
            <a:r>
              <a:rPr lang="sv-SE" sz="2000" b="0" i="1" kern="0" dirty="0" smtClean="0">
                <a:latin typeface="+mj-lt"/>
              </a:rPr>
              <a:t>amazing</a:t>
            </a:r>
            <a:r>
              <a:rPr lang="sv-SE" sz="2000" b="0" kern="0" dirty="0" smtClean="0">
                <a:latin typeface="+mj-lt"/>
              </a:rPr>
              <a:t> TAs</a:t>
            </a:r>
            <a:endParaRPr kumimoji="0" lang="sv-SE" sz="2000" b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endParaRPr kumimoji="0" lang="en-US" sz="2000" b="0" i="1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Get to know us!</a:t>
            </a:r>
          </a:p>
        </p:txBody>
      </p:sp>
    </p:spTree>
    <p:extLst>
      <p:ext uri="{BB962C8B-B14F-4D97-AF65-F5344CB8AC3E}">
        <p14:creationId xmlns:p14="http://schemas.microsoft.com/office/powerpoint/2010/main" val="2145769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in 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Course email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cse341a_sp17@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.washington.edu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Students and staff already subscribed</a:t>
            </a:r>
          </a:p>
          <a:p>
            <a:pPr lvl="1"/>
            <a:r>
              <a:rPr lang="en-US" dirty="0" smtClean="0"/>
              <a:t>You must get announcements sent there</a:t>
            </a:r>
          </a:p>
          <a:p>
            <a:pPr lvl="1"/>
            <a:r>
              <a:rPr lang="en-US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Course staff: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cse341-staff@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.washington.edu     </a:t>
            </a:r>
            <a:r>
              <a:rPr lang="en-US" dirty="0" smtClean="0"/>
              <a:t>    plus individual emails</a:t>
            </a:r>
          </a:p>
          <a:p>
            <a:endParaRPr lang="en-US" sz="1000" dirty="0" smtClean="0"/>
          </a:p>
          <a:p>
            <a:r>
              <a:rPr lang="en-US" dirty="0" smtClean="0"/>
              <a:t>Message Board</a:t>
            </a:r>
          </a:p>
          <a:p>
            <a:pPr lvl="1"/>
            <a:r>
              <a:rPr lang="en-US" dirty="0" smtClean="0"/>
              <a:t>For appropriate discussions; TAs will monitor</a:t>
            </a:r>
          </a:p>
          <a:p>
            <a:pPr lvl="1"/>
            <a:r>
              <a:rPr lang="en-US" dirty="0" smtClean="0"/>
              <a:t>Optional/encouraged, won’t use for important announcements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Anonymous feedback link on webpage</a:t>
            </a:r>
          </a:p>
          <a:p>
            <a:pPr lvl="1"/>
            <a:r>
              <a:rPr lang="en-US" dirty="0" smtClean="0"/>
              <a:t>For good and bad: </a:t>
            </a:r>
            <a:r>
              <a:rPr lang="en-US" dirty="0"/>
              <a:t>I</a:t>
            </a:r>
            <a:r>
              <a:rPr lang="en-US" dirty="0" smtClean="0"/>
              <a:t>f you don’t tell me, I don’t know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68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Lecture: Dan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Slides, code, and reading notes / videos posted</a:t>
            </a:r>
          </a:p>
          <a:p>
            <a:pPr lvl="1"/>
            <a:r>
              <a:rPr lang="en-US" dirty="0" smtClean="0"/>
              <a:t>May be revised after class</a:t>
            </a:r>
          </a:p>
          <a:p>
            <a:pPr lvl="1"/>
            <a:r>
              <a:rPr lang="en-US" i="1" dirty="0" smtClean="0"/>
              <a:t>Take notes</a:t>
            </a:r>
            <a:r>
              <a:rPr lang="en-US" dirty="0" smtClean="0"/>
              <a:t>: materials may not describe everything</a:t>
            </a:r>
          </a:p>
          <a:p>
            <a:pPr lvl="2"/>
            <a:r>
              <a:rPr lang="en-US" dirty="0" smtClean="0"/>
              <a:t>Slides in particular are </a:t>
            </a:r>
            <a:r>
              <a:rPr lang="en-US" i="1" dirty="0" smtClean="0"/>
              <a:t>visual aids</a:t>
            </a:r>
            <a:r>
              <a:rPr lang="en-US" dirty="0" smtClean="0"/>
              <a:t> for me to use</a:t>
            </a:r>
          </a:p>
          <a:p>
            <a:endParaRPr lang="en-US" sz="1000" dirty="0"/>
          </a:p>
          <a:p>
            <a:r>
              <a:rPr lang="en-US" dirty="0" smtClean="0"/>
              <a:t>Ask questions, focus on key ideas</a:t>
            </a:r>
          </a:p>
          <a:p>
            <a:endParaRPr lang="en-US" sz="1000" dirty="0" smtClean="0"/>
          </a:p>
          <a:p>
            <a:r>
              <a:rPr lang="en-US" dirty="0" smtClean="0"/>
              <a:t>Engage actively</a:t>
            </a:r>
          </a:p>
          <a:p>
            <a:pPr lvl="1"/>
            <a:r>
              <a:rPr lang="en-US" dirty="0" smtClean="0"/>
              <a:t>Arrive </a:t>
            </a:r>
            <a:r>
              <a:rPr lang="en-US" i="1" dirty="0" smtClean="0">
                <a:solidFill>
                  <a:schemeClr val="accent2"/>
                </a:solidFill>
              </a:rPr>
              <a:t>punctually</a:t>
            </a:r>
            <a:r>
              <a:rPr lang="en-US" dirty="0" smtClean="0"/>
              <a:t> (beginning matters most!) and well-rested</a:t>
            </a:r>
          </a:p>
          <a:p>
            <a:pPr lvl="2"/>
            <a:r>
              <a:rPr lang="en-US" dirty="0" smtClean="0"/>
              <a:t>Just like you will for the midterm!</a:t>
            </a:r>
          </a:p>
          <a:p>
            <a:pPr lvl="1"/>
            <a:r>
              <a:rPr lang="en-US" i="1" dirty="0" smtClean="0">
                <a:solidFill>
                  <a:schemeClr val="accent2"/>
                </a:solidFill>
              </a:rPr>
              <a:t>Write</a:t>
            </a:r>
            <a:r>
              <a:rPr lang="en-US" dirty="0" smtClean="0"/>
              <a:t> down ideas and code as we go</a:t>
            </a:r>
          </a:p>
          <a:p>
            <a:pPr lvl="1"/>
            <a:r>
              <a:rPr lang="en-US" dirty="0" smtClean="0"/>
              <a:t>If attending and paying attention is a poor use of your time, one of us is doing something wrong</a:t>
            </a:r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1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endParaRPr lang="en-US" sz="1000" dirty="0" smtClean="0"/>
          </a:p>
          <a:p>
            <a:r>
              <a:rPr lang="en-US" dirty="0" smtClean="0"/>
              <a:t>Required: will usually cover new material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more language or environment details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Sometimes main ideas needed for homework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Will</a:t>
            </a:r>
            <a:r>
              <a:rPr lang="en-US" dirty="0" smtClean="0"/>
              <a:t> meet this week: using </a:t>
            </a:r>
            <a:r>
              <a:rPr lang="en-US" dirty="0" err="1" smtClean="0"/>
              <a:t>Emacs</a:t>
            </a:r>
            <a:r>
              <a:rPr lang="en-US" dirty="0" smtClean="0"/>
              <a:t> and ML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Material often also covered in reading notes / videos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Notes and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Posted for each “course unit” </a:t>
            </a:r>
          </a:p>
          <a:p>
            <a:endParaRPr lang="en-US" dirty="0"/>
          </a:p>
          <a:p>
            <a:r>
              <a:rPr lang="en-US" dirty="0" smtClean="0"/>
              <a:t>Go over most (all?) of the material (and some extra stuff?)</a:t>
            </a:r>
          </a:p>
          <a:p>
            <a:endParaRPr lang="en-US" dirty="0"/>
          </a:p>
          <a:p>
            <a:r>
              <a:rPr lang="en-US" dirty="0" smtClean="0"/>
              <a:t>So why come to class?</a:t>
            </a:r>
          </a:p>
          <a:p>
            <a:pPr lvl="1"/>
            <a:r>
              <a:rPr lang="en-US" dirty="0" smtClean="0"/>
              <a:t>Because having these materials lets us make class-time much more useful</a:t>
            </a:r>
          </a:p>
          <a:p>
            <a:pPr lvl="2"/>
            <a:r>
              <a:rPr lang="en-US" dirty="0" smtClean="0"/>
              <a:t>Answer your questions without being rushed because </a:t>
            </a:r>
            <a:r>
              <a:rPr lang="en-US" i="1" dirty="0" smtClean="0"/>
              <a:t>occasionally</a:t>
            </a:r>
            <a:r>
              <a:rPr lang="en-US" dirty="0" smtClean="0"/>
              <a:t>  “didn’t get to X; read/watch about it”</a:t>
            </a:r>
          </a:p>
          <a:p>
            <a:pPr lvl="2"/>
            <a:r>
              <a:rPr lang="en-US" dirty="0" smtClean="0"/>
              <a:t>Can point to occasional optional topics/videos</a:t>
            </a:r>
          </a:p>
          <a:p>
            <a:pPr lvl="2"/>
            <a:r>
              <a:rPr lang="en-US" dirty="0" smtClean="0"/>
              <a:t>Can try different things in class, not just recite things</a:t>
            </a:r>
          </a:p>
          <a:p>
            <a:pPr lvl="2"/>
            <a:endParaRPr lang="en-US" dirty="0"/>
          </a:p>
          <a:p>
            <a:r>
              <a:rPr lang="en-US" dirty="0" smtClean="0"/>
              <a:t>Don’t need other textbooks – I’ve roughly made one myself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4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lvl="1"/>
            <a:endParaRPr lang="en-US" dirty="0" smtClean="0"/>
          </a:p>
          <a:p>
            <a:r>
              <a:rPr lang="en-US" dirty="0"/>
              <a:t>Regular hours and locations on course </a:t>
            </a:r>
            <a:r>
              <a:rPr lang="en-US" dirty="0" smtClean="0"/>
              <a:t>web [soon]</a:t>
            </a:r>
            <a:endParaRPr lang="en-US" dirty="0"/>
          </a:p>
          <a:p>
            <a:pPr lvl="1"/>
            <a:r>
              <a:rPr lang="en-US" dirty="0" smtClean="0"/>
              <a:t>Changes </a:t>
            </a:r>
            <a:r>
              <a:rPr lang="en-US" dirty="0"/>
              <a:t>as necessary </a:t>
            </a:r>
            <a:r>
              <a:rPr lang="en-US" dirty="0" smtClean="0"/>
              <a:t>announced </a:t>
            </a:r>
            <a:r>
              <a:rPr lang="en-US" dirty="0"/>
              <a:t>on email list</a:t>
            </a:r>
          </a:p>
          <a:p>
            <a:endParaRPr lang="en-US" dirty="0" smtClean="0"/>
          </a:p>
          <a:p>
            <a:r>
              <a:rPr lang="en-US" dirty="0" smtClean="0"/>
              <a:t>Use them</a:t>
            </a:r>
          </a:p>
          <a:p>
            <a:pPr lvl="1"/>
            <a:r>
              <a:rPr lang="en-US" i="1" dirty="0" smtClean="0"/>
              <a:t>Please visit me</a:t>
            </a:r>
          </a:p>
          <a:p>
            <a:pPr lvl="1"/>
            <a:r>
              <a:rPr lang="en-US" dirty="0" smtClean="0"/>
              <a:t>Ideally not </a:t>
            </a:r>
            <a:r>
              <a:rPr lang="en-US" i="1" dirty="0" smtClean="0"/>
              <a:t>just</a:t>
            </a:r>
            <a:r>
              <a:rPr lang="en-US" dirty="0" smtClean="0"/>
              <a:t> for homework questions (but that’s good too)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57892</TotalTime>
  <Words>2062</Words>
  <Application>Microsoft Office PowerPoint</Application>
  <PresentationFormat>On-screen Show (4:3)</PresentationFormat>
  <Paragraphs>443</Paragraphs>
  <Slides>32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dan_design_template</vt:lpstr>
      <vt:lpstr>CSE341: Programming Languages  Lecture 1 Course Mechanics ML Variable Bindings</vt:lpstr>
      <vt:lpstr>Welcome!</vt:lpstr>
      <vt:lpstr>Concise to-do list</vt:lpstr>
      <vt:lpstr>Who: Course Staff</vt:lpstr>
      <vt:lpstr>Staying in touch</vt:lpstr>
      <vt:lpstr>Lecture: Dan</vt:lpstr>
      <vt:lpstr>Section</vt:lpstr>
      <vt:lpstr>Reading Notes and Videos</vt:lpstr>
      <vt:lpstr>Office hours</vt:lpstr>
      <vt:lpstr>Homework</vt:lpstr>
      <vt:lpstr>Note my writing style</vt:lpstr>
      <vt:lpstr>Academic Integrity</vt:lpstr>
      <vt:lpstr>Exams</vt:lpstr>
      <vt:lpstr>Coursera (more info in document)</vt:lpstr>
      <vt:lpstr>More Coursera</vt:lpstr>
      <vt:lpstr>Has Coursera help/hurt 341?</vt:lpstr>
      <vt:lpstr>Questions?</vt:lpstr>
      <vt:lpstr>What this course is about</vt:lpstr>
      <vt:lpstr>Why learn this?</vt:lpstr>
      <vt:lpstr>My claim</vt:lpstr>
      <vt:lpstr>A strange environment</vt:lpstr>
      <vt:lpstr>Mindset</vt:lpstr>
      <vt:lpstr>A very simple ML program</vt:lpstr>
      <vt:lpstr>A variable binding</vt:lpstr>
      <vt:lpstr>The semantics</vt:lpstr>
      <vt:lpstr>ML, carefully, so far</vt:lpstr>
      <vt:lpstr>Expressions</vt:lpstr>
      <vt:lpstr>Variables</vt:lpstr>
      <vt:lpstr>Addition</vt:lpstr>
      <vt:lpstr>Values</vt:lpstr>
      <vt:lpstr>Slightly tougher ones</vt:lpstr>
      <vt:lpstr>The foundation we need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804</cp:revision>
  <cp:lastPrinted>2011-09-27T20:26:28Z</cp:lastPrinted>
  <dcterms:created xsi:type="dcterms:W3CDTF">2009-03-13T20:43:19Z</dcterms:created>
  <dcterms:modified xsi:type="dcterms:W3CDTF">2017-03-22T21:01:01Z</dcterms:modified>
</cp:coreProperties>
</file>