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19" r:id="rId3"/>
    <p:sldId id="320" r:id="rId4"/>
    <p:sldId id="321" r:id="rId5"/>
    <p:sldId id="322" r:id="rId6"/>
    <p:sldId id="344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4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7" r:id="rId30"/>
    <p:sldId id="346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9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Function-Closure Idioms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820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p2 p3 …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e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    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p2 =&gt;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p3 =&gt; … =&gt; e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 </a:t>
            </a:r>
            <a:r>
              <a:rPr lang="en-US" b="1" dirty="0" err="1" smtClean="0">
                <a:latin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</a:rPr>
              <a:t> sorted3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y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z =&gt; … </a:t>
            </a:r>
            <a:r>
              <a:rPr lang="en-US" dirty="0" smtClean="0">
                <a:latin typeface="+mj-lt"/>
                <a:cs typeface="Courier New" pitchFamily="49" charset="0"/>
              </a:rPr>
              <a:t>or </a:t>
            </a:r>
            <a:r>
              <a:rPr lang="en-US" b="1" dirty="0" smtClean="0">
                <a:latin typeface="Courier New" pitchFamily="49" charset="0"/>
              </a:rPr>
              <a:t>fun </a:t>
            </a:r>
            <a:r>
              <a:rPr lang="en-US" b="1" dirty="0">
                <a:latin typeface="Courier New" pitchFamily="49" charset="0"/>
              </a:rPr>
              <a:t>sorted3 </a:t>
            </a:r>
            <a:r>
              <a:rPr lang="en-US" b="1" dirty="0" smtClean="0">
                <a:latin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=&gt; 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z =&gt; </a:t>
            </a:r>
            <a:r>
              <a:rPr lang="en-US" b="1" dirty="0" smtClean="0">
                <a:latin typeface="Courier New" pitchFamily="49" charset="0"/>
              </a:rPr>
              <a:t>…</a:t>
            </a:r>
            <a:r>
              <a:rPr lang="en-US" dirty="0" smtClean="0">
                <a:latin typeface="+mj-lt"/>
                <a:cs typeface="Courier New" pitchFamily="49" charset="0"/>
              </a:rPr>
              <a:t>,		       can just write  </a:t>
            </a:r>
            <a:r>
              <a:rPr lang="en-US" b="1" dirty="0" smtClean="0">
                <a:latin typeface="Courier New" pitchFamily="49" charset="0"/>
              </a:rPr>
              <a:t>fun sorted3 x y z = x &gt;=y </a:t>
            </a:r>
            <a:r>
              <a:rPr lang="en-US" b="1" dirty="0" err="1" smtClean="0">
                <a:latin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</a:rPr>
              <a:t> y &gt;= x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err="1" smtClean="0">
                <a:latin typeface="+mj-lt"/>
                <a:cs typeface="Courier New" pitchFamily="49" charset="0"/>
              </a:rPr>
              <a:t>Callees</a:t>
            </a:r>
            <a:r>
              <a:rPr lang="en-US" dirty="0" smtClean="0">
                <a:latin typeface="+mj-lt"/>
                <a:cs typeface="Courier New" pitchFamily="49" charset="0"/>
              </a:rPr>
              <a:t> can just think “multi-argument function with spaces instead of a tuple pattern”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35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elegant syntactic sugar (even fewer characters than </a:t>
            </a:r>
            <a:r>
              <a:rPr lang="en-US" dirty="0" err="1" smtClean="0"/>
              <a:t>tupling</a:t>
            </a:r>
            <a:r>
              <a:rPr lang="en-US" dirty="0" smtClean="0"/>
              <a:t>) for: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8862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1600200"/>
            <a:ext cx="6553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x y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sorted3 7 9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Curried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useful example and a call to it</a:t>
            </a:r>
          </a:p>
          <a:p>
            <a:pPr lvl="1"/>
            <a:r>
              <a:rPr lang="en-US" dirty="0" smtClean="0"/>
              <a:t>Will improve call next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667000"/>
            <a:ext cx="65532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5181600"/>
            <a:ext cx="7010400" cy="762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Note: </a:t>
            </a:r>
            <a:r>
              <a:rPr lang="en-US" b="1" kern="0" dirty="0" err="1" smtClean="0">
                <a:latin typeface="Courier New" pitchFamily="49" charset="0"/>
                <a:cs typeface="Courier New" pitchFamily="49" charset="0"/>
              </a:rPr>
              <a:t>foldl</a:t>
            </a:r>
            <a:r>
              <a:rPr lang="en-US" b="0" kern="0" dirty="0" smtClean="0"/>
              <a:t> in ML standard-library has </a:t>
            </a: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kern="0" dirty="0" smtClean="0"/>
              <a:t> take arguments in opposite order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59016904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Few Arguments”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 used currying to simulate multiple arguments</a:t>
            </a:r>
          </a:p>
          <a:p>
            <a:endParaRPr lang="en-US" dirty="0"/>
          </a:p>
          <a:p>
            <a:r>
              <a:rPr lang="en-US" dirty="0" smtClean="0"/>
              <a:t>But if caller provides “too few” arguments, we get back a closure “waiting for the remaining arguments”</a:t>
            </a:r>
          </a:p>
          <a:p>
            <a:pPr lvl="1"/>
            <a:r>
              <a:rPr lang="en-US" dirty="0" smtClean="0"/>
              <a:t>Called partial application</a:t>
            </a:r>
          </a:p>
          <a:p>
            <a:pPr lvl="1"/>
            <a:r>
              <a:rPr lang="en-US" dirty="0" smtClean="0"/>
              <a:t>Convenient and useful</a:t>
            </a:r>
          </a:p>
          <a:p>
            <a:pPr lvl="1"/>
            <a:r>
              <a:rPr lang="en-US" dirty="0" smtClean="0"/>
              <a:t>Can be done with any curried function</a:t>
            </a:r>
          </a:p>
          <a:p>
            <a:pPr lvl="1"/>
            <a:endParaRPr lang="en-US" dirty="0"/>
          </a:p>
          <a:p>
            <a:r>
              <a:rPr lang="en-US" dirty="0" smtClean="0"/>
              <a:t>No new semantics here: a pleasant idiom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7309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9248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we already know,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>
                <a:latin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evaluates to a closure that given </a:t>
            </a:r>
            <a:r>
              <a:rPr lang="en-US" b="1" dirty="0" err="1" smtClean="0">
                <a:latin typeface="Courier New" pitchFamily="49" charset="0"/>
              </a:rPr>
              <a:t>xs</a:t>
            </a:r>
            <a:r>
              <a:rPr lang="en-US" dirty="0" smtClean="0"/>
              <a:t>, evaluates the case-expression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bound to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 smtClean="0">
                <a:latin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acc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bound to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7705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Unnecessary function wrapping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524000"/>
            <a:ext cx="78486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73100" y="2921000"/>
            <a:ext cx="79248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Previously learned not to write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 x</a:t>
            </a:r>
            <a:r>
              <a:rPr lang="en-US" b="0" dirty="0"/>
              <a:t> </a:t>
            </a:r>
            <a:r>
              <a:rPr lang="en-US" b="0" dirty="0" smtClean="0"/>
              <a:t>                   when we can write 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</a:t>
            </a:r>
          </a:p>
          <a:p>
            <a:endParaRPr lang="en-US" kern="0" dirty="0">
              <a:latin typeface="Courier New" pitchFamily="49" charset="0"/>
            </a:endParaRPr>
          </a:p>
          <a:p>
            <a:r>
              <a:rPr lang="en-US" b="0" dirty="0" smtClean="0"/>
              <a:t>This is the same thing, with</a:t>
            </a:r>
            <a:r>
              <a:rPr lang="en-US" kern="0" dirty="0">
                <a:latin typeface="Courier New" pitchFamily="49" charset="0"/>
              </a:rPr>
              <a:t> fold (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(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kern="0" dirty="0" err="1">
                <a:latin typeface="Courier New" pitchFamily="49" charset="0"/>
              </a:rPr>
              <a:t>,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kern="0" dirty="0">
                <a:latin typeface="Courier New" pitchFamily="49" charset="0"/>
              </a:rPr>
              <a:t>)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kern="0" dirty="0" err="1">
                <a:latin typeface="Courier New" pitchFamily="49" charset="0"/>
              </a:rPr>
              <a:t>x+y</a:t>
            </a:r>
            <a:r>
              <a:rPr lang="en-US" kern="0" dirty="0">
                <a:latin typeface="Courier New" pitchFamily="49" charset="0"/>
              </a:rPr>
              <a:t>) </a:t>
            </a:r>
            <a:r>
              <a:rPr lang="en-US" kern="0" dirty="0" smtClean="0">
                <a:latin typeface="Courier New" pitchFamily="49" charset="0"/>
              </a:rPr>
              <a:t>0 </a:t>
            </a:r>
            <a:r>
              <a:rPr lang="en-US" b="0" kern="0" dirty="0" smtClean="0">
                <a:latin typeface="+mj-lt"/>
              </a:rPr>
              <a:t>in place of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38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application is particularly nice for iterator-like functions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this reason, ML library functions of this form usually curried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6934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exists predicate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predicate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orelse</a:t>
            </a:r>
            <a:r>
              <a:rPr lang="en-US" sz="2000" kern="0" dirty="0" smtClean="0">
                <a:latin typeface="Courier New" pitchFamily="49" charset="0"/>
              </a:rPr>
              <a:t> exists predicate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exists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x=7) [4,11,23]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hasZero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exists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x=0)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7799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Restriction Appears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you use partial application to </a:t>
            </a:r>
            <a:r>
              <a:rPr lang="en-US" i="1" dirty="0" smtClean="0"/>
              <a:t>create a polymorphic function</a:t>
            </a:r>
            <a:r>
              <a:rPr lang="en-US" dirty="0" smtClean="0"/>
              <a:t>, it may not work due to the </a:t>
            </a:r>
            <a:r>
              <a:rPr lang="en-US" dirty="0" smtClean="0">
                <a:solidFill>
                  <a:schemeClr val="accent2"/>
                </a:solidFill>
              </a:rPr>
              <a:t>value restriction</a:t>
            </a:r>
          </a:p>
          <a:p>
            <a:pPr lvl="1"/>
            <a:endParaRPr lang="en-US" sz="1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Warning about “type </a:t>
            </a:r>
            <a:r>
              <a:rPr lang="en-US" dirty="0" err="1" smtClean="0">
                <a:solidFill>
                  <a:schemeClr val="accent2"/>
                </a:solidFill>
              </a:rPr>
              <a:t>vars</a:t>
            </a:r>
            <a:r>
              <a:rPr lang="en-US" dirty="0" smtClean="0">
                <a:solidFill>
                  <a:schemeClr val="accent2"/>
                </a:solidFill>
              </a:rPr>
              <a:t> not generalized”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And won’t let you call the function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This should surprise you; you did nothing wrong </a:t>
            </a:r>
            <a:r>
              <a:rPr lang="en-US" dirty="0" smtClean="0">
                <a:sym typeface="Wingdings" pitchFamily="2" charset="2"/>
              </a:rPr>
              <a:t> but you still must change your code</a:t>
            </a:r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See the code for workarounds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discuss a bit more when discussing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4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combining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195945"/>
          </a:xfrm>
        </p:spPr>
        <p:txBody>
          <a:bodyPr/>
          <a:lstStyle/>
          <a:p>
            <a:r>
              <a:rPr lang="en-US" dirty="0" smtClean="0"/>
              <a:t>What if you want to curry a </a:t>
            </a:r>
            <a:r>
              <a:rPr lang="en-US" dirty="0" err="1" smtClean="0"/>
              <a:t>tupled</a:t>
            </a:r>
            <a:r>
              <a:rPr lang="en-US" dirty="0" smtClean="0"/>
              <a:t> function or vice-versa?</a:t>
            </a:r>
          </a:p>
          <a:p>
            <a:r>
              <a:rPr lang="en-US" dirty="0" smtClean="0"/>
              <a:t>What if a function’s arguments are in the wrong order for the partial application you want?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Naturally, it is easy to write higher-order wrapper functions</a:t>
            </a:r>
          </a:p>
          <a:p>
            <a:pPr lvl="1"/>
            <a:r>
              <a:rPr lang="en-US" dirty="0" smtClean="0"/>
              <a:t>And their types are neat logical formulas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038600"/>
            <a:ext cx="670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other_curry1 f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y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other_curry2 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curry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uncurry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x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80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which is faster:  </a:t>
            </a:r>
            <a:r>
              <a:rPr lang="en-US" dirty="0" err="1" smtClean="0"/>
              <a:t>tupling</a:t>
            </a:r>
            <a:r>
              <a:rPr lang="en-US" dirty="0" smtClean="0"/>
              <a:t> or currying multiple-arguments?</a:t>
            </a:r>
          </a:p>
          <a:p>
            <a:endParaRPr lang="en-US" dirty="0"/>
          </a:p>
          <a:p>
            <a:r>
              <a:rPr lang="en-US" dirty="0" smtClean="0"/>
              <a:t>They are both constant-time operations, so it doesn’t matter in most of your code – “plenty fast”</a:t>
            </a:r>
          </a:p>
          <a:p>
            <a:pPr lvl="1"/>
            <a:r>
              <a:rPr lang="en-US" dirty="0" smtClean="0"/>
              <a:t>Don’t program against an </a:t>
            </a:r>
            <a:r>
              <a:rPr lang="en-US" i="1" dirty="0" smtClean="0"/>
              <a:t>implementation</a:t>
            </a:r>
            <a:r>
              <a:rPr lang="en-US" dirty="0" smtClean="0"/>
              <a:t> until it matters!</a:t>
            </a:r>
          </a:p>
          <a:p>
            <a:endParaRPr lang="en-US" dirty="0"/>
          </a:p>
          <a:p>
            <a:r>
              <a:rPr lang="en-US" dirty="0" smtClean="0"/>
              <a:t>For the small (zero?) part where efficiency matters:</a:t>
            </a:r>
          </a:p>
          <a:p>
            <a:pPr lvl="1"/>
            <a:r>
              <a:rPr lang="en-US" dirty="0" smtClean="0"/>
              <a:t>It turns out SML/NJ compiles tuples more efficiently</a:t>
            </a:r>
          </a:p>
          <a:p>
            <a:pPr lvl="1"/>
            <a:r>
              <a:rPr lang="en-US" dirty="0" smtClean="0"/>
              <a:t>But many other functional-language implementations do better with currying (</a:t>
            </a:r>
            <a:r>
              <a:rPr lang="en-US" dirty="0" err="1" smtClean="0"/>
              <a:t>OCaml</a:t>
            </a:r>
            <a:r>
              <a:rPr lang="en-US" dirty="0" smtClean="0"/>
              <a:t>, F#, Haskell)</a:t>
            </a:r>
          </a:p>
          <a:p>
            <a:pPr lvl="2"/>
            <a:r>
              <a:rPr lang="en-US" dirty="0" smtClean="0"/>
              <a:t>So currying is the “normal thing” and programmers read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t1 -&gt; t2 -&gt; t3 -&gt; t4</a:t>
            </a:r>
            <a:r>
              <a:rPr lang="en-US" dirty="0" smtClean="0"/>
              <a:t> as a 3-argument function that also allows </a:t>
            </a:r>
            <a:r>
              <a:rPr lang="en-US" smtClean="0"/>
              <a:t>partial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9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97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99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has (separate)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Mutable data structures are okay in some situations</a:t>
            </a:r>
          </a:p>
          <a:p>
            <a:pPr lvl="1"/>
            <a:r>
              <a:rPr lang="en-US" dirty="0" smtClean="0"/>
              <a:t>When “update to state of world” is appropriate model</a:t>
            </a:r>
          </a:p>
          <a:p>
            <a:pPr lvl="1"/>
            <a:r>
              <a:rPr lang="en-US" dirty="0" smtClean="0"/>
              <a:t>But want most language constructs truly immutable</a:t>
            </a:r>
          </a:p>
          <a:p>
            <a:pPr lvl="1"/>
            <a:endParaRPr lang="en-US" dirty="0"/>
          </a:p>
          <a:p>
            <a:r>
              <a:rPr lang="en-US" dirty="0" smtClean="0"/>
              <a:t>ML does this with a separate construct: references</a:t>
            </a:r>
          </a:p>
          <a:p>
            <a:endParaRPr lang="en-US" dirty="0"/>
          </a:p>
          <a:p>
            <a:r>
              <a:rPr lang="en-US" dirty="0" smtClean="0"/>
              <a:t>Introducing now because will use them for next closure idiom</a:t>
            </a:r>
          </a:p>
          <a:p>
            <a:endParaRPr lang="en-US" dirty="0"/>
          </a:p>
          <a:p>
            <a:r>
              <a:rPr lang="en-US" dirty="0" smtClean="0"/>
              <a:t>Do not use references on your homework</a:t>
            </a:r>
          </a:p>
          <a:p>
            <a:pPr lvl="1"/>
            <a:r>
              <a:rPr lang="en-US" dirty="0" smtClean="0"/>
              <a:t>You need practice with mutation-free programming</a:t>
            </a:r>
          </a:p>
          <a:p>
            <a:pPr lvl="1"/>
            <a:r>
              <a:rPr lang="en-US" dirty="0" smtClean="0"/>
              <a:t>They will lead to less elegant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4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types: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ref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is a type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expressions: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ref e</a:t>
            </a:r>
            <a:r>
              <a:rPr lang="en-US" dirty="0" smtClean="0"/>
              <a:t> to create a reference with initial contents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:= e2</a:t>
            </a:r>
            <a:r>
              <a:rPr lang="en-US" dirty="0" smtClean="0"/>
              <a:t> to update contents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!e</a:t>
            </a:r>
            <a:r>
              <a:rPr lang="en-US" dirty="0" smtClean="0"/>
              <a:t> to retrieve contents (not negation)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49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524000"/>
            <a:ext cx="5105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ref 42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:= 43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(!y) + (!z)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85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x + 1 does not type-check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7700" y="3886200"/>
            <a:ext cx="7962900" cy="2362200"/>
          </a:xfrm>
        </p:spPr>
        <p:txBody>
          <a:bodyPr/>
          <a:lstStyle/>
          <a:p>
            <a:r>
              <a:rPr lang="en-US" dirty="0" smtClean="0"/>
              <a:t>A variable bound to a reference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) is still immutable: it will always refer to the same reference</a:t>
            </a:r>
          </a:p>
          <a:p>
            <a:r>
              <a:rPr lang="en-US" dirty="0" smtClean="0"/>
              <a:t>But the contents of the reference may change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</a:p>
          <a:p>
            <a:r>
              <a:rPr lang="en-US" dirty="0" smtClean="0"/>
              <a:t>And there may be aliases to the reference, which matter a lot</a:t>
            </a:r>
          </a:p>
          <a:p>
            <a:r>
              <a:rPr lang="en-US" dirty="0" smtClean="0"/>
              <a:t>References are first-class values</a:t>
            </a:r>
          </a:p>
          <a:p>
            <a:r>
              <a:rPr lang="en-US" dirty="0" smtClean="0"/>
              <a:t>Like a one-field mutable object, 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don’t specify the field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477000" y="1600196"/>
            <a:ext cx="2010974" cy="1415604"/>
            <a:chOff x="6654247" y="1600199"/>
            <a:chExt cx="1541009" cy="1028165"/>
          </a:xfrm>
        </p:grpSpPr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6654247" y="2337761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660904" y="1600199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7359175" y="2299797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</a:rPr>
                <a:t>z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V="1">
              <a:off x="6840444" y="1871751"/>
              <a:ext cx="128867" cy="5733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618609" y="1600200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7935822" y="2319684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y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8" name="Line 45"/>
            <p:cNvSpPr>
              <a:spLocks noChangeShapeType="1"/>
            </p:cNvSpPr>
            <p:nvPr/>
          </p:nvSpPr>
          <p:spPr bwMode="auto">
            <a:xfrm flipH="1" flipV="1">
              <a:off x="7886004" y="1871750"/>
              <a:ext cx="164954" cy="5303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 flipH="1" flipV="1">
              <a:off x="7086600" y="1904998"/>
              <a:ext cx="374065" cy="432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331280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common idiom: Library takes functions to apply later, when an </a:t>
            </a:r>
            <a:r>
              <a:rPr lang="en-US" i="1" dirty="0" smtClean="0"/>
              <a:t>event</a:t>
            </a:r>
            <a:r>
              <a:rPr lang="en-US" dirty="0" smtClean="0"/>
              <a:t> occurs – examples:</a:t>
            </a:r>
          </a:p>
          <a:p>
            <a:pPr lvl="1"/>
            <a:r>
              <a:rPr lang="en-US" dirty="0" smtClean="0"/>
              <a:t>When a key is pressed, mouse moves, data arrives</a:t>
            </a:r>
          </a:p>
          <a:p>
            <a:pPr lvl="1"/>
            <a:r>
              <a:rPr lang="en-US" dirty="0" smtClean="0"/>
              <a:t>When the program enters some state (e.g., turns in a game)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library may accept multiple callbacks</a:t>
            </a:r>
          </a:p>
          <a:p>
            <a:pPr lvl="1"/>
            <a:r>
              <a:rPr lang="en-US" dirty="0" smtClean="0"/>
              <a:t>Different callbacks may need different private data with different types</a:t>
            </a:r>
          </a:p>
          <a:p>
            <a:pPr lvl="1"/>
            <a:r>
              <a:rPr lang="en-US" dirty="0" smtClean="0"/>
              <a:t>Fortunately, a function’s type does not include the types of bindings in its environment</a:t>
            </a:r>
          </a:p>
          <a:p>
            <a:pPr lvl="1"/>
            <a:r>
              <a:rPr lang="en-US" dirty="0" smtClean="0"/>
              <a:t>(In OOP, objects and private fields are used similarly, e.g.,  Java Swing’s event-listeners)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98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it’s not absolutely necessary, mutable state is reasonably appropriate here</a:t>
            </a:r>
          </a:p>
          <a:p>
            <a:pPr lvl="1"/>
            <a:r>
              <a:rPr lang="en-US" dirty="0" smtClean="0"/>
              <a:t>We really do want the “callbacks registered” to </a:t>
            </a:r>
            <a:r>
              <a:rPr lang="en-US" i="1" dirty="0" smtClean="0"/>
              <a:t>change </a:t>
            </a:r>
            <a:r>
              <a:rPr lang="en-US" dirty="0" smtClean="0"/>
              <a:t>when a function to register a callback is called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339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call-back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Library maintains mutable state for “what callbacks are there” and provides a function for accepting new ones</a:t>
            </a:r>
          </a:p>
          <a:p>
            <a:pPr lvl="1"/>
            <a:r>
              <a:rPr lang="en-US" dirty="0" smtClean="0"/>
              <a:t>A real library would also support removing them, etc.</a:t>
            </a:r>
          </a:p>
          <a:p>
            <a:pPr lvl="1"/>
            <a:r>
              <a:rPr lang="en-US" dirty="0" smtClean="0"/>
              <a:t>In example, callbacks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-&gt;unit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the entire public library interface would be the function for registering new callbacks: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onKeyEvent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unit) -&gt; unit</a:t>
            </a:r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(Because callbacks are executed </a:t>
            </a:r>
            <a:r>
              <a:rPr lang="en-US" dirty="0"/>
              <a:t>for side-effect, </a:t>
            </a:r>
            <a:r>
              <a:rPr lang="en-US" dirty="0" smtClean="0"/>
              <a:t>they </a:t>
            </a:r>
            <a:r>
              <a:rPr lang="en-US" dirty="0"/>
              <a:t>may also need mutable state)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69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842655"/>
            <a:ext cx="6629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unit) list ref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ref []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 smtClean="0">
                <a:latin typeface="Courier New" pitchFamily="49" charset="0"/>
              </a:rPr>
              <a:t>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onKeyEvent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 := f :: 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loop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case </a:t>
            </a:r>
            <a:r>
              <a:rPr lang="en-US" sz="2000" kern="0" dirty="0" err="1" smtClean="0">
                <a:latin typeface="Courier New" pitchFamily="49" charset="0"/>
              </a:rPr>
              <a:t>fs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; loop </a:t>
            </a:r>
            <a:r>
              <a:rPr lang="en-US" sz="2000" kern="0" dirty="0" err="1" smtClean="0">
                <a:latin typeface="Courier New" pitchFamily="49" charset="0"/>
              </a:rPr>
              <a:t>fs’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>
                <a:latin typeface="Courier New" pitchFamily="49" charset="0"/>
              </a:rPr>
              <a:t>loop </a:t>
            </a:r>
            <a:r>
              <a:rPr lang="en-US" sz="2000" kern="0" dirty="0" smtClean="0">
                <a:latin typeface="Courier New" pitchFamily="49" charset="0"/>
              </a:rPr>
              <a:t>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8661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only register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</a:t>
            </a:r>
            <a:r>
              <a:rPr lang="en-US" dirty="0" smtClean="0"/>
              <a:t>, so if any other data is needed, must be in closure’s environment</a:t>
            </a:r>
          </a:p>
          <a:p>
            <a:pPr lvl="1"/>
            <a:r>
              <a:rPr lang="en-US" dirty="0" smtClean="0"/>
              <a:t>And if need to “remember” something, need mutable state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7724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 := (!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) + 1)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printIfPressed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j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=j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print ("pressed </a:t>
            </a:r>
            <a:r>
              <a:rPr lang="en-US" sz="2000" kern="0" dirty="0">
                <a:latin typeface="Courier New" pitchFamily="49" charset="0"/>
              </a:rPr>
              <a:t>" ^ </a:t>
            </a:r>
            <a:r>
              <a:rPr lang="en-US" sz="2000" kern="0" dirty="0" err="1">
                <a:latin typeface="Courier New" pitchFamily="49" charset="0"/>
              </a:rPr>
              <a:t>Int.toString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5838015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35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Canonical example is function composition: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Creates a closure that “remembers” </a:t>
            </a:r>
            <a:r>
              <a:rPr lang="en-US" smtClean="0"/>
              <a:t>what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mtClean="0"/>
              <a:t> and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mtClean="0"/>
              <a:t> </a:t>
            </a:r>
            <a:r>
              <a:rPr lang="en-US" dirty="0" smtClean="0"/>
              <a:t>are bound to</a:t>
            </a:r>
          </a:p>
          <a:p>
            <a:r>
              <a:rPr lang="en-US" dirty="0" smtClean="0"/>
              <a:t>Type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('b -&gt; 'c) * ('a -&gt; 'b) -&gt; ('a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'c)     </a:t>
            </a:r>
            <a:r>
              <a:rPr lang="en-US" dirty="0" smtClean="0">
                <a:cs typeface="Courier New" pitchFamily="49" charset="0"/>
              </a:rPr>
              <a:t>but the REPL prints something </a:t>
            </a:r>
            <a:r>
              <a:rPr lang="en-US" i="1" dirty="0" smtClean="0">
                <a:cs typeface="Courier New" pitchFamily="49" charset="0"/>
              </a:rPr>
              <a:t>equivalent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ML standard library provides this as infix operator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 (third version best):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133600"/>
            <a:ext cx="5562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(g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953000"/>
            <a:ext cx="80772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2000" kern="0" dirty="0" smtClean="0">
                <a:latin typeface="Courier New" pitchFamily="49" charset="0"/>
              </a:rPr>
              <a:t>(abs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29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Implementing an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our last idiom, closures can implement </a:t>
            </a:r>
            <a:r>
              <a:rPr lang="en-US" dirty="0" smtClean="0">
                <a:solidFill>
                  <a:schemeClr val="accent2"/>
                </a:solidFill>
              </a:rPr>
              <a:t>abstract data types</a:t>
            </a:r>
          </a:p>
          <a:p>
            <a:pPr lvl="1"/>
            <a:r>
              <a:rPr lang="en-US" dirty="0" smtClean="0"/>
              <a:t>Can put multiple functions in a record</a:t>
            </a:r>
          </a:p>
          <a:p>
            <a:pPr lvl="1"/>
            <a:r>
              <a:rPr lang="en-US" dirty="0" smtClean="0"/>
              <a:t>The functions can share the same private data</a:t>
            </a:r>
          </a:p>
          <a:p>
            <a:pPr lvl="1"/>
            <a:r>
              <a:rPr lang="en-US" dirty="0" smtClean="0"/>
              <a:t>Private data can be mutable or immutable</a:t>
            </a:r>
          </a:p>
          <a:p>
            <a:pPr lvl="1"/>
            <a:r>
              <a:rPr lang="en-US" dirty="0" smtClean="0"/>
              <a:t>Feels a lot like objects, emphasizing that OOP and functional programming have some deep similarities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See code for an implementation of immutable integer sets with operations </a:t>
            </a:r>
            <a:r>
              <a:rPr lang="en-US" i="1" dirty="0" smtClean="0"/>
              <a:t>insert</a:t>
            </a:r>
            <a:r>
              <a:rPr lang="en-US" dirty="0" smtClean="0"/>
              <a:t>, </a:t>
            </a:r>
            <a:r>
              <a:rPr lang="en-US" i="1" dirty="0" smtClean="0"/>
              <a:t>member</a:t>
            </a:r>
            <a:r>
              <a:rPr lang="en-US" dirty="0" smtClean="0"/>
              <a:t>, and </a:t>
            </a:r>
            <a:r>
              <a:rPr lang="en-US" i="1" dirty="0" smtClean="0"/>
              <a:t>size</a:t>
            </a:r>
            <a:endParaRPr lang="en-US" i="1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 actual code is advanced/clever/tricky, but has no new features</a:t>
            </a:r>
          </a:p>
          <a:p>
            <a:pPr lvl="1"/>
            <a:r>
              <a:rPr lang="en-US" dirty="0" smtClean="0"/>
              <a:t>Combines lexical scope, </a:t>
            </a:r>
            <a:r>
              <a:rPr lang="en-US" dirty="0" err="1" smtClean="0"/>
              <a:t>datatypes</a:t>
            </a:r>
            <a:r>
              <a:rPr lang="en-US" dirty="0" smtClean="0"/>
              <a:t>, records, closures, etc.</a:t>
            </a:r>
          </a:p>
          <a:p>
            <a:pPr lvl="1"/>
            <a:r>
              <a:rPr lang="en-US" dirty="0" smtClean="0"/>
              <a:t>Client use is not so tricky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580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Left-to-right or right-to-left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in math, function composition is “right to left”</a:t>
            </a:r>
          </a:p>
          <a:p>
            <a:pPr lvl="1"/>
            <a:r>
              <a:rPr lang="en-US" dirty="0" smtClean="0"/>
              <a:t>“take absolute value, convert to real, and take square root”</a:t>
            </a:r>
          </a:p>
          <a:p>
            <a:pPr lvl="1"/>
            <a:r>
              <a:rPr lang="en-US" dirty="0" smtClean="0"/>
              <a:t>“square root of the conversion to real of absolute value”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“Pipelines” of functions are common in functional programming and many programmers prefer left-to-right</a:t>
            </a:r>
          </a:p>
          <a:p>
            <a:pPr lvl="1"/>
            <a:r>
              <a:rPr lang="en-US" dirty="0" smtClean="0"/>
              <a:t>Can define our own infix operator</a:t>
            </a:r>
          </a:p>
          <a:p>
            <a:pPr lvl="1"/>
            <a:r>
              <a:rPr lang="en-US" dirty="0" smtClean="0"/>
              <a:t>This one is very popular (and predefined) in F#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371600"/>
            <a:ext cx="739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800600"/>
            <a:ext cx="6400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infix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|&gt;</a:t>
            </a:r>
            <a:r>
              <a:rPr lang="en-US" sz="1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|&gt;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4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|&gt; abs |&gt;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2000" kern="0" dirty="0">
                <a:latin typeface="Courier New" pitchFamily="49" charset="0"/>
              </a:rPr>
              <a:t> |&gt;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82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“Backup function”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is often the case with higher-order functions, the types hint at what the function does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('a -&gt; 'b option) * ('a -&gt; 'b) -&gt; 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67000" y="21336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backup1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|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30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Currying (multi-</a:t>
            </a:r>
            <a:r>
              <a:rPr lang="en-US" dirty="0" err="1" smtClean="0">
                <a:solidFill>
                  <a:schemeClr val="accent2"/>
                </a:solidFill>
              </a:rPr>
              <a:t>arg</a:t>
            </a:r>
            <a:r>
              <a:rPr lang="en-US" dirty="0" smtClean="0">
                <a:solidFill>
                  <a:schemeClr val="accent2"/>
                </a:solidFill>
              </a:rPr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0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Recall every ML function takes exactly one argument</a:t>
            </a:r>
          </a:p>
          <a:p>
            <a:endParaRPr lang="en-US" sz="1000" dirty="0" smtClean="0"/>
          </a:p>
          <a:p>
            <a:r>
              <a:rPr lang="en-US" dirty="0" smtClean="0"/>
              <a:t>Previously encoded </a:t>
            </a:r>
            <a:r>
              <a:rPr lang="en-US" i="1" dirty="0" smtClean="0"/>
              <a:t>n</a:t>
            </a:r>
            <a:r>
              <a:rPr lang="en-US" dirty="0" smtClean="0"/>
              <a:t> arguments via one </a:t>
            </a:r>
            <a:r>
              <a:rPr lang="en-US" i="1" dirty="0" smtClean="0"/>
              <a:t>n</a:t>
            </a:r>
            <a:r>
              <a:rPr lang="en-US" dirty="0" smtClean="0"/>
              <a:t>-tuple</a:t>
            </a:r>
          </a:p>
          <a:p>
            <a:endParaRPr lang="en-US" sz="1000" dirty="0" smtClean="0"/>
          </a:p>
          <a:p>
            <a:r>
              <a:rPr lang="en-US" dirty="0" smtClean="0"/>
              <a:t>Another way: Take one argument and return a function that takes another argument and…</a:t>
            </a:r>
          </a:p>
          <a:p>
            <a:pPr lvl="1"/>
            <a:r>
              <a:rPr lang="en-US" dirty="0" smtClean="0"/>
              <a:t>Called “currying” after famous logician Haskell Curry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0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7772400" cy="3048000"/>
          </a:xfrm>
        </p:spPr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</a:rPr>
              <a:t>(sorted3 7)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 smtClean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smtClean="0">
                <a:latin typeface="Courier New" pitchFamily="49" charset="0"/>
              </a:rPr>
              <a:t>z &gt;= 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 smtClean="0"/>
              <a:t>Environment maps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Calling </a:t>
            </a:r>
            <a:r>
              <a:rPr lang="en-US" i="1" dirty="0" smtClean="0"/>
              <a:t>that</a:t>
            </a:r>
            <a:r>
              <a:rPr lang="en-US" dirty="0" smtClean="0"/>
              <a:t> closure with </a:t>
            </a:r>
            <a:r>
              <a:rPr lang="en-US" b="1" dirty="0" smtClean="0">
                <a:latin typeface="Courier New" pitchFamily="49" charset="0"/>
              </a:rPr>
              <a:t>9</a:t>
            </a:r>
            <a:r>
              <a:rPr lang="en-US" dirty="0"/>
              <a:t> 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>
                <a:latin typeface="Courier New" pitchFamily="49" charset="0"/>
              </a:rPr>
              <a:t>z &gt;= y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/>
              <a:t>Environment maps 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y</a:t>
            </a:r>
            <a:r>
              <a:rPr lang="en-US" b="1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9</a:t>
            </a:r>
            <a:endParaRPr lang="en-US" dirty="0"/>
          </a:p>
          <a:p>
            <a:endParaRPr lang="en-US" sz="1000" dirty="0" smtClean="0"/>
          </a:p>
          <a:p>
            <a:r>
              <a:rPr lang="en-US" dirty="0"/>
              <a:t>Calling </a:t>
            </a:r>
            <a:r>
              <a:rPr lang="en-US" i="1" dirty="0"/>
              <a:t>that</a:t>
            </a:r>
            <a:r>
              <a:rPr lang="en-US" dirty="0"/>
              <a:t> closure with </a:t>
            </a:r>
            <a:r>
              <a:rPr lang="en-US" b="1" dirty="0" smtClean="0">
                <a:latin typeface="Courier New" pitchFamily="49" charset="0"/>
              </a:rPr>
              <a:t>11</a:t>
            </a:r>
            <a:r>
              <a:rPr lang="en-US" dirty="0" smtClean="0"/>
              <a:t> </a:t>
            </a:r>
            <a:r>
              <a:rPr lang="en-US" dirty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2954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51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 e3 e4 …,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(…((e1 e2) e3) e4)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</a:t>
            </a:r>
            <a:r>
              <a:rPr lang="en-US" b="1" dirty="0">
                <a:latin typeface="Courier New" pitchFamily="49" charset="0"/>
              </a:rPr>
              <a:t>((sorted3 7) 9) 11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can just write  </a:t>
            </a:r>
            <a:r>
              <a:rPr lang="en-US" b="1" dirty="0" smtClean="0">
                <a:latin typeface="Courier New" pitchFamily="49" charset="0"/>
              </a:rPr>
              <a:t>sorted3 7 9 11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Callers can just think “multi-argument function with spaces instead of a tuple expression”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95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58181</TotalTime>
  <Words>2449</Words>
  <Application>Microsoft Office PowerPoint</Application>
  <PresentationFormat>On-screen Show (4:3)</PresentationFormat>
  <Paragraphs>443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dan_design_template</vt:lpstr>
      <vt:lpstr>CSE341: Programming Languages  Lecture 9 Function-Closure Idioms</vt:lpstr>
      <vt:lpstr>More idioms</vt:lpstr>
      <vt:lpstr>Combine functions</vt:lpstr>
      <vt:lpstr>Left-to-right or right-to-left</vt:lpstr>
      <vt:lpstr>Another example</vt:lpstr>
      <vt:lpstr>More idioms</vt:lpstr>
      <vt:lpstr>Currying</vt:lpstr>
      <vt:lpstr>Example</vt:lpstr>
      <vt:lpstr>Syntactic sugar, part 1</vt:lpstr>
      <vt:lpstr>Syntactic sugar, part 2</vt:lpstr>
      <vt:lpstr>Final version</vt:lpstr>
      <vt:lpstr>Curried fold</vt:lpstr>
      <vt:lpstr>“Too Few Arguments”</vt:lpstr>
      <vt:lpstr>Example</vt:lpstr>
      <vt:lpstr>Unnecessary function wrapping</vt:lpstr>
      <vt:lpstr>Iterators</vt:lpstr>
      <vt:lpstr>The Value Restriction Appears </vt:lpstr>
      <vt:lpstr>More combining functions</vt:lpstr>
      <vt:lpstr>Efficiency</vt:lpstr>
      <vt:lpstr>More idioms</vt:lpstr>
      <vt:lpstr>ML has (separate) mutation</vt:lpstr>
      <vt:lpstr>References</vt:lpstr>
      <vt:lpstr>References example</vt:lpstr>
      <vt:lpstr>Callbacks</vt:lpstr>
      <vt:lpstr>Mutable state</vt:lpstr>
      <vt:lpstr>Example call-back library</vt:lpstr>
      <vt:lpstr>Library implementation</vt:lpstr>
      <vt:lpstr>Clients</vt:lpstr>
      <vt:lpstr>More idioms</vt:lpstr>
      <vt:lpstr>Optional: Implementing an ADT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835</cp:revision>
  <cp:lastPrinted>2011-09-27T20:26:28Z</cp:lastPrinted>
  <dcterms:created xsi:type="dcterms:W3CDTF">2009-03-13T20:43:19Z</dcterms:created>
  <dcterms:modified xsi:type="dcterms:W3CDTF">2017-04-10T18:34:25Z</dcterms:modified>
</cp:coreProperties>
</file>