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embeddedFontLst>
    <p:embeddedFont>
      <p:font typeface="Roboto" panose="020B0604020202020204" charset="0"/>
      <p:regular r:id="rId21"/>
      <p:bold r:id="rId22"/>
      <p:italic r:id="rId23"/>
      <p:boldItalic r:id="rId24"/>
    </p:embeddedFont>
    <p:embeddedFont>
      <p:font typeface="Calibri" panose="020F0502020204030204" pitchFamily="34" charset="0"/>
      <p:regular r:id="rId25"/>
      <p:bold r:id="rId26"/>
      <p:italic r:id="rId27"/>
      <p:boldItalic r:id="rId28"/>
    </p:embeddedFont>
    <p:embeddedFont>
      <p:font typeface="Consolas" panose="020B0609020204030204" pitchFamily="49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6C55737-8120-410E-A149-1C58334BDDBC}">
  <a:tblStyle styleId="{36C55737-8120-410E-A149-1C58334BDDB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6E6E6"/>
          </a:solidFill>
        </a:fill>
      </a:tcStyle>
    </a:band1H>
    <a:band1V>
      <a:tcStyle>
        <a:tcBdr/>
        <a:fill>
          <a:solidFill>
            <a:srgbClr val="E6E6E6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8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00482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(interactively correct all mistakes in errors.sml)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(short REPL demo)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685799" y="1143000"/>
            <a:ext cx="54864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Font typeface="Calibri"/>
              <a:buNone/>
            </a:pP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23887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299" cy="12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299" cy="285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299" cy="12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299" cy="285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 rot="5400000">
            <a:off x="5350050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341: Programming Langs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Harjanto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to Avoid Shadowing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28650" y="2843783"/>
            <a:ext cx="7886700" cy="1788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Shadowing can be confusing and is often poor style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 Reintroducing variable bindings in the same REPL session may..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seem like </a:t>
            </a:r>
            <a:r>
              <a:rPr lang="en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wrong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is </a:t>
            </a:r>
            <a:r>
              <a:rPr lang="en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or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seem like </a:t>
            </a:r>
            <a:r>
              <a:rPr lang="en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code is </a:t>
            </a:r>
            <a:r>
              <a:rPr lang="en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wrong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590550" y="1655850"/>
            <a:ext cx="7924800" cy="10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is this a type error?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is this 4 or a type error? *)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a Shadowed Variable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19409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ever possible to use a shadowed variable? </a:t>
            </a:r>
            <a:r>
              <a:rPr lang="en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Yes! And no…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can be possible to uncover a shadowed variable when the latest binding goes out of scope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358150" y="3386328"/>
            <a:ext cx="8427600" cy="142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 "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add1(x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shadow x in func body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add1 2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^ "</a:t>
            </a:r>
            <a:r>
              <a:rPr lang="en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!!</a:t>
            </a:r>
            <a:r>
              <a:rPr lang="en" sz="20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"Hello World!!" *)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Wisely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561675" y="115336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5303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Warning: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Variable shadowing makes it dangerous to call </a:t>
            </a:r>
            <a:r>
              <a:rPr lang="en" sz="1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than once without </a:t>
            </a:r>
            <a:r>
              <a:rPr lang="en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restarting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REPL session.</a:t>
            </a:r>
          </a:p>
          <a:p>
            <a:pPr marL="228600" marR="0" lvl="0" indent="-1530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en" sz="1400" b="1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fine to repeatedly call </a:t>
            </a:r>
            <a:r>
              <a:rPr lang="en" sz="1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same REPL session, but unless you know what you’re doing, </a:t>
            </a:r>
            <a:r>
              <a:rPr lang="en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safe!</a:t>
            </a:r>
          </a:p>
          <a:p>
            <a:pPr marL="685800" marR="0" lvl="1" indent="-1765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loading multiple distinct files (with independent variable bindings) at the beginning of a session</a:t>
            </a:r>
          </a:p>
          <a:p>
            <a:pPr marL="685800" marR="0" lvl="1" indent="-1765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behavior of </a:t>
            </a:r>
            <a:r>
              <a:rPr lang="en" sz="1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well-defined, but even expert programmers can get confused</a:t>
            </a:r>
          </a:p>
          <a:p>
            <a:pPr marL="228600" marR="0" lvl="0" indent="-1530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Restart your REPL session before repeated calls to </a:t>
            </a:r>
            <a:r>
              <a:rPr lang="en" sz="1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85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Debugging Errors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mistake could be: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Syntax: What you wrote means nothing or not the construct you intended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Type-checking: What you wrote does not type-check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Evaluation: It runs but produces wrong answer, or an exception, or an infinite loop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these straight when debugging even if sometimes one kind of mistake appears to be another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55555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 Around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way to learn something: Try lots of things and don’t be afraid of errors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on developing resilience to mistakes</a:t>
            </a:r>
          </a:p>
          <a:p>
            <a:pPr marL="685800" marR="0" lvl="1" indent="-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down</a:t>
            </a:r>
          </a:p>
          <a:p>
            <a:pPr marL="685800" marR="0" lvl="1" indent="-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panic</a:t>
            </a:r>
          </a:p>
          <a:p>
            <a:pPr marL="685800" marR="0" lvl="1" indent="-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what you wrote very carefully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Maybe watching me make a few mistakes will help…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Boolean Operations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28650" y="2971800"/>
            <a:ext cx="7886700" cy="1865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just a pre-defined function, but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be built-in operations since they cannot be implemented as a function in ML.</a:t>
            </a:r>
          </a:p>
          <a:p>
            <a:pPr marL="685800" marR="0" lvl="1" indent="-177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 Because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“short-circuit” their evaluation and may not evaluate both </a:t>
            </a:r>
            <a:r>
              <a:rPr lang="en" sz="1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1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careful to always use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 of </a:t>
            </a: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28600" marR="0" lvl="0" indent="-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" sz="1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completely different. We will get back to it later.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2" name="Shape 262"/>
          <p:cNvGraphicFramePr/>
          <p:nvPr/>
        </p:nvGraphicFramePr>
        <p:xfrm>
          <a:off x="347471" y="1033271"/>
          <a:ext cx="8534400" cy="1828860"/>
        </p:xfrm>
        <a:graphic>
          <a:graphicData uri="http://schemas.openxmlformats.org/drawingml/2006/table">
            <a:tbl>
              <a:tblPr firstRow="1" bandRow="1">
                <a:noFill/>
                <a:tableStyleId>{36C55737-8120-410E-A149-1C58334BDDBC}</a:tableStyleId>
              </a:tblPr>
              <a:tblGrid>
                <a:gridCol w="1371600"/>
                <a:gridCol w="2209800"/>
                <a:gridCol w="2895600"/>
                <a:gridCol w="20574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 cap="none"/>
                        <a:t>Operation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Syntax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Type-checking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Evaluation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rgbClr val="0070C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" sz="1400"/>
                        <a:t> </a:t>
                      </a: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" sz="1400"/>
                        <a:t> </a:t>
                      </a: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" sz="1400"/>
                        <a:t> and </a:t>
                      </a: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  <a:r>
                        <a:rPr lang="en" sz="1400"/>
                        <a:t> must have type </a:t>
                      </a: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Same as Java’s </a:t>
                      </a:r>
                      <a:br>
                        <a:rPr lang="en" sz="1400"/>
                      </a:b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&amp;&amp; e2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" sz="1400"/>
                        <a:t> </a:t>
                      </a: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" sz="1400"/>
                        <a:t> </a:t>
                      </a: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" sz="1400"/>
                        <a:t> and </a:t>
                      </a: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e2</a:t>
                      </a:r>
                      <a:r>
                        <a:rPr lang="en" sz="1400"/>
                        <a:t> must have type </a:t>
                      </a: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Same as Java’s </a:t>
                      </a:r>
                      <a:br>
                        <a:rPr lang="en" sz="1400"/>
                      </a:b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 || e2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rgbClr val="0070C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" sz="1400"/>
                        <a:t> </a:t>
                      </a: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e1</a:t>
                      </a:r>
                      <a:r>
                        <a:rPr lang="en" sz="1400"/>
                        <a:t> must have type </a:t>
                      </a:r>
                      <a:r>
                        <a:rPr lang="en" sz="1400" b="1">
                          <a:solidFill>
                            <a:schemeClr val="accent5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bool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Same as Java’s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!e1</a:t>
                      </a:r>
                    </a:p>
                  </a:txBody>
                  <a:tcPr marL="91450" marR="91450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Style with Booleans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28650" y="1244475"/>
            <a:ext cx="7886700" cy="40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does not </a:t>
            </a:r>
            <a:r>
              <a:rPr lang="en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" sz="2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en" sz="2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, or</a:t>
            </a:r>
            <a:r>
              <a:rPr lang="en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268225" y="1844675"/>
            <a:ext cx="3124200" cy="14603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andalso e2 *)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544825" y="1849498"/>
            <a:ext cx="3001200" cy="146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orelse e2 *)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2519325" y="3512926"/>
            <a:ext cx="3581400" cy="146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just say e (!!!) *)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6669025" y="1826529"/>
            <a:ext cx="2163000" cy="1523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not e1 *)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then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20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comparing </a:t>
            </a: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values: 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 &lt;&gt;  &gt;  &lt;  &gt;=  &lt;=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might see weird error messages because comparators can be used with some other types too: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228600" marR="0" lvl="0" indent="-139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&lt; &gt;= &lt;= 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used with </a:t>
            </a: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not a mixture of 1 </a:t>
            </a: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1 </a:t>
            </a: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</a:p>
          <a:p>
            <a:pPr marL="228600" marR="0" lvl="0" indent="-139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&lt;&gt; </a:t>
            </a: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used with any “equality type” but not with </a:t>
            </a:r>
            <a:r>
              <a:rPr lang="en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</a:p>
          <a:p>
            <a:pPr marL="685800" marR="0" lvl="1" indent="-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not discuss equality types yet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Hi! I’m Justin ^_^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Senior in CS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Love PL!!!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Huge Haskell fan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Third time TAing for 341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Vim!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Today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Motivation for this course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SML workflow, errors, and booleans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What’s so exciting about this class and why should I care?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Functional programming!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Completely different style from what you’re probably used to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No loops, only recursion, no mutation etc...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Concise code!!!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Lot of features present in other languages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May never write a line of the langs we cover again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But features from FP languages have seeped into “mainstream” languages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Will highlight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this do?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825" y="1854450"/>
            <a:ext cx="8520600" cy="185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let f </a:t>
            </a:r>
            <a:r>
              <a:rPr lang="en" sz="3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3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filterM $ </a:t>
            </a:r>
            <a:r>
              <a:rPr lang="en" sz="3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3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3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3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 sz="3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3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3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False]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151075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Java solution: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699800"/>
            <a:ext cx="8520600" cy="386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03336"/>
              </a:solidFill>
              <a:highlight>
                <a:srgbClr val="EFF0F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&lt;T&gt;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&lt;T&gt;&gt; powerSet(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 originalSet) {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&lt;T&gt;&gt; sets = 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HashSet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&lt;T&gt;&gt;();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(originalSet.isEmpty()) { </a:t>
            </a:r>
          </a:p>
          <a:p>
            <a:pPr marL="45720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sets.add(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HashSet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&lt;T&gt;()); </a:t>
            </a:r>
          </a:p>
          <a:p>
            <a:pPr marL="45720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sets; 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List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 list = 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ArrayList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&lt;T&gt;(originalSet); 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T head = list.get(</a:t>
            </a:r>
            <a:r>
              <a:rPr lang="en" sz="1000">
                <a:solidFill>
                  <a:srgbClr val="7D2727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); 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 rest = 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HashSet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&lt;T&gt;(list.subList(</a:t>
            </a:r>
            <a:r>
              <a:rPr lang="en" sz="1000">
                <a:solidFill>
                  <a:srgbClr val="7D2727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, list.size())); 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 set : powerSet(rest)) {</a:t>
            </a:r>
          </a:p>
          <a:p>
            <a:pPr marL="45720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 newSet = </a:t>
            </a: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000">
                <a:solidFill>
                  <a:srgbClr val="2B91AF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HashSet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&lt;T&gt;();</a:t>
            </a:r>
          </a:p>
          <a:p>
            <a:pPr marL="45720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newSet.add(head);</a:t>
            </a: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newSet.addAll(set); </a:t>
            </a: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sets.add(newSet); </a:t>
            </a:r>
          </a:p>
          <a:p>
            <a:pPr marL="9144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sets.add(set); 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01094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 sets;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03336"/>
                </a:solidFill>
                <a:highlight>
                  <a:srgbClr val="EFF0F1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buNone/>
            </a:pPr>
            <a:endParaRPr sz="1000">
              <a:solidFill>
                <a:srgbClr val="101094"/>
              </a:solidFill>
              <a:highlight>
                <a:srgbClr val="EFF0F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000">
              <a:solidFill>
                <a:srgbClr val="101094"/>
              </a:solidFill>
              <a:highlight>
                <a:srgbClr val="EFF0F1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</a:t>
            </a:r>
            <a:r>
              <a:rPr lang="en" sz="4400" b="1" i="1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09600" y="1950734"/>
            <a:ext cx="7772400" cy="2602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Enters bindings from the file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foo.sml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typing the variable bindings one at a time in sequential order into the REPL (more on this in a moment)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is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bound to variable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Ignorable</a:t>
            </a:r>
          </a:p>
        </p:txBody>
      </p:sp>
      <p:sp>
        <p:nvSpPr>
          <p:cNvPr id="205" name="Shape 205"/>
          <p:cNvSpPr/>
          <p:nvPr/>
        </p:nvSpPr>
        <p:spPr>
          <a:xfrm>
            <a:off x="628650" y="1413168"/>
            <a:ext cx="3191898" cy="39241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8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foo.sml</a:t>
            </a:r>
            <a:r>
              <a:rPr lang="en" sz="28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";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628650" y="217247"/>
            <a:ext cx="7886700" cy="65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REPL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28650" y="794623"/>
            <a:ext cx="7886700" cy="239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Read-Eval-Print-Loop is well named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Conveniently run programs: </a:t>
            </a:r>
            <a:r>
              <a:rPr lang="en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C-c C-s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Useful to quickly try something out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code for reuse by moving it into a persistent .sml file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Expects semicolons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reasons discussed later, it’s dangerous to reuse </a:t>
            </a:r>
            <a:r>
              <a:rPr lang="en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sz="2800" b="0" i="0" u="none" strike="noStrike" cap="none">
                <a:solidFill>
                  <a:srgbClr val="3333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without restarting the REPL session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the REPL session with </a:t>
            </a:r>
            <a:r>
              <a:rPr lang="en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C-d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Shadowing of Variable Bindings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762750" y="1184150"/>
            <a:ext cx="6979200" cy="10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en" sz="2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200" b="1" i="0" u="none" strike="noStrike" cap="none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1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lang="en" sz="22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10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1, b -&gt; 10 *)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rPr lang="en" sz="2200" b="1" i="0" u="none" strike="noStrike" cap="none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2200" b="1" i="0" u="none" strike="noStrike" cap="none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22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22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2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a -&gt; 2, b -&gt; 10 *)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62750" y="2309330"/>
            <a:ext cx="8229600" cy="273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Expressions in variable bindings are evaluated “eagerly”</a:t>
            </a:r>
          </a:p>
          <a:p>
            <a:pPr marL="742950" marR="0" lvl="1" indent="-2476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the variable binding “finishes”</a:t>
            </a:r>
          </a:p>
          <a:p>
            <a:pPr marL="742950" marR="0" lvl="1" indent="-2476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Afterwards, the expression producing the value is irrelevant</a:t>
            </a:r>
          </a:p>
          <a:p>
            <a:pPr marL="342900" marR="0" lvl="0" indent="-304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variable bindings to the same variable name, or “</a:t>
            </a:r>
            <a:r>
              <a:rPr lang="en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shadowing</a:t>
            </a: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”, is allowed</a:t>
            </a:r>
          </a:p>
          <a:p>
            <a:pPr marL="742950" marR="0" lvl="1" indent="-2476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looking up a variable, ML uses the most recent binding by that name in the current environment</a:t>
            </a:r>
          </a:p>
          <a:p>
            <a:pPr marL="342900" marR="0" lvl="0" indent="-304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Remember, there is no way to “assign to” a variable in ML</a:t>
            </a:r>
          </a:p>
          <a:p>
            <a:pPr marL="742950" marR="0" lvl="1" indent="-2476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only </a:t>
            </a:r>
            <a:r>
              <a:rPr lang="en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shadow</a:t>
            </a: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in a later environment</a:t>
            </a:r>
          </a:p>
          <a:p>
            <a:pPr marL="742950" marR="0" lvl="1" indent="-2476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</a:pPr>
            <a:r>
              <a:rPr lang="en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binding, a variable’s value is an immutable constant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On-screen Show (16:9)</PresentationFormat>
  <Paragraphs>167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Courier New</vt:lpstr>
      <vt:lpstr>Roboto</vt:lpstr>
      <vt:lpstr>Calibri</vt:lpstr>
      <vt:lpstr>Consolas</vt:lpstr>
      <vt:lpstr>geometric</vt:lpstr>
      <vt:lpstr>Office Theme</vt:lpstr>
      <vt:lpstr>CSE 341: Programming Langs</vt:lpstr>
      <vt:lpstr>Hi! I’m Justin ^_^</vt:lpstr>
      <vt:lpstr>Today</vt:lpstr>
      <vt:lpstr>What’s so exciting about this class and why should I care?</vt:lpstr>
      <vt:lpstr>What does this do?</vt:lpstr>
      <vt:lpstr>Java solution:</vt:lpstr>
      <vt:lpstr>Using use</vt:lpstr>
      <vt:lpstr>The REPL</vt:lpstr>
      <vt:lpstr>Shadowing of Variable Bindings</vt:lpstr>
      <vt:lpstr>Try to Avoid Shadowing</vt:lpstr>
      <vt:lpstr>Using a Shadowed Variable</vt:lpstr>
      <vt:lpstr>Use use Wisely</vt:lpstr>
      <vt:lpstr>Debugging Errors</vt:lpstr>
      <vt:lpstr>Play Around</vt:lpstr>
      <vt:lpstr>Boolean Operations</vt:lpstr>
      <vt:lpstr>Style with Booleans</vt:lpstr>
      <vt:lpstr>Comparisons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341: Programming Langs</dc:title>
  <cp:lastModifiedBy>cse</cp:lastModifiedBy>
  <cp:revision>1</cp:revision>
  <dcterms:modified xsi:type="dcterms:W3CDTF">2017-03-31T16:20:51Z</dcterms:modified>
</cp:coreProperties>
</file>