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934200" cy="9220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DE5B7E6-9313-4F74-8BA7-5E6B6886BB57}">
  <a:tblStyle styleId="{BDE5B7E6-9313-4F74-8BA7-5E6B6886BB57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rgbClr val="E6E6E6"/>
          </a:solidFill>
        </a:fill>
      </a:tcStyle>
    </a:band1H>
    <a:band1V>
      <a:tcStyle>
        <a:tcBdr/>
        <a:fill>
          <a:solidFill>
            <a:srgbClr val="E6E6E6"/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l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27775" y="0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62050" y="692150"/>
            <a:ext cx="4610100" cy="345757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51999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lang="en-US" sz="12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lang="en-US" sz="12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93420" y="4379594"/>
            <a:ext cx="5547300" cy="4148999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3927775" y="8757589"/>
            <a:ext cx="3004800" cy="461100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lang="en-US" sz="12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93420" y="4379594"/>
            <a:ext cx="5547300" cy="4148999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sldNum" idx="12"/>
          </p:nvPr>
        </p:nvSpPr>
        <p:spPr>
          <a:xfrm>
            <a:off x="3927775" y="8757589"/>
            <a:ext cx="3004800" cy="461100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lang="en-US" sz="12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2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Demo agenda:</a:t>
            </a:r>
          </a:p>
          <a:p>
            <a:pPr marL="457200" marR="0" lvl="0" indent="-228600" algn="l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en-US"/>
              <a:t>basic expressions</a:t>
            </a:r>
          </a:p>
          <a:p>
            <a:pPr marL="457200" marR="0" lvl="0" indent="-228600" algn="l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en-US"/>
              <a:t>it</a:t>
            </a:r>
          </a:p>
          <a:p>
            <a:pPr marL="457200" marR="0" lvl="0" indent="-228600" algn="l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en-US"/>
              <a:t>You’ve seen this in lecture, but now’s a great time to ask questions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en-US" sz="12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Why Emacs?</a:t>
            </a:r>
          </a:p>
          <a:p>
            <a:pPr marL="628650" marR="0" lvl="1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It runs on everything.</a:t>
            </a:r>
          </a:p>
          <a:p>
            <a:pPr marL="628650" marR="0" lvl="1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It runs over SSH</a:t>
            </a:r>
          </a:p>
          <a:p>
            <a:pPr marL="628650" marR="0" lvl="1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Plugins for every language</a:t>
            </a: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Demo Topics</a:t>
            </a:r>
          </a:p>
          <a:p>
            <a:pPr marL="628650" marR="0" lvl="1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Note: Installation instructions &amp; guide found on course website</a:t>
            </a:r>
          </a:p>
          <a:p>
            <a:pPr marL="628650" marR="0" lvl="1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Control and Meta keys</a:t>
            </a:r>
          </a:p>
          <a:p>
            <a:pPr marL="628650" marR="0" lvl="1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Navigation, Search</a:t>
            </a:r>
          </a:p>
          <a:p>
            <a:pPr marL="628650" marR="0" lvl="1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(Just like Bash and many other REPLs!)</a:t>
            </a:r>
          </a:p>
          <a:p>
            <a:pPr marL="628650" lvl="1" indent="-1714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Cut / Copy / Paste</a:t>
            </a:r>
          </a:p>
          <a:p>
            <a:pPr marL="628650" marR="0" lvl="1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Ctrl-G</a:t>
            </a:r>
          </a:p>
          <a:p>
            <a:pPr marL="6286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SML</a:t>
            </a:r>
          </a:p>
          <a:p>
            <a:pPr marL="6286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 / Save / Close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en-US" sz="12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en-US" sz="12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error messages you get is just ML’s best guess at the problem.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It’s up to you to ultimately diagnose and fix.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ML’s error messages leave something to be desired.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en-US" sz="12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NOTE: relationship between variable bindings and the environment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(Emphasize this now to lay the foundation for first-class functions)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en-US" sz="12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lang="en-US" sz="12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lIns="92300" tIns="46150" rIns="92300" bIns="461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lang="en-US" sz="12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228600" y="1905000"/>
            <a:ext cx="8686800" cy="152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CSE 341: Programming Languages</a:t>
            </a:r>
            <a:br>
              <a:rPr lang="en-US" sz="36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Section 1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/>
              <a:t>Spencer Pearson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/>
              <a:t>(Thu 9:30-10:30, CSE 220)</a:t>
            </a:r>
          </a:p>
        </p:txBody>
      </p:sp>
      <p:sp>
        <p:nvSpPr>
          <p:cNvPr id="27" name="Shape 27"/>
          <p:cNvSpPr txBox="1"/>
          <p:nvPr/>
        </p:nvSpPr>
        <p:spPr>
          <a:xfrm>
            <a:off x="0" y="6323725"/>
            <a:ext cx="91440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Thanks to Dan Grossman, Konst</a:t>
            </a:r>
            <a:r>
              <a:rPr lang="en-US" sz="1200">
                <a:solidFill>
                  <a:schemeClr val="dk1"/>
                </a:solidFill>
              </a:rPr>
              <a:t>antin Weitz, </a:t>
            </a: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Josiah Adams, and Cody A. Schroeder for the majority of this content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</a:t>
            </a:r>
            <a:r>
              <a:rPr lang="en-US" sz="32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use</a:t>
            </a:r>
            <a:r>
              <a:rPr lang="en-US" sz="3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Wisely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762000" y="1219200"/>
            <a:ext cx="7772400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46355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Warning: 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Variable shadowing makes it dangerous to call </a:t>
            </a:r>
            <a:r>
              <a:rPr lang="en-US" sz="2000" b="1" i="0" u="none" strike="noStrike" cap="none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use</a:t>
            </a:r>
            <a:r>
              <a:rPr lang="en-US" sz="2000" b="0" i="0" u="none" strike="noStrike" cap="non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than once without </a:t>
            </a:r>
            <a:r>
              <a:rPr lang="en-US" sz="2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restarting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REPL session.</a:t>
            </a:r>
          </a:p>
          <a:p>
            <a:pPr marL="57150" marR="0" lvl="0" indent="-63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4635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</a:t>
            </a:r>
            <a:r>
              <a:rPr lang="en-US" sz="2000" b="1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 fine to repeatedly call </a:t>
            </a:r>
            <a:r>
              <a:rPr lang="en-US" sz="2000" b="1" i="0" u="none" strike="noStrike" cap="none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use</a:t>
            </a:r>
            <a:r>
              <a:rPr lang="en-US" sz="2000" b="1" i="0" u="none" strike="noStrike" cap="none">
                <a:solidFill>
                  <a:srgbClr val="3366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same REPL session, but unless you know what you’re doing, </a:t>
            </a:r>
            <a:r>
              <a:rPr lang="en-US" sz="2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safe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</a:p>
          <a:p>
            <a:pPr marL="914400" marR="0" lvl="1" indent="-457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Ex: loading multiple distinct files (with independent variable bindings) at the beginning of a session</a:t>
            </a:r>
          </a:p>
          <a:p>
            <a:pPr marL="914400" marR="0" lvl="1" indent="-457200" algn="l" rtl="0">
              <a:spcBef>
                <a:spcPts val="40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urier New"/>
              <a:buChar char="–"/>
            </a:pPr>
            <a:r>
              <a:rPr lang="en-US" sz="2000" b="1" i="0" u="none" strike="noStrike" cap="none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use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’s behavior is well-defined, but even expert programmers can get confused</a:t>
            </a:r>
          </a:p>
          <a:p>
            <a:pPr marL="914400" marR="0" lvl="1" indent="-457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4635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Restart your REPL session before repeated calls to </a:t>
            </a:r>
            <a:r>
              <a:rPr lang="en-US" sz="2000" b="1" i="0" u="none" strike="noStrike" cap="none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use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lang="en-US" sz="14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Comparisons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533400" y="1600200"/>
            <a:ext cx="80771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comparing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values:  </a:t>
            </a:r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  &lt;&gt;  &gt;  &lt;  &gt;=  &lt;=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might see weird error messages because comparators can be used with some other types too:</a:t>
            </a:r>
          </a:p>
          <a:p>
            <a:pPr marL="742950" marR="0" lvl="1" indent="-28575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•"/>
            </a:pP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&lt; &gt;= &lt;= 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be used with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real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but not 1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1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real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•"/>
            </a:pP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  &lt;&gt; 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be used with any “equality type” but not with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real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Let’s not discuss equality types yet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lang="en-US" sz="14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Boolean Operations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304800" y="3581400"/>
            <a:ext cx="8001000" cy="2209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urier New"/>
              <a:buChar char="•"/>
            </a:pPr>
            <a:r>
              <a:rPr lang="en-US" sz="2000" b="1" i="0" u="none" strike="noStrike" cap="none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not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just a pre-defined function, but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andalso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US" sz="2000" b="1" i="0" u="none" strike="noStrike" cap="none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orelse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must be built-in operations since they cannot be implemented as a function in ML.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Why?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careful to always use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andalso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instead of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and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Courier New"/>
              <a:buChar char="•"/>
            </a:pP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and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</a:t>
            </a:r>
            <a:r>
              <a:rPr lang="en-US"/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different. We will get back to it later.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lang="en-US" sz="14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20" name="Shape 120"/>
          <p:cNvGraphicFramePr/>
          <p:nvPr/>
        </p:nvGraphicFramePr>
        <p:xfrm>
          <a:off x="152400" y="914400"/>
          <a:ext cx="8534400" cy="2377470"/>
        </p:xfrm>
        <a:graphic>
          <a:graphicData uri="http://schemas.openxmlformats.org/drawingml/2006/table">
            <a:tbl>
              <a:tblPr firstRow="1" bandRow="1">
                <a:noFill/>
                <a:tableStyleId>{BDE5B7E6-9313-4F74-8BA7-5E6B6886BB57}</a:tableStyleId>
              </a:tblPr>
              <a:tblGrid>
                <a:gridCol w="1371600"/>
                <a:gridCol w="2209800"/>
                <a:gridCol w="2895600"/>
                <a:gridCol w="20574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/>
                        <a:t>Operation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Syntax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Type-checking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Evaluation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andalso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e1 </a:t>
                      </a:r>
                      <a:r>
                        <a:rPr lang="en-US" sz="2000" b="1">
                          <a:solidFill>
                            <a:srgbClr val="3333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andalso </a:t>
                      </a:r>
                      <a:r>
                        <a:rPr lang="en-US" sz="2000" b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e2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b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e1</a:t>
                      </a:r>
                      <a:r>
                        <a:rPr lang="en-US" sz="1800"/>
                        <a:t> and </a:t>
                      </a:r>
                      <a:r>
                        <a:rPr lang="en-US" sz="1800" b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e2</a:t>
                      </a:r>
                      <a:r>
                        <a:rPr lang="en-US" sz="1800"/>
                        <a:t> must have type </a:t>
                      </a:r>
                      <a:r>
                        <a:rPr lang="en-US" sz="1800" b="1">
                          <a:solidFill>
                            <a:srgbClr val="3333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bool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Same as Java’s </a:t>
                      </a:r>
                      <a:r>
                        <a:rPr lang="en-US" sz="1800" b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e1</a:t>
                      </a:r>
                      <a:r>
                        <a:rPr lang="en-US" sz="1800"/>
                        <a:t> &amp;&amp; </a:t>
                      </a:r>
                      <a:r>
                        <a:rPr lang="en-US" sz="1800" b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e2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>
                          <a:solidFill>
                            <a:srgbClr val="3333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orelse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e1 </a:t>
                      </a:r>
                      <a:r>
                        <a:rPr lang="en-US" sz="2000" b="1">
                          <a:solidFill>
                            <a:srgbClr val="3333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orelse </a:t>
                      </a:r>
                      <a:r>
                        <a:rPr lang="en-US" sz="2000" b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e2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ourier New"/>
                        <a:buNone/>
                      </a:pPr>
                      <a:r>
                        <a:rPr lang="en-US" sz="1800" b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e1</a:t>
                      </a:r>
                      <a:r>
                        <a:rPr lang="en-US" sz="1800"/>
                        <a:t> and </a:t>
                      </a:r>
                      <a:r>
                        <a:rPr lang="en-US" sz="1800" b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e2</a:t>
                      </a:r>
                      <a:r>
                        <a:rPr lang="en-US" sz="1800"/>
                        <a:t> must have type </a:t>
                      </a:r>
                      <a:r>
                        <a:rPr lang="en-US" sz="1800" b="1">
                          <a:solidFill>
                            <a:srgbClr val="3333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bool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Same as Java’s </a:t>
                      </a:r>
                      <a:r>
                        <a:rPr lang="en-US" sz="1800" b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e1</a:t>
                      </a:r>
                      <a:r>
                        <a:rPr lang="en-US" sz="1800"/>
                        <a:t> || </a:t>
                      </a:r>
                      <a:r>
                        <a:rPr lang="en-US" sz="1800" b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e2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>
                          <a:solidFill>
                            <a:srgbClr val="3333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not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>
                          <a:solidFill>
                            <a:srgbClr val="3333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not</a:t>
                      </a:r>
                      <a:r>
                        <a:rPr lang="en-US" sz="2000" b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e1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ourier New"/>
                        <a:buNone/>
                      </a:pPr>
                      <a:r>
                        <a:rPr lang="en-US" sz="1800" b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e1</a:t>
                      </a:r>
                      <a:r>
                        <a:rPr lang="en-US" sz="1800"/>
                        <a:t> must have type </a:t>
                      </a:r>
                      <a:r>
                        <a:rPr lang="en-US" sz="1800" b="1">
                          <a:solidFill>
                            <a:srgbClr val="3333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bool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Same as Java’s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!</a:t>
                      </a:r>
                      <a:r>
                        <a:rPr lang="en-US" sz="1800" b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e1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1" name="Shape 121"/>
          <p:cNvSpPr txBox="1"/>
          <p:nvPr/>
        </p:nvSpPr>
        <p:spPr>
          <a:xfrm>
            <a:off x="1931400" y="4608950"/>
            <a:ext cx="6374400" cy="839400"/>
          </a:xfrm>
          <a:prstGeom prst="rect">
            <a:avLst/>
          </a:prstGeom>
          <a:noFill/>
          <a:ln w="9525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400"/>
              </a:spcBef>
              <a:buNone/>
            </a:pPr>
            <a:r>
              <a:rPr lang="en-US" sz="1800" b="1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andalso</a:t>
            </a:r>
            <a:r>
              <a:rPr lang="en-US" sz="1800">
                <a:solidFill>
                  <a:schemeClr val="dk1"/>
                </a:solidFill>
              </a:rPr>
              <a:t> and </a:t>
            </a:r>
            <a:r>
              <a:rPr lang="en-US" sz="1800" b="1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orelse</a:t>
            </a:r>
            <a:r>
              <a:rPr lang="en-US" sz="1800">
                <a:solidFill>
                  <a:schemeClr val="dk1"/>
                </a:solidFill>
              </a:rPr>
              <a:t> “short-circuit” their evaluation and may not evaluate </a:t>
            </a:r>
            <a:r>
              <a:rPr lang="en-US" sz="1800" i="1">
                <a:solidFill>
                  <a:schemeClr val="dk1"/>
                </a:solidFill>
              </a:rPr>
              <a:t>both</a:t>
            </a:r>
            <a:r>
              <a:rPr lang="en-US" sz="1800">
                <a:solidFill>
                  <a:schemeClr val="dk1"/>
                </a:solidFill>
              </a:rPr>
              <a:t>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e1</a:t>
            </a:r>
            <a:r>
              <a:rPr lang="en-US" sz="1800">
                <a:solidFill>
                  <a:schemeClr val="dk1"/>
                </a:solidFill>
              </a:rPr>
              <a:t> and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e2</a:t>
            </a:r>
            <a:r>
              <a:rPr lang="en-US" sz="1800">
                <a:solidFill>
                  <a:schemeClr val="dk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Testing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1371600"/>
            <a:ext cx="79248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Write tests for your code!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9" name="Shape 129"/>
          <p:cNvSpPr txBox="1"/>
          <p:nvPr/>
        </p:nvSpPr>
        <p:spPr>
          <a:xfrm>
            <a:off x="1805750" y="2723850"/>
            <a:ext cx="5194800" cy="14103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ct val="25000"/>
              <a:buNone/>
            </a:pPr>
            <a:r>
              <a:rPr lang="en-US" sz="2000" b="1" dirty="0" err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-US" sz="2000" b="1" dirty="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test1 = (abs 2 = 2</a:t>
            </a:r>
            <a:r>
              <a:rPr lang="en-US" sz="2000" b="1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ct val="25000"/>
              <a:buNone/>
            </a:pPr>
            <a:r>
              <a:rPr lang="en-US" sz="2000" b="1" dirty="0" err="1" smtClean="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-US" sz="2000" b="1" dirty="0" smtClean="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test2 = (abs 0 = 0);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Today’s Agenda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ML Development Workflow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/>
              <a:t>The REPL (Read–Eval–Print Loop)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Emacs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Using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use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ML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Shadowing Variables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Debugging</a:t>
            </a:r>
          </a:p>
          <a:p>
            <a:pPr lvl="1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/>
              <a:t>Comparison Operations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Boolean Operations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/>
              <a:t>Testing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4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REPL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Read-Eval-Print-Loop is well named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Useful for quickly trying things out</a:t>
            </a:r>
            <a:br>
              <a:rPr lang="en-US"/>
            </a:br>
            <a:r>
              <a:rPr lang="en-US"/>
              <a:t>(but save code for reuse by putting it in a .sml file)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Expects semicolons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342900" marR="0" lvl="0" indent="-2921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/>
              <a:t>(P.S.: </a:t>
            </a:r>
            <a:r>
              <a:rPr lang="en-US" sz="1200">
                <a:latin typeface="Courier New"/>
                <a:ea typeface="Courier New"/>
                <a:cs typeface="Courier New"/>
                <a:sym typeface="Courier New"/>
              </a:rPr>
              <a:t>rlwrap</a:t>
            </a:r>
            <a:r>
              <a:rPr lang="en-US" sz="1200"/>
              <a:t> </a:t>
            </a:r>
            <a:r>
              <a:rPr lang="en-US" sz="1200" i="1"/>
              <a:t>might</a:t>
            </a:r>
            <a:r>
              <a:rPr lang="en-US" sz="1200"/>
              <a:t> be useful.)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4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Emacs Demo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Recommended (not required) editor for this course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Powerful, but the learning curve can at first be intimidating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4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Using </a:t>
            </a:r>
            <a:r>
              <a:rPr lang="en-US" sz="3200" b="1" i="1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use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09600" y="3124200"/>
            <a:ext cx="7772400" cy="2666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Enters bindings from the file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foo.sml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Like typing the variable bindings one at a time in sequential order into the REPL (more on this in a moment)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 is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bound to variable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it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Ignorable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It’s dangerous to reuse </a:t>
            </a:r>
            <a:r>
              <a:rPr lang="en-US" b="1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use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without restarting the REPL session! Definitions linger.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en-US" sz="14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Shape 60"/>
          <p:cNvSpPr/>
          <p:nvPr/>
        </p:nvSpPr>
        <p:spPr>
          <a:xfrm>
            <a:off x="838200" y="2057400"/>
            <a:ext cx="2770410" cy="46166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Courier New"/>
              <a:buNone/>
            </a:pPr>
            <a:r>
              <a:rPr lang="en-US" sz="2400" b="1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use</a:t>
            </a:r>
            <a:r>
              <a:rPr lang="en-US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4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lang="en-US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foo.sml</a:t>
            </a:r>
            <a:r>
              <a:rPr lang="en-US" sz="24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";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Debugging Errors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mistake could be: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Syntax: What you wrote means nothing or not the construct you intended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Type-checking: What you wrote does not type-check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Evaluation: It runs but produces wrong answer, or an exception, or an infinite loop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/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Work on developing resilience to mistakes:</a:t>
            </a:r>
          </a:p>
          <a:p>
            <a:pPr lvl="1" rtl="0">
              <a:spcBef>
                <a:spcPts val="0"/>
              </a:spcBef>
            </a:pPr>
            <a:r>
              <a:rPr lang="en-US"/>
              <a:t>Slow down</a:t>
            </a:r>
          </a:p>
          <a:p>
            <a:pPr lvl="1" rtl="0">
              <a:spcBef>
                <a:spcPts val="0"/>
              </a:spcBef>
            </a:pPr>
            <a:r>
              <a:rPr lang="en-US"/>
              <a:t>Don’t panic</a:t>
            </a:r>
          </a:p>
          <a:p>
            <a:pPr lvl="1" rtl="0">
              <a:spcBef>
                <a:spcPts val="0"/>
              </a:spcBef>
            </a:pPr>
            <a:r>
              <a:rPr lang="en-US"/>
              <a:t>Read what you wrote very carefully</a:t>
            </a:r>
          </a:p>
          <a:p>
            <a:pPr lvl="1" rtl="0">
              <a:spcBef>
                <a:spcPts val="0"/>
              </a:spcBef>
            </a:pPr>
            <a:r>
              <a:rPr lang="en-US"/>
              <a:t>Preventative medicine: testing!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en-US" sz="14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Shadowing of Variable Bindings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762000" y="914400"/>
            <a:ext cx="8001000" cy="1066799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ourier New"/>
              <a:buNone/>
            </a:pP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(* a -&gt; 1 *)</a:t>
            </a:r>
          </a:p>
          <a:p>
            <a:pPr marL="0" marR="0" lvl="0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(* a -&gt; 1, b -&gt; 1 *)</a:t>
            </a:r>
          </a:p>
          <a:p>
            <a:pPr marL="0" marR="0" lvl="0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(* a -&gt; 2, b -&gt; 1 *)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-US" sz="14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Shape 77"/>
          <p:cNvSpPr txBox="1"/>
          <p:nvPr/>
        </p:nvSpPr>
        <p:spPr>
          <a:xfrm>
            <a:off x="762000" y="2133600"/>
            <a:ext cx="8229600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Expressions in variable bindings are evaluated “eagerly”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Before the variable binding “finishes”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Afterwards, the expression producing the value is irrelevant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Multiple variable bindings to the same variable name, or “</a:t>
            </a:r>
            <a:r>
              <a:rPr lang="en-US" sz="2000" b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shadowing</a:t>
            </a:r>
            <a:r>
              <a:rPr lang="en-US" sz="20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”, is allowed but discouraged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looking up a variable, ML uses the latest binding by that name in the current environment</a:t>
            </a:r>
          </a:p>
          <a:p>
            <a:pPr marL="457200" marR="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Remember, there is no way to “assign to” a variable in ML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only </a:t>
            </a:r>
            <a:r>
              <a:rPr lang="en-US" sz="2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shadow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it in a later environment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 binding, a variable’s value is an immutable constant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Try to Avoid Shadowing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en-US" sz="14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Shape 85"/>
          <p:cNvSpPr txBox="1"/>
          <p:nvPr/>
        </p:nvSpPr>
        <p:spPr>
          <a:xfrm>
            <a:off x="914400" y="2743200"/>
            <a:ext cx="8001000" cy="3581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Shadowing can be confusing and is often poor style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Why? Reintroducing variable bindings in the same REPL session may..</a:t>
            </a:r>
          </a:p>
          <a:p>
            <a:pPr marL="914400" marR="0" lvl="1" indent="-457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 it seem like </a:t>
            </a:r>
            <a:r>
              <a:rPr lang="en-US" sz="2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wrong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code is </a:t>
            </a:r>
            <a:r>
              <a:rPr lang="en-US" sz="2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correct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or</a:t>
            </a:r>
          </a:p>
          <a:p>
            <a:pPr marL="914400" marR="0" lvl="1" indent="-457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 it seem like </a:t>
            </a:r>
            <a:r>
              <a:rPr lang="en-US" sz="2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correct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code is </a:t>
            </a:r>
            <a:r>
              <a:rPr lang="en-US" sz="2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wrong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914400" y="1371600"/>
            <a:ext cx="7924799" cy="1066799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Courier New"/>
              <a:buNone/>
            </a:pPr>
            <a:r>
              <a:rPr lang="en-US" sz="2000" b="1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-US" sz="20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-US" sz="20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= "</a:t>
            </a:r>
            <a:r>
              <a:rPr lang="en-US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Hello World</a:t>
            </a:r>
            <a:r>
              <a:rPr lang="en-US" sz="20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";</a:t>
            </a:r>
          </a:p>
          <a:p>
            <a:pPr marL="0" marR="0" lvl="0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Courier New"/>
              <a:buNone/>
            </a:pPr>
            <a:r>
              <a:rPr lang="en-US" sz="2000" b="1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-US" sz="20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-US" sz="20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US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US" sz="20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-US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2000" b="1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(* is this a type error? *)</a:t>
            </a:r>
          </a:p>
          <a:p>
            <a:pPr marL="0" marR="0" lvl="0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Courier New"/>
              <a:buNone/>
            </a:pPr>
            <a:r>
              <a:rPr lang="en-US" sz="2000" b="1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-US" sz="20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res</a:t>
            </a:r>
            <a:r>
              <a:rPr lang="en-US" sz="20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US" sz="20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x </a:t>
            </a:r>
            <a:r>
              <a:rPr lang="en-US" sz="20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-US" sz="20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US" sz="20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-US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000" b="1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(* is this 4 or a type error? *)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Using a Shadowed Variable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838200" y="1524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it ever possible to use a shadowed variable? </a:t>
            </a:r>
            <a:r>
              <a:rPr lang="en-US" sz="2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Yes! And no…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can be possible to uncover a shadowed variable when the latest binding goes out of scope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en-US" sz="14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x="838200" y="3250925"/>
            <a:ext cx="7924800" cy="27042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ourier New"/>
              <a:buNone/>
            </a:pPr>
            <a:r>
              <a:rPr lang="en-US" sz="2000" b="1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-US" sz="20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threshold</a:t>
            </a:r>
            <a:r>
              <a:rPr lang="en-US" sz="20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US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lang="en-US" sz="20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ourier New"/>
              <a:buNone/>
            </a:pPr>
            <a:r>
              <a:rPr lang="en-US" sz="2000" b="1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(* threshold -&gt; 10 *)</a:t>
            </a:r>
          </a:p>
          <a:p>
            <a:pPr marL="0" marR="0" lvl="0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Courier New"/>
              <a:buNone/>
            </a:pPr>
            <a:r>
              <a:rPr lang="en-US" sz="2000" b="1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fun</a:t>
            </a:r>
            <a:r>
              <a:rPr lang="en-US" sz="20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>
                <a:latin typeface="Courier New"/>
                <a:ea typeface="Courier New"/>
                <a:cs typeface="Courier New"/>
                <a:sym typeface="Courier New"/>
              </a:rPr>
              <a:t>is_big</a:t>
            </a:r>
            <a:r>
              <a:rPr lang="en-US" sz="20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(x </a:t>
            </a:r>
            <a:r>
              <a:rPr lang="en-US" sz="20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US" sz="20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-US" sz="20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US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-US" sz="2000" b="1">
                <a:latin typeface="Courier New"/>
                <a:ea typeface="Courier New"/>
                <a:cs typeface="Courier New"/>
                <a:sym typeface="Courier New"/>
              </a:rPr>
              <a:t> &gt; threshold</a:t>
            </a:r>
            <a:r>
              <a:rPr lang="en-US" sz="20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lvl="0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25000"/>
              <a:buFont typeface="Courier New"/>
              <a:buNone/>
            </a:pPr>
            <a:r>
              <a:rPr lang="en-US" sz="2000" b="1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(* threshold -&gt; 10, is_big -&gt; (function) *)</a:t>
            </a:r>
          </a:p>
          <a:p>
            <a:pPr marL="0" marR="0" lvl="0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Courier New"/>
              <a:buNone/>
            </a:pPr>
            <a:r>
              <a:rPr lang="en-US" sz="2000" b="1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-US" sz="20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threshold</a:t>
            </a:r>
            <a:r>
              <a:rPr lang="en-US" sz="20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US" sz="2000" b="1">
                <a:latin typeface="Courier New"/>
                <a:ea typeface="Courier New"/>
                <a:cs typeface="Courier New"/>
                <a:sym typeface="Courier New"/>
              </a:rPr>
              <a:t>20</a:t>
            </a:r>
            <a:r>
              <a:rPr lang="en-US" sz="20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marL="0" marR="0" lvl="0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Courier New"/>
              <a:buNone/>
            </a:pPr>
            <a:r>
              <a:rPr lang="en-US" sz="2000" b="1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(* threshold -&gt; 20, is_big -&gt; (function) *)</a:t>
            </a:r>
          </a:p>
          <a:p>
            <a:pPr marL="0" marR="0" lvl="0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Courier New"/>
              <a:buNone/>
            </a:pPr>
            <a:r>
              <a:rPr lang="en-US" sz="2000" b="1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-US" sz="20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z</a:t>
            </a:r>
            <a:r>
              <a:rPr lang="en-US" sz="20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US" sz="2000" b="1">
                <a:latin typeface="Courier New"/>
                <a:ea typeface="Courier New"/>
                <a:cs typeface="Courier New"/>
                <a:sym typeface="Courier New"/>
              </a:rPr>
              <a:t>is_big 15</a:t>
            </a:r>
            <a:r>
              <a:rPr lang="en-US" sz="2000" b="1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975</Words>
  <Application>Microsoft Office PowerPoint</Application>
  <PresentationFormat>On-screen Show (4:3)</PresentationFormat>
  <Paragraphs>186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dan_design_template</vt:lpstr>
      <vt:lpstr>CSE 341: Programming Languages  Section 1</vt:lpstr>
      <vt:lpstr>Today’s Agenda</vt:lpstr>
      <vt:lpstr>The REPL</vt:lpstr>
      <vt:lpstr>Emacs Demo</vt:lpstr>
      <vt:lpstr>Using use</vt:lpstr>
      <vt:lpstr>Debugging Errors</vt:lpstr>
      <vt:lpstr>Shadowing of Variable Bindings</vt:lpstr>
      <vt:lpstr>Try to Avoid Shadowing</vt:lpstr>
      <vt:lpstr>Using a Shadowed Variable</vt:lpstr>
      <vt:lpstr>Use use Wisely</vt:lpstr>
      <vt:lpstr>Comparisons</vt:lpstr>
      <vt:lpstr>Boolean Operations</vt:lpstr>
      <vt:lpstr>Testing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341: Programming Languages  Section 1</dc:title>
  <cp:lastModifiedBy>cse</cp:lastModifiedBy>
  <cp:revision>1</cp:revision>
  <dcterms:modified xsi:type="dcterms:W3CDTF">2017-03-31T16:28:31Z</dcterms:modified>
</cp:coreProperties>
</file>