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y="5143500" cx="9144000"/>
  <p:notesSz cx="6858000" cy="9144000"/>
  <p:embeddedFontLst>
    <p:embeddedFont>
      <p:font typeface="Proxima Nova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ProximaNova-italic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21" Type="http://schemas.openxmlformats.org/officeDocument/2006/relationships/font" Target="fonts/ProximaNova-boldItalic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font" Target="fonts/ProximaNova-bold.fntdata"/><Relationship Id="rId6" Type="http://schemas.openxmlformats.org/officeDocument/2006/relationships/slide" Target="slides/slide2.xml"/><Relationship Id="rId18" Type="http://schemas.openxmlformats.org/officeDocument/2006/relationships/font" Target="fonts/ProximaNova-regular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4" name="Shape 134"/>
          <p:cNvSpPr/>
          <p:nvPr>
            <p:ph idx="2" type="sldImg"/>
          </p:nvPr>
        </p:nvSpPr>
        <p:spPr>
          <a:xfrm>
            <a:off x="685799" y="1143000"/>
            <a:ext cx="5486400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0" name="Shape 140"/>
          <p:cNvSpPr/>
          <p:nvPr>
            <p:ph idx="2" type="sldImg"/>
          </p:nvPr>
        </p:nvSpPr>
        <p:spPr>
          <a:xfrm>
            <a:off x="685799" y="1143000"/>
            <a:ext cx="5486400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>
            <p:ph idx="2" type="sldImg"/>
          </p:nvPr>
        </p:nvSpPr>
        <p:spPr>
          <a:xfrm>
            <a:off x="685799" y="1143000"/>
            <a:ext cx="5486400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 everything is an equality type (real is not)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Tuples / record / lists are equality types if and only if the components are equality types</a:t>
            </a:r>
          </a:p>
        </p:txBody>
      </p:sp>
      <p:sp>
        <p:nvSpPr>
          <p:cNvPr id="147" name="Shape 147"/>
          <p:cNvSpPr txBox="1"/>
          <p:nvPr>
            <p:ph idx="12" type="sldNum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3" name="Shape 153"/>
          <p:cNvSpPr/>
          <p:nvPr>
            <p:ph idx="2" type="sldImg"/>
          </p:nvPr>
        </p:nvSpPr>
        <p:spPr>
          <a:xfrm>
            <a:off x="685799" y="1143000"/>
            <a:ext cx="5486400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9" name="Shape 69"/>
          <p:cNvSpPr/>
          <p:nvPr>
            <p:ph idx="2" type="sldImg"/>
          </p:nvPr>
        </p:nvSpPr>
        <p:spPr>
          <a:xfrm>
            <a:off x="685799" y="1143000"/>
            <a:ext cx="5486400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685799" y="1143000"/>
            <a:ext cx="5486400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Shape 82"/>
          <p:cNvSpPr txBox="1"/>
          <p:nvPr>
            <p:ph idx="12" type="sldNum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685799" y="1143000"/>
            <a:ext cx="5486400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only way to construct values of the datatype is with the constructors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Types are interchangeable in EVERY way.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Write the date order example.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REPL will print date or int * int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 print whatever it figures out first.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Shape 90"/>
          <p:cNvSpPr txBox="1"/>
          <p:nvPr>
            <p:ph idx="12" type="sldNum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9" name="Shape 99"/>
          <p:cNvSpPr/>
          <p:nvPr>
            <p:ph idx="2" type="sldImg"/>
          </p:nvPr>
        </p:nvSpPr>
        <p:spPr>
          <a:xfrm>
            <a:off x="685799" y="1143000"/>
            <a:ext cx="5486400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5" name="Shape 105"/>
          <p:cNvSpPr/>
          <p:nvPr>
            <p:ph idx="2" type="sldImg"/>
          </p:nvPr>
        </p:nvSpPr>
        <p:spPr>
          <a:xfrm>
            <a:off x="685799" y="1143000"/>
            <a:ext cx="5486400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1" name="Shape 111"/>
          <p:cNvSpPr/>
          <p:nvPr>
            <p:ph idx="2" type="sldImg"/>
          </p:nvPr>
        </p:nvSpPr>
        <p:spPr>
          <a:xfrm>
            <a:off x="685799" y="1143000"/>
            <a:ext cx="5486400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1" name="Shape 121"/>
          <p:cNvSpPr/>
          <p:nvPr>
            <p:ph idx="2" type="sldImg"/>
          </p:nvPr>
        </p:nvSpPr>
        <p:spPr>
          <a:xfrm>
            <a:off x="685799" y="1143000"/>
            <a:ext cx="5486400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" name="Shape 11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510450" y="3182312"/>
            <a:ext cx="8123100" cy="630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" name="Shape 50"/>
          <p:cNvSpPr txBox="1"/>
          <p:nvPr>
            <p:ph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b="1" sz="14000"/>
            </a:lvl1pPr>
            <a:lvl2pPr lvl="1" algn="ctr">
              <a:spcBef>
                <a:spcPts val="0"/>
              </a:spcBef>
              <a:buSzPct val="100000"/>
              <a:defRPr b="1" sz="14000"/>
            </a:lvl2pPr>
            <a:lvl3pPr lvl="2" algn="ctr">
              <a:spcBef>
                <a:spcPts val="0"/>
              </a:spcBef>
              <a:buSzPct val="100000"/>
              <a:defRPr b="1" sz="14000"/>
            </a:lvl3pPr>
            <a:lvl4pPr lvl="3" algn="ctr">
              <a:spcBef>
                <a:spcPts val="0"/>
              </a:spcBef>
              <a:buSzPct val="100000"/>
              <a:defRPr b="1" sz="14000"/>
            </a:lvl4pPr>
            <a:lvl5pPr lvl="4" algn="ctr">
              <a:spcBef>
                <a:spcPts val="0"/>
              </a:spcBef>
              <a:buSzPct val="100000"/>
              <a:defRPr b="1" sz="14000"/>
            </a:lvl5pPr>
            <a:lvl6pPr lvl="5" algn="ctr">
              <a:spcBef>
                <a:spcPts val="0"/>
              </a:spcBef>
              <a:buSzPct val="100000"/>
              <a:defRPr b="1" sz="14000"/>
            </a:lvl6pPr>
            <a:lvl7pPr lvl="6" algn="ctr">
              <a:spcBef>
                <a:spcPts val="0"/>
              </a:spcBef>
              <a:buSzPct val="100000"/>
              <a:defRPr b="1" sz="14000"/>
            </a:lvl7pPr>
            <a:lvl8pPr lvl="7" algn="ctr">
              <a:spcBef>
                <a:spcPts val="0"/>
              </a:spcBef>
              <a:buSzPct val="100000"/>
              <a:defRPr b="1" sz="14000"/>
            </a:lvl8pPr>
            <a:lvl9pPr lvl="8" algn="ctr">
              <a:spcBef>
                <a:spcPts val="0"/>
              </a:spcBef>
              <a:buSzPct val="100000"/>
              <a:defRPr b="1" sz="14000"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None/>
              <a:defRPr sz="1800"/>
            </a:lvl2pPr>
            <a:lvl3pPr indent="0" lvl="2" rtl="0">
              <a:spcBef>
                <a:spcPts val="0"/>
              </a:spcBef>
              <a:buNone/>
              <a:defRPr sz="1800"/>
            </a:lvl3pPr>
            <a:lvl4pPr indent="0" lvl="3" rtl="0">
              <a:spcBef>
                <a:spcPts val="0"/>
              </a:spcBef>
              <a:buNone/>
              <a:defRPr sz="1800"/>
            </a:lvl4pPr>
            <a:lvl5pPr indent="0" lvl="4" rtl="0">
              <a:spcBef>
                <a:spcPts val="0"/>
              </a:spcBef>
              <a:buNone/>
              <a:defRPr sz="1800"/>
            </a:lvl5pPr>
            <a:lvl6pPr indent="0" lvl="5" rtl="0">
              <a:spcBef>
                <a:spcPts val="0"/>
              </a:spcBef>
              <a:buNone/>
              <a:defRPr sz="1800"/>
            </a:lvl6pPr>
            <a:lvl7pPr indent="0" lvl="6" rtl="0">
              <a:spcBef>
                <a:spcPts val="0"/>
              </a:spcBef>
              <a:buNone/>
              <a:defRPr sz="1800"/>
            </a:lvl7pPr>
            <a:lvl8pPr indent="0" lvl="7" rtl="0">
              <a:spcBef>
                <a:spcPts val="0"/>
              </a:spcBef>
              <a:buNone/>
              <a:defRPr sz="1800"/>
            </a:lvl8pPr>
            <a:lvl9pPr indent="0" lvl="8" rtl="0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28650" y="1369218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hape 15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6" name="Shape 16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lt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Proxima Nova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CSE 341 PL Section 2</a:t>
            </a:r>
          </a:p>
        </p:txBody>
      </p:sp>
      <p:sp>
        <p:nvSpPr>
          <p:cNvPr id="66" name="Shape 66"/>
          <p:cNvSpPr txBox="1"/>
          <p:nvPr>
            <p:ph idx="1" type="subTitle"/>
          </p:nvPr>
        </p:nvSpPr>
        <p:spPr>
          <a:xfrm>
            <a:off x="510450" y="3182312"/>
            <a:ext cx="8123100" cy="630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Justin Harjanto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Type Generality Rule</a:t>
            </a:r>
          </a:p>
        </p:txBody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628650" y="1369218"/>
            <a:ext cx="7886700" cy="32635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“more general” rule</a:t>
            </a: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A type </a:t>
            </a:r>
            <a:r>
              <a:rPr b="0" i="1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t1</a:t>
            </a: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</a:t>
            </a:r>
            <a:r>
              <a:rPr b="0" i="0" lang="en" sz="2800" u="sng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more general</a:t>
            </a:r>
            <a:r>
              <a:rPr b="0" i="0" lang="en" sz="28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than the type </a:t>
            </a:r>
            <a:r>
              <a:rPr b="0" i="1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t2</a:t>
            </a: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if 	you can take </a:t>
            </a:r>
            <a:r>
              <a:rPr b="0" i="1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t1</a:t>
            </a: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b="0" i="0" lang="en" sz="2800" u="sng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replace it’s type variables </a:t>
            </a:r>
            <a:r>
              <a:rPr b="0" i="0" lang="en" sz="28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0" i="0" lang="en" sz="2800" u="sng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consistently</a:t>
            </a: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and get </a:t>
            </a:r>
            <a:r>
              <a:rPr b="0" i="1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t2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Equality Types</a:t>
            </a:r>
          </a:p>
        </p:txBody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628650" y="2133599"/>
            <a:ext cx="7886700" cy="510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Write a list contains function…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Equality Types</a:t>
            </a:r>
          </a:p>
        </p:txBody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628650" y="1369218"/>
            <a:ext cx="7886700" cy="32635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double quoted variable arises from use of the </a:t>
            </a:r>
            <a:b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en" sz="2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operator</a:t>
            </a:r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can use </a:t>
            </a:r>
            <a:r>
              <a:rPr b="1" i="0" lang="en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on most types like </a:t>
            </a:r>
            <a:r>
              <a:rPr b="1" i="0" lang="en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b="1" i="0" lang="en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bool</a:t>
            </a: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b="1" i="0" lang="en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string</a:t>
            </a: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tuples (that contain only “equality types”)</a:t>
            </a:r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Functions and </a:t>
            </a:r>
            <a:r>
              <a:rPr b="1" i="0" lang="en" sz="2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real</a:t>
            </a: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are not ”equality types”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Generality rules work the same, except substitution must be some type which can be compared with </a:t>
            </a:r>
            <a:r>
              <a:rPr b="1" i="0" lang="en" sz="2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buClr>
                <a:srgbClr val="FF0000"/>
              </a:buClr>
              <a:buSzPct val="100000"/>
              <a:buFont typeface="Arial"/>
              <a:buChar char="•"/>
            </a:pPr>
            <a:r>
              <a:rPr b="0" i="0" lang="en" sz="2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You can ignore warnings about “calling polyEqual”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Syntactic Sugar</a:t>
            </a:r>
          </a:p>
        </p:txBody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628650" y="1369218"/>
            <a:ext cx="7886700" cy="32635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If-then-else is implemented as syntactic sugar for a case statement.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Function-pattern-case syntax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Today’s Agenda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28650" y="1369218"/>
            <a:ext cx="7886700" cy="32635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/>
              <a:t>Optional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Type Synonyms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Type Generality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Equality Types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More Syntactic Sugar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 quick word on Optional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68300" lvl="0" marL="457200" rtl="0">
              <a:spcBef>
                <a:spcPts val="0"/>
              </a:spcBef>
              <a:buSzPct val="100000"/>
              <a:buChar char="●"/>
            </a:pPr>
            <a:r>
              <a:rPr lang="en" sz="2200"/>
              <a:t>Might be tad confusing and a little strange</a:t>
            </a:r>
          </a:p>
          <a:p>
            <a:pPr indent="-368300" lvl="0" marL="457200" rtl="0">
              <a:spcBef>
                <a:spcPts val="0"/>
              </a:spcBef>
              <a:buSzPct val="100000"/>
              <a:buChar char="●"/>
            </a:pPr>
            <a:r>
              <a:rPr lang="en" sz="2200"/>
              <a:t>Type safety!!! Indicates to the clients of your function that your function *can* fail</a:t>
            </a:r>
          </a:p>
          <a:p>
            <a:pPr indent="-342900" lvl="1" marL="914400" rtl="0">
              <a:spcBef>
                <a:spcPts val="0"/>
              </a:spcBef>
              <a:buSzPct val="100000"/>
              <a:buChar char="○"/>
            </a:pPr>
            <a:r>
              <a:rPr lang="en" sz="1800"/>
              <a:t>Will demonstrate with an example</a:t>
            </a:r>
          </a:p>
          <a:p>
            <a:pPr indent="-368300" lvl="0" marL="457200" rtl="0">
              <a:spcBef>
                <a:spcPts val="0"/>
              </a:spcBef>
              <a:buSzPct val="100000"/>
              <a:buChar char="●"/>
            </a:pPr>
            <a:r>
              <a:rPr lang="en" sz="2200"/>
              <a:t>Useful concept and practice that other languages have adopted Optional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Type Synonyms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28650" y="1369218"/>
            <a:ext cx="7886700" cy="16406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does </a:t>
            </a:r>
            <a:r>
              <a:rPr b="1" i="0" lang="en" sz="2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* int * int</a:t>
            </a:r>
            <a:r>
              <a:rPr b="0" i="0" lang="en" sz="2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represent?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HW1 we called it a date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Wouldn’t it be nice to reflect this representation in the source code itself?</a:t>
            </a: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  <p:sp>
        <p:nvSpPr>
          <p:cNvPr id="86" name="Shape 86"/>
          <p:cNvSpPr/>
          <p:nvPr/>
        </p:nvSpPr>
        <p:spPr>
          <a:xfrm>
            <a:off x="628650" y="3550222"/>
            <a:ext cx="5984400" cy="543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i="0" lang="en" sz="2800" u="none" cap="none" strike="noStrik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type</a:t>
            </a:r>
            <a:r>
              <a:rPr b="1" i="0" lang="en" sz="2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i="0" lang="en" sz="2800" u="none" cap="none" strike="noStrike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date</a:t>
            </a:r>
            <a:r>
              <a:rPr b="1" i="0" lang="en" sz="2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i="0" lang="en" sz="2800" u="none" cap="none" strike="noStrike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b="1" i="0" lang="en" sz="2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int </a:t>
            </a:r>
            <a:r>
              <a:rPr b="1" i="0" lang="en" sz="2800" u="none" cap="none" strike="noStrike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*</a:t>
            </a:r>
            <a:r>
              <a:rPr b="1" i="0" lang="en" sz="2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int </a:t>
            </a:r>
            <a:r>
              <a:rPr b="1" i="0" lang="en" sz="2800" u="none" cap="none" strike="noStrike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*</a:t>
            </a:r>
            <a:r>
              <a:rPr b="1" i="0" lang="en" sz="2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int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0070C0"/>
              </a:buClr>
              <a:buSzPct val="25000"/>
              <a:buFont typeface="Courier New"/>
              <a:buNone/>
            </a:pPr>
            <a:r>
              <a:rPr b="1" i="0" lang="en" sz="4400" u="none" cap="none" strike="noStrik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type</a:t>
            </a:r>
            <a:r>
              <a:rPr b="0" i="0" lang="en" sz="44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n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vs </a:t>
            </a:r>
            <a:r>
              <a:rPr b="1" i="0" lang="en" sz="4400" u="none" cap="none" strike="noStrik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datatype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28650" y="1369218"/>
            <a:ext cx="7886700" cy="9015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1" i="0" lang="en" sz="2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datatype</a:t>
            </a: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introduces a new type name, distinct from all existing types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/>
          <p:nvPr/>
        </p:nvSpPr>
        <p:spPr>
          <a:xfrm>
            <a:off x="628650" y="3468278"/>
            <a:ext cx="7886700" cy="90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1" lang="en" sz="2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type</a:t>
            </a: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just another name</a:t>
            </a:r>
          </a:p>
        </p:txBody>
      </p:sp>
      <p:sp>
        <p:nvSpPr>
          <p:cNvPr id="95" name="Shape 95"/>
          <p:cNvSpPr txBox="1"/>
          <p:nvPr/>
        </p:nvSpPr>
        <p:spPr>
          <a:xfrm>
            <a:off x="949950" y="2240570"/>
            <a:ext cx="7467600" cy="112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" sz="2000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datatype </a:t>
            </a:r>
            <a:r>
              <a:rPr b="1" lang="en" sz="2000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suit </a:t>
            </a:r>
            <a:r>
              <a:rPr b="1" lang="en" sz="2000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b="1" lang="en" sz="2000">
                <a:solidFill>
                  <a:srgbClr val="1E4E79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2000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Club</a:t>
            </a:r>
            <a:r>
              <a:rPr b="1" lang="en" sz="200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2000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|</a:t>
            </a:r>
            <a:r>
              <a:rPr b="1" lang="en" sz="2000">
                <a:solidFill>
                  <a:srgbClr val="1E4E79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2000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Diamond</a:t>
            </a:r>
            <a:r>
              <a:rPr b="1" lang="en" sz="200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2000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|</a:t>
            </a:r>
            <a:r>
              <a:rPr b="1" lang="en" sz="2000">
                <a:solidFill>
                  <a:srgbClr val="1E4E79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2000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Heart</a:t>
            </a:r>
            <a:r>
              <a:rPr b="1" lang="en" sz="200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2000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|</a:t>
            </a:r>
            <a:r>
              <a:rPr b="1" lang="en" sz="2000">
                <a:solidFill>
                  <a:srgbClr val="1E4E79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2000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Spade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ct val="25000"/>
              <a:buNone/>
            </a:pPr>
            <a:r>
              <a:rPr b="1" lang="en" sz="2000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datatype</a:t>
            </a:r>
            <a:r>
              <a:rPr b="1" lang="en" sz="2000">
                <a:solidFill>
                  <a:srgbClr val="1E4E79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2000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rank </a:t>
            </a:r>
            <a:r>
              <a:rPr b="1" lang="en" sz="2000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b="1" lang="en" sz="2000">
                <a:solidFill>
                  <a:srgbClr val="1E4E79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2000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Jack</a:t>
            </a:r>
            <a:r>
              <a:rPr b="1" lang="en" sz="200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2000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|</a:t>
            </a:r>
            <a:r>
              <a:rPr b="1" lang="en" sz="2000">
                <a:solidFill>
                  <a:srgbClr val="1E4E79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2000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Queen</a:t>
            </a:r>
            <a:r>
              <a:rPr b="1" lang="en" sz="200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2000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|</a:t>
            </a:r>
            <a:r>
              <a:rPr b="1" lang="en" sz="2000">
                <a:solidFill>
                  <a:srgbClr val="1E4E79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2000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King</a:t>
            </a:r>
            <a:r>
              <a:rPr b="1" lang="en" sz="200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2000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|</a:t>
            </a:r>
            <a:r>
              <a:rPr b="1" lang="en" sz="2000">
                <a:solidFill>
                  <a:srgbClr val="1E4E79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2000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Ace</a:t>
            </a:r>
            <a:r>
              <a:rPr b="1" lang="en" sz="200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buSzPct val="25000"/>
              <a:buNone/>
            </a:pPr>
            <a:r>
              <a:rPr b="1" lang="en" sz="200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			  </a:t>
            </a:r>
            <a:r>
              <a:rPr b="1" lang="en" sz="2000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|</a:t>
            </a:r>
            <a:r>
              <a:rPr b="1" lang="en" sz="2000">
                <a:solidFill>
                  <a:srgbClr val="1E4E79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2000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Num</a:t>
            </a:r>
            <a:r>
              <a:rPr b="1" lang="en" sz="200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2000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of</a:t>
            </a:r>
            <a:r>
              <a:rPr b="1" lang="en" sz="2000">
                <a:solidFill>
                  <a:srgbClr val="1E4E79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</a:p>
        </p:txBody>
      </p:sp>
      <p:sp>
        <p:nvSpPr>
          <p:cNvPr id="96" name="Shape 96"/>
          <p:cNvSpPr/>
          <p:nvPr/>
        </p:nvSpPr>
        <p:spPr>
          <a:xfrm>
            <a:off x="949950" y="4092873"/>
            <a:ext cx="3724200" cy="417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b="1" lang="en" sz="2000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type </a:t>
            </a:r>
            <a:r>
              <a:rPr b="1" lang="en" sz="2000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card</a:t>
            </a:r>
            <a:r>
              <a:rPr b="1" lang="en" sz="2000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2000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b="1" lang="en" sz="2000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2000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suit</a:t>
            </a:r>
            <a:r>
              <a:rPr b="1" lang="en" sz="2000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2000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*</a:t>
            </a:r>
            <a:r>
              <a:rPr b="1" lang="en" sz="2000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2000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rank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Type Synonyms</a:t>
            </a:r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28650" y="1369218"/>
            <a:ext cx="7886700" cy="32635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Why? 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now, just for convenience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doesn’t let us do anything new</a:t>
            </a: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Later in the course we will see another use related to modularity.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Type Generality</a:t>
            </a:r>
          </a:p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628650" y="2230278"/>
            <a:ext cx="7886700" cy="5357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Write a function that appends two string lists…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Type Generality</a:t>
            </a:r>
          </a:p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628650" y="1369218"/>
            <a:ext cx="7886700" cy="4960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would expect</a:t>
            </a:r>
          </a:p>
        </p:txBody>
      </p:sp>
      <p:sp>
        <p:nvSpPr>
          <p:cNvPr id="115" name="Shape 115"/>
          <p:cNvSpPr/>
          <p:nvPr/>
        </p:nvSpPr>
        <p:spPr>
          <a:xfrm>
            <a:off x="923290" y="1865270"/>
            <a:ext cx="7479030" cy="300082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string list * string list -&gt; string list</a:t>
            </a:r>
          </a:p>
        </p:txBody>
      </p:sp>
      <p:sp>
        <p:nvSpPr>
          <p:cNvPr id="116" name="Shape 116"/>
          <p:cNvSpPr/>
          <p:nvPr/>
        </p:nvSpPr>
        <p:spPr>
          <a:xfrm>
            <a:off x="923290" y="2865693"/>
            <a:ext cx="4493538" cy="300082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‘a list * ‘a list -&gt; ‘a list</a:t>
            </a:r>
          </a:p>
        </p:txBody>
      </p:sp>
      <p:sp>
        <p:nvSpPr>
          <p:cNvPr id="117" name="Shape 117"/>
          <p:cNvSpPr txBox="1"/>
          <p:nvPr/>
        </p:nvSpPr>
        <p:spPr>
          <a:xfrm>
            <a:off x="628650" y="2369641"/>
            <a:ext cx="7886700" cy="4960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But the type checker found</a:t>
            </a:r>
          </a:p>
        </p:txBody>
      </p:sp>
      <p:sp>
        <p:nvSpPr>
          <p:cNvPr id="118" name="Shape 118"/>
          <p:cNvSpPr txBox="1"/>
          <p:nvPr/>
        </p:nvSpPr>
        <p:spPr>
          <a:xfrm>
            <a:off x="628650" y="3472338"/>
            <a:ext cx="7886700" cy="4960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Why is this OK?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More General Types</a:t>
            </a:r>
          </a:p>
        </p:txBody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628650" y="1369218"/>
            <a:ext cx="7886700" cy="4960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type</a:t>
            </a:r>
          </a:p>
        </p:txBody>
      </p:sp>
      <p:sp>
        <p:nvSpPr>
          <p:cNvPr id="125" name="Shape 125"/>
          <p:cNvSpPr/>
          <p:nvPr/>
        </p:nvSpPr>
        <p:spPr>
          <a:xfrm>
            <a:off x="1361166" y="1865270"/>
            <a:ext cx="6326956" cy="300082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‘a list * ‘a list -&gt; ‘a list</a:t>
            </a:r>
          </a:p>
        </p:txBody>
      </p:sp>
      <p:sp>
        <p:nvSpPr>
          <p:cNvPr id="126" name="Shape 126"/>
          <p:cNvSpPr/>
          <p:nvPr/>
        </p:nvSpPr>
        <p:spPr>
          <a:xfrm>
            <a:off x="1357173" y="2719941"/>
            <a:ext cx="6330950" cy="300082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string list * string list -&gt; string list</a:t>
            </a:r>
          </a:p>
        </p:txBody>
      </p:sp>
      <p:sp>
        <p:nvSpPr>
          <p:cNvPr id="127" name="Shape 127"/>
          <p:cNvSpPr txBox="1"/>
          <p:nvPr/>
        </p:nvSpPr>
        <p:spPr>
          <a:xfrm>
            <a:off x="628650" y="2223889"/>
            <a:ext cx="7886700" cy="4960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is </a:t>
            </a:r>
            <a:r>
              <a:rPr lang="en" sz="2800" u="sng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more general</a:t>
            </a:r>
            <a:r>
              <a:rPr lang="en" sz="28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than the type</a:t>
            </a:r>
          </a:p>
        </p:txBody>
      </p:sp>
      <p:sp>
        <p:nvSpPr>
          <p:cNvPr id="128" name="Shape 128"/>
          <p:cNvSpPr txBox="1"/>
          <p:nvPr/>
        </p:nvSpPr>
        <p:spPr>
          <a:xfrm>
            <a:off x="628650" y="3042884"/>
            <a:ext cx="7886700" cy="4960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and “can be used” as </a:t>
            </a:r>
            <a:r>
              <a:rPr lang="en" sz="2800" u="sng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any less general type</a:t>
            </a: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such as</a:t>
            </a:r>
          </a:p>
        </p:txBody>
      </p:sp>
      <p:sp>
        <p:nvSpPr>
          <p:cNvPr id="129" name="Shape 129"/>
          <p:cNvSpPr/>
          <p:nvPr/>
        </p:nvSpPr>
        <p:spPr>
          <a:xfrm>
            <a:off x="1357173" y="3538936"/>
            <a:ext cx="6330950" cy="300082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list * int list -&gt; int list</a:t>
            </a:r>
          </a:p>
        </p:txBody>
      </p:sp>
      <p:sp>
        <p:nvSpPr>
          <p:cNvPr id="130" name="Shape 130"/>
          <p:cNvSpPr txBox="1"/>
          <p:nvPr/>
        </p:nvSpPr>
        <p:spPr>
          <a:xfrm>
            <a:off x="628650" y="3960018"/>
            <a:ext cx="7886700" cy="4960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But it is </a:t>
            </a:r>
            <a:r>
              <a:rPr lang="en" sz="2800" u="sng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not</a:t>
            </a: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more general than the type</a:t>
            </a:r>
          </a:p>
        </p:txBody>
      </p:sp>
      <p:sp>
        <p:nvSpPr>
          <p:cNvPr id="131" name="Shape 131"/>
          <p:cNvSpPr/>
          <p:nvPr/>
        </p:nvSpPr>
        <p:spPr>
          <a:xfrm>
            <a:off x="1357173" y="4456071"/>
            <a:ext cx="6330950" cy="300082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en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list * string list -&gt; int list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