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9"/>
  </p:notesMasterIdLst>
  <p:sldIdLst>
    <p:sldId id="278" r:id="rId2"/>
    <p:sldId id="261" r:id="rId3"/>
    <p:sldId id="271" r:id="rId4"/>
    <p:sldId id="274" r:id="rId5"/>
    <p:sldId id="276" r:id="rId6"/>
    <p:sldId id="273" r:id="rId7"/>
    <p:sldId id="27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2029"/>
    <p:restoredTop sz="79823"/>
  </p:normalViewPr>
  <p:slideViewPr>
    <p:cSldViewPr snapToGrid="0" snapToObjects="1">
      <p:cViewPr>
        <p:scale>
          <a:sx n="110" d="100"/>
          <a:sy n="110" d="100"/>
        </p:scale>
        <p:origin x="480" y="-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C5EC3-FB33-1F45-8A45-ECF21B0D1921}" type="datetimeFigureOut">
              <a:rPr lang="en-US" smtClean="0"/>
              <a:t>4/20/17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244EC-DBCA-5244-995A-B804B03B0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64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44EC-DBCA-5244-995A-B804B03B0B4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43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/>
              <a:t>We know “earlier” will want 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recurse</a:t>
            </a:r>
            <a:r>
              <a:rPr lang="en-US" baseline="0" dirty="0" smtClean="0"/>
              <a:t> on another function, but at the time of definition, we don’t know what function this will be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baseline="0" dirty="0" smtClean="0"/>
              <a:t>We can “solve” this by allowing it to take a function at runtime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But remember when I told you that “and” meant something else an</a:t>
            </a:r>
            <a:r>
              <a:rPr lang="en-US" baseline="0" dirty="0" smtClean="0"/>
              <a:t>d to ignore it</a:t>
            </a:r>
            <a:r>
              <a:rPr lang="mr-IN" baseline="0" dirty="0" smtClean="0"/>
              <a:t>…</a:t>
            </a:r>
            <a:r>
              <a:rPr lang="en-US" baseline="0" dirty="0" smtClean="0"/>
              <a:t>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44EC-DBCA-5244-995A-B804B03B0B4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05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80ED-DD8A-9849-8EBB-FCE95DBB1B7B}" type="datetime1">
              <a:rPr lang="en-US" smtClean="0"/>
              <a:t>4/20/17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95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67C1-DC98-5A47-9A11-C36E7DB8E236}" type="datetime1">
              <a:rPr lang="en-US" smtClean="0"/>
              <a:t>4/20/17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77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C451-4D7D-D74B-90F6-5D5C7DA40712}" type="datetime1">
              <a:rPr lang="en-US" smtClean="0"/>
              <a:t>4/20/17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9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14CC-1A88-5141-A7F1-270238ADED82}" type="datetime1">
              <a:rPr lang="en-US" smtClean="0"/>
              <a:t>4/20/17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7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55FD-A3DD-304D-A804-DA541C0D0065}" type="datetime1">
              <a:rPr lang="en-US" smtClean="0"/>
              <a:t>4/20/17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56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F0F2-109D-E641-B067-B151EB92E759}" type="datetime1">
              <a:rPr lang="en-US" smtClean="0"/>
              <a:t>4/20/17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9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1C82-AA45-994B-ADCA-04A89E1F5945}" type="datetime1">
              <a:rPr lang="en-US" smtClean="0"/>
              <a:t>4/20/17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CC7B-9F9E-8240-8392-67A420CCE83A}" type="datetime1">
              <a:rPr lang="en-US" smtClean="0"/>
              <a:t>4/20/17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58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9A56-6427-2348-A6E7-E108AAD82398}" type="datetime1">
              <a:rPr lang="en-US" smtClean="0"/>
              <a:t>4/20/17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01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8ED5-F2E5-0E42-AF39-07521D786D61}" type="datetime1">
              <a:rPr lang="en-US" smtClean="0"/>
              <a:t>4/20/17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31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DFC29-F174-3D48-B188-4D8328A9C580}" type="datetime1">
              <a:rPr lang="en-US" smtClean="0"/>
              <a:t>4/20/17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96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88BEF-280F-234F-A166-0F9BE69C1D92}" type="datetime1">
              <a:rPr lang="en-US" smtClean="0"/>
              <a:t>4/20/17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31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01509"/>
            <a:ext cx="7772400" cy="2387600"/>
          </a:xfrm>
        </p:spPr>
        <p:txBody>
          <a:bodyPr/>
          <a:lstStyle/>
          <a:p>
            <a:r>
              <a:rPr lang="en-US" dirty="0" smtClean="0"/>
              <a:t>CSE 341</a:t>
            </a:r>
            <a:br>
              <a:rPr lang="en-US" dirty="0" smtClean="0"/>
            </a:br>
            <a:r>
              <a:rPr lang="en-US" dirty="0" smtClean="0"/>
              <a:t>Section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68256"/>
            <a:ext cx="6858000" cy="1655762"/>
          </a:xfrm>
        </p:spPr>
        <p:txBody>
          <a:bodyPr/>
          <a:lstStyle/>
          <a:p>
            <a:r>
              <a:rPr lang="en-US" dirty="0" smtClean="0"/>
              <a:t>Nick Mooney</a:t>
            </a:r>
          </a:p>
          <a:p>
            <a:r>
              <a:rPr lang="en-US" dirty="0" smtClean="0"/>
              <a:t>Spring 2017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360" y="518859"/>
            <a:ext cx="5669280" cy="6035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360" y="521906"/>
            <a:ext cx="5669280" cy="60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93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Mutual </a:t>
            </a:r>
            <a:r>
              <a:rPr lang="en-US" dirty="0" smtClean="0"/>
              <a:t>Recursion</a:t>
            </a:r>
          </a:p>
          <a:p>
            <a:r>
              <a:rPr lang="en-US" dirty="0" smtClean="0"/>
              <a:t>Module System Example</a:t>
            </a:r>
          </a:p>
          <a:p>
            <a:pPr lvl="1"/>
            <a:r>
              <a:rPr lang="en-US" dirty="0" smtClean="0"/>
              <a:t>Namespace Organization</a:t>
            </a:r>
          </a:p>
          <a:p>
            <a:pPr lvl="1"/>
            <a:r>
              <a:rPr lang="en-US" dirty="0" smtClean="0"/>
              <a:t>Preserving Invariants</a:t>
            </a:r>
            <a:endParaRPr lang="is-IS" dirty="0"/>
          </a:p>
          <a:p>
            <a:r>
              <a:rPr lang="en-US" dirty="0" smtClean="0"/>
              <a:t>Practice </a:t>
            </a:r>
            <a:r>
              <a:rPr lang="en-US" dirty="0"/>
              <a:t>with </a:t>
            </a:r>
            <a:r>
              <a:rPr lang="en-US" dirty="0" smtClean="0"/>
              <a:t>Currying and High Order Functions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96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we need function f to call g, </a:t>
            </a:r>
            <a:r>
              <a:rPr lang="en-US" dirty="0" smtClean="0"/>
              <a:t>and </a:t>
            </a:r>
            <a:r>
              <a:rPr lang="en-US" dirty="0"/>
              <a:t>function g to call f</a:t>
            </a:r>
            <a:r>
              <a:rPr lang="en-US" dirty="0" smtClean="0"/>
              <a:t>?</a:t>
            </a:r>
          </a:p>
          <a:p>
            <a:r>
              <a:rPr lang="en-US" dirty="0" smtClean="0"/>
              <a:t>This is a common idiom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3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87467" y="3347984"/>
            <a:ext cx="3816027" cy="2937065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dirty="0"/>
              <a:t>fun </a:t>
            </a:r>
            <a:r>
              <a:rPr lang="en-US" dirty="0" smtClean="0">
                <a:solidFill>
                  <a:srgbClr val="7030A0"/>
                </a:solidFill>
              </a:rPr>
              <a:t>earlier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x </a:t>
            </a:r>
            <a:r>
              <a:rPr lang="en-US" dirty="0" smtClean="0">
                <a:solidFill>
                  <a:srgbClr val="00B050"/>
                </a:solidFill>
              </a:rPr>
              <a:t>=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	...</a:t>
            </a:r>
            <a:endParaRPr lang="en-US" dirty="0" smtClean="0"/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later x</a:t>
            </a:r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...</a:t>
            </a:r>
          </a:p>
          <a:p>
            <a:r>
              <a:rPr lang="en-US" dirty="0"/>
              <a:t>fun </a:t>
            </a:r>
            <a:r>
              <a:rPr lang="en-US" dirty="0" smtClean="0">
                <a:solidFill>
                  <a:srgbClr val="7030A0"/>
                </a:solidFill>
              </a:rPr>
              <a:t>later</a:t>
            </a:r>
            <a:r>
              <a:rPr lang="en-US" dirty="0" smtClean="0"/>
              <a:t> </a:t>
            </a:r>
            <a:r>
              <a:rPr lang="en-US" dirty="0">
                <a:solidFill>
                  <a:schemeClr val="tx1"/>
                </a:solidFill>
              </a:rPr>
              <a:t>x </a:t>
            </a:r>
            <a:r>
              <a:rPr lang="en-US" dirty="0">
                <a:solidFill>
                  <a:srgbClr val="00B050"/>
                </a:solidFill>
              </a:rPr>
              <a:t>=</a:t>
            </a:r>
          </a:p>
          <a:p>
            <a:r>
              <a:rPr lang="en-US" dirty="0">
                <a:solidFill>
                  <a:schemeClr val="tx1"/>
                </a:solidFill>
              </a:rPr>
              <a:t>	...</a:t>
            </a:r>
            <a:endParaRPr lang="en-US" dirty="0"/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earlier 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x</a:t>
            </a:r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dirty="0">
                <a:solidFill>
                  <a:schemeClr val="tx1"/>
                </a:solidFill>
              </a:rPr>
              <a:t>...</a:t>
            </a:r>
            <a:endParaRPr lang="en-US" dirty="0"/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78056" y="3347984"/>
            <a:ext cx="29862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Unfortunately </a:t>
            </a:r>
            <a:r>
              <a:rPr lang="en-US" sz="2800" dirty="0" smtClean="0">
                <a:solidFill>
                  <a:srgbClr val="FF0000"/>
                </a:solidFill>
              </a:rPr>
              <a:t>this does not work </a:t>
            </a:r>
            <a:r>
              <a:rPr lang="en-US" sz="2800" dirty="0" smtClean="0">
                <a:solidFill>
                  <a:srgbClr val="FF0000"/>
                </a:solidFill>
                <a:sym typeface="Wingdings"/>
              </a:rPr>
              <a:t>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58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Recursion Workaround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use higher order functions to get this working</a:t>
            </a:r>
          </a:p>
          <a:p>
            <a:r>
              <a:rPr lang="en-US" dirty="0" smtClean="0"/>
              <a:t>It works, but there has got to be a better way!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87467" y="3347988"/>
            <a:ext cx="4325314" cy="2913916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dirty="0"/>
              <a:t>fun </a:t>
            </a:r>
            <a:r>
              <a:rPr lang="en-US" dirty="0" smtClean="0">
                <a:solidFill>
                  <a:srgbClr val="7030A0"/>
                </a:solidFill>
              </a:rPr>
              <a:t>earlier</a:t>
            </a:r>
            <a:r>
              <a:rPr lang="en-US" dirty="0" smtClean="0"/>
              <a:t> </a:t>
            </a:r>
            <a:r>
              <a:rPr lang="en-US" dirty="0">
                <a:solidFill>
                  <a:schemeClr val="tx1"/>
                </a:solidFill>
              </a:rPr>
              <a:t>(f, </a:t>
            </a:r>
            <a:r>
              <a:rPr lang="en-US" dirty="0" smtClean="0">
                <a:solidFill>
                  <a:schemeClr val="tx1"/>
                </a:solidFill>
              </a:rPr>
              <a:t>x) </a:t>
            </a:r>
            <a:r>
              <a:rPr lang="en-US" dirty="0" smtClean="0">
                <a:solidFill>
                  <a:srgbClr val="00B050"/>
                </a:solidFill>
              </a:rPr>
              <a:t>=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	...</a:t>
            </a:r>
            <a:endParaRPr lang="en-US" dirty="0" smtClean="0"/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f x</a:t>
            </a:r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...</a:t>
            </a:r>
          </a:p>
          <a:p>
            <a:r>
              <a:rPr lang="en-US" dirty="0"/>
              <a:t>fun </a:t>
            </a:r>
            <a:r>
              <a:rPr lang="en-US" dirty="0" smtClean="0">
                <a:solidFill>
                  <a:srgbClr val="7030A0"/>
                </a:solidFill>
              </a:rPr>
              <a:t>later</a:t>
            </a:r>
            <a:r>
              <a:rPr lang="en-US" dirty="0" smtClean="0"/>
              <a:t> </a:t>
            </a:r>
            <a:r>
              <a:rPr lang="en-US" dirty="0">
                <a:solidFill>
                  <a:schemeClr val="tx1"/>
                </a:solidFill>
              </a:rPr>
              <a:t>x </a:t>
            </a:r>
            <a:r>
              <a:rPr lang="en-US" dirty="0">
                <a:solidFill>
                  <a:srgbClr val="00B050"/>
                </a:solidFill>
              </a:rPr>
              <a:t>=</a:t>
            </a:r>
          </a:p>
          <a:p>
            <a:r>
              <a:rPr lang="en-US" dirty="0">
                <a:solidFill>
                  <a:schemeClr val="tx1"/>
                </a:solidFill>
              </a:rPr>
              <a:t>	...</a:t>
            </a:r>
            <a:endParaRPr lang="en-US" dirty="0"/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earlier (later, x)</a:t>
            </a:r>
            <a:endParaRPr lang="en-US" dirty="0">
              <a:solidFill>
                <a:schemeClr val="tx1"/>
              </a:solidFill>
              <a:sym typeface="Wingdings" pitchFamily="2" charset="2"/>
            </a:endParaRPr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dirty="0">
                <a:solidFill>
                  <a:schemeClr val="tx1"/>
                </a:solidFill>
              </a:rPr>
              <a:t>...</a:t>
            </a:r>
            <a:endParaRPr lang="en-US" dirty="0"/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28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Recursion with </a:t>
            </a:r>
            <a:r>
              <a:rPr lang="en-US" b="1" dirty="0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and</a:t>
            </a:r>
            <a:endParaRPr lang="en-US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SML has a keyword for that</a:t>
            </a:r>
          </a:p>
          <a:p>
            <a:r>
              <a:rPr lang="en-US" dirty="0" smtClean="0"/>
              <a:t>Works with mutually recursive </a:t>
            </a:r>
            <a:r>
              <a:rPr lang="en-US" b="1" dirty="0" err="1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datatype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bindings  too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87467" y="3347983"/>
            <a:ext cx="3862325" cy="2937065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dirty="0"/>
              <a:t>fun </a:t>
            </a:r>
            <a:r>
              <a:rPr lang="en-US" dirty="0">
                <a:solidFill>
                  <a:srgbClr val="7030A0"/>
                </a:solidFill>
              </a:rPr>
              <a:t>earlier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x </a:t>
            </a:r>
            <a:r>
              <a:rPr lang="en-US" dirty="0">
                <a:solidFill>
                  <a:srgbClr val="00B050"/>
                </a:solidFill>
              </a:rPr>
              <a:t>=</a:t>
            </a:r>
          </a:p>
          <a:p>
            <a:r>
              <a:rPr lang="en-US" dirty="0">
                <a:solidFill>
                  <a:schemeClr val="tx1"/>
                </a:solidFill>
              </a:rPr>
              <a:t>	...</a:t>
            </a:r>
            <a:endParaRPr lang="en-US" dirty="0"/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later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x</a:t>
            </a:r>
            <a:endParaRPr lang="en-US" dirty="0">
              <a:solidFill>
                <a:schemeClr val="tx1"/>
              </a:solidFill>
              <a:sym typeface="Wingdings" pitchFamily="2" charset="2"/>
            </a:endParaRPr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dirty="0">
                <a:solidFill>
                  <a:schemeClr val="tx1"/>
                </a:solidFill>
              </a:rPr>
              <a:t>...</a:t>
            </a:r>
          </a:p>
          <a:p>
            <a:r>
              <a:rPr lang="en-US" dirty="0" smtClean="0"/>
              <a:t>and </a:t>
            </a:r>
            <a:r>
              <a:rPr lang="en-US" dirty="0" smtClean="0">
                <a:solidFill>
                  <a:srgbClr val="7030A0"/>
                </a:solidFill>
              </a:rPr>
              <a:t>later</a:t>
            </a:r>
            <a:r>
              <a:rPr lang="en-US" dirty="0" smtClean="0"/>
              <a:t> </a:t>
            </a:r>
            <a:r>
              <a:rPr lang="en-US" dirty="0">
                <a:solidFill>
                  <a:schemeClr val="tx1"/>
                </a:solidFill>
              </a:rPr>
              <a:t>x </a:t>
            </a:r>
            <a:r>
              <a:rPr lang="en-US" dirty="0">
                <a:solidFill>
                  <a:srgbClr val="00B050"/>
                </a:solidFill>
              </a:rPr>
              <a:t>=</a:t>
            </a:r>
          </a:p>
          <a:p>
            <a:r>
              <a:rPr lang="en-US" dirty="0">
                <a:solidFill>
                  <a:schemeClr val="tx1"/>
                </a:solidFill>
              </a:rPr>
              <a:t>	...</a:t>
            </a:r>
            <a:endParaRPr lang="en-US" dirty="0"/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earlier x</a:t>
            </a:r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dirty="0">
                <a:solidFill>
                  <a:schemeClr val="tx1"/>
                </a:solidFill>
              </a:rPr>
              <a:t>...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914400" y="4687749"/>
            <a:ext cx="821799" cy="439838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2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 for organizing code, and </a:t>
            </a:r>
            <a:r>
              <a:rPr lang="en-US" dirty="0" smtClean="0"/>
              <a:t>managing namespaces </a:t>
            </a:r>
            <a:r>
              <a:rPr lang="en-US" dirty="0"/>
              <a:t>(useful, relevant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Good for maintaining invariants (</a:t>
            </a:r>
            <a:r>
              <a:rPr lang="en-US" dirty="0" smtClean="0"/>
              <a:t>interesting)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7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/>
              <a:t>Currying and High Order Functions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List.map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List.filter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List.foldl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Emacs</a:t>
            </a:r>
            <a:r>
              <a:rPr lang="en-US" dirty="0" smtClean="0"/>
              <a:t> unite!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6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3239</TotalTime>
  <Words>219</Words>
  <Application>Microsoft Macintosh PowerPoint</Application>
  <PresentationFormat>On-screen Show (4:3)</PresentationFormat>
  <Paragraphs>63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Mangal</vt:lpstr>
      <vt:lpstr>Wingdings</vt:lpstr>
      <vt:lpstr>Office Theme</vt:lpstr>
      <vt:lpstr>CSE 341 Section 4</vt:lpstr>
      <vt:lpstr>Today’s Agenda</vt:lpstr>
      <vt:lpstr>Mutual Recursion</vt:lpstr>
      <vt:lpstr>Mutual Recursion Workaround</vt:lpstr>
      <vt:lpstr>Mutual Recursion with and</vt:lpstr>
      <vt:lpstr>Module System</vt:lpstr>
      <vt:lpstr>Currying and High Order Functions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341 Section 1</dc:title>
  <dc:creator>Nicholas Shahan</dc:creator>
  <cp:lastModifiedBy>Microsoft Office User</cp:lastModifiedBy>
  <cp:revision>75</cp:revision>
  <dcterms:created xsi:type="dcterms:W3CDTF">2016-04-06T21:37:56Z</dcterms:created>
  <dcterms:modified xsi:type="dcterms:W3CDTF">2017-04-20T23:35:21Z</dcterms:modified>
</cp:coreProperties>
</file>