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1"/>
  </p:notesMasterIdLst>
  <p:sldIdLst>
    <p:sldId id="257" r:id="rId2"/>
    <p:sldId id="26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2" r:id="rId16"/>
    <p:sldId id="285" r:id="rId17"/>
    <p:sldId id="286" r:id="rId18"/>
    <p:sldId id="289" r:id="rId19"/>
    <p:sldId id="28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7017"/>
  </p:normalViewPr>
  <p:slideViewPr>
    <p:cSldViewPr snapToGrid="0" snapToObjects="1">
      <p:cViewPr varScale="1">
        <p:scale>
          <a:sx n="74" d="100"/>
          <a:sy n="74" d="100"/>
        </p:scale>
        <p:origin x="170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5EC3-FB33-1F45-8A45-ECF21B0D1921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6244EC-DBCA-5244-995A-B804B03B0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64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0F1982-51AF-4F83-8E1D-B84496D45F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580ED-DD8A-9849-8EBB-FCE95DBB1B7B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667C1-DC98-5A47-9A11-C36E7DB8E236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77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1C451-4D7D-D74B-90F6-5D5C7DA40712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9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E14CC-1A88-5141-A7F1-270238ADED82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C55FD-A3DD-304D-A804-DA541C0D0065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256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F0F2-109D-E641-B067-B151EB92E759}" type="datetime1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1C82-AA45-994B-ADCA-04A89E1F5945}" type="datetime1">
              <a:rPr lang="en-US" smtClean="0"/>
              <a:t>5/12/2017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1CC7B-9F9E-8240-8392-67A420CCE83A}" type="datetime1">
              <a:rPr lang="en-US" smtClean="0"/>
              <a:t>5/12/2017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58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99A56-6427-2348-A6E7-E108AAD82398}" type="datetime1">
              <a:rPr lang="en-US" smtClean="0"/>
              <a:t>5/12/2017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0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8ED5-F2E5-0E42-AF39-07521D786D61}" type="datetime1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3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DFC29-F174-3D48-B188-4D8328A9C580}" type="datetime1">
              <a:rPr lang="en-US" smtClean="0"/>
              <a:t>5/12/2017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96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88BEF-280F-234F-A166-0F9BE69C1D92}" type="datetime1">
              <a:rPr lang="en-US" smtClean="0"/>
              <a:t>5/12/2017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BB231-8B35-5A4D-89E2-1D92A8EC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341</a:t>
            </a:r>
            <a:br>
              <a:rPr lang="en-US" dirty="0"/>
            </a:br>
            <a:r>
              <a:rPr lang="en-US" dirty="0"/>
              <a:t>Section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Emily Leland (Not Nick)</a:t>
            </a:r>
          </a:p>
          <a:p>
            <a:r>
              <a:rPr lang="en-US" dirty="0"/>
              <a:t>Spring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Adapted from slides by Nicholas Shahan, </a:t>
            </a:r>
            <a:r>
              <a:rPr lang="en-US" sz="1400" dirty="0" err="1"/>
              <a:t>Sunjay</a:t>
            </a:r>
            <a:r>
              <a:rPr lang="en-US" sz="1400" dirty="0"/>
              <a:t> </a:t>
            </a:r>
            <a:r>
              <a:rPr lang="en-US" sz="1400" dirty="0" err="1"/>
              <a:t>Cauligi</a:t>
            </a:r>
            <a:r>
              <a:rPr lang="en-US" sz="1400" dirty="0"/>
              <a:t>, and Dan Grossman</a:t>
            </a:r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9180" y="2000252"/>
            <a:ext cx="1905000" cy="1146175"/>
          </a:xfrm>
          <a:prstGeom prst="rect">
            <a:avLst/>
          </a:prstGeom>
          <a:noFill/>
        </p:spPr>
      </p:pic>
      <p:pic>
        <p:nvPicPr>
          <p:cNvPr id="6" name="Picture 5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7480" y="1887538"/>
            <a:ext cx="137160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7486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MUPL “Macros”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28648" y="3873601"/>
            <a:ext cx="7759377" cy="524779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(++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7))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8649" y="2430681"/>
            <a:ext cx="7759377" cy="509287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/>
              <a:t>define</a:t>
            </a:r>
            <a:r>
              <a:rPr lang="en-US" sz="2400" dirty="0">
                <a:solidFill>
                  <a:schemeClr val="tx1"/>
                </a:solidFill>
              </a:rPr>
              <a:t> (++ </a:t>
            </a:r>
            <a:r>
              <a:rPr lang="en-US" sz="2400" dirty="0" err="1">
                <a:solidFill>
                  <a:schemeClr val="tx1"/>
                </a:solidFill>
              </a:rPr>
              <a:t>exp</a:t>
            </a:r>
            <a:r>
              <a:rPr lang="en-US" sz="2400" dirty="0">
                <a:solidFill>
                  <a:schemeClr val="tx1"/>
                </a:solidFill>
              </a:rPr>
              <a:t>) (add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1) </a:t>
            </a:r>
            <a:r>
              <a:rPr lang="en-US" sz="2400" dirty="0" err="1">
                <a:solidFill>
                  <a:schemeClr val="tx1"/>
                </a:solidFill>
              </a:rPr>
              <a:t>exp</a:t>
            </a:r>
            <a:r>
              <a:rPr lang="en-US" sz="2400" dirty="0">
                <a:solidFill>
                  <a:schemeClr val="tx1"/>
                </a:solidFill>
              </a:rPr>
              <a:t>))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1825626"/>
            <a:ext cx="7886700" cy="6687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 our MUPL Macro is a </a:t>
            </a:r>
            <a:r>
              <a:rPr lang="en-US"/>
              <a:t>Racket function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8650" y="4829892"/>
            <a:ext cx="7886700" cy="66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Expands to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92310" y="5440849"/>
            <a:ext cx="7759377" cy="49678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(add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1) (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7))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3303433"/>
            <a:ext cx="7886700" cy="668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Then the MUPL code</a:t>
            </a:r>
          </a:p>
        </p:txBody>
      </p:sp>
    </p:spTree>
    <p:extLst>
      <p:ext uri="{BB962C8B-B14F-4D97-AF65-F5344CB8AC3E}">
        <p14:creationId xmlns:p14="http://schemas.microsoft.com/office/powerpoint/2010/main" val="127783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Syntactically, Racket statements can be thought of as lists of tokens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(+ 3 4)</a:t>
            </a:r>
            <a:r>
              <a:rPr lang="en-US" dirty="0"/>
              <a:t> is a “plus sign”, a “3”, and a “4”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/>
              <a:t>-</a:t>
            </a:r>
            <a:r>
              <a:rPr lang="en-US" dirty="0" err="1"/>
              <a:t>ing</a:t>
            </a:r>
            <a:r>
              <a:rPr lang="en-US" dirty="0"/>
              <a:t> a parenthesized expression produces a list of tokens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5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1841161"/>
            <a:ext cx="7759377" cy="1735416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400" dirty="0">
                <a:solidFill>
                  <a:schemeClr val="tx1"/>
                </a:solidFill>
              </a:rPr>
              <a:t>(+ 3 4) </a:t>
            </a:r>
            <a:r>
              <a:rPr lang="en-US" sz="2400" dirty="0">
                <a:solidFill>
                  <a:srgbClr val="00B050"/>
                </a:solidFill>
              </a:rPr>
              <a:t>; 7</a:t>
            </a:r>
          </a:p>
          <a:p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/>
              <a:t>quote </a:t>
            </a:r>
            <a:r>
              <a:rPr lang="en-US" sz="2400" dirty="0">
                <a:solidFill>
                  <a:schemeClr val="tx1"/>
                </a:solidFill>
              </a:rPr>
              <a:t>(+ 3 4)) </a:t>
            </a:r>
            <a:r>
              <a:rPr lang="en-US" sz="2400" dirty="0">
                <a:solidFill>
                  <a:srgbClr val="00B050"/>
                </a:solidFill>
              </a:rPr>
              <a:t>; '(+ 3 4)</a:t>
            </a:r>
          </a:p>
          <a:p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/>
              <a:t>quote </a:t>
            </a:r>
            <a:r>
              <a:rPr lang="en-US" sz="2400" dirty="0">
                <a:solidFill>
                  <a:schemeClr val="tx1"/>
                </a:solidFill>
              </a:rPr>
              <a:t>(+ 3 #t)) </a:t>
            </a:r>
            <a:r>
              <a:rPr lang="en-US" sz="2400" dirty="0">
                <a:solidFill>
                  <a:srgbClr val="00B050"/>
                </a:solidFill>
              </a:rPr>
              <a:t>; '(+ 3 #t)</a:t>
            </a:r>
          </a:p>
          <a:p>
            <a:r>
              <a:rPr lang="en-US" sz="2400" dirty="0">
                <a:solidFill>
                  <a:schemeClr val="tx1"/>
                </a:solidFill>
              </a:rPr>
              <a:t>(+ 3 #t) </a:t>
            </a:r>
            <a:r>
              <a:rPr lang="en-US" sz="2400" dirty="0">
                <a:solidFill>
                  <a:srgbClr val="00B050"/>
                </a:solidFill>
              </a:rPr>
              <a:t>; Error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3963356"/>
            <a:ext cx="7886700" cy="1013757"/>
          </a:xfrm>
        </p:spPr>
        <p:txBody>
          <a:bodyPr>
            <a:normAutofit/>
          </a:bodyPr>
          <a:lstStyle/>
          <a:p>
            <a:r>
              <a:rPr lang="en-US" dirty="0"/>
              <a:t>You may also see the single quote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‘</a:t>
            </a:r>
            <a:r>
              <a:rPr lang="en-US" dirty="0"/>
              <a:t> character used as syntactic sugar</a:t>
            </a:r>
          </a:p>
        </p:txBody>
      </p:sp>
    </p:spTree>
    <p:extLst>
      <p:ext uri="{BB962C8B-B14F-4D97-AF65-F5344CB8AC3E}">
        <p14:creationId xmlns:p14="http://schemas.microsoft.com/office/powerpoint/2010/main" val="1587370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Inserts evaluated tokens into a quote</a:t>
            </a:r>
          </a:p>
          <a:p>
            <a:r>
              <a:rPr lang="en-US" dirty="0"/>
              <a:t>Convenient for generating dynamic token lists</a:t>
            </a:r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unquote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to escape a 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dirty="0"/>
              <a:t> back to evaluated Racket code</a:t>
            </a:r>
          </a:p>
          <a:p>
            <a:r>
              <a:rPr lang="en-US" dirty="0"/>
              <a:t>A </a:t>
            </a:r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dirty="0"/>
              <a:t> and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/>
              <a:t> are equivalent unless we use an 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unquote </a:t>
            </a:r>
            <a:r>
              <a:rPr lang="en-US" dirty="0"/>
              <a:t>operation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1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010" y="1841160"/>
            <a:ext cx="8125428" cy="2487772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dirty="0" err="1"/>
              <a:t>quasiquote</a:t>
            </a:r>
            <a:r>
              <a:rPr lang="it-IT" sz="2000" dirty="0"/>
              <a:t> </a:t>
            </a:r>
            <a:r>
              <a:rPr lang="it-IT" sz="2000" dirty="0">
                <a:solidFill>
                  <a:schemeClr val="tx1"/>
                </a:solidFill>
              </a:rPr>
              <a:t>(+ 3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(+ 2 2)))) </a:t>
            </a:r>
            <a:r>
              <a:rPr lang="it-IT" sz="2000" dirty="0">
                <a:solidFill>
                  <a:srgbClr val="00B050"/>
                </a:solidFill>
              </a:rPr>
              <a:t>; '(+ 3 4)</a:t>
            </a:r>
          </a:p>
          <a:p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dirty="0" err="1"/>
              <a:t>quasiquote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(</a:t>
            </a:r>
            <a:r>
              <a:rPr lang="it-IT" sz="2000" dirty="0" err="1">
                <a:solidFill>
                  <a:schemeClr val="tx1"/>
                </a:solidFill>
              </a:rPr>
              <a:t>string-append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</a:t>
            </a:r>
            <a:r>
              <a:rPr lang="it-IT" sz="2000" dirty="0">
                <a:solidFill>
                  <a:srgbClr val="7030A0"/>
                </a:solidFill>
              </a:rPr>
              <a:t>"I love CSE"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(</a:t>
            </a:r>
            <a:r>
              <a:rPr lang="it-IT" sz="2000" dirty="0" err="1">
                <a:solidFill>
                  <a:schemeClr val="tx1"/>
                </a:solidFill>
              </a:rPr>
              <a:t>number</a:t>
            </a:r>
            <a:r>
              <a:rPr lang="it-IT" sz="2000" dirty="0">
                <a:solidFill>
                  <a:schemeClr val="tx1"/>
                </a:solidFill>
              </a:rPr>
              <a:t>-&gt;</a:t>
            </a:r>
            <a:r>
              <a:rPr lang="it-IT" sz="2000" dirty="0" err="1">
                <a:solidFill>
                  <a:schemeClr val="tx1"/>
                </a:solidFill>
              </a:rPr>
              <a:t>string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 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 (+ 3 338))))) </a:t>
            </a:r>
          </a:p>
          <a:p>
            <a:r>
              <a:rPr lang="it-IT" sz="2000" dirty="0">
                <a:solidFill>
                  <a:srgbClr val="00B050"/>
                </a:solidFill>
              </a:rPr>
              <a:t>; '(</a:t>
            </a:r>
            <a:r>
              <a:rPr lang="it-IT" sz="2000" dirty="0" err="1">
                <a:solidFill>
                  <a:srgbClr val="00B050"/>
                </a:solidFill>
              </a:rPr>
              <a:t>string-append</a:t>
            </a:r>
            <a:r>
              <a:rPr lang="it-IT" sz="2000" dirty="0">
                <a:solidFill>
                  <a:srgbClr val="00B050"/>
                </a:solidFill>
              </a:rPr>
              <a:t> "I love CSE" (</a:t>
            </a:r>
            <a:r>
              <a:rPr lang="it-IT" sz="2000" dirty="0" err="1">
                <a:solidFill>
                  <a:srgbClr val="00B050"/>
                </a:solidFill>
              </a:rPr>
              <a:t>number</a:t>
            </a:r>
            <a:r>
              <a:rPr lang="it-IT" sz="2000" dirty="0">
                <a:solidFill>
                  <a:srgbClr val="00B050"/>
                </a:solidFill>
              </a:rPr>
              <a:t>-&gt;</a:t>
            </a:r>
            <a:r>
              <a:rPr lang="it-IT" sz="2000" dirty="0" err="1">
                <a:solidFill>
                  <a:srgbClr val="00B050"/>
                </a:solidFill>
              </a:rPr>
              <a:t>string</a:t>
            </a:r>
            <a:r>
              <a:rPr lang="it-IT" sz="2000" dirty="0">
                <a:solidFill>
                  <a:srgbClr val="00B050"/>
                </a:solidFill>
              </a:rPr>
              <a:t> 341))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8650" y="4565241"/>
            <a:ext cx="7886700" cy="2171224"/>
          </a:xfrm>
        </p:spPr>
        <p:txBody>
          <a:bodyPr>
            <a:normAutofit/>
          </a:bodyPr>
          <a:lstStyle/>
          <a:p>
            <a:r>
              <a:rPr lang="en-US" dirty="0"/>
              <a:t>You may also see the </a:t>
            </a:r>
            <a:r>
              <a:rPr lang="en-US" dirty="0" err="1"/>
              <a:t>backtick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`</a:t>
            </a:r>
            <a:r>
              <a:rPr lang="en-US" dirty="0"/>
              <a:t> character used as syntactic sugar for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quasiquote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</a:p>
          <a:p>
            <a:r>
              <a:rPr lang="en-US" dirty="0"/>
              <a:t>The comma character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,</a:t>
            </a:r>
            <a:r>
              <a:rPr lang="en-US" dirty="0"/>
              <a:t> is used as syntactic sugar for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unquote</a:t>
            </a:r>
          </a:p>
        </p:txBody>
      </p:sp>
    </p:spTree>
    <p:extLst>
      <p:ext uri="{BB962C8B-B14F-4D97-AF65-F5344CB8AC3E}">
        <p14:creationId xmlns:p14="http://schemas.microsoft.com/office/powerpoint/2010/main" val="14086826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Interpretation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languages provide an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/>
              <a:t> function or something similar</a:t>
            </a:r>
          </a:p>
          <a:p>
            <a:r>
              <a:rPr lang="en-US" dirty="0"/>
              <a:t>Performs interpretation or compilation at runtime</a:t>
            </a:r>
          </a:p>
          <a:p>
            <a:pPr lvl="1"/>
            <a:r>
              <a:rPr lang="en-US" dirty="0"/>
              <a:t>Needs full language implementation during runtime</a:t>
            </a:r>
          </a:p>
          <a:p>
            <a:r>
              <a:rPr lang="en-US" dirty="0"/>
              <a:t>It's useful, but there's usually a better way</a:t>
            </a:r>
          </a:p>
          <a:p>
            <a:r>
              <a:rPr lang="en-US" dirty="0"/>
              <a:t>Makes analysis, debugging difficult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756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eval</a:t>
            </a:r>
            <a:endParaRPr lang="en-US" b="1" dirty="0">
              <a:solidFill>
                <a:srgbClr val="0070C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Racket's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/>
              <a:t> operates on lists of tokens</a:t>
            </a:r>
          </a:p>
          <a:p>
            <a:r>
              <a:rPr lang="en-US" dirty="0"/>
              <a:t>Like those generated from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quote</a:t>
            </a:r>
            <a:r>
              <a:rPr lang="en-US" dirty="0"/>
              <a:t> and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quasiquote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dirty="0"/>
              <a:t>Treat the input data as a program and evaluate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547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eval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44010" y="1841159"/>
            <a:ext cx="8125428" cy="4293423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(define quoted (</a:t>
            </a:r>
            <a:r>
              <a:rPr lang="en-US" sz="2000" dirty="0"/>
              <a:t>quote </a:t>
            </a:r>
            <a:r>
              <a:rPr lang="en-US" sz="2000" dirty="0">
                <a:solidFill>
                  <a:schemeClr val="tx1"/>
                </a:solidFill>
              </a:rPr>
              <a:t>(+ 3 4)))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quoted) </a:t>
            </a:r>
            <a:r>
              <a:rPr lang="en-US" sz="2000" dirty="0">
                <a:solidFill>
                  <a:srgbClr val="00B050"/>
                </a:solidFill>
              </a:rPr>
              <a:t>; 7</a:t>
            </a:r>
          </a:p>
          <a:p>
            <a:r>
              <a:rPr lang="en-US" sz="2000" dirty="0">
                <a:solidFill>
                  <a:schemeClr val="tx1"/>
                </a:solidFill>
              </a:rPr>
              <a:t>(define bad-quoted (</a:t>
            </a:r>
            <a:r>
              <a:rPr lang="en-US" sz="2000" dirty="0"/>
              <a:t>quote </a:t>
            </a:r>
            <a:r>
              <a:rPr lang="en-US" sz="2000" dirty="0">
                <a:solidFill>
                  <a:schemeClr val="tx1"/>
                </a:solidFill>
              </a:rPr>
              <a:t>(+ 3 #t)))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bad-quoted) </a:t>
            </a:r>
            <a:r>
              <a:rPr lang="en-US" sz="2000" dirty="0">
                <a:solidFill>
                  <a:srgbClr val="00B050"/>
                </a:solidFill>
              </a:rPr>
              <a:t>; Error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dirty="0" err="1">
                <a:solidFill>
                  <a:schemeClr val="tx1"/>
                </a:solidFill>
              </a:rPr>
              <a:t>define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>
                <a:solidFill>
                  <a:schemeClr val="tx1"/>
                </a:solidFill>
              </a:rPr>
              <a:t>qquoted</a:t>
            </a:r>
            <a:r>
              <a:rPr lang="it-IT" sz="2000" dirty="0">
                <a:solidFill>
                  <a:schemeClr val="tx1"/>
                </a:solidFill>
              </a:rPr>
              <a:t> (</a:t>
            </a:r>
            <a:r>
              <a:rPr lang="it-IT" sz="2000" dirty="0" err="1"/>
              <a:t>quasiquote</a:t>
            </a:r>
            <a:r>
              <a:rPr lang="it-IT" sz="2000" dirty="0"/>
              <a:t> </a:t>
            </a:r>
            <a:r>
              <a:rPr lang="it-IT" sz="2000" dirty="0">
                <a:solidFill>
                  <a:schemeClr val="tx1"/>
                </a:solidFill>
              </a:rPr>
              <a:t>(+ 3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(+ 2 2)))))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qquoted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7</a:t>
            </a:r>
            <a:endParaRPr lang="it-IT" sz="2000" dirty="0">
              <a:solidFill>
                <a:srgbClr val="00B050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(</a:t>
            </a:r>
            <a:r>
              <a:rPr lang="it-IT" sz="2000" dirty="0" err="1">
                <a:solidFill>
                  <a:schemeClr val="tx1"/>
                </a:solidFill>
              </a:rPr>
              <a:t>define</a:t>
            </a:r>
            <a:r>
              <a:rPr lang="it-IT" sz="2000" dirty="0">
                <a:solidFill>
                  <a:schemeClr val="tx1"/>
                </a:solidFill>
              </a:rPr>
              <a:t> big-</a:t>
            </a:r>
            <a:r>
              <a:rPr lang="it-IT" sz="2000" dirty="0" err="1">
                <a:solidFill>
                  <a:schemeClr val="tx1"/>
                </a:solidFill>
              </a:rPr>
              <a:t>qquoted</a:t>
            </a:r>
            <a:endParaRPr lang="it-IT" sz="2000" dirty="0">
              <a:solidFill>
                <a:schemeClr val="tx1"/>
              </a:solidFill>
            </a:endParaRPr>
          </a:p>
          <a:p>
            <a:r>
              <a:rPr lang="it-IT" sz="2000" dirty="0">
                <a:solidFill>
                  <a:schemeClr val="tx1"/>
                </a:solidFill>
              </a:rPr>
              <a:t>  (</a:t>
            </a:r>
            <a:r>
              <a:rPr lang="it-IT" sz="2000" dirty="0" err="1"/>
              <a:t>quasiquote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(</a:t>
            </a:r>
            <a:r>
              <a:rPr lang="it-IT" sz="2000" dirty="0" err="1">
                <a:solidFill>
                  <a:schemeClr val="tx1"/>
                </a:solidFill>
              </a:rPr>
              <a:t>string-append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  </a:t>
            </a:r>
            <a:r>
              <a:rPr lang="it-IT" sz="2000" dirty="0">
                <a:solidFill>
                  <a:srgbClr val="7030A0"/>
                </a:solidFill>
              </a:rPr>
              <a:t>"I love CSE"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  (</a:t>
            </a:r>
            <a:r>
              <a:rPr lang="it-IT" sz="2000" dirty="0" err="1">
                <a:solidFill>
                  <a:schemeClr val="tx1"/>
                </a:solidFill>
              </a:rPr>
              <a:t>number</a:t>
            </a:r>
            <a:r>
              <a:rPr lang="it-IT" sz="2000" dirty="0">
                <a:solidFill>
                  <a:schemeClr val="tx1"/>
                </a:solidFill>
              </a:rPr>
              <a:t>-&gt;</a:t>
            </a:r>
            <a:r>
              <a:rPr lang="it-IT" sz="2000" dirty="0" err="1">
                <a:solidFill>
                  <a:schemeClr val="tx1"/>
                </a:solidFill>
              </a:rPr>
              <a:t>string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</a:p>
          <a:p>
            <a:r>
              <a:rPr lang="it-IT" sz="2000" dirty="0">
                <a:solidFill>
                  <a:schemeClr val="tx1"/>
                </a:solidFill>
              </a:rPr>
              <a:t>        (</a:t>
            </a:r>
            <a:r>
              <a:rPr lang="it-IT" sz="2000" dirty="0" err="1"/>
              <a:t>unquote</a:t>
            </a:r>
            <a:r>
              <a:rPr lang="it-IT" sz="2000" dirty="0">
                <a:solidFill>
                  <a:schemeClr val="tx1"/>
                </a:solidFill>
              </a:rPr>
              <a:t> (+ 3 338)))))) </a:t>
            </a:r>
          </a:p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/>
              <a:t>eval</a:t>
            </a:r>
            <a:r>
              <a:rPr lang="en-US" sz="2000" dirty="0">
                <a:solidFill>
                  <a:schemeClr val="tx1"/>
                </a:solidFill>
              </a:rPr>
              <a:t> big-</a:t>
            </a:r>
            <a:r>
              <a:rPr lang="en-US" sz="2000" dirty="0" err="1">
                <a:solidFill>
                  <a:schemeClr val="tx1"/>
                </a:solidFill>
              </a:rPr>
              <a:t>qquoted</a:t>
            </a:r>
            <a:r>
              <a:rPr lang="en-US" sz="2000" dirty="0">
                <a:solidFill>
                  <a:schemeClr val="tx1"/>
                </a:solidFill>
              </a:rPr>
              <a:t>) </a:t>
            </a:r>
            <a:r>
              <a:rPr lang="en-US" sz="2000" dirty="0">
                <a:solidFill>
                  <a:srgbClr val="00B050"/>
                </a:solidFill>
              </a:rPr>
              <a:t>; “I love CSE341”</a:t>
            </a:r>
            <a:endParaRPr lang="it-IT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44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 Number of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600481"/>
          </a:xfrm>
        </p:spPr>
        <p:txBody>
          <a:bodyPr/>
          <a:lstStyle/>
          <a:p>
            <a:r>
              <a:rPr lang="en-US" dirty="0"/>
              <a:t>Some functions (like 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+</a:t>
            </a:r>
            <a:r>
              <a:rPr lang="en-US" dirty="0"/>
              <a:t>) can take a variable number of arguments</a:t>
            </a:r>
          </a:p>
          <a:p>
            <a:r>
              <a:rPr lang="en-US" dirty="0"/>
              <a:t>There is syntax that lets you define your 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18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3310358"/>
            <a:ext cx="7759377" cy="3229338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(define </a:t>
            </a:r>
            <a:r>
              <a:rPr lang="en-US" dirty="0" err="1">
                <a:solidFill>
                  <a:schemeClr val="tx1"/>
                </a:solidFill>
              </a:rPr>
              <a:t>fn</a:t>
            </a:r>
            <a:r>
              <a:rPr lang="en-US" dirty="0">
                <a:solidFill>
                  <a:schemeClr val="tx1"/>
                </a:solidFill>
              </a:rPr>
              <a:t>-any </a:t>
            </a:r>
          </a:p>
          <a:p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          </a:t>
            </a:r>
            <a:r>
              <a:rPr lang="en-US" dirty="0">
                <a:solidFill>
                  <a:srgbClr val="00B050"/>
                </a:solidFill>
              </a:rPr>
              <a:t>; any number of 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(print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)))</a:t>
            </a:r>
          </a:p>
          <a:p>
            <a:r>
              <a:rPr lang="en-US" dirty="0">
                <a:solidFill>
                  <a:schemeClr val="tx1"/>
                </a:solidFill>
              </a:rPr>
              <a:t>(define fn-1-or-more </a:t>
            </a:r>
          </a:p>
          <a:p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    </a:t>
            </a:r>
            <a:r>
              <a:rPr lang="en-US" dirty="0">
                <a:solidFill>
                  <a:srgbClr val="00B050"/>
                </a:solidFill>
              </a:rPr>
              <a:t>; at least 1 </a:t>
            </a:r>
            <a:r>
              <a:rPr lang="en-US" dirty="0" err="1">
                <a:solidFill>
                  <a:srgbClr val="00B050"/>
                </a:solidFill>
              </a:rPr>
              <a:t>arg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(begin (print a) (print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))))</a:t>
            </a:r>
          </a:p>
          <a:p>
            <a:r>
              <a:rPr lang="en-US" dirty="0">
                <a:solidFill>
                  <a:schemeClr val="tx1"/>
                </a:solidFill>
              </a:rPr>
              <a:t>(define fn-2-or-more </a:t>
            </a:r>
          </a:p>
          <a:p>
            <a:r>
              <a:rPr lang="en-US" dirty="0">
                <a:solidFill>
                  <a:schemeClr val="tx1"/>
                </a:solidFill>
              </a:rPr>
              <a:t>  (</a:t>
            </a:r>
            <a:r>
              <a:rPr lang="en-US" dirty="0"/>
              <a:t>lambda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>
                <a:solidFill>
                  <a:schemeClr val="tx1"/>
                </a:solidFill>
              </a:rPr>
              <a:t> . </a:t>
            </a:r>
            <a:r>
              <a:rPr lang="en-US" dirty="0" err="1">
                <a:solidFill>
                  <a:srgbClr val="7030A0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; at least 2 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 (begin (print a) (print a) (print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))))</a:t>
            </a:r>
          </a:p>
        </p:txBody>
      </p:sp>
    </p:spTree>
    <p:extLst>
      <p:ext uri="{BB962C8B-B14F-4D97-AF65-F5344CB8AC3E}">
        <p14:creationId xmlns:p14="http://schemas.microsoft.com/office/powerpoint/2010/main" val="1669121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rPr>
              <a:t>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Applies a list of values as the arguments to a function in order by position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19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2801073"/>
            <a:ext cx="7759377" cy="2546431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(define </a:t>
            </a:r>
            <a:r>
              <a:rPr lang="en-US" dirty="0" err="1">
                <a:solidFill>
                  <a:schemeClr val="tx1"/>
                </a:solidFill>
              </a:rPr>
              <a:t>fn</a:t>
            </a:r>
            <a:r>
              <a:rPr lang="en-US" dirty="0">
                <a:solidFill>
                  <a:schemeClr val="tx1"/>
                </a:solidFill>
              </a:rPr>
              <a:t>-any </a:t>
            </a:r>
          </a:p>
          <a:p>
            <a:r>
              <a:rPr lang="en-US" dirty="0">
                <a:solidFill>
                  <a:schemeClr val="tx1"/>
                </a:solidFill>
              </a:rPr>
              <a:t>  (lambda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; any number of </a:t>
            </a:r>
            <a:r>
              <a:rPr lang="en-US" dirty="0" err="1">
                <a:solidFill>
                  <a:srgbClr val="00B050"/>
                </a:solidFill>
              </a:rPr>
              <a:t>args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   (print </a:t>
            </a:r>
            <a:r>
              <a:rPr lang="en-US" dirty="0" err="1">
                <a:solidFill>
                  <a:schemeClr val="tx1"/>
                </a:solidFill>
              </a:rPr>
              <a:t>xs</a:t>
            </a:r>
            <a:r>
              <a:rPr lang="en-US" dirty="0">
                <a:solidFill>
                  <a:schemeClr val="tx1"/>
                </a:solidFill>
              </a:rPr>
              <a:t>)))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fn</a:t>
            </a:r>
            <a:r>
              <a:rPr lang="en-US" dirty="0">
                <a:solidFill>
                  <a:schemeClr val="tx1"/>
                </a:solidFill>
              </a:rPr>
              <a:t>-any (list 1 2 3 4))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+ (list 1 2 3 4))   </a:t>
            </a:r>
            <a:r>
              <a:rPr lang="en-US" dirty="0">
                <a:solidFill>
                  <a:srgbClr val="00B050"/>
                </a:solidFill>
              </a:rPr>
              <a:t>; 10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/>
              <a:t>apply</a:t>
            </a:r>
            <a:r>
              <a:rPr lang="en-US" dirty="0">
                <a:solidFill>
                  <a:schemeClr val="tx1"/>
                </a:solidFill>
              </a:rPr>
              <a:t> max (list 1 2 3 4)) </a:t>
            </a:r>
            <a:r>
              <a:rPr lang="en-US" dirty="0">
                <a:solidFill>
                  <a:srgbClr val="00B050"/>
                </a:solidFill>
              </a:rPr>
              <a:t>; 4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1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a MUPL Interpreter</a:t>
            </a:r>
          </a:p>
          <a:p>
            <a:pPr lvl="1"/>
            <a:r>
              <a:rPr lang="en-US" dirty="0"/>
              <a:t>Assume Correct Syntax</a:t>
            </a:r>
          </a:p>
          <a:p>
            <a:pPr lvl="1"/>
            <a:r>
              <a:rPr lang="en-US" dirty="0"/>
              <a:t>Check for Correct Semantics</a:t>
            </a:r>
          </a:p>
          <a:p>
            <a:pPr lvl="1"/>
            <a:r>
              <a:rPr lang="en-US" dirty="0"/>
              <a:t>Evaluating the AST</a:t>
            </a:r>
          </a:p>
          <a:p>
            <a:r>
              <a:rPr lang="en-US" dirty="0"/>
              <a:t>MUPL “Macros”</a:t>
            </a:r>
          </a:p>
          <a:p>
            <a:r>
              <a:rPr lang="en-US" dirty="0"/>
              <a:t>Debugging MUPL</a:t>
            </a:r>
          </a:p>
          <a:p>
            <a:r>
              <a:rPr lang="en-US" dirty="0" err="1"/>
              <a:t>Eval</a:t>
            </a:r>
            <a:r>
              <a:rPr lang="en-US" dirty="0"/>
              <a:t>, Quote, and </a:t>
            </a:r>
            <a:r>
              <a:rPr lang="en-US" dirty="0" err="1"/>
              <a:t>Quasiquote</a:t>
            </a:r>
            <a:endParaRPr lang="en-US" dirty="0"/>
          </a:p>
          <a:p>
            <a:r>
              <a:rPr lang="en-US" dirty="0"/>
              <a:t>(Maybe) Variable Number of Arguments</a:t>
            </a:r>
          </a:p>
          <a:p>
            <a:r>
              <a:rPr lang="en-US" dirty="0"/>
              <a:t>(Maybe) Apply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96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 MUPL Interpreter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Skipping the parsing phase </a:t>
            </a:r>
            <a:r>
              <a:rPr lang="en-US" dirty="0">
                <a:solidFill>
                  <a:srgbClr val="FF0000"/>
                </a:solidFill>
              </a:rPr>
              <a:t>← Do Not Implement</a:t>
            </a:r>
            <a:endParaRPr lang="en-US" dirty="0"/>
          </a:p>
          <a:p>
            <a:r>
              <a:rPr lang="en-US" dirty="0"/>
              <a:t>Interpreter written in Racket</a:t>
            </a:r>
          </a:p>
          <a:p>
            <a:pPr lvl="1"/>
            <a:r>
              <a:rPr lang="en-US" dirty="0"/>
              <a:t>Racket is the “Metalanguage”</a:t>
            </a:r>
          </a:p>
          <a:p>
            <a:r>
              <a:rPr lang="en-US" dirty="0"/>
              <a:t>MUPL code represented as an AST</a:t>
            </a:r>
          </a:p>
          <a:p>
            <a:pPr lvl="1"/>
            <a:r>
              <a:rPr lang="en-US" dirty="0"/>
              <a:t>AST nodes represented as Racket </a:t>
            </a:r>
            <a:r>
              <a:rPr lang="en-US" dirty="0" err="1"/>
              <a:t>structs</a:t>
            </a:r>
            <a:endParaRPr lang="en-US" dirty="0"/>
          </a:p>
          <a:p>
            <a:r>
              <a:rPr lang="en-US" dirty="0"/>
              <a:t>Can assume AST has valid syntax</a:t>
            </a:r>
          </a:p>
          <a:p>
            <a:r>
              <a:rPr lang="en-US" dirty="0"/>
              <a:t>Can </a:t>
            </a:r>
            <a:r>
              <a:rPr lang="en-US" b="1" i="1" dirty="0"/>
              <a:t>NOT</a:t>
            </a:r>
            <a:r>
              <a:rPr lang="en-US" dirty="0"/>
              <a:t> assume AST has valid semantics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8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 Syntax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2" y="2362021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3" y="4725498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34)</a:t>
            </a:r>
          </a:p>
          <a:p>
            <a:r>
              <a:rPr lang="en-US" dirty="0">
                <a:solidFill>
                  <a:schemeClr val="tx1"/>
                </a:solidFill>
              </a:rPr>
              <a:t>(add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34)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30))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(add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5)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7))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12)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1))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971" y="4115853"/>
            <a:ext cx="70916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can need to evaluate these MUPL programs: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972" y="1752255"/>
            <a:ext cx="604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 this syntax:</a:t>
            </a:r>
          </a:p>
        </p:txBody>
      </p:sp>
    </p:spTree>
    <p:extLst>
      <p:ext uri="{BB962C8B-B14F-4D97-AF65-F5344CB8AC3E}">
        <p14:creationId xmlns:p14="http://schemas.microsoft.com/office/powerpoint/2010/main" val="28115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Incorrect Syntax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2" y="2362021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num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rgbClr val="7030A0"/>
                </a:solidFill>
              </a:rPr>
              <a:t>add</a:t>
            </a:r>
            <a:r>
              <a:rPr lang="en-US" dirty="0">
                <a:solidFill>
                  <a:schemeClr val="tx1"/>
                </a:solidFill>
              </a:rPr>
              <a:t> (e1 e2)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/>
              <a:t>struct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ifnz</a:t>
            </a:r>
            <a:r>
              <a:rPr lang="en-US" dirty="0">
                <a:solidFill>
                  <a:schemeClr val="tx1"/>
                </a:solidFill>
              </a:rPr>
              <a:t> (e1 e2 e3) </a:t>
            </a:r>
            <a:r>
              <a:rPr lang="en-US" dirty="0">
                <a:solidFill>
                  <a:srgbClr val="00B050"/>
                </a:solidFill>
              </a:rPr>
              <a:t>#:transparent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55973" y="4412980"/>
            <a:ext cx="7759377" cy="127243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“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then dog”)</a:t>
            </a:r>
          </a:p>
          <a:p>
            <a:r>
              <a:rPr lang="hu-HU" sz="2000" dirty="0">
                <a:solidFill>
                  <a:schemeClr val="tx1"/>
                </a:solidFill>
              </a:rPr>
              <a:t>(int (</a:t>
            </a:r>
            <a:r>
              <a:rPr lang="hu-HU" sz="2000" dirty="0" err="1">
                <a:solidFill>
                  <a:schemeClr val="tx1"/>
                </a:solidFill>
              </a:rPr>
              <a:t>ifnz</a:t>
            </a:r>
            <a:r>
              <a:rPr lang="hu-HU" sz="2000" dirty="0">
                <a:solidFill>
                  <a:schemeClr val="tx1"/>
                </a:solidFill>
              </a:rPr>
              <a:t> (int 0) (int 5) (int 7)))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(add 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8) #t)</a:t>
            </a:r>
          </a:p>
          <a:p>
            <a:r>
              <a:rPr lang="en-US" sz="2000" dirty="0">
                <a:solidFill>
                  <a:schemeClr val="tx1"/>
                </a:solidFill>
              </a:rPr>
              <a:t>(add 5 4)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5971" y="3872783"/>
            <a:ext cx="6813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can assume we won’t see MUPL programs like: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972" y="1752255"/>
            <a:ext cx="6049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 this syntax: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970" y="5935436"/>
            <a:ext cx="7404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Illegal input ASTs may crash the interpreter - </a:t>
            </a:r>
            <a:r>
              <a:rPr lang="en-US" sz="2400" dirty="0">
                <a:solidFill>
                  <a:srgbClr val="0070C0"/>
                </a:solidFill>
              </a:rPr>
              <a:t>this is OK</a:t>
            </a:r>
          </a:p>
        </p:txBody>
      </p:sp>
    </p:spTree>
    <p:extLst>
      <p:ext uri="{BB962C8B-B14F-4D97-AF65-F5344CB8AC3E}">
        <p14:creationId xmlns:p14="http://schemas.microsoft.com/office/powerpoint/2010/main" val="904516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for Correct Semantics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200" dirty="0"/>
              <a:t>What if the program is a legal AST, but evaluation of it tries to use the wrong kind of value?</a:t>
            </a:r>
          </a:p>
          <a:p>
            <a:r>
              <a:rPr lang="en-US" sz="3200" dirty="0"/>
              <a:t>For example, “add an integer and a function”</a:t>
            </a:r>
          </a:p>
          <a:p>
            <a:r>
              <a:rPr lang="en-US" sz="3200" dirty="0">
                <a:solidFill>
                  <a:srgbClr val="0070C0"/>
                </a:solidFill>
              </a:rPr>
              <a:t>You should detect this and give an error message that is not in terms of the interpreter implementation</a:t>
            </a:r>
          </a:p>
          <a:p>
            <a:r>
              <a:rPr lang="en-US" sz="3200" dirty="0"/>
              <a:t>We need to check that the type of a recursive result is what we expect</a:t>
            </a:r>
          </a:p>
          <a:p>
            <a:pPr lvl="1"/>
            <a:r>
              <a:rPr lang="en-US" sz="2800" dirty="0"/>
              <a:t>No need to check if any type is acceptable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01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the 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62527"/>
          </a:xfrm>
        </p:spPr>
        <p:txBody>
          <a:bodyPr/>
          <a:lstStyle/>
          <a:p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eval-exp</a:t>
            </a:r>
            <a:r>
              <a:rPr lang="en-US" dirty="0"/>
              <a:t> should return a MUPL value</a:t>
            </a:r>
          </a:p>
          <a:p>
            <a:r>
              <a:rPr lang="en-US" dirty="0"/>
              <a:t>MUPL values all evaluate to themselves</a:t>
            </a:r>
          </a:p>
          <a:p>
            <a:r>
              <a:rPr lang="en-US" dirty="0"/>
              <a:t>Otherwise we haven’t interpreted far enough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55973" y="3903694"/>
            <a:ext cx="7759377" cy="980821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>
              <a:defRPr sz="2200" b="1" kern="0">
                <a:solidFill>
                  <a:srgbClr val="0070C0"/>
                </a:solidFill>
                <a:latin typeface="Courier New" charset="0"/>
                <a:ea typeface="Courier New" charset="0"/>
                <a:cs typeface="Courier New" charset="0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7) </a:t>
            </a:r>
            <a:r>
              <a:rPr lang="en-US" dirty="0">
                <a:solidFill>
                  <a:srgbClr val="00B050"/>
                </a:solidFill>
              </a:rPr>
              <a:t>; evaluates to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7)</a:t>
            </a:r>
          </a:p>
          <a:p>
            <a:r>
              <a:rPr lang="en-US" dirty="0">
                <a:solidFill>
                  <a:schemeClr val="tx1"/>
                </a:solidFill>
              </a:rPr>
              <a:t>(add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3) (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4) </a:t>
            </a:r>
            <a:r>
              <a:rPr lang="en-US" dirty="0">
                <a:solidFill>
                  <a:srgbClr val="00B050"/>
                </a:solidFill>
              </a:rPr>
              <a:t>; evaluates to 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7)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389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Extend language syntax (allow new constructs)</a:t>
            </a:r>
          </a:p>
          <a:p>
            <a:r>
              <a:rPr lang="en-US" dirty="0"/>
              <a:t>Written in terms of existing syntax</a:t>
            </a:r>
          </a:p>
          <a:p>
            <a:r>
              <a:rPr lang="en-US" dirty="0"/>
              <a:t>Expanded before language is actually interpreted or compiled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9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MUPL “Macros”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Interpreting MUPL using Racket as the metalanguage</a:t>
            </a:r>
          </a:p>
          <a:p>
            <a:r>
              <a:rPr lang="en-US" dirty="0"/>
              <a:t>MUPL is represented as Racket </a:t>
            </a:r>
            <a:r>
              <a:rPr lang="en-US" dirty="0" err="1"/>
              <a:t>structs</a:t>
            </a:r>
            <a:endParaRPr lang="en-US" dirty="0"/>
          </a:p>
          <a:p>
            <a:r>
              <a:rPr lang="en-US" dirty="0"/>
              <a:t>In Racket, these are just data types</a:t>
            </a:r>
          </a:p>
          <a:p>
            <a:r>
              <a:rPr lang="en-US" dirty="0"/>
              <a:t>Why not write a Racket function that returns MUPL ASTs?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B231-8B35-5A4D-89E2-1D92A8ECF3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90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4412</TotalTime>
  <Words>1064</Words>
  <Application>Microsoft Office PowerPoint</Application>
  <PresentationFormat>On-screen Show (4:3)</PresentationFormat>
  <Paragraphs>159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Office Theme</vt:lpstr>
      <vt:lpstr>CSE 341 Section 7</vt:lpstr>
      <vt:lpstr>Today’s Agenda</vt:lpstr>
      <vt:lpstr>Building a MUPL Interpreter</vt:lpstr>
      <vt:lpstr>Correct Syntax Examples</vt:lpstr>
      <vt:lpstr>Incorrect Syntax Examples</vt:lpstr>
      <vt:lpstr>Check for Correct Semantics </vt:lpstr>
      <vt:lpstr>Evaluating the AST</vt:lpstr>
      <vt:lpstr>Macros Review</vt:lpstr>
      <vt:lpstr>MUPL “Macros”</vt:lpstr>
      <vt:lpstr>MUPL “Macros”</vt:lpstr>
      <vt:lpstr>quote</vt:lpstr>
      <vt:lpstr>quote Examples</vt:lpstr>
      <vt:lpstr>quasiquote</vt:lpstr>
      <vt:lpstr>quasiquote Examples</vt:lpstr>
      <vt:lpstr>Self Interpretation</vt:lpstr>
      <vt:lpstr>eval</vt:lpstr>
      <vt:lpstr>eval examples</vt:lpstr>
      <vt:lpstr>Variable Number of Arguments</vt:lpstr>
      <vt:lpstr>apply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1</dc:title>
  <dc:creator>Nicholas Shahan</dc:creator>
  <cp:lastModifiedBy>Emily</cp:lastModifiedBy>
  <cp:revision>111</cp:revision>
  <dcterms:created xsi:type="dcterms:W3CDTF">2016-04-06T21:37:56Z</dcterms:created>
  <dcterms:modified xsi:type="dcterms:W3CDTF">2017-05-12T19:13:14Z</dcterms:modified>
</cp:coreProperties>
</file>