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4"/>
  </p:notesMasterIdLst>
  <p:sldIdLst>
    <p:sldId id="257" r:id="rId2"/>
    <p:sldId id="261" r:id="rId3"/>
    <p:sldId id="272" r:id="rId4"/>
    <p:sldId id="291" r:id="rId5"/>
    <p:sldId id="274" r:id="rId6"/>
    <p:sldId id="292" r:id="rId7"/>
    <p:sldId id="293" r:id="rId8"/>
    <p:sldId id="276" r:id="rId9"/>
    <p:sldId id="275" r:id="rId10"/>
    <p:sldId id="277" r:id="rId11"/>
    <p:sldId id="278" r:id="rId12"/>
    <p:sldId id="279" r:id="rId13"/>
    <p:sldId id="280" r:id="rId14"/>
    <p:sldId id="281" r:id="rId15"/>
    <p:sldId id="283" r:id="rId16"/>
    <p:sldId id="284" r:id="rId17"/>
    <p:sldId id="282" r:id="rId18"/>
    <p:sldId id="285" r:id="rId19"/>
    <p:sldId id="286" r:id="rId20"/>
    <p:sldId id="287" r:id="rId21"/>
    <p:sldId id="289" r:id="rId22"/>
    <p:sldId id="28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35"/>
    <p:restoredTop sz="86964"/>
  </p:normalViewPr>
  <p:slideViewPr>
    <p:cSldViewPr snapToGrid="0" snapToObjects="1">
      <p:cViewPr>
        <p:scale>
          <a:sx n="98" d="100"/>
          <a:sy n="98" d="100"/>
        </p:scale>
        <p:origin x="1264" y="-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C5EC3-FB33-1F45-8A45-ECF21B0D1921}" type="datetimeFigureOut">
              <a:rPr lang="en-US" smtClean="0"/>
              <a:t>5/11/17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244EC-DBCA-5244-995A-B804B03B0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64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F1982-51AF-4F83-8E1D-B84496D45F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22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80ED-DD8A-9849-8EBB-FCE95DBB1B7B}" type="datetime1">
              <a:rPr lang="en-US" smtClean="0"/>
              <a:t>5/11/17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95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67C1-DC98-5A47-9A11-C36E7DB8E236}" type="datetime1">
              <a:rPr lang="en-US" smtClean="0"/>
              <a:t>5/11/17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77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C451-4D7D-D74B-90F6-5D5C7DA40712}" type="datetime1">
              <a:rPr lang="en-US" smtClean="0"/>
              <a:t>5/11/17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9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14CC-1A88-5141-A7F1-270238ADED82}" type="datetime1">
              <a:rPr lang="en-US" smtClean="0"/>
              <a:t>5/11/17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7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55FD-A3DD-304D-A804-DA541C0D0065}" type="datetime1">
              <a:rPr lang="en-US" smtClean="0"/>
              <a:t>5/11/17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56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F0F2-109D-E641-B067-B151EB92E759}" type="datetime1">
              <a:rPr lang="en-US" smtClean="0"/>
              <a:t>5/11/17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9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1C82-AA45-994B-ADCA-04A89E1F5945}" type="datetime1">
              <a:rPr lang="en-US" smtClean="0"/>
              <a:t>5/11/17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CC7B-9F9E-8240-8392-67A420CCE83A}" type="datetime1">
              <a:rPr lang="en-US" smtClean="0"/>
              <a:t>5/11/17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58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9A56-6427-2348-A6E7-E108AAD82398}" type="datetime1">
              <a:rPr lang="en-US" smtClean="0"/>
              <a:t>5/11/17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01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8ED5-F2E5-0E42-AF39-07521D786D61}" type="datetime1">
              <a:rPr lang="en-US" smtClean="0"/>
              <a:t>5/11/17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31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DFC29-F174-3D48-B188-4D8328A9C580}" type="datetime1">
              <a:rPr lang="en-US" smtClean="0"/>
              <a:t>5/11/17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96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88BEF-280F-234F-A166-0F9BE69C1D92}" type="datetime1">
              <a:rPr lang="en-US" smtClean="0"/>
              <a:t>5/11/17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31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2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ocs.racket-lang.org/rackunit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17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tags" Target="../tags/tag4.xml"/><Relationship Id="rId3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tags" Target="../tags/tag6.xml"/><Relationship Id="rId3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tags" Target="../tags/tag8.xml"/><Relationship Id="rId3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Calibri" charset="0"/>
                <a:ea typeface="Calibri" charset="0"/>
                <a:cs typeface="Calibri" charset="0"/>
              </a:rPr>
              <a:t>CSE 341</a:t>
            </a:r>
            <a:br>
              <a:rPr lang="en-US" sz="5400" dirty="0">
                <a:latin typeface="Calibri" charset="0"/>
                <a:ea typeface="Calibri" charset="0"/>
                <a:cs typeface="Calibri" charset="0"/>
              </a:rPr>
            </a:br>
            <a:r>
              <a:rPr lang="en-US" sz="5400" dirty="0">
                <a:latin typeface="Calibri" charset="0"/>
                <a:ea typeface="Calibri" charset="0"/>
                <a:cs typeface="Calibri" charset="0"/>
              </a:rPr>
              <a:t>Section </a:t>
            </a:r>
            <a:r>
              <a:rPr lang="en-US" sz="5400" dirty="0" smtClean="0">
                <a:latin typeface="Calibri" charset="0"/>
                <a:ea typeface="Calibri" charset="0"/>
                <a:cs typeface="Calibri" charset="0"/>
              </a:rPr>
              <a:t>7</a:t>
            </a:r>
            <a:endParaRPr lang="en-US" sz="5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Tam Dang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Spring 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2017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943602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libri" charset="0"/>
                <a:ea typeface="Calibri" charset="0"/>
                <a:cs typeface="Calibri" charset="0"/>
              </a:rPr>
              <a:t>Adapted from slides by Nicholas </a:t>
            </a:r>
            <a:r>
              <a:rPr lang="en-US" sz="1400" dirty="0" err="1" smtClean="0">
                <a:latin typeface="Calibri" charset="0"/>
                <a:ea typeface="Calibri" charset="0"/>
                <a:cs typeface="Calibri" charset="0"/>
              </a:rPr>
              <a:t>Shahan</a:t>
            </a:r>
            <a:r>
              <a:rPr lang="en-US" sz="1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1400" dirty="0" smtClean="0">
                <a:latin typeface="Calibri" charset="0"/>
                <a:ea typeface="Calibri" charset="0"/>
                <a:cs typeface="Calibri" charset="0"/>
              </a:rPr>
              <a:t>and </a:t>
            </a:r>
            <a:r>
              <a:rPr lang="en-US" sz="1400" dirty="0">
                <a:latin typeface="Calibri" charset="0"/>
                <a:ea typeface="Calibri" charset="0"/>
                <a:cs typeface="Calibri" charset="0"/>
              </a:rPr>
              <a:t>Dan Grossman</a:t>
            </a:r>
          </a:p>
        </p:txBody>
      </p:sp>
      <p:pic>
        <p:nvPicPr>
          <p:cNvPr id="7" name="Picture 6" descr="C:\Users\djg\Desktop\temp-square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61" y="495300"/>
            <a:ext cx="1348139" cy="134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https://www.washington.edu/brand/files/2014/09/W-Logo_Purple_RGB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891" y="594961"/>
            <a:ext cx="1945601" cy="131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748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Macros Review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Extend language </a:t>
            </a:r>
            <a:r>
              <a:rPr lang="en-US" sz="2400" dirty="0"/>
              <a:t>syntax (</a:t>
            </a:r>
            <a:r>
              <a:rPr lang="en-US" sz="2400" dirty="0" smtClean="0"/>
              <a:t>allow </a:t>
            </a:r>
            <a:r>
              <a:rPr lang="en-US" sz="2400" dirty="0"/>
              <a:t>new constructs)</a:t>
            </a:r>
          </a:p>
          <a:p>
            <a:r>
              <a:rPr lang="en-US" sz="2400" dirty="0"/>
              <a:t>Written in terms </a:t>
            </a:r>
            <a:r>
              <a:rPr lang="en-US" sz="2400" dirty="0" smtClean="0"/>
              <a:t>of existing </a:t>
            </a:r>
            <a:r>
              <a:rPr lang="en-US" sz="2400" dirty="0"/>
              <a:t>syntax</a:t>
            </a:r>
          </a:p>
          <a:p>
            <a:r>
              <a:rPr lang="en-US" sz="2400" dirty="0"/>
              <a:t>Expanded before language is </a:t>
            </a:r>
            <a:r>
              <a:rPr lang="en-US" sz="2400" dirty="0" smtClean="0"/>
              <a:t>actually interpreted or compiled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29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MUPL “Macros”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Interpreting MUPL using </a:t>
            </a:r>
            <a:r>
              <a:rPr lang="en-US" dirty="0" smtClean="0"/>
              <a:t>Racket as the </a:t>
            </a:r>
            <a:r>
              <a:rPr lang="en-US" dirty="0" err="1" smtClean="0"/>
              <a:t>metalanguage</a:t>
            </a:r>
            <a:endParaRPr lang="en-US" dirty="0"/>
          </a:p>
          <a:p>
            <a:r>
              <a:rPr lang="en-US" dirty="0"/>
              <a:t>MUPL is </a:t>
            </a:r>
            <a:r>
              <a:rPr lang="en-US" dirty="0" smtClean="0"/>
              <a:t>made up of </a:t>
            </a:r>
            <a:r>
              <a:rPr lang="en-US" dirty="0"/>
              <a:t>Racket structs</a:t>
            </a:r>
          </a:p>
          <a:p>
            <a:r>
              <a:rPr lang="en-US" dirty="0"/>
              <a:t>In Racket, these are just </a:t>
            </a:r>
            <a:r>
              <a:rPr lang="en-US" dirty="0" smtClean="0"/>
              <a:t>data </a:t>
            </a:r>
            <a:r>
              <a:rPr lang="en-US" dirty="0"/>
              <a:t>types</a:t>
            </a:r>
          </a:p>
          <a:p>
            <a:r>
              <a:rPr lang="en-US" dirty="0"/>
              <a:t>Why not write a Racket function that returns MUPL ASTs?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9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MUPL “Macros”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12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28648" y="3873601"/>
            <a:ext cx="7759377" cy="524779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sz="2400" dirty="0" smtClean="0">
                <a:solidFill>
                  <a:schemeClr val="tx1"/>
                </a:solidFill>
              </a:rPr>
              <a:t>(++ </a:t>
            </a:r>
            <a:r>
              <a:rPr lang="en-US" sz="2400" dirty="0">
                <a:solidFill>
                  <a:schemeClr val="tx1"/>
                </a:solidFill>
              </a:rPr>
              <a:t>(</a:t>
            </a:r>
            <a:r>
              <a:rPr lang="en-US" sz="2400" dirty="0" err="1">
                <a:solidFill>
                  <a:schemeClr val="tx1"/>
                </a:solidFill>
              </a:rPr>
              <a:t>int</a:t>
            </a:r>
            <a:r>
              <a:rPr lang="en-US" sz="2400" dirty="0">
                <a:solidFill>
                  <a:schemeClr val="tx1"/>
                </a:solidFill>
              </a:rPr>
              <a:t> 7</a:t>
            </a:r>
            <a:r>
              <a:rPr lang="en-US" sz="2400" dirty="0" smtClean="0">
                <a:solidFill>
                  <a:schemeClr val="tx1"/>
                </a:solidFill>
              </a:rPr>
              <a:t>))</a:t>
            </a:r>
          </a:p>
        </p:txBody>
      </p:sp>
      <p:sp>
        <p:nvSpPr>
          <p:cNvPr id="6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28649" y="2430681"/>
            <a:ext cx="7759377" cy="509287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/>
              <a:t>define</a:t>
            </a:r>
            <a:r>
              <a:rPr lang="en-US" sz="2400" dirty="0" smtClean="0">
                <a:solidFill>
                  <a:schemeClr val="tx1"/>
                </a:solidFill>
              </a:rPr>
              <a:t> (++ </a:t>
            </a:r>
            <a:r>
              <a:rPr lang="en-US" sz="2400" dirty="0" err="1" smtClean="0">
                <a:solidFill>
                  <a:schemeClr val="tx1"/>
                </a:solidFill>
              </a:rPr>
              <a:t>exp</a:t>
            </a:r>
            <a:r>
              <a:rPr lang="en-US" sz="2400" dirty="0" smtClean="0">
                <a:solidFill>
                  <a:schemeClr val="tx1"/>
                </a:solidFill>
              </a:rPr>
              <a:t>) (add (</a:t>
            </a:r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1) </a:t>
            </a:r>
            <a:r>
              <a:rPr lang="en-US" sz="2400" dirty="0" err="1" smtClean="0">
                <a:solidFill>
                  <a:schemeClr val="tx1"/>
                </a:solidFill>
              </a:rPr>
              <a:t>exp</a:t>
            </a:r>
            <a:r>
              <a:rPr lang="en-US" sz="2400" dirty="0" smtClean="0">
                <a:solidFill>
                  <a:schemeClr val="tx1"/>
                </a:solidFill>
              </a:rPr>
              <a:t>))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8650" y="1825626"/>
            <a:ext cx="7886700" cy="6687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our MUPL Macro is a </a:t>
            </a:r>
            <a:r>
              <a:rPr lang="en-US" smtClean="0"/>
              <a:t>Racket function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28650" y="4829892"/>
            <a:ext cx="7886700" cy="6687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Expands to</a:t>
            </a:r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92310" y="5440849"/>
            <a:ext cx="7759377" cy="496786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>
                <a:solidFill>
                  <a:schemeClr val="tx1"/>
                </a:solidFill>
              </a:rPr>
              <a:t>add (</a:t>
            </a:r>
            <a:r>
              <a:rPr lang="en-US" sz="2400" dirty="0" err="1">
                <a:solidFill>
                  <a:schemeClr val="tx1"/>
                </a:solidFill>
              </a:rPr>
              <a:t>int</a:t>
            </a:r>
            <a:r>
              <a:rPr lang="en-US" sz="2400" dirty="0">
                <a:solidFill>
                  <a:schemeClr val="tx1"/>
                </a:solidFill>
              </a:rPr>
              <a:t> 1) (</a:t>
            </a:r>
            <a:r>
              <a:rPr lang="en-US" sz="2400" dirty="0" err="1">
                <a:solidFill>
                  <a:schemeClr val="tx1"/>
                </a:solidFill>
              </a:rPr>
              <a:t>int</a:t>
            </a:r>
            <a:r>
              <a:rPr lang="en-US" sz="2400" dirty="0">
                <a:solidFill>
                  <a:schemeClr val="tx1"/>
                </a:solidFill>
              </a:rPr>
              <a:t> 7))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28650" y="3303433"/>
            <a:ext cx="7886700" cy="6687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Then the MUPL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83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quote</a:t>
            </a:r>
            <a:endParaRPr lang="en-US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Syntactically, Racket statements can be thought of as lists </a:t>
            </a:r>
            <a:r>
              <a:rPr lang="en-US" dirty="0" smtClean="0"/>
              <a:t>of tokens</a:t>
            </a:r>
            <a:endParaRPr lang="en-US" dirty="0"/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(+ 3 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4)</a:t>
            </a:r>
            <a:r>
              <a:rPr lang="en-US" dirty="0" smtClean="0"/>
              <a:t> is </a:t>
            </a:r>
            <a:r>
              <a:rPr lang="en-US" dirty="0"/>
              <a:t>a </a:t>
            </a:r>
            <a:r>
              <a:rPr lang="en-US" dirty="0" smtClean="0"/>
              <a:t>“plus sign”, </a:t>
            </a:r>
            <a:r>
              <a:rPr lang="en-US" dirty="0"/>
              <a:t>a </a:t>
            </a:r>
            <a:r>
              <a:rPr lang="en-US" dirty="0" smtClean="0"/>
              <a:t>“3”, </a:t>
            </a:r>
            <a:r>
              <a:rPr lang="en-US" dirty="0"/>
              <a:t>and a </a:t>
            </a:r>
            <a:r>
              <a:rPr lang="en-US" dirty="0" smtClean="0"/>
              <a:t>“4”</a:t>
            </a:r>
            <a:endParaRPr lang="en-US" dirty="0"/>
          </a:p>
          <a:p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quote</a:t>
            </a:r>
            <a:r>
              <a:rPr lang="en-US" dirty="0" smtClean="0"/>
              <a:t>-</a:t>
            </a:r>
            <a:r>
              <a:rPr lang="en-US" dirty="0" err="1" smtClean="0"/>
              <a:t>ing</a:t>
            </a:r>
            <a:r>
              <a:rPr lang="en-US" dirty="0" smtClean="0"/>
              <a:t> </a:t>
            </a:r>
            <a:r>
              <a:rPr lang="en-US" dirty="0"/>
              <a:t>a parenthesized expression produces </a:t>
            </a:r>
            <a:r>
              <a:rPr lang="en-US" dirty="0" smtClean="0"/>
              <a:t>a list </a:t>
            </a:r>
            <a:r>
              <a:rPr lang="en-US" dirty="0"/>
              <a:t>of </a:t>
            </a:r>
            <a:r>
              <a:rPr lang="en-US" dirty="0" smtClean="0"/>
              <a:t>tokens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5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q</a:t>
            </a:r>
            <a:r>
              <a:rPr lang="en-US" b="1" dirty="0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uote </a:t>
            </a:r>
            <a:r>
              <a:rPr lang="en-US" dirty="0"/>
              <a:t>Examples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14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55973" y="1841161"/>
            <a:ext cx="7759377" cy="1735416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sz="2400" dirty="0" smtClean="0">
                <a:solidFill>
                  <a:schemeClr val="tx1"/>
                </a:solidFill>
              </a:rPr>
              <a:t>(+ </a:t>
            </a:r>
            <a:r>
              <a:rPr lang="en-US" sz="2400" dirty="0">
                <a:solidFill>
                  <a:schemeClr val="tx1"/>
                </a:solidFill>
              </a:rPr>
              <a:t>3 4) </a:t>
            </a:r>
            <a:r>
              <a:rPr lang="en-US" sz="2400" dirty="0" smtClean="0">
                <a:solidFill>
                  <a:srgbClr val="00B050"/>
                </a:solidFill>
              </a:rPr>
              <a:t>; </a:t>
            </a:r>
            <a:r>
              <a:rPr lang="en-US" sz="2400" dirty="0">
                <a:solidFill>
                  <a:srgbClr val="00B050"/>
                </a:solidFill>
              </a:rPr>
              <a:t>7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 smtClean="0"/>
              <a:t>quote</a:t>
            </a:r>
            <a:r>
              <a:rPr lang="en-US" sz="2400" dirty="0"/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(+ </a:t>
            </a:r>
            <a:r>
              <a:rPr lang="en-US" sz="2400" dirty="0">
                <a:solidFill>
                  <a:schemeClr val="tx1"/>
                </a:solidFill>
              </a:rPr>
              <a:t>3 4)) </a:t>
            </a:r>
            <a:r>
              <a:rPr lang="en-US" sz="2400" dirty="0" smtClean="0">
                <a:solidFill>
                  <a:srgbClr val="00B050"/>
                </a:solidFill>
              </a:rPr>
              <a:t>; '(+ </a:t>
            </a:r>
            <a:r>
              <a:rPr lang="en-US" sz="2400" dirty="0">
                <a:solidFill>
                  <a:srgbClr val="00B050"/>
                </a:solidFill>
              </a:rPr>
              <a:t>3 4)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 smtClean="0"/>
              <a:t>quote</a:t>
            </a:r>
            <a:r>
              <a:rPr lang="en-US" sz="2400" dirty="0"/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(+ </a:t>
            </a:r>
            <a:r>
              <a:rPr lang="en-US" sz="2400" dirty="0">
                <a:solidFill>
                  <a:schemeClr val="tx1"/>
                </a:solidFill>
              </a:rPr>
              <a:t>3 #t)) </a:t>
            </a:r>
            <a:r>
              <a:rPr lang="en-US" sz="2400" dirty="0" smtClean="0">
                <a:solidFill>
                  <a:srgbClr val="00B050"/>
                </a:solidFill>
              </a:rPr>
              <a:t>; '(+ </a:t>
            </a:r>
            <a:r>
              <a:rPr lang="en-US" sz="2400" dirty="0">
                <a:solidFill>
                  <a:srgbClr val="00B050"/>
                </a:solidFill>
              </a:rPr>
              <a:t>3 #t</a:t>
            </a:r>
            <a:r>
              <a:rPr lang="en-US" sz="2400" dirty="0" smtClean="0">
                <a:solidFill>
                  <a:srgbClr val="00B050"/>
                </a:solidFill>
              </a:rPr>
              <a:t>)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(+ </a:t>
            </a:r>
            <a:r>
              <a:rPr lang="en-US" sz="2400" dirty="0">
                <a:solidFill>
                  <a:schemeClr val="tx1"/>
                </a:solidFill>
              </a:rPr>
              <a:t>3 #t) </a:t>
            </a:r>
            <a:r>
              <a:rPr lang="en-US" sz="2400" dirty="0" smtClean="0">
                <a:solidFill>
                  <a:srgbClr val="00B050"/>
                </a:solidFill>
              </a:rPr>
              <a:t>; Error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8650" y="3963356"/>
            <a:ext cx="7886700" cy="1013757"/>
          </a:xfrm>
        </p:spPr>
        <p:txBody>
          <a:bodyPr>
            <a:normAutofit/>
          </a:bodyPr>
          <a:lstStyle/>
          <a:p>
            <a:r>
              <a:rPr lang="en-US" dirty="0" smtClean="0"/>
              <a:t>You may also see the single quote 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‘</a:t>
            </a:r>
            <a:r>
              <a:rPr lang="en-US" dirty="0" smtClean="0"/>
              <a:t> character used as syntactic sugar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37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quasiquote</a:t>
            </a:r>
            <a:endParaRPr lang="en-US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Inserts evaluated tokens into </a:t>
            </a:r>
            <a:r>
              <a:rPr lang="en-US" dirty="0" smtClean="0"/>
              <a:t>a quote</a:t>
            </a:r>
            <a:endParaRPr lang="en-US" dirty="0"/>
          </a:p>
          <a:p>
            <a:r>
              <a:rPr lang="en-US" dirty="0"/>
              <a:t>Convenient for generating dynamic token </a:t>
            </a:r>
            <a:r>
              <a:rPr lang="en-US" dirty="0" smtClean="0"/>
              <a:t>lists</a:t>
            </a:r>
          </a:p>
          <a:p>
            <a:r>
              <a:rPr lang="en-US" dirty="0"/>
              <a:t>Use </a:t>
            </a:r>
            <a:r>
              <a:rPr lang="en-US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unquote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to escape a </a:t>
            </a:r>
            <a:r>
              <a:rPr lang="en-US" b="1" dirty="0" err="1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quasiquote</a:t>
            </a:r>
            <a:r>
              <a:rPr lang="en-US" dirty="0" smtClean="0"/>
              <a:t> back to evaluated Racket code</a:t>
            </a:r>
            <a:endParaRPr lang="en-US" dirty="0"/>
          </a:p>
          <a:p>
            <a:r>
              <a:rPr lang="en-US" dirty="0"/>
              <a:t>A </a:t>
            </a:r>
            <a:r>
              <a:rPr lang="en-US" b="1" dirty="0" err="1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quasiquote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quote</a:t>
            </a:r>
            <a:r>
              <a:rPr lang="en-US" dirty="0" smtClean="0"/>
              <a:t> are equivalent unless </a:t>
            </a:r>
            <a:r>
              <a:rPr lang="en-US" dirty="0"/>
              <a:t>we </a:t>
            </a:r>
            <a:r>
              <a:rPr lang="en-US" dirty="0" smtClean="0"/>
              <a:t>use an </a:t>
            </a:r>
            <a:r>
              <a:rPr lang="en-US" b="1" dirty="0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unquote </a:t>
            </a:r>
            <a:r>
              <a:rPr lang="en-US" dirty="0"/>
              <a:t>operation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11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quasiquote</a:t>
            </a:r>
            <a:r>
              <a:rPr lang="en-US" b="1" dirty="0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/>
              <a:t>Examples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16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44010" y="1841160"/>
            <a:ext cx="8125428" cy="2487772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it-IT" sz="2000" dirty="0" smtClean="0">
                <a:solidFill>
                  <a:schemeClr val="tx1"/>
                </a:solidFill>
              </a:rPr>
              <a:t>(</a:t>
            </a:r>
            <a:r>
              <a:rPr lang="it-IT" sz="2000" dirty="0" err="1" smtClean="0"/>
              <a:t>quasiquote</a:t>
            </a:r>
            <a:r>
              <a:rPr lang="it-IT" sz="2000" dirty="0"/>
              <a:t> </a:t>
            </a:r>
            <a:r>
              <a:rPr lang="it-IT" sz="2000" dirty="0" smtClean="0">
                <a:solidFill>
                  <a:schemeClr val="tx1"/>
                </a:solidFill>
              </a:rPr>
              <a:t>(+ </a:t>
            </a:r>
            <a:r>
              <a:rPr lang="it-IT" sz="2000" dirty="0">
                <a:solidFill>
                  <a:schemeClr val="tx1"/>
                </a:solidFill>
              </a:rPr>
              <a:t>3 </a:t>
            </a:r>
            <a:r>
              <a:rPr lang="it-IT" sz="2000" dirty="0" smtClean="0">
                <a:solidFill>
                  <a:schemeClr val="tx1"/>
                </a:solidFill>
              </a:rPr>
              <a:t>(</a:t>
            </a:r>
            <a:r>
              <a:rPr lang="it-IT" sz="2000" dirty="0" err="1" smtClean="0"/>
              <a:t>unquote</a:t>
            </a:r>
            <a:r>
              <a:rPr lang="it-IT" sz="2000" dirty="0" smtClean="0">
                <a:solidFill>
                  <a:schemeClr val="tx1"/>
                </a:solidFill>
              </a:rPr>
              <a:t>(+ </a:t>
            </a:r>
            <a:r>
              <a:rPr lang="it-IT" sz="2000" dirty="0">
                <a:solidFill>
                  <a:schemeClr val="tx1"/>
                </a:solidFill>
              </a:rPr>
              <a:t>2 2)))) </a:t>
            </a:r>
            <a:r>
              <a:rPr lang="it-IT" sz="2000" dirty="0" smtClean="0">
                <a:solidFill>
                  <a:srgbClr val="00B050"/>
                </a:solidFill>
              </a:rPr>
              <a:t>; '(+ </a:t>
            </a:r>
            <a:r>
              <a:rPr lang="it-IT" sz="2000" dirty="0">
                <a:solidFill>
                  <a:srgbClr val="00B050"/>
                </a:solidFill>
              </a:rPr>
              <a:t>3 4)</a:t>
            </a:r>
          </a:p>
          <a:p>
            <a:r>
              <a:rPr lang="it-IT" sz="2000" dirty="0" smtClean="0">
                <a:solidFill>
                  <a:schemeClr val="tx1"/>
                </a:solidFill>
              </a:rPr>
              <a:t>(</a:t>
            </a:r>
            <a:r>
              <a:rPr lang="it-IT" sz="2000" dirty="0" err="1"/>
              <a:t>quasiquote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endParaRPr lang="it-IT" sz="2000" dirty="0" smtClean="0">
              <a:solidFill>
                <a:schemeClr val="tx1"/>
              </a:solidFill>
            </a:endParaRPr>
          </a:p>
          <a:p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smtClean="0">
                <a:solidFill>
                  <a:schemeClr val="tx1"/>
                </a:solidFill>
              </a:rPr>
              <a:t> (</a:t>
            </a:r>
            <a:r>
              <a:rPr lang="it-IT" sz="2000" dirty="0" err="1">
                <a:solidFill>
                  <a:schemeClr val="tx1"/>
                </a:solidFill>
              </a:rPr>
              <a:t>string-append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endParaRPr lang="it-IT" sz="2000" dirty="0" smtClean="0">
              <a:solidFill>
                <a:schemeClr val="tx1"/>
              </a:solidFill>
            </a:endParaRPr>
          </a:p>
          <a:p>
            <a:r>
              <a:rPr lang="it-IT" sz="2000" dirty="0" smtClean="0">
                <a:solidFill>
                  <a:schemeClr val="tx1"/>
                </a:solidFill>
              </a:rPr>
              <a:t>    </a:t>
            </a:r>
            <a:r>
              <a:rPr lang="it-IT" sz="2000" dirty="0" smtClean="0">
                <a:solidFill>
                  <a:srgbClr val="7030A0"/>
                </a:solidFill>
              </a:rPr>
              <a:t>"</a:t>
            </a:r>
            <a:r>
              <a:rPr lang="it-IT" sz="2000" dirty="0">
                <a:solidFill>
                  <a:srgbClr val="7030A0"/>
                </a:solidFill>
              </a:rPr>
              <a:t>I love CSE"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endParaRPr lang="it-IT" sz="2000" dirty="0" smtClean="0">
              <a:solidFill>
                <a:schemeClr val="tx1"/>
              </a:solidFill>
            </a:endParaRPr>
          </a:p>
          <a:p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smtClean="0">
                <a:solidFill>
                  <a:schemeClr val="tx1"/>
                </a:solidFill>
              </a:rPr>
              <a:t>   (</a:t>
            </a:r>
            <a:r>
              <a:rPr lang="it-IT" sz="2000" dirty="0" err="1">
                <a:solidFill>
                  <a:schemeClr val="tx1"/>
                </a:solidFill>
              </a:rPr>
              <a:t>number</a:t>
            </a:r>
            <a:r>
              <a:rPr lang="it-IT" sz="2000" dirty="0">
                <a:solidFill>
                  <a:schemeClr val="tx1"/>
                </a:solidFill>
              </a:rPr>
              <a:t>-&gt;</a:t>
            </a:r>
            <a:r>
              <a:rPr lang="it-IT" sz="2000" dirty="0" err="1">
                <a:solidFill>
                  <a:schemeClr val="tx1"/>
                </a:solidFill>
              </a:rPr>
              <a:t>string</a:t>
            </a:r>
            <a:r>
              <a:rPr lang="it-IT" sz="2000" dirty="0" smtClean="0">
                <a:solidFill>
                  <a:schemeClr val="tx1"/>
                </a:solidFill>
              </a:rPr>
              <a:t> </a:t>
            </a:r>
          </a:p>
          <a:p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smtClean="0">
                <a:solidFill>
                  <a:schemeClr val="tx1"/>
                </a:solidFill>
              </a:rPr>
              <a:t>     (</a:t>
            </a:r>
            <a:r>
              <a:rPr lang="it-IT" sz="2000" dirty="0" err="1"/>
              <a:t>unquote</a:t>
            </a:r>
            <a:r>
              <a:rPr lang="it-IT" sz="2000" dirty="0">
                <a:solidFill>
                  <a:schemeClr val="tx1"/>
                </a:solidFill>
              </a:rPr>
              <a:t> (+ 3 338</a:t>
            </a:r>
            <a:r>
              <a:rPr lang="it-IT" sz="2000" dirty="0" smtClean="0">
                <a:solidFill>
                  <a:schemeClr val="tx1"/>
                </a:solidFill>
              </a:rPr>
              <a:t>))))) </a:t>
            </a:r>
          </a:p>
          <a:p>
            <a:r>
              <a:rPr lang="it-IT" sz="2000" dirty="0" smtClean="0">
                <a:solidFill>
                  <a:srgbClr val="00B050"/>
                </a:solidFill>
              </a:rPr>
              <a:t>; '(</a:t>
            </a:r>
            <a:r>
              <a:rPr lang="it-IT" sz="2000" dirty="0" err="1">
                <a:solidFill>
                  <a:srgbClr val="00B050"/>
                </a:solidFill>
              </a:rPr>
              <a:t>string-append</a:t>
            </a:r>
            <a:r>
              <a:rPr lang="it-IT" sz="2000" dirty="0">
                <a:solidFill>
                  <a:srgbClr val="00B050"/>
                </a:solidFill>
              </a:rPr>
              <a:t> "I love CSE" (</a:t>
            </a:r>
            <a:r>
              <a:rPr lang="it-IT" sz="2000" dirty="0" err="1">
                <a:solidFill>
                  <a:srgbClr val="00B050"/>
                </a:solidFill>
              </a:rPr>
              <a:t>number</a:t>
            </a:r>
            <a:r>
              <a:rPr lang="it-IT" sz="2000" dirty="0">
                <a:solidFill>
                  <a:srgbClr val="00B050"/>
                </a:solidFill>
              </a:rPr>
              <a:t>-&gt;</a:t>
            </a:r>
            <a:r>
              <a:rPr lang="it-IT" sz="2000" dirty="0" err="1" smtClean="0">
                <a:solidFill>
                  <a:srgbClr val="00B050"/>
                </a:solidFill>
              </a:rPr>
              <a:t>string</a:t>
            </a:r>
            <a:r>
              <a:rPr lang="it-IT" sz="2000" dirty="0" smtClean="0">
                <a:solidFill>
                  <a:srgbClr val="00B050"/>
                </a:solidFill>
              </a:rPr>
              <a:t> 341</a:t>
            </a:r>
            <a:r>
              <a:rPr lang="it-IT" sz="2000" dirty="0">
                <a:solidFill>
                  <a:srgbClr val="00B050"/>
                </a:solidFill>
              </a:rPr>
              <a:t>))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8650" y="4565241"/>
            <a:ext cx="7886700" cy="2171224"/>
          </a:xfrm>
        </p:spPr>
        <p:txBody>
          <a:bodyPr>
            <a:normAutofit/>
          </a:bodyPr>
          <a:lstStyle/>
          <a:p>
            <a:r>
              <a:rPr lang="en-US" dirty="0" smtClean="0"/>
              <a:t>You may also see the </a:t>
            </a:r>
            <a:r>
              <a:rPr lang="en-US" dirty="0" err="1" smtClean="0"/>
              <a:t>backtick</a:t>
            </a:r>
            <a:r>
              <a:rPr lang="en-US" dirty="0" smtClean="0"/>
              <a:t> 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`</a:t>
            </a:r>
            <a:r>
              <a:rPr lang="en-US" dirty="0" smtClean="0"/>
              <a:t> character used as syntactic sugar for 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quasiquote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  <a:p>
            <a:r>
              <a:rPr lang="en-US" dirty="0"/>
              <a:t>The comma character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,</a:t>
            </a:r>
            <a:r>
              <a:rPr lang="en-US" dirty="0"/>
              <a:t> is used as syntactic sugar for 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unquote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68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 </a:t>
            </a:r>
            <a:r>
              <a:rPr lang="en-US" dirty="0" smtClean="0"/>
              <a:t>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languages provide </a:t>
            </a:r>
            <a:r>
              <a:rPr lang="en-US" dirty="0" smtClean="0"/>
              <a:t>an 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eval</a:t>
            </a:r>
            <a:r>
              <a:rPr lang="en-US" dirty="0"/>
              <a:t> </a:t>
            </a:r>
            <a:r>
              <a:rPr lang="en-US" dirty="0" smtClean="0"/>
              <a:t>function </a:t>
            </a:r>
            <a:r>
              <a:rPr lang="en-US" dirty="0"/>
              <a:t>or something similar</a:t>
            </a:r>
          </a:p>
          <a:p>
            <a:r>
              <a:rPr lang="en-US" dirty="0"/>
              <a:t>Performs </a:t>
            </a:r>
            <a:r>
              <a:rPr lang="en-US" dirty="0" smtClean="0"/>
              <a:t>interpretation or compilation at </a:t>
            </a:r>
            <a:r>
              <a:rPr lang="en-US" dirty="0"/>
              <a:t>runtime</a:t>
            </a:r>
          </a:p>
          <a:p>
            <a:pPr lvl="1"/>
            <a:r>
              <a:rPr lang="en-US" dirty="0"/>
              <a:t>Needs full language implementation during runtime</a:t>
            </a:r>
          </a:p>
          <a:p>
            <a:r>
              <a:rPr lang="en-US" dirty="0" smtClean="0"/>
              <a:t>It's </a:t>
            </a:r>
            <a:r>
              <a:rPr lang="en-US" dirty="0"/>
              <a:t>useful, but there's usually a better way</a:t>
            </a:r>
          </a:p>
          <a:p>
            <a:r>
              <a:rPr lang="en-US" dirty="0"/>
              <a:t>Makes analysis, debugging </a:t>
            </a:r>
            <a:r>
              <a:rPr lang="en-US" dirty="0" smtClean="0"/>
              <a:t>difficult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75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eval</a:t>
            </a:r>
            <a:endParaRPr lang="en-US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Racket's 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eval</a:t>
            </a:r>
            <a:r>
              <a:rPr lang="en-US" dirty="0"/>
              <a:t> </a:t>
            </a:r>
            <a:r>
              <a:rPr lang="en-US" dirty="0" smtClean="0"/>
              <a:t>operates </a:t>
            </a:r>
            <a:r>
              <a:rPr lang="en-US" dirty="0"/>
              <a:t>on lists of tokens</a:t>
            </a:r>
          </a:p>
          <a:p>
            <a:r>
              <a:rPr lang="en-US" dirty="0"/>
              <a:t>Like those generated </a:t>
            </a:r>
            <a:r>
              <a:rPr lang="en-US" dirty="0" smtClean="0"/>
              <a:t>from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quote</a:t>
            </a:r>
            <a:r>
              <a:rPr lang="en-US" dirty="0" smtClean="0"/>
              <a:t> and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quasiquote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/>
              <a:t>Treat the input data as a program and </a:t>
            </a:r>
            <a:r>
              <a:rPr lang="en-US" dirty="0" smtClean="0"/>
              <a:t>evaluate it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55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eval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19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44010" y="1841159"/>
            <a:ext cx="8125428" cy="4293423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sz="2000" dirty="0" smtClean="0">
                <a:solidFill>
                  <a:schemeClr val="tx1"/>
                </a:solidFill>
              </a:rPr>
              <a:t>(define quoted (</a:t>
            </a:r>
            <a:r>
              <a:rPr lang="en-US" sz="2000" dirty="0" smtClean="0"/>
              <a:t>quote </a:t>
            </a:r>
            <a:r>
              <a:rPr lang="en-US" sz="2000" dirty="0">
                <a:solidFill>
                  <a:schemeClr val="tx1"/>
                </a:solidFill>
              </a:rPr>
              <a:t>(+ 3 4</a:t>
            </a:r>
            <a:r>
              <a:rPr lang="en-US" sz="2000" dirty="0" smtClean="0">
                <a:solidFill>
                  <a:schemeClr val="tx1"/>
                </a:solidFill>
              </a:rPr>
              <a:t>)))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(</a:t>
            </a:r>
            <a:r>
              <a:rPr lang="en-US" sz="2000" dirty="0" err="1" smtClean="0"/>
              <a:t>eval</a:t>
            </a:r>
            <a:r>
              <a:rPr lang="en-US" sz="2000" dirty="0" smtClean="0">
                <a:solidFill>
                  <a:schemeClr val="tx1"/>
                </a:solidFill>
              </a:rPr>
              <a:t> quoted) </a:t>
            </a:r>
            <a:r>
              <a:rPr lang="en-US" sz="2000" dirty="0">
                <a:solidFill>
                  <a:srgbClr val="00B050"/>
                </a:solidFill>
              </a:rPr>
              <a:t>; 7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(define bad-quoted (</a:t>
            </a:r>
            <a:r>
              <a:rPr lang="en-US" sz="2000" dirty="0" smtClean="0"/>
              <a:t>quote </a:t>
            </a:r>
            <a:r>
              <a:rPr lang="en-US" sz="2000" dirty="0">
                <a:solidFill>
                  <a:schemeClr val="tx1"/>
                </a:solidFill>
              </a:rPr>
              <a:t>(+ 3 #t</a:t>
            </a:r>
            <a:r>
              <a:rPr lang="en-US" sz="2000" dirty="0" smtClean="0">
                <a:solidFill>
                  <a:schemeClr val="tx1"/>
                </a:solidFill>
              </a:rPr>
              <a:t>)))</a:t>
            </a:r>
          </a:p>
          <a:p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 err="1"/>
              <a:t>eval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bad-quoted</a:t>
            </a:r>
            <a:r>
              <a:rPr lang="en-US" sz="2000" dirty="0">
                <a:solidFill>
                  <a:schemeClr val="tx1"/>
                </a:solidFill>
              </a:rPr>
              <a:t>) </a:t>
            </a:r>
            <a:r>
              <a:rPr lang="en-US" sz="2000" dirty="0">
                <a:solidFill>
                  <a:srgbClr val="00B050"/>
                </a:solidFill>
              </a:rPr>
              <a:t>; </a:t>
            </a:r>
            <a:r>
              <a:rPr lang="en-US" sz="2000" dirty="0" smtClean="0">
                <a:solidFill>
                  <a:srgbClr val="00B050"/>
                </a:solidFill>
              </a:rPr>
              <a:t>Error</a:t>
            </a:r>
            <a:endParaRPr lang="it-IT" sz="2000" dirty="0" smtClean="0">
              <a:solidFill>
                <a:schemeClr val="tx1"/>
              </a:solidFill>
            </a:endParaRPr>
          </a:p>
          <a:p>
            <a:r>
              <a:rPr lang="it-IT" sz="2000" dirty="0" smtClean="0">
                <a:solidFill>
                  <a:schemeClr val="tx1"/>
                </a:solidFill>
              </a:rPr>
              <a:t>(</a:t>
            </a:r>
            <a:r>
              <a:rPr lang="it-IT" sz="2000" dirty="0" err="1" smtClean="0">
                <a:solidFill>
                  <a:schemeClr val="tx1"/>
                </a:solidFill>
              </a:rPr>
              <a:t>define</a:t>
            </a:r>
            <a:r>
              <a:rPr lang="it-IT" sz="2000" dirty="0" smtClean="0">
                <a:solidFill>
                  <a:schemeClr val="tx1"/>
                </a:solidFill>
              </a:rPr>
              <a:t> </a:t>
            </a:r>
            <a:r>
              <a:rPr lang="it-IT" sz="2000" dirty="0" err="1" smtClean="0">
                <a:solidFill>
                  <a:schemeClr val="tx1"/>
                </a:solidFill>
              </a:rPr>
              <a:t>qquoted</a:t>
            </a:r>
            <a:r>
              <a:rPr lang="it-IT" sz="2000" dirty="0" smtClean="0">
                <a:solidFill>
                  <a:schemeClr val="tx1"/>
                </a:solidFill>
              </a:rPr>
              <a:t> (</a:t>
            </a:r>
            <a:r>
              <a:rPr lang="it-IT" sz="2000" dirty="0" err="1" smtClean="0"/>
              <a:t>quasiquote</a:t>
            </a:r>
            <a:r>
              <a:rPr lang="it-IT" sz="2000" dirty="0" smtClean="0"/>
              <a:t> </a:t>
            </a:r>
            <a:r>
              <a:rPr lang="it-IT" sz="2000" dirty="0" smtClean="0">
                <a:solidFill>
                  <a:schemeClr val="tx1"/>
                </a:solidFill>
              </a:rPr>
              <a:t>(+ </a:t>
            </a:r>
            <a:r>
              <a:rPr lang="it-IT" sz="2000" dirty="0">
                <a:solidFill>
                  <a:schemeClr val="tx1"/>
                </a:solidFill>
              </a:rPr>
              <a:t>3 </a:t>
            </a:r>
            <a:r>
              <a:rPr lang="it-IT" sz="2000" dirty="0" smtClean="0">
                <a:solidFill>
                  <a:schemeClr val="tx1"/>
                </a:solidFill>
              </a:rPr>
              <a:t>(</a:t>
            </a:r>
            <a:r>
              <a:rPr lang="it-IT" sz="2000" dirty="0" err="1" smtClean="0"/>
              <a:t>unquote</a:t>
            </a:r>
            <a:r>
              <a:rPr lang="it-IT" sz="2000" dirty="0" smtClean="0">
                <a:solidFill>
                  <a:schemeClr val="tx1"/>
                </a:solidFill>
              </a:rPr>
              <a:t>(+ </a:t>
            </a:r>
            <a:r>
              <a:rPr lang="it-IT" sz="2000" dirty="0">
                <a:solidFill>
                  <a:schemeClr val="tx1"/>
                </a:solidFill>
              </a:rPr>
              <a:t>2 2</a:t>
            </a:r>
            <a:r>
              <a:rPr lang="it-IT" sz="2000" dirty="0" smtClean="0">
                <a:solidFill>
                  <a:schemeClr val="tx1"/>
                </a:solidFill>
              </a:rPr>
              <a:t>)))))</a:t>
            </a:r>
          </a:p>
          <a:p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 err="1"/>
              <a:t>eval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qquoted</a:t>
            </a:r>
            <a:r>
              <a:rPr lang="en-US" sz="2000" dirty="0">
                <a:solidFill>
                  <a:schemeClr val="tx1"/>
                </a:solidFill>
              </a:rPr>
              <a:t>) </a:t>
            </a:r>
            <a:r>
              <a:rPr lang="en-US" sz="2000" dirty="0">
                <a:solidFill>
                  <a:srgbClr val="00B050"/>
                </a:solidFill>
              </a:rPr>
              <a:t>; </a:t>
            </a:r>
            <a:r>
              <a:rPr lang="en-US" sz="2000" dirty="0" smtClean="0">
                <a:solidFill>
                  <a:srgbClr val="00B050"/>
                </a:solidFill>
              </a:rPr>
              <a:t>7</a:t>
            </a:r>
            <a:endParaRPr lang="it-IT" sz="2000" dirty="0">
              <a:solidFill>
                <a:srgbClr val="00B050"/>
              </a:solidFill>
            </a:endParaRPr>
          </a:p>
          <a:p>
            <a:r>
              <a:rPr lang="it-IT" sz="2000" dirty="0" smtClean="0">
                <a:solidFill>
                  <a:schemeClr val="tx1"/>
                </a:solidFill>
              </a:rPr>
              <a:t>(</a:t>
            </a:r>
            <a:r>
              <a:rPr lang="it-IT" sz="2000" dirty="0" err="1" smtClean="0">
                <a:solidFill>
                  <a:schemeClr val="tx1"/>
                </a:solidFill>
              </a:rPr>
              <a:t>define</a:t>
            </a:r>
            <a:r>
              <a:rPr lang="it-IT" sz="2000" dirty="0" smtClean="0">
                <a:solidFill>
                  <a:schemeClr val="tx1"/>
                </a:solidFill>
              </a:rPr>
              <a:t> big-</a:t>
            </a:r>
            <a:r>
              <a:rPr lang="it-IT" sz="2000" dirty="0" err="1" smtClean="0">
                <a:solidFill>
                  <a:schemeClr val="tx1"/>
                </a:solidFill>
              </a:rPr>
              <a:t>qquoted</a:t>
            </a:r>
            <a:endParaRPr lang="it-IT" sz="2000" dirty="0" smtClean="0">
              <a:solidFill>
                <a:schemeClr val="tx1"/>
              </a:solidFill>
            </a:endParaRPr>
          </a:p>
          <a:p>
            <a:r>
              <a:rPr lang="it-IT" sz="2000" dirty="0" smtClean="0">
                <a:solidFill>
                  <a:schemeClr val="tx1"/>
                </a:solidFill>
              </a:rPr>
              <a:t>  (</a:t>
            </a:r>
            <a:r>
              <a:rPr lang="it-IT" sz="2000" dirty="0" err="1"/>
              <a:t>quasiquote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endParaRPr lang="it-IT" sz="2000" dirty="0" smtClean="0">
              <a:solidFill>
                <a:schemeClr val="tx1"/>
              </a:solidFill>
            </a:endParaRPr>
          </a:p>
          <a:p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smtClean="0">
                <a:solidFill>
                  <a:schemeClr val="tx1"/>
                </a:solidFill>
              </a:rPr>
              <a:t>   (</a:t>
            </a:r>
            <a:r>
              <a:rPr lang="it-IT" sz="2000" dirty="0" err="1">
                <a:solidFill>
                  <a:schemeClr val="tx1"/>
                </a:solidFill>
              </a:rPr>
              <a:t>string-append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endParaRPr lang="it-IT" sz="2000" dirty="0" smtClean="0">
              <a:solidFill>
                <a:schemeClr val="tx1"/>
              </a:solidFill>
            </a:endParaRPr>
          </a:p>
          <a:p>
            <a:r>
              <a:rPr lang="it-IT" sz="2000" dirty="0" smtClean="0">
                <a:solidFill>
                  <a:schemeClr val="tx1"/>
                </a:solidFill>
              </a:rPr>
              <a:t>      </a:t>
            </a:r>
            <a:r>
              <a:rPr lang="it-IT" sz="2000" dirty="0" smtClean="0">
                <a:solidFill>
                  <a:srgbClr val="7030A0"/>
                </a:solidFill>
              </a:rPr>
              <a:t>"</a:t>
            </a:r>
            <a:r>
              <a:rPr lang="it-IT" sz="2000" dirty="0">
                <a:solidFill>
                  <a:srgbClr val="7030A0"/>
                </a:solidFill>
              </a:rPr>
              <a:t>I love CSE"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endParaRPr lang="it-IT" sz="2000" dirty="0" smtClean="0">
              <a:solidFill>
                <a:schemeClr val="tx1"/>
              </a:solidFill>
            </a:endParaRPr>
          </a:p>
          <a:p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smtClean="0">
                <a:solidFill>
                  <a:schemeClr val="tx1"/>
                </a:solidFill>
              </a:rPr>
              <a:t>     (</a:t>
            </a:r>
            <a:r>
              <a:rPr lang="it-IT" sz="2000" dirty="0" err="1">
                <a:solidFill>
                  <a:schemeClr val="tx1"/>
                </a:solidFill>
              </a:rPr>
              <a:t>number</a:t>
            </a:r>
            <a:r>
              <a:rPr lang="it-IT" sz="2000" dirty="0">
                <a:solidFill>
                  <a:schemeClr val="tx1"/>
                </a:solidFill>
              </a:rPr>
              <a:t>-&gt;</a:t>
            </a:r>
            <a:r>
              <a:rPr lang="it-IT" sz="2000" dirty="0" err="1">
                <a:solidFill>
                  <a:schemeClr val="tx1"/>
                </a:solidFill>
              </a:rPr>
              <a:t>string</a:t>
            </a:r>
            <a:r>
              <a:rPr lang="it-IT" sz="2000" dirty="0" smtClean="0">
                <a:solidFill>
                  <a:schemeClr val="tx1"/>
                </a:solidFill>
              </a:rPr>
              <a:t> </a:t>
            </a:r>
          </a:p>
          <a:p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smtClean="0">
                <a:solidFill>
                  <a:schemeClr val="tx1"/>
                </a:solidFill>
              </a:rPr>
              <a:t>       (</a:t>
            </a:r>
            <a:r>
              <a:rPr lang="it-IT" sz="2000" dirty="0" err="1"/>
              <a:t>unquote</a:t>
            </a:r>
            <a:r>
              <a:rPr lang="it-IT" sz="2000" dirty="0">
                <a:solidFill>
                  <a:schemeClr val="tx1"/>
                </a:solidFill>
              </a:rPr>
              <a:t> (+ 3 338</a:t>
            </a:r>
            <a:r>
              <a:rPr lang="it-IT" sz="2000" dirty="0" smtClean="0">
                <a:solidFill>
                  <a:schemeClr val="tx1"/>
                </a:solidFill>
              </a:rPr>
              <a:t>)))))) </a:t>
            </a:r>
          </a:p>
          <a:p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 err="1"/>
              <a:t>eval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big-</a:t>
            </a:r>
            <a:r>
              <a:rPr lang="en-US" sz="2000" dirty="0" err="1" smtClean="0">
                <a:solidFill>
                  <a:schemeClr val="tx1"/>
                </a:solidFill>
              </a:rPr>
              <a:t>qquoted</a:t>
            </a:r>
            <a:r>
              <a:rPr lang="en-US" sz="2000" dirty="0">
                <a:solidFill>
                  <a:schemeClr val="tx1"/>
                </a:solidFill>
              </a:rPr>
              <a:t>) </a:t>
            </a:r>
            <a:r>
              <a:rPr lang="en-US" sz="2000" dirty="0">
                <a:solidFill>
                  <a:srgbClr val="00B050"/>
                </a:solidFill>
              </a:rPr>
              <a:t>; </a:t>
            </a:r>
            <a:r>
              <a:rPr lang="en-US" sz="2000" dirty="0" smtClean="0">
                <a:solidFill>
                  <a:srgbClr val="00B050"/>
                </a:solidFill>
              </a:rPr>
              <a:t>“I love CSE341”</a:t>
            </a:r>
            <a:endParaRPr lang="it-IT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64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ea typeface="Calibri" charset="0"/>
                <a:cs typeface="Calibri" charset="0"/>
              </a:rPr>
              <a:t>Outline</a:t>
            </a:r>
            <a:endParaRPr lang="en-US" i="1" dirty="0">
              <a:ea typeface="Calibri" charset="0"/>
              <a:cs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2400" dirty="0" smtClean="0">
                <a:ea typeface="Calibri" charset="0"/>
                <a:cs typeface="Calibri" charset="0"/>
              </a:rPr>
              <a:t>Interpreting MUPL</a:t>
            </a:r>
          </a:p>
          <a:p>
            <a:pPr lvl="1">
              <a:buFont typeface="Arial" charset="0"/>
              <a:buChar char="•"/>
            </a:pPr>
            <a:r>
              <a:rPr lang="en-US" sz="2000" dirty="0" smtClean="0">
                <a:ea typeface="Calibri" charset="0"/>
                <a:cs typeface="Calibri" charset="0"/>
              </a:rPr>
              <a:t>Assume Correct Syntax</a:t>
            </a:r>
          </a:p>
          <a:p>
            <a:pPr lvl="1">
              <a:buFont typeface="Arial" charset="0"/>
              <a:buChar char="•"/>
            </a:pPr>
            <a:r>
              <a:rPr lang="en-US" sz="2000" dirty="0" smtClean="0">
                <a:ea typeface="Calibri" charset="0"/>
                <a:cs typeface="Calibri" charset="0"/>
              </a:rPr>
              <a:t>Check for Correct Semantics</a:t>
            </a:r>
          </a:p>
          <a:p>
            <a:pPr lvl="1">
              <a:buFont typeface="Arial" charset="0"/>
              <a:buChar char="•"/>
            </a:pPr>
            <a:r>
              <a:rPr lang="en-US" sz="2000" dirty="0" smtClean="0">
                <a:ea typeface="Calibri" charset="0"/>
                <a:cs typeface="Calibri" charset="0"/>
              </a:rPr>
              <a:t>Evaluating the AST</a:t>
            </a:r>
          </a:p>
          <a:p>
            <a:pPr>
              <a:buFont typeface="Arial" charset="0"/>
              <a:buChar char="•"/>
            </a:pPr>
            <a:r>
              <a:rPr lang="en-US" sz="2400" dirty="0" smtClean="0">
                <a:ea typeface="Calibri" charset="0"/>
                <a:cs typeface="Calibri" charset="0"/>
              </a:rPr>
              <a:t>MUPL “Macros”</a:t>
            </a:r>
          </a:p>
          <a:p>
            <a:pPr>
              <a:buFont typeface="Arial" charset="0"/>
              <a:buChar char="•"/>
            </a:pPr>
            <a:r>
              <a:rPr lang="en-US" sz="2400" dirty="0" err="1" smtClean="0">
                <a:ea typeface="Calibri" charset="0"/>
                <a:cs typeface="Calibri" charset="0"/>
              </a:rPr>
              <a:t>Eval</a:t>
            </a:r>
            <a:r>
              <a:rPr lang="en-US" sz="2400" dirty="0" smtClean="0">
                <a:ea typeface="Calibri" charset="0"/>
                <a:cs typeface="Calibri" charset="0"/>
              </a:rPr>
              <a:t>, Quote, and </a:t>
            </a:r>
            <a:r>
              <a:rPr lang="en-US" sz="2400" dirty="0" err="1" smtClean="0">
                <a:ea typeface="Calibri" charset="0"/>
                <a:cs typeface="Calibri" charset="0"/>
              </a:rPr>
              <a:t>Quasiquote</a:t>
            </a:r>
            <a:endParaRPr lang="en-US" sz="2400" dirty="0">
              <a:ea typeface="Calibri" charset="0"/>
              <a:cs typeface="Calibri" charset="0"/>
            </a:endParaRPr>
          </a:p>
          <a:p>
            <a:pPr>
              <a:buFont typeface="Arial" charset="0"/>
              <a:buChar char="•"/>
            </a:pPr>
            <a:r>
              <a:rPr lang="en-US" sz="2400" dirty="0" smtClean="0">
                <a:ea typeface="Calibri" charset="0"/>
                <a:cs typeface="Calibri" charset="0"/>
              </a:rPr>
              <a:t>Variable Number of Arguments</a:t>
            </a:r>
          </a:p>
          <a:p>
            <a:pPr>
              <a:buFont typeface="Arial" charset="0"/>
              <a:buChar char="•"/>
            </a:pPr>
            <a:r>
              <a:rPr lang="en-US" sz="2400" dirty="0" smtClean="0">
                <a:ea typeface="Calibri" charset="0"/>
                <a:cs typeface="Calibri" charset="0"/>
              </a:rPr>
              <a:t>Apply</a:t>
            </a:r>
            <a:endParaRPr lang="en-US" sz="2400" dirty="0">
              <a:ea typeface="Calibri" charset="0"/>
              <a:cs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96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RackUnit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 testing is built into the standard library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err="1">
                <a:hlinkClick r:id="rId2"/>
              </a:rPr>
              <a:t>docs.racket-lang.org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rackunit</a:t>
            </a:r>
            <a:r>
              <a:rPr lang="en-US" dirty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Built in test functions to make testing your code easier</a:t>
            </a:r>
          </a:p>
          <a:p>
            <a:pPr lvl="1"/>
            <a:r>
              <a:rPr lang="en-US" dirty="0" smtClean="0"/>
              <a:t>Test for equality,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check-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eq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?</a:t>
            </a:r>
            <a:endParaRPr lang="en-US" dirty="0" smtClean="0"/>
          </a:p>
          <a:p>
            <a:pPr lvl="1"/>
            <a:r>
              <a:rPr lang="en-US" dirty="0" smtClean="0"/>
              <a:t>Test for True,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check-true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Test for raised exception,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check-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exn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/>
              <a:t>a</a:t>
            </a:r>
            <a:r>
              <a:rPr lang="en-US" dirty="0" smtClean="0"/>
              <a:t>nd many more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8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Number of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600481"/>
          </a:xfrm>
        </p:spPr>
        <p:txBody>
          <a:bodyPr/>
          <a:lstStyle/>
          <a:p>
            <a:r>
              <a:rPr lang="en-US" dirty="0" smtClean="0"/>
              <a:t>Some functions (like 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+</a:t>
            </a:r>
            <a:r>
              <a:rPr lang="en-US" dirty="0" smtClean="0"/>
              <a:t>) can take a variable number of arguments</a:t>
            </a:r>
          </a:p>
          <a:p>
            <a:r>
              <a:rPr lang="en-US" dirty="0" smtClean="0"/>
              <a:t>There is syntax that lets you define your own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21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55973" y="3310358"/>
            <a:ext cx="7759377" cy="3229338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chemeClr val="tx1"/>
                </a:solidFill>
              </a:rPr>
              <a:t>define </a:t>
            </a:r>
            <a:r>
              <a:rPr lang="en-US" dirty="0" err="1" smtClean="0">
                <a:solidFill>
                  <a:schemeClr val="tx1"/>
                </a:solidFill>
              </a:rPr>
              <a:t>fn</a:t>
            </a:r>
            <a:r>
              <a:rPr lang="en-US" dirty="0" smtClean="0">
                <a:solidFill>
                  <a:schemeClr val="tx1"/>
                </a:solidFill>
              </a:rPr>
              <a:t>-any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(</a:t>
            </a:r>
            <a:r>
              <a:rPr lang="en-US" dirty="0"/>
              <a:t>lambda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xs</a:t>
            </a:r>
            <a:r>
              <a:rPr lang="en-US" dirty="0" smtClean="0">
                <a:solidFill>
                  <a:schemeClr val="tx1"/>
                </a:solidFill>
              </a:rPr>
              <a:t>          </a:t>
            </a:r>
            <a:r>
              <a:rPr lang="en-US" dirty="0" smtClean="0">
                <a:solidFill>
                  <a:srgbClr val="00B050"/>
                </a:solidFill>
              </a:rPr>
              <a:t>; any number of </a:t>
            </a:r>
            <a:r>
              <a:rPr lang="en-US" dirty="0" err="1" smtClean="0">
                <a:solidFill>
                  <a:srgbClr val="00B050"/>
                </a:solidFill>
              </a:rPr>
              <a:t>args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(</a:t>
            </a:r>
            <a:r>
              <a:rPr lang="en-US" dirty="0">
                <a:solidFill>
                  <a:schemeClr val="tx1"/>
                </a:solidFill>
              </a:rPr>
              <a:t>print </a:t>
            </a:r>
            <a:r>
              <a:rPr lang="en-US" dirty="0" err="1" smtClean="0">
                <a:solidFill>
                  <a:schemeClr val="tx1"/>
                </a:solidFill>
              </a:rPr>
              <a:t>xs</a:t>
            </a:r>
            <a:r>
              <a:rPr lang="en-US" dirty="0" smtClean="0">
                <a:solidFill>
                  <a:schemeClr val="tx1"/>
                </a:solidFill>
              </a:rPr>
              <a:t>)))</a:t>
            </a:r>
          </a:p>
          <a:p>
            <a:r>
              <a:rPr lang="en-US" dirty="0">
                <a:solidFill>
                  <a:schemeClr val="tx1"/>
                </a:solidFill>
              </a:rPr>
              <a:t>(define </a:t>
            </a:r>
            <a:r>
              <a:rPr lang="en-US" dirty="0" smtClean="0">
                <a:solidFill>
                  <a:schemeClr val="tx1"/>
                </a:solidFill>
              </a:rPr>
              <a:t>fn-1-or-more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(</a:t>
            </a:r>
            <a:r>
              <a:rPr lang="en-US" dirty="0"/>
              <a:t>lambda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rgbClr val="7030A0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 . </a:t>
            </a:r>
            <a:r>
              <a:rPr lang="en-US" dirty="0" err="1">
                <a:solidFill>
                  <a:srgbClr val="7030A0"/>
                </a:solidFill>
              </a:rPr>
              <a:t>xs</a:t>
            </a:r>
            <a:r>
              <a:rPr lang="en-US" dirty="0" smtClean="0">
                <a:solidFill>
                  <a:schemeClr val="tx1"/>
                </a:solidFill>
              </a:rPr>
              <a:t>)    </a:t>
            </a:r>
            <a:r>
              <a:rPr lang="en-US" dirty="0" smtClean="0">
                <a:solidFill>
                  <a:srgbClr val="00B050"/>
                </a:solidFill>
              </a:rPr>
              <a:t>; </a:t>
            </a:r>
            <a:r>
              <a:rPr lang="en-US" dirty="0">
                <a:solidFill>
                  <a:srgbClr val="00B050"/>
                </a:solidFill>
              </a:rPr>
              <a:t>at least 1 </a:t>
            </a:r>
            <a:r>
              <a:rPr lang="en-US" dirty="0" err="1">
                <a:solidFill>
                  <a:srgbClr val="00B050"/>
                </a:solidFill>
              </a:rPr>
              <a:t>arg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(begin (print a) (print </a:t>
            </a:r>
            <a:r>
              <a:rPr lang="en-US" dirty="0" err="1" smtClean="0">
                <a:solidFill>
                  <a:schemeClr val="tx1"/>
                </a:solidFill>
              </a:rPr>
              <a:t>xs</a:t>
            </a:r>
            <a:r>
              <a:rPr lang="en-US" dirty="0" smtClean="0">
                <a:solidFill>
                  <a:schemeClr val="tx1"/>
                </a:solidFill>
              </a:rPr>
              <a:t>))))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(define </a:t>
            </a:r>
            <a:r>
              <a:rPr lang="en-US" dirty="0" smtClean="0">
                <a:solidFill>
                  <a:schemeClr val="tx1"/>
                </a:solidFill>
              </a:rPr>
              <a:t>fn-2-or-more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/>
              <a:t>lambda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>
                <a:solidFill>
                  <a:srgbClr val="7030A0"/>
                </a:solidFill>
              </a:rPr>
              <a:t>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7030A0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 . </a:t>
            </a:r>
            <a:r>
              <a:rPr lang="en-US" dirty="0" err="1">
                <a:solidFill>
                  <a:srgbClr val="7030A0"/>
                </a:solidFill>
              </a:rPr>
              <a:t>xs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 smtClean="0">
                <a:solidFill>
                  <a:srgbClr val="00B050"/>
                </a:solidFill>
              </a:rPr>
              <a:t>; </a:t>
            </a:r>
            <a:r>
              <a:rPr lang="en-US" dirty="0">
                <a:solidFill>
                  <a:srgbClr val="00B050"/>
                </a:solidFill>
              </a:rPr>
              <a:t>at least 2 </a:t>
            </a:r>
            <a:r>
              <a:rPr lang="en-US" dirty="0" err="1">
                <a:solidFill>
                  <a:srgbClr val="00B050"/>
                </a:solidFill>
              </a:rPr>
              <a:t>args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en-US" dirty="0">
                <a:solidFill>
                  <a:schemeClr val="tx1"/>
                </a:solidFill>
              </a:rPr>
              <a:t> (begin (print a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>
                <a:solidFill>
                  <a:schemeClr val="tx1"/>
                </a:solidFill>
              </a:rPr>
              <a:t>(print a)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(print </a:t>
            </a:r>
            <a:r>
              <a:rPr lang="en-US" dirty="0" err="1">
                <a:solidFill>
                  <a:schemeClr val="tx1"/>
                </a:solidFill>
              </a:rPr>
              <a:t>xs</a:t>
            </a:r>
            <a:r>
              <a:rPr lang="en-US" dirty="0">
                <a:solidFill>
                  <a:schemeClr val="tx1"/>
                </a:solidFill>
              </a:rPr>
              <a:t>))))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12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b="1" dirty="0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pply</a:t>
            </a:r>
            <a:endParaRPr lang="en-US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Applies a list of values as the arguments to a function in order by position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22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55973" y="2801073"/>
            <a:ext cx="7759377" cy="2546431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chemeClr val="tx1"/>
                </a:solidFill>
              </a:rPr>
              <a:t>define </a:t>
            </a:r>
            <a:r>
              <a:rPr lang="en-US" dirty="0" err="1" smtClean="0">
                <a:solidFill>
                  <a:schemeClr val="tx1"/>
                </a:solidFill>
              </a:rPr>
              <a:t>fn</a:t>
            </a:r>
            <a:r>
              <a:rPr lang="en-US" dirty="0" smtClean="0">
                <a:solidFill>
                  <a:schemeClr val="tx1"/>
                </a:solidFill>
              </a:rPr>
              <a:t>-any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(</a:t>
            </a:r>
            <a:r>
              <a:rPr lang="en-US" dirty="0">
                <a:solidFill>
                  <a:schemeClr val="tx1"/>
                </a:solidFill>
              </a:rPr>
              <a:t>lambda </a:t>
            </a:r>
            <a:r>
              <a:rPr lang="en-US" dirty="0" err="1" smtClean="0">
                <a:solidFill>
                  <a:schemeClr val="tx1"/>
                </a:solidFill>
              </a:rPr>
              <a:t>xs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; any number of </a:t>
            </a:r>
            <a:r>
              <a:rPr lang="en-US" dirty="0" err="1" smtClean="0">
                <a:solidFill>
                  <a:srgbClr val="00B050"/>
                </a:solidFill>
              </a:rPr>
              <a:t>args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(</a:t>
            </a:r>
            <a:r>
              <a:rPr lang="en-US" dirty="0">
                <a:solidFill>
                  <a:schemeClr val="tx1"/>
                </a:solidFill>
              </a:rPr>
              <a:t>print </a:t>
            </a:r>
            <a:r>
              <a:rPr lang="en-US" dirty="0" err="1" smtClean="0">
                <a:solidFill>
                  <a:schemeClr val="tx1"/>
                </a:solidFill>
              </a:rPr>
              <a:t>xs</a:t>
            </a:r>
            <a:r>
              <a:rPr lang="en-US" dirty="0" smtClean="0">
                <a:solidFill>
                  <a:schemeClr val="tx1"/>
                </a:solidFill>
              </a:rPr>
              <a:t>)))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/>
              <a:t>apply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fn</a:t>
            </a:r>
            <a:r>
              <a:rPr lang="en-US" dirty="0" smtClean="0">
                <a:solidFill>
                  <a:schemeClr val="tx1"/>
                </a:solidFill>
              </a:rPr>
              <a:t>-any (list 1 2 3 4))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/>
              <a:t>apply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+ (list 1 </a:t>
            </a:r>
            <a:r>
              <a:rPr lang="en-US" dirty="0">
                <a:solidFill>
                  <a:schemeClr val="tx1"/>
                </a:solidFill>
              </a:rPr>
              <a:t>2 3 4</a:t>
            </a:r>
            <a:r>
              <a:rPr lang="en-US" dirty="0" smtClean="0">
                <a:solidFill>
                  <a:schemeClr val="tx1"/>
                </a:solidFill>
              </a:rPr>
              <a:t>))   </a:t>
            </a:r>
            <a:r>
              <a:rPr lang="en-US" dirty="0" smtClean="0">
                <a:solidFill>
                  <a:srgbClr val="00B050"/>
                </a:solidFill>
              </a:rPr>
              <a:t>; 10</a:t>
            </a:r>
          </a:p>
          <a:p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/>
              <a:t>apply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max (list 1 </a:t>
            </a:r>
            <a:r>
              <a:rPr lang="en-US" dirty="0">
                <a:solidFill>
                  <a:schemeClr val="tx1"/>
                </a:solidFill>
              </a:rPr>
              <a:t>2 3 4</a:t>
            </a:r>
            <a:r>
              <a:rPr lang="en-US" dirty="0" smtClean="0">
                <a:solidFill>
                  <a:schemeClr val="tx1"/>
                </a:solidFill>
              </a:rPr>
              <a:t>)) </a:t>
            </a:r>
            <a:r>
              <a:rPr lang="en-US" dirty="0" smtClean="0">
                <a:solidFill>
                  <a:srgbClr val="00B050"/>
                </a:solidFill>
              </a:rPr>
              <a:t>; 4</a:t>
            </a:r>
            <a:endParaRPr lang="en-US" dirty="0">
              <a:solidFill>
                <a:srgbClr val="00B050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01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Building a MUPL Interpreter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05013"/>
            <a:ext cx="7886700" cy="43513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 are skipping the parsing phase </a:t>
            </a:r>
            <a:r>
              <a:rPr lang="en-US" sz="2400" b="1" dirty="0" smtClean="0">
                <a:solidFill>
                  <a:srgbClr val="C00000"/>
                </a:solidFill>
              </a:rPr>
              <a:t>← Do Not Implement</a:t>
            </a:r>
          </a:p>
          <a:p>
            <a:r>
              <a:rPr lang="en-US" sz="2400" dirty="0" smtClean="0"/>
              <a:t>Interpreter written in Racket</a:t>
            </a:r>
          </a:p>
          <a:p>
            <a:pPr marL="457200" lvl="1" indent="0">
              <a:buNone/>
            </a:pPr>
            <a:r>
              <a:rPr lang="en-US" sz="2000" dirty="0" smtClean="0"/>
              <a:t>- Racket is the “</a:t>
            </a:r>
            <a:r>
              <a:rPr lang="en-US" sz="2000" dirty="0" err="1"/>
              <a:t>m</a:t>
            </a:r>
            <a:r>
              <a:rPr lang="en-US" sz="2000" dirty="0" err="1" smtClean="0"/>
              <a:t>etalanguage</a:t>
            </a:r>
            <a:r>
              <a:rPr lang="en-US" sz="2000" dirty="0" smtClean="0"/>
              <a:t>”</a:t>
            </a:r>
          </a:p>
          <a:p>
            <a:r>
              <a:rPr lang="en-US" sz="2400" dirty="0" smtClean="0"/>
              <a:t>MUPL code represented as an AST</a:t>
            </a:r>
          </a:p>
          <a:p>
            <a:pPr lvl="1">
              <a:buFontTx/>
              <a:buChar char="-"/>
            </a:pPr>
            <a:r>
              <a:rPr lang="en-US" sz="2000" dirty="0" smtClean="0"/>
              <a:t>AST nodes represented as Racket structs</a:t>
            </a:r>
          </a:p>
          <a:p>
            <a:pPr lvl="1">
              <a:buFontTx/>
              <a:buChar char="-"/>
            </a:pPr>
            <a:r>
              <a:rPr lang="en-US" sz="2000" dirty="0" smtClean="0"/>
              <a:t>Allows us to skip the parsing phase</a:t>
            </a:r>
          </a:p>
          <a:p>
            <a:r>
              <a:rPr lang="en-US" sz="2400" dirty="0" smtClean="0"/>
              <a:t>Can assume AST has valid syntax</a:t>
            </a:r>
          </a:p>
          <a:p>
            <a:r>
              <a:rPr lang="en-US" sz="2400" dirty="0" smtClean="0"/>
              <a:t>Can </a:t>
            </a:r>
            <a:r>
              <a:rPr lang="en-US" sz="2400" b="1" i="1" dirty="0" smtClean="0"/>
              <a:t>NOT</a:t>
            </a:r>
            <a:r>
              <a:rPr lang="en-US" sz="2400" dirty="0" smtClean="0"/>
              <a:t> assume AST has valid semantics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38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Correct Syntax Examples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55972" y="2362021"/>
            <a:ext cx="7759377" cy="127243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/>
              <a:t>struct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num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>
                <a:solidFill>
                  <a:srgbClr val="00B050"/>
                </a:solidFill>
              </a:rPr>
              <a:t>#:transparent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/>
              <a:t>struct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7030A0"/>
                </a:solidFill>
              </a:rPr>
              <a:t>add</a:t>
            </a:r>
            <a:r>
              <a:rPr lang="en-US" dirty="0">
                <a:solidFill>
                  <a:schemeClr val="tx1"/>
                </a:solidFill>
              </a:rPr>
              <a:t> (e1 e2) </a:t>
            </a:r>
            <a:r>
              <a:rPr lang="en-US" dirty="0">
                <a:solidFill>
                  <a:srgbClr val="00B050"/>
                </a:solidFill>
              </a:rPr>
              <a:t>#:transparent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/>
              <a:t>struct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ifnz</a:t>
            </a:r>
            <a:r>
              <a:rPr lang="en-US" dirty="0">
                <a:solidFill>
                  <a:schemeClr val="tx1"/>
                </a:solidFill>
              </a:rPr>
              <a:t> (e1 e2 e3) </a:t>
            </a:r>
            <a:r>
              <a:rPr lang="en-US" dirty="0">
                <a:solidFill>
                  <a:srgbClr val="00B050"/>
                </a:solidFill>
              </a:rPr>
              <a:t>#:transparent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55973" y="4725498"/>
            <a:ext cx="7759377" cy="127243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34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r>
              <a:rPr lang="en-US" dirty="0">
                <a:solidFill>
                  <a:schemeClr val="tx1"/>
                </a:solidFill>
              </a:rPr>
              <a:t>(add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34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30</a:t>
            </a:r>
            <a:r>
              <a:rPr lang="en-US" dirty="0">
                <a:solidFill>
                  <a:schemeClr val="tx1"/>
                </a:solidFill>
              </a:rPr>
              <a:t>))</a:t>
            </a:r>
          </a:p>
          <a:p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ifnz</a:t>
            </a:r>
            <a:r>
              <a:rPr lang="en-US" dirty="0">
                <a:solidFill>
                  <a:schemeClr val="tx1"/>
                </a:solidFill>
              </a:rPr>
              <a:t> (add (</a:t>
            </a: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5) (</a:t>
            </a: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7)) (</a:t>
            </a: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12) (</a:t>
            </a: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1))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5971" y="4115853"/>
            <a:ext cx="7091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400" dirty="0" smtClean="0"/>
              <a:t>…w</a:t>
            </a:r>
            <a:r>
              <a:rPr lang="en-US" sz="2400" dirty="0" smtClean="0"/>
              <a:t>e can interpret these MUPL programs: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55972" y="1752255"/>
            <a:ext cx="6049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Using these Racket structs</a:t>
            </a:r>
            <a:r>
              <a:rPr lang="is-IS" sz="2400" dirty="0" smtClean="0"/>
              <a:t>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813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Incorrect Syntax Examples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55972" y="2362021"/>
            <a:ext cx="7759377" cy="127243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/>
              <a:t>struct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num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>
                <a:solidFill>
                  <a:srgbClr val="00B050"/>
                </a:solidFill>
              </a:rPr>
              <a:t>#:transparent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/>
              <a:t>struct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7030A0"/>
                </a:solidFill>
              </a:rPr>
              <a:t>add</a:t>
            </a:r>
            <a:r>
              <a:rPr lang="en-US" dirty="0">
                <a:solidFill>
                  <a:schemeClr val="tx1"/>
                </a:solidFill>
              </a:rPr>
              <a:t> (e1 e2) </a:t>
            </a:r>
            <a:r>
              <a:rPr lang="en-US" dirty="0">
                <a:solidFill>
                  <a:srgbClr val="00B050"/>
                </a:solidFill>
              </a:rPr>
              <a:t>#:transparent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/>
              <a:t>struct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ifnz</a:t>
            </a:r>
            <a:r>
              <a:rPr lang="en-US" dirty="0">
                <a:solidFill>
                  <a:schemeClr val="tx1"/>
                </a:solidFill>
              </a:rPr>
              <a:t> (e1 e2 e3) </a:t>
            </a:r>
            <a:r>
              <a:rPr lang="en-US" dirty="0">
                <a:solidFill>
                  <a:srgbClr val="00B050"/>
                </a:solidFill>
              </a:rPr>
              <a:t>#:transparent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55973" y="4412980"/>
            <a:ext cx="7759377" cy="127243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 err="1">
                <a:solidFill>
                  <a:schemeClr val="tx1"/>
                </a:solidFill>
              </a:rPr>
              <a:t>int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“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then dog”)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hu-HU" sz="2000" dirty="0" smtClean="0">
                <a:solidFill>
                  <a:schemeClr val="tx1"/>
                </a:solidFill>
              </a:rPr>
              <a:t>(</a:t>
            </a:r>
            <a:r>
              <a:rPr lang="hu-HU" sz="2000" dirty="0">
                <a:solidFill>
                  <a:schemeClr val="tx1"/>
                </a:solidFill>
              </a:rPr>
              <a:t>int (</a:t>
            </a:r>
            <a:r>
              <a:rPr lang="hu-HU" sz="2000" dirty="0" err="1">
                <a:solidFill>
                  <a:schemeClr val="tx1"/>
                </a:solidFill>
              </a:rPr>
              <a:t>ifnz</a:t>
            </a:r>
            <a:r>
              <a:rPr lang="hu-HU" sz="2000" dirty="0">
                <a:solidFill>
                  <a:schemeClr val="tx1"/>
                </a:solidFill>
              </a:rPr>
              <a:t> (int 0) (int 5</a:t>
            </a:r>
            <a:r>
              <a:rPr lang="hu-HU" sz="2000" dirty="0" smtClean="0">
                <a:solidFill>
                  <a:schemeClr val="tx1"/>
                </a:solidFill>
              </a:rPr>
              <a:t>) </a:t>
            </a:r>
            <a:r>
              <a:rPr lang="hu-HU" sz="2000" dirty="0">
                <a:solidFill>
                  <a:schemeClr val="tx1"/>
                </a:solidFill>
              </a:rPr>
              <a:t>(int 7</a:t>
            </a:r>
            <a:r>
              <a:rPr lang="hu-HU" sz="2000" dirty="0" smtClean="0">
                <a:solidFill>
                  <a:schemeClr val="tx1"/>
                </a:solidFill>
              </a:rPr>
              <a:t>)))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(add (</a:t>
            </a:r>
            <a:r>
              <a:rPr lang="en-US" sz="2000" dirty="0" err="1" smtClean="0">
                <a:solidFill>
                  <a:schemeClr val="tx1"/>
                </a:solidFill>
              </a:rPr>
              <a:t>int</a:t>
            </a:r>
            <a:r>
              <a:rPr lang="en-US" sz="2000" dirty="0" smtClean="0">
                <a:solidFill>
                  <a:schemeClr val="tx1"/>
                </a:solidFill>
              </a:rPr>
              <a:t> 8) #t)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(add 5 4)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971" y="3872783"/>
            <a:ext cx="7759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400" dirty="0" smtClean="0"/>
              <a:t>…</a:t>
            </a:r>
            <a:r>
              <a:rPr lang="is-IS" sz="2400" dirty="0" smtClean="0"/>
              <a:t>we </a:t>
            </a:r>
            <a:r>
              <a:rPr lang="en-US" sz="2400" dirty="0" smtClean="0"/>
              <a:t>can assume we won’t </a:t>
            </a:r>
            <a:r>
              <a:rPr lang="en-US" sz="2400" dirty="0" smtClean="0"/>
              <a:t>see MUPL programs like: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55972" y="1752255"/>
            <a:ext cx="6049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While using these Racket structs</a:t>
            </a:r>
            <a:r>
              <a:rPr lang="is-IS" sz="2400" dirty="0" smtClean="0"/>
              <a:t>…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755970" y="5935436"/>
            <a:ext cx="7404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Illegal input ASTs may crash the interpreter </a:t>
            </a:r>
            <a:r>
              <a:rPr lang="en-US" sz="2400" dirty="0" smtClean="0"/>
              <a:t>- </a:t>
            </a:r>
            <a:r>
              <a:rPr lang="en-US" sz="2400" dirty="0">
                <a:solidFill>
                  <a:srgbClr val="0070C0"/>
                </a:solidFill>
              </a:rPr>
              <a:t>this is OK</a:t>
            </a:r>
          </a:p>
        </p:txBody>
      </p:sp>
    </p:spTree>
    <p:extLst>
      <p:ext uri="{BB962C8B-B14F-4D97-AF65-F5344CB8AC3E}">
        <p14:creationId xmlns:p14="http://schemas.microsoft.com/office/powerpoint/2010/main" val="90451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Racket vs. </a:t>
            </a:r>
            <a:r>
              <a:rPr lang="en-US" i="1" dirty="0" smtClean="0"/>
              <a:t>MUPL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55971" y="2617169"/>
            <a:ext cx="7759376" cy="1098752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/>
              <a:t>struct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num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>
                <a:solidFill>
                  <a:srgbClr val="00B050"/>
                </a:solidFill>
              </a:rPr>
              <a:t>#:transparent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/>
              <a:t>struct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7030A0"/>
                </a:solidFill>
              </a:rPr>
              <a:t>add</a:t>
            </a:r>
            <a:r>
              <a:rPr lang="en-US" dirty="0">
                <a:solidFill>
                  <a:schemeClr val="tx1"/>
                </a:solidFill>
              </a:rPr>
              <a:t> (e1 e2) </a:t>
            </a:r>
            <a:r>
              <a:rPr lang="en-US" dirty="0">
                <a:solidFill>
                  <a:srgbClr val="00B050"/>
                </a:solidFill>
              </a:rPr>
              <a:t>#:transparent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/>
              <a:t>struct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ifnz</a:t>
            </a:r>
            <a:r>
              <a:rPr lang="en-US" dirty="0">
                <a:solidFill>
                  <a:schemeClr val="tx1"/>
                </a:solidFill>
              </a:rPr>
              <a:t> (e1 e2 e3) </a:t>
            </a:r>
            <a:r>
              <a:rPr lang="en-US" dirty="0">
                <a:solidFill>
                  <a:srgbClr val="00B050"/>
                </a:solidFill>
              </a:rPr>
              <a:t>#:transparent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55970" y="4726882"/>
            <a:ext cx="7759377" cy="127243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 err="1">
                <a:solidFill>
                  <a:schemeClr val="tx1"/>
                </a:solidFill>
              </a:rPr>
              <a:t>int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“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then dog”)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hu-HU" sz="2000" dirty="0" smtClean="0">
                <a:solidFill>
                  <a:schemeClr val="tx1"/>
                </a:solidFill>
              </a:rPr>
              <a:t>(</a:t>
            </a:r>
            <a:r>
              <a:rPr lang="hu-HU" sz="2000" dirty="0">
                <a:solidFill>
                  <a:schemeClr val="tx1"/>
                </a:solidFill>
              </a:rPr>
              <a:t>int (</a:t>
            </a:r>
            <a:r>
              <a:rPr lang="hu-HU" sz="2000" dirty="0" err="1">
                <a:solidFill>
                  <a:schemeClr val="tx1"/>
                </a:solidFill>
              </a:rPr>
              <a:t>ifnz</a:t>
            </a:r>
            <a:r>
              <a:rPr lang="hu-HU" sz="2000" dirty="0">
                <a:solidFill>
                  <a:schemeClr val="tx1"/>
                </a:solidFill>
              </a:rPr>
              <a:t> (int 0) (int 5</a:t>
            </a:r>
            <a:r>
              <a:rPr lang="hu-HU" sz="2000" dirty="0" smtClean="0">
                <a:solidFill>
                  <a:schemeClr val="tx1"/>
                </a:solidFill>
              </a:rPr>
              <a:t>) </a:t>
            </a:r>
            <a:r>
              <a:rPr lang="hu-HU" sz="2000" dirty="0">
                <a:solidFill>
                  <a:schemeClr val="tx1"/>
                </a:solidFill>
              </a:rPr>
              <a:t>(int 7</a:t>
            </a:r>
            <a:r>
              <a:rPr lang="hu-HU" sz="2000" dirty="0" smtClean="0">
                <a:solidFill>
                  <a:schemeClr val="tx1"/>
                </a:solidFill>
              </a:rPr>
              <a:t>)))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(add (</a:t>
            </a:r>
            <a:r>
              <a:rPr lang="en-US" sz="2000" dirty="0" err="1" smtClean="0">
                <a:solidFill>
                  <a:schemeClr val="tx1"/>
                </a:solidFill>
              </a:rPr>
              <a:t>int</a:t>
            </a:r>
            <a:r>
              <a:rPr lang="en-US" sz="2000" dirty="0" smtClean="0">
                <a:solidFill>
                  <a:schemeClr val="tx1"/>
                </a:solidFill>
              </a:rPr>
              <a:t> 8) #t)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(add 5 4)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970" y="1655500"/>
            <a:ext cx="74041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Structs </a:t>
            </a:r>
            <a:r>
              <a:rPr lang="en-US" sz="2400" dirty="0" smtClean="0"/>
              <a:t>in Racket, when defined to take an argument,  can take any Racket value: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55969" y="3833488"/>
            <a:ext cx="77593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But in MUPL, we restrict </a:t>
            </a:r>
            <a:r>
              <a:rPr lang="en-US" sz="2400" b="1" dirty="0" err="1" smtClean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400" dirty="0" smtClean="0"/>
              <a:t> to take only an integer value, </a:t>
            </a:r>
            <a:r>
              <a:rPr lang="en-US" sz="2400" b="1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add</a:t>
            </a:r>
            <a:r>
              <a:rPr lang="en-US" sz="2400" dirty="0" smtClean="0"/>
              <a:t> to take two MUPL expressions, and so on</a:t>
            </a:r>
            <a:r>
              <a:rPr lang="is-IS" sz="2400" dirty="0" smtClean="0"/>
              <a:t>…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908370" y="6087836"/>
            <a:ext cx="7404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Illegal input ASTs may crash the interpreter </a:t>
            </a:r>
            <a:r>
              <a:rPr lang="en-US" sz="2400" dirty="0" smtClean="0"/>
              <a:t>- </a:t>
            </a:r>
            <a:r>
              <a:rPr lang="en-US" sz="2400" dirty="0">
                <a:solidFill>
                  <a:srgbClr val="0070C0"/>
                </a:solidFill>
              </a:rPr>
              <a:t>this is OK</a:t>
            </a:r>
          </a:p>
        </p:txBody>
      </p:sp>
    </p:spTree>
    <p:extLst>
      <p:ext uri="{BB962C8B-B14F-4D97-AF65-F5344CB8AC3E}">
        <p14:creationId xmlns:p14="http://schemas.microsoft.com/office/powerpoint/2010/main" val="133521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Racket vs. </a:t>
            </a:r>
            <a:r>
              <a:rPr lang="en-US" i="1" dirty="0" smtClean="0"/>
              <a:t>MUPL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55971" y="2617169"/>
            <a:ext cx="7759376" cy="1098752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/>
              <a:t>struct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num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>
                <a:solidFill>
                  <a:srgbClr val="00B050"/>
                </a:solidFill>
              </a:rPr>
              <a:t>#:transparent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/>
              <a:t>struct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7030A0"/>
                </a:solidFill>
              </a:rPr>
              <a:t>add</a:t>
            </a:r>
            <a:r>
              <a:rPr lang="en-US" dirty="0">
                <a:solidFill>
                  <a:schemeClr val="tx1"/>
                </a:solidFill>
              </a:rPr>
              <a:t> (e1 e2) </a:t>
            </a:r>
            <a:r>
              <a:rPr lang="en-US" dirty="0">
                <a:solidFill>
                  <a:srgbClr val="00B050"/>
                </a:solidFill>
              </a:rPr>
              <a:t>#:transparent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/>
              <a:t>struct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ifnz</a:t>
            </a:r>
            <a:r>
              <a:rPr lang="en-US" dirty="0">
                <a:solidFill>
                  <a:schemeClr val="tx1"/>
                </a:solidFill>
              </a:rPr>
              <a:t> (e1 e2 e3) </a:t>
            </a:r>
            <a:r>
              <a:rPr lang="en-US" dirty="0">
                <a:solidFill>
                  <a:srgbClr val="00B050"/>
                </a:solidFill>
              </a:rPr>
              <a:t>#:transparent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55970" y="4506184"/>
            <a:ext cx="7759377" cy="127243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 err="1">
                <a:solidFill>
                  <a:schemeClr val="tx1"/>
                </a:solidFill>
              </a:rPr>
              <a:t>int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“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then dog”)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hu-HU" sz="2000" dirty="0" smtClean="0">
                <a:solidFill>
                  <a:schemeClr val="tx1"/>
                </a:solidFill>
              </a:rPr>
              <a:t>(</a:t>
            </a:r>
            <a:r>
              <a:rPr lang="hu-HU" sz="2000" dirty="0">
                <a:solidFill>
                  <a:schemeClr val="tx1"/>
                </a:solidFill>
              </a:rPr>
              <a:t>int (</a:t>
            </a:r>
            <a:r>
              <a:rPr lang="hu-HU" sz="2000" dirty="0" err="1">
                <a:solidFill>
                  <a:schemeClr val="tx1"/>
                </a:solidFill>
              </a:rPr>
              <a:t>ifnz</a:t>
            </a:r>
            <a:r>
              <a:rPr lang="hu-HU" sz="2000" dirty="0">
                <a:solidFill>
                  <a:schemeClr val="tx1"/>
                </a:solidFill>
              </a:rPr>
              <a:t> (int 0) (int 5</a:t>
            </a:r>
            <a:r>
              <a:rPr lang="hu-HU" sz="2000" dirty="0" smtClean="0">
                <a:solidFill>
                  <a:schemeClr val="tx1"/>
                </a:solidFill>
              </a:rPr>
              <a:t>) </a:t>
            </a:r>
            <a:r>
              <a:rPr lang="hu-HU" sz="2000" dirty="0">
                <a:solidFill>
                  <a:schemeClr val="tx1"/>
                </a:solidFill>
              </a:rPr>
              <a:t>(int 7</a:t>
            </a:r>
            <a:r>
              <a:rPr lang="hu-HU" sz="2000" dirty="0" smtClean="0">
                <a:solidFill>
                  <a:schemeClr val="tx1"/>
                </a:solidFill>
              </a:rPr>
              <a:t>)))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(add (</a:t>
            </a:r>
            <a:r>
              <a:rPr lang="en-US" sz="2000" dirty="0" err="1" smtClean="0">
                <a:solidFill>
                  <a:schemeClr val="tx1"/>
                </a:solidFill>
              </a:rPr>
              <a:t>int</a:t>
            </a:r>
            <a:r>
              <a:rPr lang="en-US" sz="2000" dirty="0" smtClean="0">
                <a:solidFill>
                  <a:schemeClr val="tx1"/>
                </a:solidFill>
              </a:rPr>
              <a:t> 8) #t)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(add 5 4)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5970" y="1655500"/>
            <a:ext cx="74041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Structs </a:t>
            </a:r>
            <a:r>
              <a:rPr lang="en-US" sz="2400" dirty="0" smtClean="0"/>
              <a:t>in Racket, when defined to take an argument,  can take any Racket value: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55969" y="3911866"/>
            <a:ext cx="7759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 t</a:t>
            </a:r>
            <a:r>
              <a:rPr lang="en-US" sz="2400" dirty="0" smtClean="0"/>
              <a:t>his is valid </a:t>
            </a:r>
            <a:r>
              <a:rPr lang="en-US" sz="2400" i="1" dirty="0" smtClean="0"/>
              <a:t>Racket</a:t>
            </a:r>
            <a:r>
              <a:rPr lang="en-US" sz="2400" dirty="0" smtClean="0"/>
              <a:t> syntax, but </a:t>
            </a:r>
            <a:r>
              <a:rPr lang="en-US" sz="2400" dirty="0" smtClean="0"/>
              <a:t>invalid </a:t>
            </a:r>
            <a:r>
              <a:rPr lang="en-US" sz="2400" i="1" dirty="0" smtClean="0"/>
              <a:t>MUPL</a:t>
            </a:r>
            <a:r>
              <a:rPr lang="en-US" sz="2400" dirty="0" smtClean="0"/>
              <a:t> syntax: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908370" y="6087836"/>
            <a:ext cx="7404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Illegal input ASTs may crash the interpreter </a:t>
            </a:r>
            <a:r>
              <a:rPr lang="en-US" sz="2400" dirty="0" smtClean="0"/>
              <a:t>- </a:t>
            </a:r>
            <a:r>
              <a:rPr lang="en-US" sz="2400" dirty="0">
                <a:solidFill>
                  <a:srgbClr val="0070C0"/>
                </a:solidFill>
              </a:rPr>
              <a:t>this is OK</a:t>
            </a:r>
          </a:p>
        </p:txBody>
      </p:sp>
    </p:spTree>
    <p:extLst>
      <p:ext uri="{BB962C8B-B14F-4D97-AF65-F5344CB8AC3E}">
        <p14:creationId xmlns:p14="http://schemas.microsoft.com/office/powerpoint/2010/main" val="152397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Evaluating the AST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762527"/>
          </a:xfrm>
        </p:spPr>
        <p:txBody>
          <a:bodyPr/>
          <a:lstStyle/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val-exp</a:t>
            </a:r>
            <a:r>
              <a:rPr lang="en-US" dirty="0" smtClean="0"/>
              <a:t> should </a:t>
            </a:r>
            <a:r>
              <a:rPr lang="en-US" dirty="0"/>
              <a:t>return </a:t>
            </a:r>
            <a:r>
              <a:rPr lang="en-US" dirty="0" smtClean="0"/>
              <a:t>a MUPL value</a:t>
            </a:r>
          </a:p>
          <a:p>
            <a:r>
              <a:rPr lang="en-US" dirty="0" smtClean="0"/>
              <a:t>MUPL values all evaluate to themselves</a:t>
            </a:r>
            <a:endParaRPr lang="en-US" dirty="0"/>
          </a:p>
          <a:p>
            <a:r>
              <a:rPr lang="en-US" dirty="0" smtClean="0"/>
              <a:t>Otherwise, </a:t>
            </a:r>
            <a:r>
              <a:rPr lang="en-US" dirty="0"/>
              <a:t>we haven’t interpreted far </a:t>
            </a:r>
            <a:r>
              <a:rPr lang="en-US" dirty="0" smtClean="0"/>
              <a:t>enough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55973" y="3903694"/>
            <a:ext cx="7759377" cy="980821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7) </a:t>
            </a:r>
            <a:r>
              <a:rPr lang="en-US" dirty="0" smtClean="0">
                <a:solidFill>
                  <a:srgbClr val="00B050"/>
                </a:solidFill>
              </a:rPr>
              <a:t>; evaluates to (</a:t>
            </a:r>
            <a:r>
              <a:rPr lang="en-US" dirty="0" err="1" smtClean="0">
                <a:solidFill>
                  <a:srgbClr val="00B050"/>
                </a:solidFill>
              </a:rPr>
              <a:t>int</a:t>
            </a:r>
            <a:r>
              <a:rPr lang="en-US" dirty="0" smtClean="0">
                <a:solidFill>
                  <a:srgbClr val="00B050"/>
                </a:solidFill>
              </a:rPr>
              <a:t> 7)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(add (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3) (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4)) </a:t>
            </a:r>
            <a:r>
              <a:rPr lang="en-US" dirty="0">
                <a:solidFill>
                  <a:srgbClr val="00B050"/>
                </a:solidFill>
              </a:rPr>
              <a:t>; evaluates to 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7)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38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Check for Correct Semantics 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What </a:t>
            </a:r>
            <a:r>
              <a:rPr lang="en-US" sz="2400" dirty="0"/>
              <a:t>if the program is a legal AST, but evaluation of it tries to use </a:t>
            </a:r>
            <a:r>
              <a:rPr lang="en-US" sz="2400" dirty="0" smtClean="0"/>
              <a:t>the </a:t>
            </a:r>
            <a:r>
              <a:rPr lang="en-US" sz="2400" i="1" dirty="0"/>
              <a:t>wrong</a:t>
            </a:r>
            <a:r>
              <a:rPr lang="en-US" sz="2400" dirty="0"/>
              <a:t> kind of value</a:t>
            </a:r>
            <a:r>
              <a:rPr lang="en-US" sz="2400" dirty="0" smtClean="0"/>
              <a:t>?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sz="2400" dirty="0" smtClean="0"/>
              <a:t>For </a:t>
            </a:r>
            <a:r>
              <a:rPr lang="en-US" sz="2400" dirty="0"/>
              <a:t>example, “add </a:t>
            </a:r>
            <a:r>
              <a:rPr lang="en-US" sz="2400" dirty="0" smtClean="0"/>
              <a:t>an integer and a function”</a:t>
            </a:r>
            <a:endParaRPr lang="en-US" sz="2400" dirty="0"/>
          </a:p>
          <a:p>
            <a:r>
              <a:rPr lang="en-US" sz="2400" dirty="0" smtClean="0">
                <a:solidFill>
                  <a:srgbClr val="0070C0"/>
                </a:solidFill>
              </a:rPr>
              <a:t>You </a:t>
            </a:r>
            <a:r>
              <a:rPr lang="en-US" sz="2400" dirty="0">
                <a:solidFill>
                  <a:srgbClr val="0070C0"/>
                </a:solidFill>
              </a:rPr>
              <a:t>should detect this and give an error </a:t>
            </a:r>
            <a:r>
              <a:rPr lang="en-US" sz="2400" dirty="0" smtClean="0">
                <a:solidFill>
                  <a:srgbClr val="0070C0"/>
                </a:solidFill>
              </a:rPr>
              <a:t>message that is </a:t>
            </a:r>
            <a:r>
              <a:rPr lang="en-US" sz="2400" dirty="0">
                <a:solidFill>
                  <a:srgbClr val="0070C0"/>
                </a:solidFill>
              </a:rPr>
              <a:t>not in </a:t>
            </a:r>
            <a:r>
              <a:rPr lang="en-US" sz="2400" dirty="0" smtClean="0">
                <a:solidFill>
                  <a:srgbClr val="0070C0"/>
                </a:solidFill>
              </a:rPr>
              <a:t>terms </a:t>
            </a:r>
            <a:r>
              <a:rPr lang="en-US" sz="2400" dirty="0">
                <a:solidFill>
                  <a:srgbClr val="0070C0"/>
                </a:solidFill>
              </a:rPr>
              <a:t>of the interpreter implementation</a:t>
            </a:r>
          </a:p>
          <a:p>
            <a:r>
              <a:rPr lang="en-US" sz="2400" dirty="0" smtClean="0"/>
              <a:t>We need to check that the type of a recursive </a:t>
            </a:r>
            <a:r>
              <a:rPr lang="en-US" sz="2400" dirty="0"/>
              <a:t>result </a:t>
            </a:r>
            <a:r>
              <a:rPr lang="en-US" sz="2400" dirty="0" smtClean="0"/>
              <a:t>is what we expect</a:t>
            </a:r>
            <a:endParaRPr lang="en-US" sz="2400" dirty="0"/>
          </a:p>
          <a:p>
            <a:pPr lvl="1"/>
            <a:r>
              <a:rPr lang="en-US" sz="2000" dirty="0" smtClean="0"/>
              <a:t>No </a:t>
            </a:r>
            <a:r>
              <a:rPr lang="en-US" sz="2000" dirty="0"/>
              <a:t>need to check if any </a:t>
            </a:r>
            <a:r>
              <a:rPr lang="en-US" sz="2000" dirty="0" smtClean="0"/>
              <a:t>type is acceptable</a:t>
            </a:r>
            <a:endParaRPr lang="en-US" sz="2000" dirty="0"/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0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5432</TotalTime>
  <Words>1342</Words>
  <Application>Microsoft Macintosh PowerPoint</Application>
  <PresentationFormat>On-screen Show (4:3)</PresentationFormat>
  <Paragraphs>193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Calibri</vt:lpstr>
      <vt:lpstr>Calibri Light</vt:lpstr>
      <vt:lpstr>Courier New</vt:lpstr>
      <vt:lpstr>Arial</vt:lpstr>
      <vt:lpstr>Office Theme</vt:lpstr>
      <vt:lpstr>CSE 341 Section 7</vt:lpstr>
      <vt:lpstr>Outline</vt:lpstr>
      <vt:lpstr>Building a MUPL Interpreter</vt:lpstr>
      <vt:lpstr>Correct Syntax Examples</vt:lpstr>
      <vt:lpstr>Incorrect Syntax Examples</vt:lpstr>
      <vt:lpstr>Racket vs. MUPL</vt:lpstr>
      <vt:lpstr>Racket vs. MUPL</vt:lpstr>
      <vt:lpstr>Evaluating the AST</vt:lpstr>
      <vt:lpstr>Check for Correct Semantics </vt:lpstr>
      <vt:lpstr>Macros Review</vt:lpstr>
      <vt:lpstr>MUPL “Macros”</vt:lpstr>
      <vt:lpstr>MUPL “Macros”</vt:lpstr>
      <vt:lpstr>quote</vt:lpstr>
      <vt:lpstr>quote Examples</vt:lpstr>
      <vt:lpstr>quasiquote</vt:lpstr>
      <vt:lpstr>quasiquote Examples</vt:lpstr>
      <vt:lpstr>Self Interpretation</vt:lpstr>
      <vt:lpstr>eval</vt:lpstr>
      <vt:lpstr>eval examples</vt:lpstr>
      <vt:lpstr>RackUnit</vt:lpstr>
      <vt:lpstr>Variable Number of Arguments</vt:lpstr>
      <vt:lpstr>apply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341 Section 1</dc:title>
  <dc:creator>Nicholas Shahan</dc:creator>
  <cp:lastModifiedBy>Tam M. Dang</cp:lastModifiedBy>
  <cp:revision>124</cp:revision>
  <dcterms:created xsi:type="dcterms:W3CDTF">2016-04-06T21:37:56Z</dcterms:created>
  <dcterms:modified xsi:type="dcterms:W3CDTF">2017-05-11T18:20:31Z</dcterms:modified>
</cp:coreProperties>
</file>