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476" r:id="rId3"/>
    <p:sldId id="477" r:id="rId4"/>
    <p:sldId id="478" r:id="rId5"/>
    <p:sldId id="479" r:id="rId6"/>
    <p:sldId id="501" r:id="rId7"/>
    <p:sldId id="481" r:id="rId8"/>
    <p:sldId id="482" r:id="rId9"/>
    <p:sldId id="483" r:id="rId10"/>
    <p:sldId id="484" r:id="rId11"/>
    <p:sldId id="485" r:id="rId12"/>
    <p:sldId id="486" r:id="rId13"/>
    <p:sldId id="487" r:id="rId14"/>
    <p:sldId id="488" r:id="rId15"/>
    <p:sldId id="489" r:id="rId16"/>
    <p:sldId id="490" r:id="rId17"/>
    <p:sldId id="491" r:id="rId18"/>
    <p:sldId id="492" r:id="rId19"/>
    <p:sldId id="493" r:id="rId20"/>
    <p:sldId id="497" r:id="rId21"/>
    <p:sldId id="498" r:id="rId22"/>
    <p:sldId id="499" r:id="rId23"/>
    <p:sldId id="500" r:id="rId24"/>
    <p:sldId id="494" r:id="rId25"/>
    <p:sldId id="495" r:id="rId26"/>
    <p:sldId id="496" r:id="rId2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2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17</a:t>
            </a:r>
            <a:br>
              <a:rPr lang="en-US" sz="3200" i="0" dirty="0" smtClean="0"/>
            </a:br>
            <a:r>
              <a:rPr lang="en-US" sz="3200" i="0" dirty="0" smtClean="0"/>
              <a:t>Implementing Languages Including Closures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“Trees the interpreter must handle” are a subset of all the trees Racket allows as a dynamically typed language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Can assume “right types” for </a:t>
            </a:r>
            <a:r>
              <a:rPr lang="en-US" dirty="0" err="1" smtClean="0"/>
              <a:t>struct</a:t>
            </a:r>
            <a:r>
              <a:rPr lang="en-US" dirty="0" smtClean="0"/>
              <a:t> fields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 holds a number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negate</a:t>
            </a:r>
            <a:r>
              <a:rPr lang="en-US" dirty="0" smtClean="0"/>
              <a:t> holds a legal AST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multiply</a:t>
            </a:r>
            <a:r>
              <a:rPr lang="en-US" dirty="0" smtClean="0"/>
              <a:t> hold 2 legal ASTs</a:t>
            </a:r>
          </a:p>
          <a:p>
            <a:pPr lvl="1"/>
            <a:endParaRPr lang="en-US" sz="1200" dirty="0"/>
          </a:p>
          <a:p>
            <a:r>
              <a:rPr lang="en-US" dirty="0" smtClean="0"/>
              <a:t>Illegal ASTs can “crash the interpreter” – </a:t>
            </a:r>
            <a:r>
              <a:rPr lang="en-US" i="1" dirty="0" smtClean="0">
                <a:solidFill>
                  <a:srgbClr val="FF0000"/>
                </a:solidFill>
              </a:rPr>
              <a:t>this is fine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133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5638800"/>
            <a:ext cx="7010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(multiply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(add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3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uh-oh")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(negate -7)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80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interpreters return expressions, but not any expressions</a:t>
            </a:r>
          </a:p>
          <a:p>
            <a:pPr lvl="1"/>
            <a:r>
              <a:rPr lang="en-US" dirty="0" smtClean="0"/>
              <a:t>Result should always be a </a:t>
            </a:r>
            <a:r>
              <a:rPr lang="en-US" i="1" dirty="0" smtClean="0"/>
              <a:t>value</a:t>
            </a:r>
            <a:r>
              <a:rPr lang="en-US" dirty="0" smtClean="0"/>
              <a:t>, a kind of expression that evaluates to itself</a:t>
            </a:r>
          </a:p>
          <a:p>
            <a:pPr lvl="1"/>
            <a:r>
              <a:rPr lang="en-US" dirty="0" smtClean="0"/>
              <a:t>If not, the interpreter has a bug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far, only values are 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17)</a:t>
            </a:r>
            <a:endParaRPr lang="en-US" b="1" dirty="0" smtClean="0"/>
          </a:p>
          <a:p>
            <a:endParaRPr lang="en-US" sz="1000" dirty="0"/>
          </a:p>
          <a:p>
            <a:r>
              <a:rPr lang="en-US" dirty="0" smtClean="0"/>
              <a:t>But a larger language has more values than just numbers</a:t>
            </a:r>
          </a:p>
          <a:p>
            <a:pPr lvl="1"/>
            <a:r>
              <a:rPr lang="en-US" dirty="0" smtClean="0"/>
              <a:t>Booleans, strings, etc.</a:t>
            </a:r>
          </a:p>
          <a:p>
            <a:pPr lvl="1"/>
            <a:r>
              <a:rPr lang="en-US" dirty="0" smtClean="0"/>
              <a:t>Pairs of values (definition of value recursive)</a:t>
            </a:r>
          </a:p>
          <a:p>
            <a:pPr lvl="1"/>
            <a:r>
              <a:rPr lang="en-US" dirty="0" smtClean="0"/>
              <a:t>Closures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3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code for language that adds </a:t>
            </a:r>
            <a:r>
              <a:rPr lang="en-US" dirty="0" err="1" smtClean="0"/>
              <a:t>booleans</a:t>
            </a:r>
            <a:r>
              <a:rPr lang="en-US" dirty="0" smtClean="0"/>
              <a:t>, number-comparison, and conditionals: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if the program is a legal AST, but evaluation of it tries to use the wrong kind of value?</a:t>
            </a:r>
          </a:p>
          <a:p>
            <a:pPr lvl="1"/>
            <a:r>
              <a:rPr lang="en-US" dirty="0" smtClean="0"/>
              <a:t>For example, “add a </a:t>
            </a:r>
            <a:r>
              <a:rPr lang="en-US" dirty="0" err="1" smtClean="0"/>
              <a:t>boolean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You should detect this and give an error message not in terms of the interpreter implementation</a:t>
            </a:r>
          </a:p>
          <a:p>
            <a:pPr lvl="1"/>
            <a:r>
              <a:rPr lang="en-US" dirty="0" smtClean="0"/>
              <a:t>Means checking a recursive result whenever a particular kind of value is needed</a:t>
            </a:r>
          </a:p>
          <a:p>
            <a:pPr lvl="2"/>
            <a:r>
              <a:rPr lang="en-US" dirty="0" smtClean="0"/>
              <a:t>No need to check if any kind of value is okay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09800"/>
            <a:ext cx="7239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(b)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eq-num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if-then-else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 e3)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30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Interpreters so far have been for languages without variables</a:t>
            </a:r>
          </a:p>
          <a:p>
            <a:pPr lvl="1"/>
            <a:r>
              <a:rPr lang="en-US" dirty="0" smtClean="0"/>
              <a:t>No let-expressions, functions-with-arguments, etc.</a:t>
            </a:r>
          </a:p>
          <a:p>
            <a:pPr lvl="1"/>
            <a:r>
              <a:rPr lang="en-US" dirty="0" smtClean="0"/>
              <a:t>Language in homework has all these things</a:t>
            </a:r>
          </a:p>
          <a:p>
            <a:pPr lvl="1"/>
            <a:endParaRPr lang="en-US" dirty="0"/>
          </a:p>
          <a:p>
            <a:r>
              <a:rPr lang="en-US" dirty="0" smtClean="0"/>
              <a:t>This segment describes in English what to do</a:t>
            </a:r>
          </a:p>
          <a:p>
            <a:pPr lvl="1"/>
            <a:r>
              <a:rPr lang="en-US" dirty="0" smtClean="0"/>
              <a:t>Up to you to translate this to code</a:t>
            </a:r>
          </a:p>
          <a:p>
            <a:pPr lvl="1"/>
            <a:endParaRPr lang="en-US" dirty="0"/>
          </a:p>
          <a:p>
            <a:r>
              <a:rPr lang="en-US" dirty="0" smtClean="0"/>
              <a:t>Fortunately, what you have </a:t>
            </a:r>
            <a:r>
              <a:rPr lang="en-US" dirty="0"/>
              <a:t>to implement is what we have been stressing since the </a:t>
            </a:r>
            <a:r>
              <a:rPr lang="en-US" dirty="0" smtClean="0"/>
              <a:t>very, very </a:t>
            </a:r>
            <a:r>
              <a:rPr lang="en-US" dirty="0"/>
              <a:t>beginning of the course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96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An environment is a mapping from variables (Racket strings) to values (as defined by the language)</a:t>
            </a:r>
          </a:p>
          <a:p>
            <a:pPr lvl="1"/>
            <a:r>
              <a:rPr lang="en-US" dirty="0" smtClean="0"/>
              <a:t>Only ever put pairs of strings and values in the environment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Evaluation </a:t>
            </a:r>
            <a:r>
              <a:rPr lang="en-US" dirty="0"/>
              <a:t>takes place in an </a:t>
            </a:r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Environment passed as argument to interpreter helper function</a:t>
            </a:r>
            <a:endParaRPr lang="en-US" dirty="0"/>
          </a:p>
          <a:p>
            <a:pPr lvl="1"/>
            <a:r>
              <a:rPr lang="en-US" dirty="0" smtClean="0"/>
              <a:t>A variable expression looks up the variable in the environment</a:t>
            </a:r>
          </a:p>
          <a:p>
            <a:pPr lvl="1"/>
            <a:r>
              <a:rPr lang="en-US" dirty="0" smtClean="0"/>
              <a:t>Most </a:t>
            </a:r>
            <a:r>
              <a:rPr lang="en-US" dirty="0" err="1" smtClean="0"/>
              <a:t>subexpressions</a:t>
            </a:r>
            <a:r>
              <a:rPr lang="en-US" dirty="0" smtClean="0"/>
              <a:t> use same environment as outer expression</a:t>
            </a:r>
          </a:p>
          <a:p>
            <a:pPr lvl="1"/>
            <a:r>
              <a:rPr lang="en-US" dirty="0" smtClean="0"/>
              <a:t>A let-expression evaluates its body in a larger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00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now a recursive helper function has all the interesting stuff: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Recursive calls must “pass down” correct environment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just calls </a:t>
            </a:r>
            <a:r>
              <a:rPr lang="en-US" b="1" dirty="0" err="1" smtClean="0">
                <a:latin typeface="Courier New" pitchFamily="49" charset="0"/>
              </a:rPr>
              <a:t>eval</a:t>
            </a:r>
            <a:r>
              <a:rPr lang="en-US" b="1" dirty="0" smtClean="0">
                <a:latin typeface="Courier New" pitchFamily="49" charset="0"/>
              </a:rPr>
              <a:t>-under-</a:t>
            </a:r>
            <a:r>
              <a:rPr lang="en-US" b="1" dirty="0" err="1" smtClean="0">
                <a:latin typeface="Courier New" pitchFamily="49" charset="0"/>
              </a:rPr>
              <a:t>env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with same expression and the </a:t>
            </a:r>
            <a:r>
              <a:rPr lang="en-US" i="1" dirty="0" smtClean="0"/>
              <a:t>empty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 homework, environments themselves are just Racket lists containing Racket pairs of a string (the MUPL variable name, e.g</a:t>
            </a:r>
            <a:r>
              <a:rPr lang="en-US" dirty="0"/>
              <a:t>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"x"</a:t>
            </a:r>
            <a:r>
              <a:rPr lang="en-US" dirty="0" smtClean="0"/>
              <a:t>) and a MUPL value (e.g., 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17)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62484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-under-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env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latin typeface="Courier New" pitchFamily="49" charset="0"/>
              </a:rPr>
              <a:t>env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cond</a:t>
            </a:r>
            <a:r>
              <a:rPr lang="en-US" sz="2000" kern="0" dirty="0" smtClean="0">
                <a:latin typeface="Courier New" pitchFamily="49" charset="0"/>
              </a:rPr>
              <a:t>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case for each kind of 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))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expression</a:t>
            </a:r>
          </a:p>
        </p:txBody>
      </p:sp>
    </p:spTree>
    <p:extLst>
      <p:ext uri="{BB962C8B-B14F-4D97-AF65-F5344CB8AC3E}">
        <p14:creationId xmlns:p14="http://schemas.microsoft.com/office/powerpoint/2010/main" val="123219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grading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Stylistically </a:t>
            </a:r>
            <a:r>
              <a:rPr lang="en-US" b="1" dirty="0" err="1">
                <a:latin typeface="Courier New" pitchFamily="49" charset="0"/>
              </a:rPr>
              <a:t>eval</a:t>
            </a:r>
            <a:r>
              <a:rPr lang="en-US" b="1" dirty="0">
                <a:latin typeface="Courier New" pitchFamily="49" charset="0"/>
              </a:rPr>
              <a:t>-under-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 smtClean="0"/>
              <a:t>would be a helper function one could define locally inside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But do not do this on your homework</a:t>
            </a:r>
          </a:p>
          <a:p>
            <a:pPr lvl="1"/>
            <a:r>
              <a:rPr lang="en-US" dirty="0" smtClean="0"/>
              <a:t>We have grading tests that call </a:t>
            </a:r>
            <a:r>
              <a:rPr lang="en-US" b="1" dirty="0" err="1">
                <a:latin typeface="Courier New" pitchFamily="49" charset="0"/>
              </a:rPr>
              <a:t>eval</a:t>
            </a:r>
            <a:r>
              <a:rPr lang="en-US" b="1" dirty="0">
                <a:latin typeface="Courier New" pitchFamily="49" charset="0"/>
              </a:rPr>
              <a:t>-under-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 smtClean="0"/>
              <a:t>directly, so we need it at top-level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68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best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interesting and mind-bending part of the homework is that the language being implemented has first-class closures</a:t>
            </a:r>
          </a:p>
          <a:p>
            <a:pPr lvl="1"/>
            <a:r>
              <a:rPr lang="en-US" dirty="0" smtClean="0"/>
              <a:t>With lexical scope of course</a:t>
            </a:r>
          </a:p>
          <a:p>
            <a:pPr lvl="1"/>
            <a:endParaRPr lang="en-US" dirty="0"/>
          </a:p>
          <a:p>
            <a:r>
              <a:rPr lang="en-US" dirty="0" smtClean="0"/>
              <a:t>Fortunately, what you have </a:t>
            </a:r>
            <a:r>
              <a:rPr lang="en-US" dirty="0"/>
              <a:t>to implement is what we have been stressing since </a:t>
            </a:r>
            <a:r>
              <a:rPr lang="en-US" dirty="0" smtClean="0"/>
              <a:t>we first learned about closures…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09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“magic”: How do we use the “right environment” for lexical scope when functions may return other functions, store them in data structures, etc.?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Lack of magic: The interpreter uses a closure data structure (with two parts) to keep the environment it will need to use later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Evaluate a function expression:</a:t>
            </a:r>
          </a:p>
          <a:p>
            <a:pPr lvl="1"/>
            <a:r>
              <a:rPr lang="en-US" dirty="0" smtClean="0"/>
              <a:t>A function is </a:t>
            </a:r>
            <a:r>
              <a:rPr lang="en-US" i="1" dirty="0" smtClean="0"/>
              <a:t>not</a:t>
            </a:r>
            <a:r>
              <a:rPr lang="en-US" dirty="0" smtClean="0"/>
              <a:t> a value; a closure </a:t>
            </a:r>
            <a:r>
              <a:rPr lang="en-US" i="1" dirty="0" smtClean="0"/>
              <a:t>is</a:t>
            </a:r>
            <a:r>
              <a:rPr lang="en-US" dirty="0" smtClean="0"/>
              <a:t> a value</a:t>
            </a:r>
          </a:p>
          <a:p>
            <a:pPr lvl="2"/>
            <a:r>
              <a:rPr lang="en-US" dirty="0" smtClean="0"/>
              <a:t>Evaluating a function returns a closure</a:t>
            </a:r>
          </a:p>
          <a:p>
            <a:pPr lvl="1"/>
            <a:r>
              <a:rPr lang="en-US" dirty="0" smtClean="0"/>
              <a:t>Create a closure out of (a) the function and (b) the current environment when the function was evaluated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Evaluate a function call: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276600"/>
            <a:ext cx="64770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closure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env</a:t>
            </a:r>
            <a:r>
              <a:rPr lang="en-US" sz="2000" kern="0" dirty="0" smtClean="0">
                <a:latin typeface="Courier New" pitchFamily="49" charset="0"/>
              </a:rPr>
              <a:t> fun)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8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343400"/>
          </a:xfrm>
        </p:spPr>
        <p:txBody>
          <a:bodyPr/>
          <a:lstStyle/>
          <a:p>
            <a:r>
              <a:rPr lang="en-US" dirty="0" smtClean="0"/>
              <a:t>Use current environment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a closure</a:t>
            </a:r>
          </a:p>
          <a:p>
            <a:pPr lvl="1"/>
            <a:r>
              <a:rPr lang="en-US" dirty="0" smtClean="0"/>
              <a:t>Error if result is a value that is not a closure</a:t>
            </a:r>
          </a:p>
          <a:p>
            <a:r>
              <a:rPr lang="en-US" dirty="0"/>
              <a:t>Use current environment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</a:t>
            </a:r>
            <a:r>
              <a:rPr lang="en-US" dirty="0"/>
              <a:t>to a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Evaluate closure’s function’s body </a:t>
            </a:r>
            <a:r>
              <a:rPr lang="en-US" dirty="0" smtClean="0">
                <a:solidFill>
                  <a:schemeClr val="accent2"/>
                </a:solidFill>
              </a:rPr>
              <a:t>in the closure’s environment</a:t>
            </a:r>
            <a:r>
              <a:rPr lang="en-US" dirty="0" smtClean="0"/>
              <a:t>, extended to:</a:t>
            </a:r>
          </a:p>
          <a:p>
            <a:pPr lvl="1"/>
            <a:r>
              <a:rPr lang="en-US" dirty="0" smtClean="0"/>
              <a:t>Map the function’s argument-name to the argument-value</a:t>
            </a:r>
          </a:p>
          <a:p>
            <a:pPr lvl="1"/>
            <a:r>
              <a:rPr lang="en-US" dirty="0" smtClean="0"/>
              <a:t>And for recursion, map the function’s name to the whole closure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dirty="0" smtClean="0"/>
              <a:t>This is the same semantics we learned a few weeks ago “coded up”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Given a closure, the code part is </a:t>
            </a:r>
            <a:r>
              <a:rPr lang="en-US" i="1" dirty="0" smtClean="0"/>
              <a:t>only</a:t>
            </a:r>
            <a:r>
              <a:rPr lang="en-US" dirty="0" smtClean="0"/>
              <a:t> ever evaluated using the environment part (extended), </a:t>
            </a:r>
            <a:r>
              <a:rPr lang="en-US" i="1" dirty="0" smtClean="0"/>
              <a:t>not</a:t>
            </a:r>
            <a:r>
              <a:rPr lang="en-US" dirty="0" smtClean="0"/>
              <a:t> the environment at the call-site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1295400"/>
            <a:ext cx="2133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(call e1 e2)</a:t>
            </a:r>
          </a:p>
        </p:txBody>
      </p:sp>
    </p:spTree>
    <p:extLst>
      <p:ext uri="{BB962C8B-B14F-4D97-AF65-F5344CB8AC3E}">
        <p14:creationId xmlns:p14="http://schemas.microsoft.com/office/powerpoint/2010/main" val="1139794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Typical workflow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9723" cy="4001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"(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x + x) 4"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5523" y="1781099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Parsing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895600" y="2510254"/>
            <a:ext cx="3261201" cy="2823746"/>
            <a:chOff x="2819400" y="2455217"/>
            <a:chExt cx="3261201" cy="2823746"/>
          </a:xfrm>
        </p:grpSpPr>
        <p:sp>
          <p:nvSpPr>
            <p:cNvPr id="41" name="Rectangle 40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10" name="TextBox 9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1" name="Straight Connector 10"/>
              <p:cNvCxnSpPr>
                <a:stCxn id="10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>
                <a:stCxn id="10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4" name="Straight Connector 13"/>
              <p:cNvCxnSpPr>
                <a:stCxn id="21" idx="0"/>
                <a:endCxn id="13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2" name="Straight Connector 21"/>
              <p:cNvCxnSpPr>
                <a:stCxn id="15" idx="0"/>
                <a:endCxn id="13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1" name="Right Arrow 30"/>
          <p:cNvSpPr/>
          <p:nvPr/>
        </p:nvSpPr>
        <p:spPr bwMode="auto">
          <a:xfrm rot="20344306">
            <a:off x="6142596" y="4162773"/>
            <a:ext cx="121142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8237" y="4579382"/>
            <a:ext cx="2486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Type checking?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200" y="3371671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rrors /</a:t>
            </a:r>
          </a:p>
          <a:p>
            <a:r>
              <a:rPr lang="en-US" dirty="0" smtClean="0">
                <a:latin typeface="+mj-lt"/>
              </a:rPr>
              <a:t>warnings</a:t>
            </a:r>
            <a:endParaRPr lang="en-US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410200"/>
            <a:ext cx="3563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Rest of implementation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20685298">
            <a:off x="3787275" y="1371187"/>
            <a:ext cx="12522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53458" y="609600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rrors /</a:t>
            </a:r>
          </a:p>
          <a:p>
            <a:r>
              <a:rPr lang="en-US" dirty="0" smtClean="0">
                <a:latin typeface="+mj-lt"/>
              </a:rPr>
              <a:t>warnings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5800" y="1208099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c</a:t>
            </a:r>
            <a:r>
              <a:rPr lang="en-US" sz="2000" b="0" i="1" dirty="0" smtClean="0">
                <a:latin typeface="+mj-lt"/>
              </a:rPr>
              <a:t>oncrete syntax (string)</a:t>
            </a:r>
            <a:endParaRPr lang="en-US" sz="2000" b="0" i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134" y="2795238"/>
            <a:ext cx="258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j-lt"/>
              </a:rPr>
              <a:t>abstract syntax (tree)</a:t>
            </a:r>
            <a:endParaRPr lang="en-US" sz="2000" b="0" i="1" dirty="0">
              <a:latin typeface="+mj-lt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3579161">
            <a:off x="3483328" y="220837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4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/>
      <p:bldP spid="31" grpId="0" animBg="1"/>
      <p:bldP spid="32" grpId="0"/>
      <p:bldP spid="33" grpId="0"/>
      <p:bldP spid="34" grpId="0"/>
      <p:bldP spid="36" grpId="0" animBg="1"/>
      <p:bldP spid="37" grpId="0"/>
      <p:bldP spid="38" grpId="0"/>
      <p:bldP spid="39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that expensive?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i="1" dirty="0" smtClean="0"/>
              <a:t>Time</a:t>
            </a:r>
            <a:r>
              <a:rPr lang="en-US" dirty="0" smtClean="0"/>
              <a:t> to build a closure is tiny: a </a:t>
            </a:r>
            <a:r>
              <a:rPr lang="en-US" dirty="0" err="1" smtClean="0"/>
              <a:t>struct</a:t>
            </a:r>
            <a:r>
              <a:rPr lang="en-US" dirty="0" smtClean="0"/>
              <a:t> with two fields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i="1" dirty="0" smtClean="0"/>
              <a:t>Space</a:t>
            </a:r>
            <a:r>
              <a:rPr lang="en-US" dirty="0" smtClean="0"/>
              <a:t> to store closures </a:t>
            </a:r>
            <a:r>
              <a:rPr lang="en-US" i="1" dirty="0" smtClean="0"/>
              <a:t>might</a:t>
            </a:r>
            <a:r>
              <a:rPr lang="en-US" dirty="0" smtClean="0"/>
              <a:t> be large if environment is large</a:t>
            </a:r>
          </a:p>
          <a:p>
            <a:pPr lvl="1"/>
            <a:r>
              <a:rPr lang="en-US" dirty="0" smtClean="0"/>
              <a:t>But environments are immutable, so natural and correct to have lots of sharing, e.g., of list tails (cf. lecture 3)</a:t>
            </a:r>
          </a:p>
          <a:p>
            <a:pPr lvl="1"/>
            <a:r>
              <a:rPr lang="en-US" dirty="0" smtClean="0"/>
              <a:t>Still, end up keeping around bindings that are not needed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r>
              <a:rPr lang="en-US" dirty="0" smtClean="0"/>
              <a:t>Alternative used in practice:  When creating a closure, store a possibly-smaller environment holding only the variables that are </a:t>
            </a:r>
            <a:r>
              <a:rPr lang="en-US" dirty="0" smtClean="0">
                <a:solidFill>
                  <a:schemeClr val="accent2"/>
                </a:solidFill>
              </a:rPr>
              <a:t>free variables</a:t>
            </a:r>
            <a:r>
              <a:rPr lang="en-US" dirty="0" smtClean="0"/>
              <a:t> in the function body</a:t>
            </a:r>
          </a:p>
          <a:p>
            <a:pPr lvl="1"/>
            <a:r>
              <a:rPr lang="en-US" dirty="0" smtClean="0"/>
              <a:t>Free variables: Variables that occur, not counting shadowed uses of the same variable name</a:t>
            </a:r>
          </a:p>
          <a:p>
            <a:pPr lvl="1"/>
            <a:r>
              <a:rPr lang="en-US" dirty="0" smtClean="0"/>
              <a:t>A function body would never need anything else from the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44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variables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() (+ x y z))  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{x, 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(x) (+ x y z)) 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(x) 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y z))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(x) 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([y 0]) (+ x y z)))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 y z) (+ x y z))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(x) (+ y 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([y z]) (+ y y))))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{y, z}</a:t>
            </a:r>
            <a:endParaRPr lang="en-US" b="1" dirty="0">
              <a:solidFill>
                <a:srgbClr val="996633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22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free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does the interpreter have to analyze the code body every time it creates a closure?</a:t>
            </a:r>
          </a:p>
          <a:p>
            <a:endParaRPr lang="en-US" dirty="0"/>
          </a:p>
          <a:p>
            <a:r>
              <a:rPr lang="en-US" dirty="0" smtClean="0"/>
              <a:t>No: Before evaluation begins, compute free variables of every function in program and store this information with the function</a:t>
            </a:r>
          </a:p>
          <a:p>
            <a:endParaRPr lang="en-US" dirty="0"/>
          </a:p>
          <a:p>
            <a:r>
              <a:rPr lang="en-US" dirty="0" smtClean="0"/>
              <a:t>Compared to naïve store-entire-environment approach, building a closure now takes more time but less space</a:t>
            </a:r>
          </a:p>
          <a:p>
            <a:pPr lvl="1"/>
            <a:r>
              <a:rPr lang="en-US" dirty="0" smtClean="0"/>
              <a:t>And time proportional to number of free variables</a:t>
            </a:r>
          </a:p>
          <a:p>
            <a:pPr lvl="1"/>
            <a:r>
              <a:rPr lang="en-US" dirty="0" smtClean="0"/>
              <a:t>And various optimizations are possible</a:t>
            </a:r>
          </a:p>
          <a:p>
            <a:pPr lvl="1"/>
            <a:endParaRPr lang="en-US" dirty="0"/>
          </a:p>
          <a:p>
            <a:r>
              <a:rPr lang="en-US" dirty="0" smtClean="0"/>
              <a:t>[Also use a much better data structure for looking up variables than a list]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97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compiling 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we are compiling to a language without closures (like assembly), cannot rely on there being a “current environment”</a:t>
            </a:r>
          </a:p>
          <a:p>
            <a:endParaRPr lang="en-US" sz="1000" dirty="0"/>
          </a:p>
          <a:p>
            <a:r>
              <a:rPr lang="en-US" dirty="0" smtClean="0"/>
              <a:t>So compile functions by having the translation produce “regular” functions that </a:t>
            </a:r>
            <a:r>
              <a:rPr lang="en-US" i="1" dirty="0" smtClean="0"/>
              <a:t>all</a:t>
            </a:r>
            <a:r>
              <a:rPr lang="en-US" dirty="0" smtClean="0"/>
              <a:t> take an </a:t>
            </a:r>
            <a:r>
              <a:rPr lang="en-US" i="1" dirty="0" smtClean="0">
                <a:solidFill>
                  <a:schemeClr val="accent2"/>
                </a:solidFill>
              </a:rPr>
              <a:t>extra explicit argument </a:t>
            </a:r>
            <a:r>
              <a:rPr lang="en-US" dirty="0" smtClean="0"/>
              <a:t>called “environment”</a:t>
            </a:r>
          </a:p>
          <a:p>
            <a:endParaRPr lang="en-US" sz="1000" dirty="0"/>
          </a:p>
          <a:p>
            <a:r>
              <a:rPr lang="en-US" dirty="0" smtClean="0"/>
              <a:t>And compiler replaces all uses of free variables with code that looks up the variable using the environment argument</a:t>
            </a:r>
          </a:p>
          <a:p>
            <a:pPr lvl="1"/>
            <a:r>
              <a:rPr lang="en-US" dirty="0" smtClean="0"/>
              <a:t>Can make these fast operations with some tricks</a:t>
            </a:r>
          </a:p>
          <a:p>
            <a:pPr lvl="1"/>
            <a:endParaRPr lang="en-US" dirty="0"/>
          </a:p>
          <a:p>
            <a:r>
              <a:rPr lang="en-US" dirty="0" smtClean="0"/>
              <a:t>Running program still creates closures and every function call passes the closure’s environment to the closure’s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96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approach to language implementation: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Implementing language </a:t>
            </a:r>
            <a:r>
              <a:rPr lang="en-US" i="1" dirty="0" smtClean="0"/>
              <a:t>B</a:t>
            </a:r>
            <a:r>
              <a:rPr lang="en-US" dirty="0" smtClean="0"/>
              <a:t> in language </a:t>
            </a:r>
            <a:r>
              <a:rPr lang="en-US" i="1" dirty="0" smtClean="0"/>
              <a:t>A</a:t>
            </a:r>
          </a:p>
          <a:p>
            <a:r>
              <a:rPr lang="en-US" dirty="0" smtClean="0"/>
              <a:t>Skipping parsing by writing language </a:t>
            </a:r>
            <a:r>
              <a:rPr lang="en-US" i="1" dirty="0" smtClean="0"/>
              <a:t>B</a:t>
            </a:r>
            <a:r>
              <a:rPr lang="en-US" dirty="0" smtClean="0"/>
              <a:t> programs directly in terms of language </a:t>
            </a:r>
            <a:r>
              <a:rPr lang="en-US" i="1" dirty="0" smtClean="0"/>
              <a:t>A</a:t>
            </a:r>
            <a:r>
              <a:rPr lang="en-US" dirty="0" smtClean="0"/>
              <a:t> constructors</a:t>
            </a:r>
            <a:endParaRPr lang="en-US" dirty="0"/>
          </a:p>
          <a:p>
            <a:r>
              <a:rPr lang="en-US" dirty="0" smtClean="0"/>
              <a:t>An interpreter written in </a:t>
            </a:r>
            <a:r>
              <a:rPr lang="en-US" i="1" dirty="0" smtClean="0"/>
              <a:t>A</a:t>
            </a:r>
            <a:r>
              <a:rPr lang="en-US" dirty="0" smtClean="0"/>
              <a:t> recursively evaluates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we know about macros: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Extend the syntax of a language</a:t>
            </a:r>
          </a:p>
          <a:p>
            <a:r>
              <a:rPr lang="en-US" dirty="0" smtClean="0"/>
              <a:t>Use of a macro expands into language syntax before the program is run, i.e., before calling the main interpreter 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50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 our set-up, we can use language </a:t>
            </a:r>
            <a:r>
              <a:rPr lang="en-US" i="1" dirty="0" smtClean="0"/>
              <a:t>A</a:t>
            </a:r>
            <a:r>
              <a:rPr lang="en-US" dirty="0" smtClean="0"/>
              <a:t> (i.e., Racket) </a:t>
            </a:r>
            <a:r>
              <a:rPr lang="en-US" i="1" dirty="0" smtClean="0"/>
              <a:t>functions</a:t>
            </a:r>
            <a:r>
              <a:rPr lang="en-US" dirty="0" smtClean="0"/>
              <a:t> that produce language </a:t>
            </a:r>
            <a:r>
              <a:rPr lang="en-US" i="1" dirty="0" smtClean="0"/>
              <a:t>B</a:t>
            </a:r>
            <a:r>
              <a:rPr lang="en-US" dirty="0" smtClean="0"/>
              <a:t> abstract syntax as language </a:t>
            </a:r>
            <a:r>
              <a:rPr lang="en-US" i="1" dirty="0" smtClean="0"/>
              <a:t>B</a:t>
            </a:r>
            <a:r>
              <a:rPr lang="en-US" dirty="0" smtClean="0"/>
              <a:t> “macros”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Language </a:t>
            </a:r>
            <a:r>
              <a:rPr lang="en-US" i="1" dirty="0" smtClean="0"/>
              <a:t>B</a:t>
            </a:r>
            <a:r>
              <a:rPr lang="en-US" dirty="0" smtClean="0"/>
              <a:t> programs can use the “macros” as though they are part of language </a:t>
            </a:r>
            <a:r>
              <a:rPr lang="en-US" i="1" dirty="0" smtClean="0"/>
              <a:t>B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No change to the interpreter or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Just a programming idiom enabled by our set-up</a:t>
            </a:r>
          </a:p>
          <a:p>
            <a:pPr lvl="2"/>
            <a:r>
              <a:rPr lang="en-US" dirty="0" smtClean="0"/>
              <a:t>Helps teach what macros are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See code for example “macro” definitions and “macro” uses</a:t>
            </a:r>
          </a:p>
          <a:p>
            <a:pPr lvl="2"/>
            <a:r>
              <a:rPr lang="en-US" dirty="0" smtClean="0"/>
              <a:t>“macro expansion” happens before calling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eval-exp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26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Hygiene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Earlier we had material on hygiene issues with macros</a:t>
            </a:r>
          </a:p>
          <a:p>
            <a:pPr lvl="1"/>
            <a:r>
              <a:rPr lang="en-US" dirty="0" smtClean="0"/>
              <a:t>(Among other things), problems with shadowing variables when using local variables to avoid evaluating expressions more than once</a:t>
            </a:r>
          </a:p>
          <a:p>
            <a:pPr lvl="1"/>
            <a:endParaRPr lang="en-US" dirty="0"/>
          </a:p>
          <a:p>
            <a:r>
              <a:rPr lang="en-US" dirty="0" smtClean="0"/>
              <a:t>The “macro” approach described here does not deal well with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13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or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“rest of implementation” takes the abstract syntax tree (AST) and “runs the program” to produce a result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Fundamentally, two approaches to implement a PL  </a:t>
            </a:r>
            <a:r>
              <a:rPr lang="en-US" i="1" dirty="0" smtClean="0"/>
              <a:t>B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Write an </a:t>
            </a:r>
            <a:r>
              <a:rPr lang="en-US" dirty="0">
                <a:solidFill>
                  <a:schemeClr val="accent2"/>
                </a:solidFill>
              </a:rPr>
              <a:t>interpreter</a:t>
            </a:r>
            <a:r>
              <a:rPr lang="en-US" dirty="0"/>
              <a:t> in another language </a:t>
            </a:r>
            <a:r>
              <a:rPr lang="en-US" i="1" dirty="0" smtClean="0"/>
              <a:t>A</a:t>
            </a:r>
            <a:endParaRPr lang="en-US" i="1" dirty="0"/>
          </a:p>
          <a:p>
            <a:pPr lvl="1"/>
            <a:r>
              <a:rPr lang="en-US" dirty="0"/>
              <a:t>Better names: evaluator, executor</a:t>
            </a:r>
          </a:p>
          <a:p>
            <a:pPr lvl="1"/>
            <a:r>
              <a:rPr lang="en-US" dirty="0"/>
              <a:t>Take a program in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and produce an answer (in 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sz="1000" dirty="0"/>
          </a:p>
          <a:p>
            <a:r>
              <a:rPr lang="en-US" dirty="0"/>
              <a:t>Write a </a:t>
            </a:r>
            <a:r>
              <a:rPr lang="en-US" dirty="0">
                <a:solidFill>
                  <a:schemeClr val="accent2"/>
                </a:solidFill>
              </a:rPr>
              <a:t>compiler</a:t>
            </a:r>
            <a:r>
              <a:rPr lang="en-US" dirty="0"/>
              <a:t> in another language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to a third language </a:t>
            </a:r>
            <a:r>
              <a:rPr lang="en-US" i="1" dirty="0"/>
              <a:t>C</a:t>
            </a:r>
          </a:p>
          <a:p>
            <a:pPr lvl="1"/>
            <a:r>
              <a:rPr lang="en-US" dirty="0"/>
              <a:t>Better name: translator</a:t>
            </a:r>
          </a:p>
          <a:p>
            <a:pPr lvl="1"/>
            <a:r>
              <a:rPr lang="en-US" dirty="0"/>
              <a:t>Translation must </a:t>
            </a:r>
            <a:r>
              <a:rPr lang="en-US" i="1" dirty="0"/>
              <a:t>preserve meaning</a:t>
            </a:r>
            <a:r>
              <a:rPr lang="en-US" dirty="0"/>
              <a:t> (equivalence)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We call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err="1" smtClean="0">
                <a:solidFill>
                  <a:schemeClr val="accent2"/>
                </a:solidFill>
              </a:rPr>
              <a:t>metalanguage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Crucial </a:t>
            </a:r>
            <a:r>
              <a:rPr lang="en-US" dirty="0"/>
              <a:t>to keep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straight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10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more complicated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Evaluation (interpreter) and translation (compiler) are your options</a:t>
            </a:r>
          </a:p>
          <a:p>
            <a:pPr lvl="1"/>
            <a:r>
              <a:rPr lang="en-US" dirty="0" smtClean="0"/>
              <a:t>But in modern practice have both and multiple layers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plausible example:</a:t>
            </a:r>
          </a:p>
          <a:p>
            <a:pPr lvl="1"/>
            <a:r>
              <a:rPr lang="en-US" dirty="0" smtClean="0"/>
              <a:t>Java compiler to </a:t>
            </a:r>
            <a:r>
              <a:rPr lang="en-US" dirty="0" err="1" smtClean="0"/>
              <a:t>bytecode</a:t>
            </a:r>
            <a:r>
              <a:rPr lang="en-US" dirty="0" smtClean="0"/>
              <a:t> intermediate language</a:t>
            </a:r>
          </a:p>
          <a:p>
            <a:pPr lvl="1"/>
            <a:r>
              <a:rPr lang="en-US" dirty="0" smtClean="0"/>
              <a:t>Have an interpreter for </a:t>
            </a:r>
            <a:r>
              <a:rPr lang="en-US" dirty="0" err="1" smtClean="0"/>
              <a:t>bytecode</a:t>
            </a:r>
            <a:r>
              <a:rPr lang="en-US" dirty="0" smtClean="0"/>
              <a:t> (itself in binary), but compile frequent functions to binary at run-time</a:t>
            </a:r>
          </a:p>
          <a:p>
            <a:pPr lvl="1"/>
            <a:r>
              <a:rPr lang="en-US" dirty="0" smtClean="0"/>
              <a:t>The chip is itself an interpreter for binary</a:t>
            </a:r>
          </a:p>
          <a:p>
            <a:pPr lvl="2"/>
            <a:r>
              <a:rPr lang="en-US" dirty="0" smtClean="0"/>
              <a:t>Well, except these days the x86 has a translator in hardware to more primitive micro-operations it then executes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DrRacket</a:t>
            </a:r>
            <a:r>
              <a:rPr lang="en-US" dirty="0" smtClean="0"/>
              <a:t> uses a similar mix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55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Interpreter versus compiler versus combinations is about a particular language </a:t>
            </a:r>
            <a:r>
              <a:rPr lang="en-US" b="1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>
                <a:solidFill>
                  <a:schemeClr val="accent2"/>
                </a:solidFill>
              </a:rPr>
              <a:t>, not the language </a:t>
            </a:r>
            <a:r>
              <a:rPr lang="en-US" b="1" dirty="0" smtClean="0">
                <a:solidFill>
                  <a:schemeClr val="accent2"/>
                </a:solidFill>
              </a:rPr>
              <a:t>definition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there is no such thing as a “compiled language” or an “interpreted language”</a:t>
            </a:r>
          </a:p>
          <a:p>
            <a:pPr lvl="1"/>
            <a:r>
              <a:rPr lang="en-US" dirty="0" smtClean="0"/>
              <a:t>Programs cannot “see” how the implementation works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Unfortunately, you often hear such phrases</a:t>
            </a:r>
          </a:p>
          <a:p>
            <a:pPr lvl="1"/>
            <a:r>
              <a:rPr lang="en-US" dirty="0" smtClean="0"/>
              <a:t>“C is faster because it’s compiled and LISP is interpreted”</a:t>
            </a:r>
          </a:p>
          <a:p>
            <a:pPr lvl="1"/>
            <a:r>
              <a:rPr lang="en-US" dirty="0" smtClean="0"/>
              <a:t>This is nonsense; politely correct people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(Admittedly, languages with “</a:t>
            </a:r>
            <a:r>
              <a:rPr lang="en-US" dirty="0" err="1" smtClean="0"/>
              <a:t>eval</a:t>
            </a:r>
            <a:r>
              <a:rPr lang="en-US" dirty="0" smtClean="0"/>
              <a:t>” must “ship with some implementation of the language” in each program)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52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Typical workflow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9723" cy="4001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"(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x + x) 4"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5523" y="1781099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Parsing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895600" y="2510254"/>
            <a:ext cx="3261201" cy="2823746"/>
            <a:chOff x="2819400" y="2455217"/>
            <a:chExt cx="3261201" cy="2823746"/>
          </a:xfrm>
        </p:grpSpPr>
        <p:sp>
          <p:nvSpPr>
            <p:cNvPr id="41" name="Rectangle 40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10" name="TextBox 9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1" name="Straight Connector 10"/>
              <p:cNvCxnSpPr>
                <a:stCxn id="10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>
                <a:stCxn id="10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4" name="Straight Connector 13"/>
              <p:cNvCxnSpPr>
                <a:stCxn id="21" idx="0"/>
                <a:endCxn id="13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2" name="Straight Connector 21"/>
              <p:cNvCxnSpPr>
                <a:stCxn id="15" idx="0"/>
                <a:endCxn id="13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1" name="Right Arrow 30"/>
          <p:cNvSpPr/>
          <p:nvPr/>
        </p:nvSpPr>
        <p:spPr bwMode="auto">
          <a:xfrm rot="20344306">
            <a:off x="6142596" y="4162773"/>
            <a:ext cx="121142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8237" y="4579382"/>
            <a:ext cx="2486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Type checking?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200" y="3371671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rrors /</a:t>
            </a:r>
          </a:p>
          <a:p>
            <a:r>
              <a:rPr lang="en-US" dirty="0" smtClean="0">
                <a:latin typeface="+mj-lt"/>
              </a:rPr>
              <a:t>warnings</a:t>
            </a:r>
            <a:endParaRPr lang="en-US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410200"/>
            <a:ext cx="3563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Rest of implementation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20685298">
            <a:off x="3787275" y="1371187"/>
            <a:ext cx="12522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53458" y="609600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rrors /</a:t>
            </a:r>
          </a:p>
          <a:p>
            <a:r>
              <a:rPr lang="en-US" dirty="0" smtClean="0">
                <a:latin typeface="+mj-lt"/>
              </a:rPr>
              <a:t>warnings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5800" y="1208099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c</a:t>
            </a:r>
            <a:r>
              <a:rPr lang="en-US" sz="2000" b="0" i="1" dirty="0" smtClean="0">
                <a:latin typeface="+mj-lt"/>
              </a:rPr>
              <a:t>oncrete syntax (string)</a:t>
            </a:r>
            <a:endParaRPr lang="en-US" sz="2000" b="0" i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134" y="2795238"/>
            <a:ext cx="258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j-lt"/>
              </a:rPr>
              <a:t>abstract syntax (tree)</a:t>
            </a:r>
            <a:endParaRPr lang="en-US" sz="2000" b="0" i="1" dirty="0">
              <a:latin typeface="+mj-lt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3579161">
            <a:off x="3483328" y="220837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299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Skipping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If implementing PL </a:t>
            </a:r>
            <a:r>
              <a:rPr lang="en-US" i="1" dirty="0" smtClean="0"/>
              <a:t>B</a:t>
            </a:r>
            <a:r>
              <a:rPr lang="en-US" dirty="0" smtClean="0"/>
              <a:t> in PL </a:t>
            </a:r>
            <a:r>
              <a:rPr lang="en-US" i="1" dirty="0" smtClean="0"/>
              <a:t>A</a:t>
            </a:r>
            <a:r>
              <a:rPr lang="en-US" dirty="0" smtClean="0"/>
              <a:t>, we can </a:t>
            </a:r>
            <a:r>
              <a:rPr lang="en-US" dirty="0" smtClean="0">
                <a:solidFill>
                  <a:schemeClr val="accent2"/>
                </a:solidFill>
              </a:rPr>
              <a:t>skip parsing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Have </a:t>
            </a:r>
            <a:r>
              <a:rPr lang="en-US" i="1" dirty="0" smtClean="0">
                <a:solidFill>
                  <a:schemeClr val="accent2"/>
                </a:solidFill>
              </a:rPr>
              <a:t>B</a:t>
            </a:r>
            <a:r>
              <a:rPr lang="en-US" dirty="0" smtClean="0">
                <a:solidFill>
                  <a:schemeClr val="accent2"/>
                </a:solidFill>
              </a:rPr>
              <a:t> programmers write ASTs directly in PL </a:t>
            </a:r>
            <a:r>
              <a:rPr lang="en-US" i="1" dirty="0" smtClean="0">
                <a:solidFill>
                  <a:schemeClr val="accent2"/>
                </a:solidFill>
              </a:rPr>
              <a:t>A</a:t>
            </a:r>
          </a:p>
          <a:p>
            <a:pPr lvl="1"/>
            <a:r>
              <a:rPr lang="en-US" dirty="0" smtClean="0"/>
              <a:t>Not so bad with ML constructors or Racket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dirty="0" smtClean="0"/>
              <a:t>Embeds </a:t>
            </a:r>
            <a:r>
              <a:rPr lang="en-US" i="1" dirty="0" smtClean="0"/>
              <a:t>B</a:t>
            </a:r>
            <a:r>
              <a:rPr lang="en-US" dirty="0" smtClean="0"/>
              <a:t> programs as trees in </a:t>
            </a:r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3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3124200"/>
            <a:ext cx="4683316" cy="152400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define B’s abstract syntax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call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function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var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62400" y="4851172"/>
            <a:ext cx="5105400" cy="154962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example B program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(call (function (list </a:t>
            </a:r>
            <a:r>
              <a:rPr lang="en-US" sz="2000" kern="0" dirty="0">
                <a:latin typeface="Courier New" pitchFamily="49" charset="0"/>
              </a:rPr>
              <a:t>"</a:t>
            </a:r>
            <a:r>
              <a:rPr lang="en-US" sz="2000" kern="0" dirty="0" smtClean="0">
                <a:latin typeface="Courier New" pitchFamily="49" charset="0"/>
              </a:rPr>
              <a:t>x")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(add (</a:t>
            </a:r>
            <a:r>
              <a:rPr lang="en-US" sz="2000" kern="0" dirty="0" err="1" smtClean="0">
                <a:latin typeface="Courier New" pitchFamily="49" charset="0"/>
              </a:rPr>
              <a:t>var</a:t>
            </a:r>
            <a:r>
              <a:rPr lang="en-US" sz="2000" kern="0" dirty="0" smtClean="0">
                <a:latin typeface="Courier New" pitchFamily="49" charset="0"/>
              </a:rPr>
              <a:t> "x")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(</a:t>
            </a:r>
            <a:r>
              <a:rPr lang="en-US" sz="2000" kern="0" dirty="0" err="1" smtClean="0">
                <a:latin typeface="Courier New" pitchFamily="49" charset="0"/>
              </a:rPr>
              <a:t>var</a:t>
            </a:r>
            <a:r>
              <a:rPr lang="en-US" sz="2000" kern="0" dirty="0" smtClean="0">
                <a:latin typeface="Courier New" pitchFamily="49" charset="0"/>
              </a:rPr>
              <a:t> "x")))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4))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33400" y="3124200"/>
            <a:ext cx="3261201" cy="2823746"/>
            <a:chOff x="2819400" y="2455217"/>
            <a:chExt cx="3261201" cy="2823746"/>
          </a:xfrm>
        </p:grpSpPr>
        <p:sp>
          <p:nvSpPr>
            <p:cNvPr id="36" name="Rectangle 35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38" name="TextBox 37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39" name="Straight Connector 38"/>
              <p:cNvCxnSpPr>
                <a:stCxn id="38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/>
              <p:cNvCxnSpPr>
                <a:stCxn id="38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1" name="TextBox 40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2" name="Straight Connector 41"/>
              <p:cNvCxnSpPr>
                <a:stCxn id="47" idx="0"/>
                <a:endCxn id="41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3" name="TextBox 42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6" name="TextBox 45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48" name="Straight Connector 47"/>
              <p:cNvCxnSpPr>
                <a:stCxn id="43" idx="0"/>
                <a:endCxn id="41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9" name="TextBox 48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3" name="TextBox 52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55" name="Straight Connector 54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637858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Already did an example!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Let the </a:t>
            </a:r>
            <a:r>
              <a:rPr lang="en-US" dirty="0" err="1" smtClean="0"/>
              <a:t>metalanguage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Racket</a:t>
            </a:r>
          </a:p>
          <a:p>
            <a:r>
              <a:rPr lang="en-US" dirty="0" smtClean="0"/>
              <a:t>Let the language-implemented </a:t>
            </a:r>
            <a:r>
              <a:rPr lang="en-US" i="1" dirty="0" smtClean="0"/>
              <a:t>B</a:t>
            </a:r>
            <a:r>
              <a:rPr lang="en-US" dirty="0" smtClean="0"/>
              <a:t> = “</a:t>
            </a:r>
            <a:r>
              <a:rPr lang="en-US" i="1" dirty="0" smtClean="0"/>
              <a:t>Arithmetic Language</a:t>
            </a:r>
            <a:r>
              <a:rPr lang="en-US" dirty="0" smtClean="0"/>
              <a:t>”</a:t>
            </a:r>
          </a:p>
          <a:p>
            <a:r>
              <a:rPr lang="en-US" dirty="0"/>
              <a:t>Arithmetic programs written with calls to Racket </a:t>
            </a:r>
            <a:r>
              <a:rPr lang="en-US" dirty="0" smtClean="0"/>
              <a:t>constructors</a:t>
            </a:r>
          </a:p>
          <a:p>
            <a:r>
              <a:rPr lang="en-US" dirty="0" smtClean="0"/>
              <a:t>The interpreter is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124200"/>
            <a:ext cx="5638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latin typeface="Courier New" pitchFamily="49" charset="0"/>
              </a:rPr>
              <a:t>int</a:t>
            </a:r>
            <a:r>
              <a:rPr lang="en-US" sz="1800" kern="0" dirty="0" smtClean="0">
                <a:latin typeface="Courier New" pitchFamily="49" charset="0"/>
              </a:rPr>
              <a:t>) </a:t>
            </a:r>
            <a:r>
              <a:rPr lang="en-US" sz="18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(e1 e2)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(e1 e2)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4419600"/>
            <a:ext cx="6788727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18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(</a:t>
            </a:r>
            <a:r>
              <a:rPr lang="en-US" sz="18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[(</a:t>
            </a:r>
            <a:r>
              <a:rPr lang="en-US" sz="1800" kern="0" dirty="0" err="1" smtClean="0">
                <a:latin typeface="Courier New" pitchFamily="49" charset="0"/>
              </a:rPr>
              <a:t>const</a:t>
            </a:r>
            <a:r>
              <a:rPr lang="en-US" sz="1800" kern="0" dirty="0" smtClean="0">
                <a:latin typeface="Courier New" pitchFamily="49" charset="0"/>
              </a:rPr>
              <a:t>? e) e]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[(negate? e)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 </a:t>
            </a: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latin typeface="Courier New" pitchFamily="49" charset="0"/>
              </a:rPr>
              <a:t>const</a:t>
            </a:r>
            <a:r>
              <a:rPr lang="en-US" sz="1800" kern="0" dirty="0">
                <a:latin typeface="Courier New" pitchFamily="49" charset="0"/>
              </a:rPr>
              <a:t> (- (</a:t>
            </a:r>
            <a:r>
              <a:rPr lang="en-US" sz="1800" kern="0" dirty="0" err="1">
                <a:latin typeface="Courier New" pitchFamily="49" charset="0"/>
              </a:rPr>
              <a:t>const-int</a:t>
            </a:r>
            <a:r>
              <a:rPr lang="en-US" sz="1800" kern="0" dirty="0">
                <a:latin typeface="Courier New" pitchFamily="49" charset="0"/>
              </a:rPr>
              <a:t> </a:t>
            </a:r>
            <a:endParaRPr lang="en-US" sz="18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                   (</a:t>
            </a:r>
            <a:r>
              <a:rPr lang="en-US" sz="1800" kern="0" dirty="0" err="1">
                <a:latin typeface="Courier New" pitchFamily="49" charset="0"/>
              </a:rPr>
              <a:t>eval-exp</a:t>
            </a:r>
            <a:r>
              <a:rPr lang="en-US" sz="1800" kern="0" dirty="0">
                <a:latin typeface="Courier New" pitchFamily="49" charset="0"/>
              </a:rPr>
              <a:t> (negate-e </a:t>
            </a:r>
            <a:r>
              <a:rPr lang="en-US" sz="1800" kern="0" dirty="0" smtClean="0">
                <a:latin typeface="Courier New" pitchFamily="49" charset="0"/>
              </a:rPr>
              <a:t>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[(add? e) …]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[(multiply? e) …]…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791200" y="3475630"/>
            <a:ext cx="2895600" cy="140117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Racket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data structure is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Arithmetic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Language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program, which   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eval-exp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runs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114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(abstract) syntax of language </a:t>
            </a:r>
            <a:r>
              <a:rPr lang="en-US" i="1" dirty="0" smtClean="0"/>
              <a:t>B</a:t>
            </a:r>
            <a:r>
              <a:rPr lang="en-US" dirty="0" smtClean="0"/>
              <a:t> with Racket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i="1" dirty="0" smtClean="0"/>
              <a:t>B</a:t>
            </a:r>
            <a:r>
              <a:rPr lang="en-US" dirty="0" smtClean="0"/>
              <a:t> called MUPL in homework</a:t>
            </a:r>
          </a:p>
          <a:p>
            <a:r>
              <a:rPr lang="en-US" dirty="0" smtClean="0"/>
              <a:t>Write </a:t>
            </a:r>
            <a:r>
              <a:rPr lang="en-US" i="1" dirty="0" smtClean="0"/>
              <a:t>B</a:t>
            </a:r>
            <a:r>
              <a:rPr lang="en-US" dirty="0" smtClean="0"/>
              <a:t> programs directly in Racket via constructors</a:t>
            </a:r>
          </a:p>
          <a:p>
            <a:r>
              <a:rPr lang="en-US" dirty="0" smtClean="0"/>
              <a:t>Implement interpreter for </a:t>
            </a:r>
            <a:r>
              <a:rPr lang="en-US" i="1" dirty="0" smtClean="0"/>
              <a:t>B</a:t>
            </a:r>
            <a:r>
              <a:rPr lang="en-US" dirty="0" smtClean="0"/>
              <a:t> as a (recursive) Racket function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Now, a subtle-but-important distinction:</a:t>
            </a:r>
          </a:p>
          <a:p>
            <a:pPr lvl="1"/>
            <a:r>
              <a:rPr lang="en-US" dirty="0" smtClean="0"/>
              <a:t>Interpreter can </a:t>
            </a:r>
            <a:r>
              <a:rPr lang="en-US" i="1" dirty="0" smtClean="0"/>
              <a:t>assume</a:t>
            </a:r>
            <a:r>
              <a:rPr lang="en-US" dirty="0" smtClean="0"/>
              <a:t> input is a “legal AST for B”</a:t>
            </a:r>
          </a:p>
          <a:p>
            <a:pPr lvl="2"/>
            <a:r>
              <a:rPr lang="en-US" dirty="0" smtClean="0"/>
              <a:t>Okay to give wrong answer or inscrutable error otherwise</a:t>
            </a:r>
          </a:p>
          <a:p>
            <a:pPr lvl="1"/>
            <a:r>
              <a:rPr lang="en-US" dirty="0" smtClean="0"/>
              <a:t>Interpreter </a:t>
            </a:r>
            <a:r>
              <a:rPr lang="en-US" i="1" dirty="0" smtClean="0"/>
              <a:t>must</a:t>
            </a:r>
            <a:r>
              <a:rPr lang="en-US" dirty="0" smtClean="0"/>
              <a:t> </a:t>
            </a:r>
            <a:r>
              <a:rPr lang="en-US" i="1" dirty="0" smtClean="0"/>
              <a:t>check</a:t>
            </a:r>
            <a:r>
              <a:rPr lang="en-US" dirty="0" smtClean="0"/>
              <a:t> that recursive results are the right kind of </a:t>
            </a:r>
            <a:r>
              <a:rPr lang="en-US" i="1" dirty="0" smtClean="0"/>
              <a:t>value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Give a good error message otherwise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92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58447</TotalTime>
  <Words>2325</Words>
  <Application>Microsoft Office PowerPoint</Application>
  <PresentationFormat>On-screen Show (4:3)</PresentationFormat>
  <Paragraphs>400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Courier New</vt:lpstr>
      <vt:lpstr>Times New Roman</vt:lpstr>
      <vt:lpstr>dan_design_template</vt:lpstr>
      <vt:lpstr>CSE341: Programming Languages  Lecture 17 Implementing Languages Including Closures</vt:lpstr>
      <vt:lpstr>Typical workflow</vt:lpstr>
      <vt:lpstr>Interpreter or compiler</vt:lpstr>
      <vt:lpstr>Reality more complicated</vt:lpstr>
      <vt:lpstr>Sermon</vt:lpstr>
      <vt:lpstr>Typical workflow</vt:lpstr>
      <vt:lpstr>Skipping parsing</vt:lpstr>
      <vt:lpstr>Already did an example!</vt:lpstr>
      <vt:lpstr>What we know</vt:lpstr>
      <vt:lpstr>Legal ASTs</vt:lpstr>
      <vt:lpstr>Interpreter results</vt:lpstr>
      <vt:lpstr>Example</vt:lpstr>
      <vt:lpstr>Dealing with variables</vt:lpstr>
      <vt:lpstr>Dealing with variables</vt:lpstr>
      <vt:lpstr>The Set-up</vt:lpstr>
      <vt:lpstr>A grading detail</vt:lpstr>
      <vt:lpstr>The best part</vt:lpstr>
      <vt:lpstr>Higher-order functions</vt:lpstr>
      <vt:lpstr>Function calls</vt:lpstr>
      <vt:lpstr>Is that expensive?</vt:lpstr>
      <vt:lpstr>Free variables examples</vt:lpstr>
      <vt:lpstr>Computing free variables</vt:lpstr>
      <vt:lpstr>Optional: compiling higher-order functions</vt:lpstr>
      <vt:lpstr>Recall…</vt:lpstr>
      <vt:lpstr>Put it together</vt:lpstr>
      <vt:lpstr>Hygiene issues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863</cp:revision>
  <cp:lastPrinted>2011-09-27T20:26:28Z</cp:lastPrinted>
  <dcterms:created xsi:type="dcterms:W3CDTF">2009-03-13T20:43:19Z</dcterms:created>
  <dcterms:modified xsi:type="dcterms:W3CDTF">2018-11-02T17:19:54Z</dcterms:modified>
</cp:coreProperties>
</file>