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</a:t>
            </a:r>
            <a:br>
              <a:rPr lang="en-US" sz="3200" i="0" dirty="0" smtClean="0"/>
            </a:br>
            <a:r>
              <a:rPr lang="en-US" sz="3200" i="0" dirty="0" smtClean="0"/>
              <a:t>Subtyping for OOP;</a:t>
            </a:r>
            <a:br>
              <a:rPr lang="en-US" sz="3200" i="0" dirty="0" smtClean="0"/>
            </a:br>
            <a:r>
              <a:rPr lang="en-US" sz="3200" i="0" dirty="0" smtClean="0"/>
              <a:t>Comparing/Combining Generics and 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 smtClean="0"/>
              <a:t>Using subtyping for containers is much more painful for clients </a:t>
            </a:r>
          </a:p>
          <a:p>
            <a:pPr lvl="1"/>
            <a:r>
              <a:rPr lang="en-US" dirty="0" smtClean="0"/>
              <a:t>Have to </a:t>
            </a:r>
            <a:r>
              <a:rPr lang="en-US" dirty="0" smtClean="0">
                <a:solidFill>
                  <a:schemeClr val="accent2"/>
                </a:solidFill>
              </a:rPr>
              <a:t>downcast</a:t>
            </a:r>
            <a:r>
              <a:rPr lang="en-US" dirty="0" smtClean="0"/>
              <a:t> items retrieved from containers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has run-time cost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can fail: no static check that container holds the type of data you expect</a:t>
            </a:r>
          </a:p>
          <a:p>
            <a:pPr lvl="1"/>
            <a:r>
              <a:rPr lang="en-US" dirty="0" smtClean="0"/>
              <a:t>(Only gets more painful with higher-order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x=_x;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y=_y;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3358630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subtype polymorphism:</a:t>
            </a:r>
          </a:p>
          <a:p>
            <a:endParaRPr lang="en-US" dirty="0" smtClean="0"/>
          </a:p>
          <a:p>
            <a:r>
              <a:rPr lang="en-US" dirty="0" smtClean="0"/>
              <a:t>Code that “needs a Foo” but fine to have “more than a Foo”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Geometry on points works fine for colored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GUI widgets specialize the basic idea of “being on the screen” and “responding to user actions”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And clients still need different getters for points, color-points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y:real} -&gt;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real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4958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 New" pitchFamily="49" charset="0"/>
              </a:rPr>
              <a:t>('a -&gt; real) * ('a -&gt; real) * 'a -&gt; real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+ 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“Any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 smtClean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 that takes a list of points and a circle (center point, radius)</a:t>
            </a:r>
          </a:p>
          <a:p>
            <a:pPr lvl="1"/>
            <a:r>
              <a:rPr lang="en-US" dirty="0" smtClean="0"/>
              <a:t>Return new list of points in argument list that lie within circle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Basic method signature: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971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800600"/>
            <a:ext cx="7010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&lt;Point&gt;();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(Point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2778866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by passing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getting back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would “do nothing wrong” its type does not prevent:</a:t>
            </a:r>
          </a:p>
          <a:p>
            <a:pPr lvl="1"/>
            <a:r>
              <a:rPr lang="en-US" dirty="0" smtClean="0"/>
              <a:t>Returning a list that has a non-color-point in it</a:t>
            </a:r>
          </a:p>
          <a:p>
            <a:pPr lvl="1"/>
            <a:r>
              <a:rPr lang="en-US" dirty="0" smtClean="0"/>
              <a:t>Modifying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 smtClean="0"/>
              <a:t> by adding non-color-points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85830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But cannot implement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properly: method body should have </a:t>
            </a:r>
            <a:r>
              <a:rPr lang="en-US" i="1" dirty="0" smtClean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knowledge of type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1242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0275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Caller uses it generically, but must instantiate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 smtClean="0"/>
              <a:t>with some subtype of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(including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it can do its job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must return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output will contain only  elements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209800"/>
            <a:ext cx="7467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425478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Java syntax: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For </a:t>
            </a:r>
            <a:r>
              <a:rPr lang="en-US" dirty="0"/>
              <a:t>backward-compatibility and implementation reasons, in Java there is </a:t>
            </a:r>
            <a:r>
              <a:rPr lang="en-US" dirty="0" smtClean="0"/>
              <a:t>actually always </a:t>
            </a:r>
            <a:r>
              <a:rPr lang="en-US" dirty="0"/>
              <a:t>a way to use casts to get around the static checking with </a:t>
            </a:r>
            <a:r>
              <a:rPr lang="en-US" dirty="0" smtClean="0"/>
              <a:t>generics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With or without bounded polymorphism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what we learned about subtyping for records and functions to understand subtyping for class-based OOP</a:t>
            </a:r>
          </a:p>
          <a:p>
            <a:pPr lvl="1"/>
            <a:r>
              <a:rPr lang="en-US" dirty="0" smtClean="0"/>
              <a:t>Like in Java/C#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Class names are also types</a:t>
            </a:r>
          </a:p>
          <a:p>
            <a:pPr lvl="1"/>
            <a:r>
              <a:rPr lang="en-US" dirty="0" smtClean="0"/>
              <a:t>Subclasses are also subtypes</a:t>
            </a:r>
          </a:p>
          <a:p>
            <a:pPr lvl="1"/>
            <a:r>
              <a:rPr lang="en-US" dirty="0" smtClean="0"/>
              <a:t>Substitution principle: Instance of subclass should usable in place of instance of superclass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8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mostly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could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sz="1000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design a type system using types very much like record types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Overriding methods could have </a:t>
            </a:r>
            <a:r>
              <a:rPr lang="en-US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Sound only because method “slots” are immutable!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Java/C#…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Compare/contrast to what our “theory” allows: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Types are class names and subtyping are explicit subclasses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add fields and methods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override a method with a covariant return type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contravariant</a:t>
            </a:r>
            <a:r>
              <a:rPr lang="en-US" dirty="0" smtClean="0"/>
              <a:t> arguments; instead makes it a non-overriding method of the same name)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AutoNum type="arabicParenBoth"/>
            </a:pPr>
            <a:r>
              <a:rPr lang="en-US" dirty="0" smtClean="0"/>
              <a:t>Is a subset of what is sound (so also sound)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(3)  Is a subset of what is sound and a different choice (adding method instead of overriding)</a:t>
            </a:r>
          </a:p>
          <a:p>
            <a:pPr marL="457200" indent="-457200">
              <a:buAutoNum type="arabicParenBoth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class defines an object's behavior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 smtClean="0"/>
              <a:t>A type describes an object's methods’ argument/result types</a:t>
            </a:r>
          </a:p>
          <a:p>
            <a:pPr lvl="1"/>
            <a:r>
              <a:rPr lang="en-US" dirty="0" smtClean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separate concepts:  </a:t>
            </a:r>
            <a:r>
              <a:rPr lang="en-US" dirty="0"/>
              <a:t>t</a:t>
            </a:r>
            <a:r>
              <a:rPr lang="en-US" dirty="0" smtClean="0"/>
              <a:t>ry to use the terms correctly</a:t>
            </a:r>
          </a:p>
          <a:p>
            <a:pPr lvl="1"/>
            <a:r>
              <a:rPr lang="en-US" dirty="0" smtClean="0"/>
              <a:t>Java/C# confuse them by requiring subclasses to be subtypes</a:t>
            </a:r>
          </a:p>
          <a:p>
            <a:pPr lvl="1"/>
            <a:r>
              <a:rPr lang="en-US" dirty="0" smtClean="0"/>
              <a:t>A class name is both a class and a type</a:t>
            </a:r>
          </a:p>
          <a:p>
            <a:pPr lvl="1"/>
            <a:r>
              <a:rPr lang="en-US" dirty="0" smtClean="0"/>
              <a:t>Confusion is convenient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: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 and C# are sound: They do not allow subtypes to do things that would lead to “method missing” or accessing a field at the wrong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Confusing (?) Java example:</a:t>
            </a:r>
          </a:p>
          <a:p>
            <a:pPr lvl="1"/>
            <a:r>
              <a:rPr lang="en-US" dirty="0" smtClean="0"/>
              <a:t>Subclass can declare field name already declared by superclass</a:t>
            </a:r>
          </a:p>
          <a:p>
            <a:pPr lvl="1"/>
            <a:r>
              <a:rPr lang="en-US" dirty="0" smtClean="0"/>
              <a:t>Two classes can use any two types for the field name</a:t>
            </a:r>
          </a:p>
          <a:p>
            <a:pPr lvl="1"/>
            <a:r>
              <a:rPr lang="en-US" smtClean="0"/>
              <a:t>Instances </a:t>
            </a:r>
            <a:r>
              <a:rPr lang="en-US" dirty="0" smtClean="0"/>
              <a:t>of subclass have two fields with same name</a:t>
            </a:r>
          </a:p>
          <a:p>
            <a:pPr lvl="1"/>
            <a:r>
              <a:rPr lang="en-US" dirty="0" smtClean="0"/>
              <a:t>“Which field is in scope” depends on which class defined the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Recall our Racket encoding of OOP-style</a:t>
            </a:r>
          </a:p>
          <a:p>
            <a:pPr lvl="1"/>
            <a:r>
              <a:rPr lang="en-US" dirty="0" smtClean="0"/>
              <a:t>“Objects” have a list of fields and a list of functions that 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a function argument, is it </a:t>
            </a:r>
            <a:r>
              <a:rPr lang="en-US" dirty="0" err="1" smtClean="0"/>
              <a:t>contravariant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it is </a:t>
            </a:r>
            <a:r>
              <a:rPr lang="en-US" i="1" dirty="0" smtClean="0"/>
              <a:t>covariant</a:t>
            </a:r>
            <a:r>
              <a:rPr lang="en-US" dirty="0" smtClean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Sound because calls always use the “whole object”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 smtClean="0"/>
              <a:t>This is why coding up your own objects manually works much less well in a statically typed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8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generics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parametric polymorphism:</a:t>
            </a:r>
          </a:p>
          <a:p>
            <a:r>
              <a:rPr lang="en-US" dirty="0" smtClean="0"/>
              <a:t>Types for functions that combine other functions: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Types for functions that operate over generic collections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Many other idioms</a:t>
            </a:r>
          </a:p>
          <a:p>
            <a:endParaRPr lang="en-US" sz="1000" dirty="0"/>
          </a:p>
          <a:p>
            <a:r>
              <a:rPr lang="en-US" dirty="0" smtClean="0"/>
              <a:t>General point: When types can “be anything” but multiple things need to be “the same type”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smtClean="0">
                <a:latin typeface="Courier New" pitchFamily="49" charset="0"/>
              </a:rPr>
              <a:t>: 'a list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('a -&gt; 'b) -&gt; 'a </a:t>
            </a:r>
            <a:r>
              <a:rPr lang="en-US" sz="2000" kern="0" dirty="0">
                <a:latin typeface="Courier New" pitchFamily="49" charset="0"/>
              </a:rPr>
              <a:t>list -&gt; </a:t>
            </a:r>
            <a:r>
              <a:rPr lang="en-US" sz="2000" kern="0" dirty="0" smtClean="0">
                <a:latin typeface="Courier New" pitchFamily="49" charset="0"/>
              </a:rPr>
              <a:t>'b list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'b) -&gt; </a:t>
            </a:r>
            <a:r>
              <a:rPr lang="en-US" sz="2000" kern="0" dirty="0" smtClean="0">
                <a:latin typeface="Courier New" pitchFamily="49" charset="0"/>
              </a:rPr>
              <a:t>('b * 'a)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 smtClean="0"/>
              <a:t>Java generics a bit clumsier syntactically and semantically, but can express the same ideas</a:t>
            </a:r>
          </a:p>
          <a:p>
            <a:pPr lvl="1"/>
            <a:r>
              <a:rPr lang="en-US" dirty="0" smtClean="0"/>
              <a:t>Without closures, often need to use (one-method) objects</a:t>
            </a:r>
          </a:p>
          <a:p>
            <a:pPr lvl="1"/>
            <a:r>
              <a:rPr lang="en-US" dirty="0" smtClean="0"/>
              <a:t>See also earlier optional lecture on closures in Java/C</a:t>
            </a:r>
          </a:p>
          <a:p>
            <a:r>
              <a:rPr lang="en-US" dirty="0" smtClean="0"/>
              <a:t>Simple example without higher-order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61546</TotalTime>
  <Words>1568</Words>
  <Application>Microsoft Office PowerPoint</Application>
  <PresentationFormat>On-screen Show (4:3)</PresentationFormat>
  <Paragraphs>298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Wingdings</vt:lpstr>
      <vt:lpstr>dan_design_template</vt:lpstr>
      <vt:lpstr>CSE341: Programming Languages  Lecture 25 Subtyping for OOP; Comparing/Combining Generics and Subtyping </vt:lpstr>
      <vt:lpstr>Now…</vt:lpstr>
      <vt:lpstr>An object is…</vt:lpstr>
      <vt:lpstr>Actual Java/C#…</vt:lpstr>
      <vt:lpstr>Classes vs. Types</vt:lpstr>
      <vt:lpstr>Optional: More details</vt:lpstr>
      <vt:lpstr>self/this is special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903</cp:revision>
  <cp:lastPrinted>2011-09-27T20:26:28Z</cp:lastPrinted>
  <dcterms:created xsi:type="dcterms:W3CDTF">2009-03-13T20:43:19Z</dcterms:created>
  <dcterms:modified xsi:type="dcterms:W3CDTF">2018-12-05T17:00:34Z</dcterms:modified>
</cp:coreProperties>
</file>