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82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6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Nested Patterns</a:t>
            </a:r>
            <a:br>
              <a:rPr lang="en-US" sz="3200" i="0" dirty="0" smtClean="0"/>
            </a:br>
            <a:r>
              <a:rPr lang="en-US" sz="3200" i="0" dirty="0" smtClean="0"/>
              <a:t>Exceptions</a:t>
            </a:r>
            <a:br>
              <a:rPr lang="en-US" sz="3200" i="0" dirty="0" smtClean="0"/>
            </a:br>
            <a:r>
              <a:rPr lang="en-US" sz="3200" i="0" dirty="0" smtClean="0"/>
              <a:t>Tail Recursion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2018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Call-stacks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a program runs, there is a </a:t>
            </a:r>
            <a:r>
              <a:rPr lang="en-US" i="1" dirty="0" smtClean="0">
                <a:solidFill>
                  <a:schemeClr val="accent2"/>
                </a:solidFill>
              </a:rPr>
              <a:t>call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stack</a:t>
            </a:r>
            <a:r>
              <a:rPr lang="en-US" dirty="0" smtClean="0"/>
              <a:t> of function calls that have started but not yet returned</a:t>
            </a:r>
          </a:p>
          <a:p>
            <a:pPr lvl="1"/>
            <a:r>
              <a:rPr lang="en-US" dirty="0" smtClean="0"/>
              <a:t>Calling a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pushes an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dirty="0" smtClean="0"/>
              <a:t>on the stack</a:t>
            </a:r>
          </a:p>
          <a:p>
            <a:pPr lvl="1"/>
            <a:r>
              <a:rPr lang="en-US" dirty="0" smtClean="0"/>
              <a:t>When a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finishes, it is popped from the stack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These stack-frames store information like the value of local variables and “what is left to do” in the function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Due to recursion, multiple stack-frames may be calls to the same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8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143000"/>
            <a:ext cx="67818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then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n*fact(n-1)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048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4384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5720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7056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5720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572000" y="3276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7056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705600" y="3276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3810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286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286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28600" y="5638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228600" y="6172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0: 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4384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4384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2438400" y="5638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*1 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45720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5720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*1 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67056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3*2 </a:t>
            </a:r>
          </a:p>
        </p:txBody>
      </p:sp>
    </p:spTree>
    <p:extLst>
      <p:ext uri="{BB962C8B-B14F-4D97-AF65-F5344CB8AC3E}">
        <p14:creationId xmlns:p14="http://schemas.microsoft.com/office/powerpoint/2010/main" val="312850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 Revised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14478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036403"/>
            <a:ext cx="82445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j-lt"/>
              </a:rPr>
              <a:t>Still recursive, more complicated, but the result of recursive</a:t>
            </a:r>
          </a:p>
          <a:p>
            <a:r>
              <a:rPr lang="en-US" b="0" dirty="0" smtClean="0">
                <a:latin typeface="+mj-lt"/>
              </a:rPr>
              <a:t>calls </a:t>
            </a:r>
            <a:r>
              <a:rPr lang="en-US" b="0" i="1" dirty="0" smtClean="0">
                <a:latin typeface="+mj-lt"/>
              </a:rPr>
              <a:t>is</a:t>
            </a:r>
            <a:r>
              <a:rPr lang="en-US" b="0" dirty="0" smtClean="0">
                <a:latin typeface="+mj-lt"/>
              </a:rPr>
              <a:t> the result for the caller (no remaining multiplication)</a:t>
            </a:r>
            <a:endParaRPr lang="en-US" b="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09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call-stacks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4384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048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4384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5720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572000" y="2438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7056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7056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705600" y="2438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6705600" y="2971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286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286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286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286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aux(1,6):_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28600" y="601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3622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3622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3622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3622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aux(1,6):_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2362200" y="601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aux(0,6):6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4958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4958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4958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4958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aux(1,6):6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696200" y="5715000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Etc…</a:t>
            </a:r>
            <a:endParaRPr lang="en-US" i="1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66294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6294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6294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aux(2,3):6</a:t>
            </a:r>
          </a:p>
        </p:txBody>
      </p:sp>
    </p:spTree>
    <p:extLst>
      <p:ext uri="{BB962C8B-B14F-4D97-AF65-F5344CB8AC3E}">
        <p14:creationId xmlns:p14="http://schemas.microsoft.com/office/powerpoint/2010/main" val="15794665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7" grpId="0" animBg="1"/>
      <p:bldP spid="48" grpId="0" animBg="1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is unnecessary to keep around a stack-frame just so it can get a </a:t>
            </a:r>
            <a:r>
              <a:rPr lang="en-US" dirty="0" err="1" smtClean="0"/>
              <a:t>callee’s</a:t>
            </a:r>
            <a:r>
              <a:rPr lang="en-US" dirty="0" smtClean="0"/>
              <a:t> result and return it without any further evaluation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ML recognizes these </a:t>
            </a:r>
            <a:r>
              <a:rPr lang="en-US" i="1" dirty="0" smtClean="0">
                <a:solidFill>
                  <a:schemeClr val="accent2"/>
                </a:solidFill>
              </a:rPr>
              <a:t>tail calls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  <a:r>
              <a:rPr lang="en-US" dirty="0" smtClean="0"/>
              <a:t>in the compiler and treats them differently:</a:t>
            </a:r>
          </a:p>
          <a:p>
            <a:pPr lvl="1"/>
            <a:r>
              <a:rPr lang="en-US" dirty="0" smtClean="0"/>
              <a:t>Pop the caller </a:t>
            </a:r>
            <a:r>
              <a:rPr lang="en-US" i="1" dirty="0" smtClean="0"/>
              <a:t>before</a:t>
            </a:r>
            <a:r>
              <a:rPr lang="en-US" dirty="0" smtClean="0"/>
              <a:t> the call, allowing </a:t>
            </a:r>
            <a:r>
              <a:rPr lang="en-US" dirty="0" err="1" smtClean="0"/>
              <a:t>callee</a:t>
            </a:r>
            <a:r>
              <a:rPr lang="en-US" dirty="0" smtClean="0"/>
              <a:t> to </a:t>
            </a:r>
            <a:r>
              <a:rPr lang="en-US" i="1" dirty="0" smtClean="0"/>
              <a:t>reuse</a:t>
            </a:r>
            <a:r>
              <a:rPr lang="en-US" dirty="0" smtClean="0"/>
              <a:t> the same stack space</a:t>
            </a:r>
          </a:p>
          <a:p>
            <a:pPr lvl="1"/>
            <a:r>
              <a:rPr lang="en-US" dirty="0" smtClean="0"/>
              <a:t>(Along with other optimizations,) as efficient as a loop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Reasonable to assume all functional-language implementations do tail-call optimization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15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really happens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2954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" y="4648200"/>
            <a:ext cx="1676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576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864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3152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</p:spTree>
    <p:extLst>
      <p:ext uri="{BB962C8B-B14F-4D97-AF65-F5344CB8AC3E}">
        <p14:creationId xmlns:p14="http://schemas.microsoft.com/office/powerpoint/2010/main" val="2170185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of tail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reasonably elegant, feasible, and important, rewriting functions to be </a:t>
            </a:r>
            <a:r>
              <a:rPr lang="en-US" i="1" dirty="0" smtClean="0">
                <a:solidFill>
                  <a:schemeClr val="accent2"/>
                </a:solidFill>
              </a:rPr>
              <a:t>tail-recursive</a:t>
            </a:r>
            <a:r>
              <a:rPr lang="en-US" dirty="0" smtClean="0"/>
              <a:t> can be much more efficient</a:t>
            </a:r>
          </a:p>
          <a:p>
            <a:pPr lvl="1"/>
            <a:r>
              <a:rPr lang="en-US" dirty="0" smtClean="0"/>
              <a:t>Tail-recursive: recursive calls are tail-calls</a:t>
            </a:r>
          </a:p>
          <a:p>
            <a:endParaRPr lang="en-US" dirty="0"/>
          </a:p>
          <a:p>
            <a:r>
              <a:rPr lang="en-US" dirty="0" smtClean="0"/>
              <a:t>There is a </a:t>
            </a:r>
            <a:r>
              <a:rPr lang="en-US" dirty="0" smtClean="0">
                <a:solidFill>
                  <a:schemeClr val="accent2"/>
                </a:solidFill>
              </a:rPr>
              <a:t>methodology</a:t>
            </a:r>
            <a:r>
              <a:rPr lang="en-US" dirty="0" smtClean="0"/>
              <a:t> that can often guide this transformation:</a:t>
            </a:r>
          </a:p>
          <a:p>
            <a:pPr lvl="1"/>
            <a:r>
              <a:rPr lang="en-US" dirty="0" smtClean="0"/>
              <a:t>Create a helper function that takes an </a:t>
            </a:r>
            <a:r>
              <a:rPr lang="en-US" i="1" dirty="0" smtClean="0">
                <a:solidFill>
                  <a:schemeClr val="accent2"/>
                </a:solidFill>
              </a:rPr>
              <a:t>accumulator</a:t>
            </a:r>
          </a:p>
          <a:p>
            <a:pPr lvl="1"/>
            <a:r>
              <a:rPr lang="en-US" dirty="0" smtClean="0"/>
              <a:t>Old base case becomes initial accumulator</a:t>
            </a:r>
          </a:p>
          <a:p>
            <a:pPr lvl="1"/>
            <a:r>
              <a:rPr lang="en-US" dirty="0" smtClean="0"/>
              <a:t>New base case becomes final accumulator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55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already seen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2954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" y="4648200"/>
            <a:ext cx="1676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576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864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3152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</p:spTree>
    <p:extLst>
      <p:ext uri="{BB962C8B-B14F-4D97-AF65-F5344CB8AC3E}">
        <p14:creationId xmlns:p14="http://schemas.microsoft.com/office/powerpoint/2010/main" val="3482423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371600"/>
            <a:ext cx="6553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sum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276600"/>
            <a:ext cx="65532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</a:t>
            </a:r>
            <a:r>
              <a:rPr lang="en-US" sz="2000" kern="0" dirty="0" err="1" smtClean="0">
                <a:latin typeface="Courier New" pitchFamily="49" charset="0"/>
              </a:rPr>
              <a:t>x+acc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aux(xs,0)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155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another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371600"/>
            <a:ext cx="6553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(rev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) @ [x]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276600"/>
            <a:ext cx="65532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’,x::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,[])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242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nest patterns as deep as we want</a:t>
            </a:r>
          </a:p>
          <a:p>
            <a:pPr lvl="1"/>
            <a:r>
              <a:rPr lang="en-US" dirty="0" smtClean="0"/>
              <a:t>Just like we can nest expressions as deep as we want</a:t>
            </a:r>
          </a:p>
          <a:p>
            <a:pPr lvl="1"/>
            <a:r>
              <a:rPr lang="en-US" dirty="0" smtClean="0"/>
              <a:t>Often avoids hard-to-read, wordy nested case expressions</a:t>
            </a:r>
          </a:p>
          <a:p>
            <a:pPr lvl="1"/>
            <a:endParaRPr lang="en-US" sz="1200" dirty="0"/>
          </a:p>
          <a:p>
            <a:r>
              <a:rPr lang="en-US" dirty="0" smtClean="0"/>
              <a:t>So the full meaning of pattern-matching is to compare a pattern against a value for the “same shape” and bind variables to the “right parts”</a:t>
            </a:r>
          </a:p>
          <a:p>
            <a:pPr lvl="1"/>
            <a:r>
              <a:rPr lang="en-US" dirty="0" smtClean="0"/>
              <a:t>More precise recursive definition coming after examples</a:t>
            </a:r>
          </a:p>
          <a:p>
            <a:pPr lvl="1"/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49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Actually much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657600"/>
            <a:ext cx="8153400" cy="2362200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fact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, tail-recursion is faster but both ways linear time</a:t>
            </a:r>
          </a:p>
          <a:p>
            <a:r>
              <a:rPr lang="en-US" dirty="0" smtClean="0"/>
              <a:t>Non-tail recursive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rev</a:t>
            </a:r>
            <a:r>
              <a:rPr lang="en-US" dirty="0" smtClean="0"/>
              <a:t> is quadratic because each recursive call uses append, which must traverse the first list</a:t>
            </a:r>
          </a:p>
          <a:p>
            <a:pPr lvl="1"/>
            <a:r>
              <a:rPr lang="en-US" dirty="0" smtClean="0"/>
              <a:t>And 1+2+…+(length-1) is almost length*length/2</a:t>
            </a:r>
          </a:p>
          <a:p>
            <a:pPr lvl="1"/>
            <a:r>
              <a:rPr lang="en-US" dirty="0" smtClean="0"/>
              <a:t>Moral: beware list-append, especially within outer recursion</a:t>
            </a:r>
          </a:p>
          <a:p>
            <a:r>
              <a:rPr lang="en-US" dirty="0" smtClean="0"/>
              <a:t>Cons constant-time (and fast), so accumulator version much better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828800"/>
            <a:ext cx="51054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(rev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) @ [x]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539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tail-recursive?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certainly cases where recursive functions cannot be evaluated in a constant amount of space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Most obvious examples are functions that process trees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these cases, the natural recursive approach is the way to go</a:t>
            </a:r>
          </a:p>
          <a:p>
            <a:pPr lvl="1"/>
            <a:r>
              <a:rPr lang="en-US" dirty="0" smtClean="0"/>
              <a:t>You could get one recursive call to be a tail call, but rarely worth the complication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Also beware the wrath of premature optimization</a:t>
            </a:r>
          </a:p>
          <a:p>
            <a:pPr lvl="1"/>
            <a:r>
              <a:rPr lang="en-US" dirty="0" smtClean="0"/>
              <a:t>Favor clear, concise code </a:t>
            </a:r>
          </a:p>
          <a:p>
            <a:pPr lvl="1"/>
            <a:r>
              <a:rPr lang="en-US" dirty="0" smtClean="0"/>
              <a:t>But do use less space if inputs may be large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85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tail-call?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“nothing left for caller to do” intuition usually suffices</a:t>
            </a:r>
          </a:p>
          <a:p>
            <a:pPr lvl="1"/>
            <a:r>
              <a:rPr lang="en-US" dirty="0"/>
              <a:t>If the result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dirty="0"/>
              <a:t>is the “immediate result” for the enclosing function body,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x</a:t>
            </a:r>
            <a:r>
              <a:rPr lang="en-US" dirty="0"/>
              <a:t> is a tail call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we can define “tail position” recursively</a:t>
            </a:r>
          </a:p>
          <a:p>
            <a:pPr lvl="1"/>
            <a:r>
              <a:rPr lang="en-US" dirty="0" smtClean="0"/>
              <a:t>Then a “tail call” is a function call in “tail position”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26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/>
              <a:t>tail call</a:t>
            </a:r>
            <a:r>
              <a:rPr lang="en-US" dirty="0" smtClean="0"/>
              <a:t>  is a function call in </a:t>
            </a:r>
            <a:r>
              <a:rPr lang="en-US" i="1" dirty="0" smtClean="0"/>
              <a:t>tail position</a:t>
            </a:r>
          </a:p>
          <a:p>
            <a:endParaRPr lang="en-US" dirty="0" smtClean="0"/>
          </a:p>
          <a:p>
            <a:r>
              <a:rPr lang="en-US" dirty="0" smtClean="0"/>
              <a:t>If an expression is not in tail position, then no </a:t>
            </a:r>
            <a:r>
              <a:rPr lang="en-US" dirty="0" err="1" smtClean="0"/>
              <a:t>subexpressions</a:t>
            </a:r>
            <a:r>
              <a:rPr lang="en-US" dirty="0" smtClean="0"/>
              <a:t> are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 = e</a:t>
            </a:r>
            <a:r>
              <a:rPr lang="en-US" dirty="0" smtClean="0"/>
              <a:t>, the body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is in tail position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e1 then e2 else e3</a:t>
            </a:r>
            <a:r>
              <a:rPr lang="en-US" dirty="0" smtClean="0"/>
              <a:t> is in tail position,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  <a:r>
              <a:rPr lang="en-US" dirty="0" smtClean="0"/>
              <a:t> are in tail position (but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is not).  (Similar for case-expressions)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 b1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e end</a:t>
            </a:r>
            <a:r>
              <a:rPr lang="en-US" dirty="0" smtClean="0"/>
              <a:t> is in tail position,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is in tail position (but no binding expressions are)</a:t>
            </a:r>
          </a:p>
          <a:p>
            <a:r>
              <a:rPr lang="en-US" dirty="0" smtClean="0"/>
              <a:t>Function-call </a:t>
            </a:r>
            <a:r>
              <a:rPr lang="en-US" i="1" dirty="0" smtClean="0"/>
              <a:t>arguments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</a:t>
            </a:r>
            <a:r>
              <a:rPr lang="en-US" dirty="0" smtClean="0"/>
              <a:t> are not in tail position</a:t>
            </a:r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77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example: zip/unzip 3 lists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073" y="1219200"/>
            <a:ext cx="7772400" cy="449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zip3 lists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lists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([],[],[])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hd1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hd2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tl2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hd3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tl3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</a:t>
            </a:r>
            <a:r>
              <a:rPr lang="en-US" sz="2000" kern="0" dirty="0" smtClean="0">
                <a:latin typeface="Courier New" pitchFamily="49" charset="0"/>
              </a:rPr>
              <a:t>(hd1,hd2,hd3)::zip3(tl1,tl2,tl3)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 </a:t>
            </a:r>
            <a:r>
              <a:rPr lang="en-US" sz="2000" kern="0" dirty="0" err="1" smtClean="0">
                <a:latin typeface="Courier New" pitchFamily="49" charset="0"/>
              </a:rPr>
              <a:t>ListLengthMismatch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unzip3 triples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triples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([],[],[])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l2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l3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unzip3 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in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</a:t>
            </a:r>
            <a:r>
              <a:rPr lang="en-US" sz="2000" kern="0" dirty="0" smtClean="0">
                <a:latin typeface="Courier New" pitchFamily="49" charset="0"/>
              </a:rPr>
              <a:t>(a::l1,b::l2,c::l3)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9722" y="5867400"/>
            <a:ext cx="3421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More examples in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sml</a:t>
            </a:r>
            <a:r>
              <a:rPr lang="en-US" sz="2000" b="0" dirty="0" smtClean="0">
                <a:latin typeface="+mj-lt"/>
              </a:rPr>
              <a:t> files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64742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Nested patterns can lead to very elegant, concise code</a:t>
            </a:r>
          </a:p>
          <a:p>
            <a:pPr lvl="1"/>
            <a:r>
              <a:rPr lang="en-US" dirty="0" smtClean="0"/>
              <a:t>Avoid nested case expressions if nested patterns are simpler and avoid unnecessary branches or let-expressions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unzip3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nondecreasing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 common idiom is matching against a tuple of </a:t>
            </a:r>
            <a:r>
              <a:rPr lang="en-US" dirty="0" err="1" smtClean="0"/>
              <a:t>datatypes</a:t>
            </a:r>
            <a:r>
              <a:rPr lang="en-US" dirty="0" smtClean="0"/>
              <a:t> to compare them </a:t>
            </a:r>
          </a:p>
          <a:p>
            <a:pPr lvl="2"/>
            <a:r>
              <a:rPr lang="en-US" dirty="0" smtClean="0"/>
              <a:t>Examples: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zip3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multsign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Wildcards are good style: use them instead of variables when you do not need the data </a:t>
            </a:r>
          </a:p>
          <a:p>
            <a:pPr lvl="1"/>
            <a:r>
              <a:rPr lang="en-US" dirty="0" smtClean="0"/>
              <a:t>Examples: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multsign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55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(Most of) the full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semantics</a:t>
            </a:r>
            <a:r>
              <a:rPr lang="en-US" dirty="0" smtClean="0"/>
              <a:t> for pattern-matching takes a pattern </a:t>
            </a:r>
            <a:r>
              <a:rPr lang="en-US" i="1" dirty="0" smtClean="0"/>
              <a:t>p</a:t>
            </a:r>
            <a:r>
              <a:rPr lang="en-US" dirty="0" smtClean="0"/>
              <a:t> and a value </a:t>
            </a:r>
            <a:r>
              <a:rPr lang="en-US" i="1" dirty="0" smtClean="0"/>
              <a:t>v</a:t>
            </a:r>
            <a:r>
              <a:rPr lang="en-US" dirty="0" smtClean="0"/>
              <a:t> and decides (1) does it match and (2) if so, what variable bindings are introduced.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Since patterns can nest, the </a:t>
            </a:r>
            <a:r>
              <a:rPr lang="en-US" dirty="0" smtClean="0">
                <a:solidFill>
                  <a:schemeClr val="accent2"/>
                </a:solidFill>
              </a:rPr>
              <a:t>definition is elegantly recursive</a:t>
            </a:r>
            <a:r>
              <a:rPr lang="en-US" dirty="0" smtClean="0"/>
              <a:t>, with a separate rule for each kind of pattern.  Some of the rules: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p</a:t>
            </a:r>
            <a:r>
              <a:rPr lang="en-US" dirty="0" smtClean="0"/>
              <a:t> is a variable </a:t>
            </a:r>
            <a:r>
              <a:rPr lang="en-US" i="1" dirty="0" smtClean="0"/>
              <a:t>x</a:t>
            </a:r>
            <a:r>
              <a:rPr lang="en-US" dirty="0" smtClean="0"/>
              <a:t>, the match succeeds and </a:t>
            </a:r>
            <a:r>
              <a:rPr lang="en-US" i="1" dirty="0" smtClean="0"/>
              <a:t>x</a:t>
            </a:r>
            <a:r>
              <a:rPr lang="en-US" dirty="0" smtClean="0"/>
              <a:t> is bound to </a:t>
            </a:r>
            <a:r>
              <a:rPr lang="en-US" i="1" dirty="0" smtClean="0"/>
              <a:t>v</a:t>
            </a:r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is </a:t>
            </a:r>
            <a:r>
              <a:rPr lang="en-US" dirty="0" smtClean="0"/>
              <a:t>_, </a:t>
            </a:r>
            <a:r>
              <a:rPr lang="en-US" dirty="0"/>
              <a:t>the match succeeds and </a:t>
            </a:r>
            <a:r>
              <a:rPr lang="en-US" dirty="0" smtClean="0"/>
              <a:t>no bindings are introduced</a:t>
            </a:r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i="1" dirty="0" smtClean="0"/>
              <a:t>(p1,…,</a:t>
            </a:r>
            <a:r>
              <a:rPr lang="en-US" i="1" dirty="0" err="1" smtClean="0"/>
              <a:t>pn</a:t>
            </a:r>
            <a:r>
              <a:rPr lang="en-US" i="1" dirty="0" smtClean="0"/>
              <a:t>)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  <a:r>
              <a:rPr lang="en-US" dirty="0" smtClean="0"/>
              <a:t> is </a:t>
            </a:r>
            <a:r>
              <a:rPr lang="en-US" i="1" dirty="0" smtClean="0"/>
              <a:t>(v1,…,</a:t>
            </a:r>
            <a:r>
              <a:rPr lang="en-US" i="1" dirty="0" err="1" smtClean="0"/>
              <a:t>vn</a:t>
            </a:r>
            <a:r>
              <a:rPr lang="en-US" i="1" dirty="0" smtClean="0"/>
              <a:t>)</a:t>
            </a:r>
            <a:r>
              <a:rPr lang="en-US" dirty="0" smtClean="0"/>
              <a:t>, the match succeeds if and only if </a:t>
            </a:r>
            <a:r>
              <a:rPr lang="en-US" i="1" dirty="0" smtClean="0"/>
              <a:t>p1</a:t>
            </a:r>
            <a:r>
              <a:rPr lang="en-US" dirty="0" smtClean="0"/>
              <a:t> matches </a:t>
            </a:r>
            <a:r>
              <a:rPr lang="en-US" i="1" dirty="0" smtClean="0"/>
              <a:t>v1</a:t>
            </a:r>
            <a:r>
              <a:rPr lang="en-US" dirty="0" smtClean="0"/>
              <a:t>, …, </a:t>
            </a:r>
            <a:r>
              <a:rPr lang="en-US" i="1" dirty="0" err="1" smtClean="0"/>
              <a:t>pn</a:t>
            </a:r>
            <a:r>
              <a:rPr lang="en-US" dirty="0" smtClean="0"/>
              <a:t> matches </a:t>
            </a:r>
            <a:r>
              <a:rPr lang="en-US" i="1" dirty="0" err="1" smtClean="0"/>
              <a:t>vn</a:t>
            </a:r>
            <a:r>
              <a:rPr lang="en-US" dirty="0" smtClean="0"/>
              <a:t>.  The bindings are the union of all bindings from the </a:t>
            </a:r>
            <a:r>
              <a:rPr lang="en-US" dirty="0" err="1" smtClean="0"/>
              <a:t>submatches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is </a:t>
            </a:r>
            <a:r>
              <a:rPr lang="en-US" i="1" dirty="0" smtClean="0"/>
              <a:t>C p1</a:t>
            </a:r>
            <a:r>
              <a:rPr lang="en-US" dirty="0" smtClean="0"/>
              <a:t>, the match succeeds if </a:t>
            </a:r>
            <a:r>
              <a:rPr lang="en-US" i="1" dirty="0" smtClean="0"/>
              <a:t>v</a:t>
            </a:r>
            <a:r>
              <a:rPr lang="en-US" dirty="0" smtClean="0"/>
              <a:t> is </a:t>
            </a:r>
            <a:r>
              <a:rPr lang="en-US" i="1" dirty="0" smtClean="0"/>
              <a:t>C v1</a:t>
            </a:r>
            <a:r>
              <a:rPr lang="en-US" dirty="0" smtClean="0"/>
              <a:t> (i.e., the same constructor) and </a:t>
            </a:r>
            <a:r>
              <a:rPr lang="en-US" i="1" dirty="0" smtClean="0"/>
              <a:t>p1</a:t>
            </a:r>
            <a:r>
              <a:rPr lang="en-US" dirty="0" smtClean="0"/>
              <a:t> matches </a:t>
            </a:r>
            <a:r>
              <a:rPr lang="en-US" i="1" dirty="0" smtClean="0"/>
              <a:t>v1</a:t>
            </a:r>
            <a:r>
              <a:rPr lang="en-US" dirty="0" smtClean="0"/>
              <a:t>.  The bindings are the bindings from the </a:t>
            </a:r>
            <a:r>
              <a:rPr lang="en-US" dirty="0" err="1" smtClean="0"/>
              <a:t>submatch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… (there are several other similar forms of patterns)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236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a::b::c::d</a:t>
            </a:r>
            <a:r>
              <a:rPr lang="en-US" dirty="0"/>
              <a:t> matches all lists with &gt;= 3 elements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a::b::c::[] </a:t>
            </a:r>
            <a:r>
              <a:rPr lang="en-US" dirty="0"/>
              <a:t>matches all lists with 3 elements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),(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c,d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))::e </a:t>
            </a:r>
            <a:r>
              <a:rPr lang="en-US" dirty="0"/>
              <a:t>matches all non-empty lists of pairs of pairs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25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exception binding introduces a new kind of exception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raise</a:t>
            </a:r>
            <a:r>
              <a:rPr lang="en-US" dirty="0" smtClean="0"/>
              <a:t> primitive raises (a.k.a. throws) an exception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handle expression can handle (a.k.a. catch) an exception</a:t>
            </a:r>
          </a:p>
          <a:p>
            <a:pPr lvl="1"/>
            <a:r>
              <a:rPr lang="en-US" dirty="0" smtClean="0"/>
              <a:t>If doesn’t match, exception continues to propagate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133600"/>
            <a:ext cx="6629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MyUndesirableCondition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MyOtherException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3581400"/>
            <a:ext cx="5105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MyUndesirableException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MyOtherException</a:t>
            </a:r>
            <a:r>
              <a:rPr lang="en-US" sz="2000" kern="0" dirty="0" smtClean="0">
                <a:latin typeface="Courier New" pitchFamily="49" charset="0"/>
              </a:rPr>
              <a:t> (7,9))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5410200"/>
            <a:ext cx="6477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handle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MyUndesirableException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handle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MyOtherException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e2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308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Exceptions are a lot like </a:t>
            </a:r>
            <a:r>
              <a:rPr lang="en-US" dirty="0" err="1" smtClean="0"/>
              <a:t>datatype</a:t>
            </a:r>
            <a:r>
              <a:rPr lang="en-US" dirty="0" smtClean="0"/>
              <a:t> constructors…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Declaring an exception adds a constructor for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r>
              <a:rPr lang="en-US" dirty="0" smtClean="0"/>
              <a:t>Can pass values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exn</a:t>
            </a:r>
            <a:r>
              <a:rPr lang="en-US" dirty="0" smtClean="0"/>
              <a:t> anywhere (e.g., function arguments)</a:t>
            </a:r>
          </a:p>
          <a:p>
            <a:pPr lvl="1"/>
            <a:r>
              <a:rPr lang="en-US" dirty="0" smtClean="0"/>
              <a:t>Not too common to do this but can be useful</a:t>
            </a:r>
          </a:p>
          <a:p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handle</a:t>
            </a:r>
            <a:r>
              <a:rPr lang="en-US" dirty="0" smtClean="0"/>
              <a:t> can have multiple branches with patterns for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61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Should now be comfortable with recursion:</a:t>
            </a:r>
          </a:p>
          <a:p>
            <a:endParaRPr lang="en-US" sz="1000" dirty="0" smtClean="0"/>
          </a:p>
          <a:p>
            <a:r>
              <a:rPr lang="en-US" dirty="0" smtClean="0"/>
              <a:t>No harder than using a loop (whatever that is 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pPr marL="0" indent="0">
              <a:buNone/>
            </a:pPr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/>
              <a:t>Often much easier than a loop </a:t>
            </a:r>
          </a:p>
          <a:p>
            <a:pPr lvl="1"/>
            <a:r>
              <a:rPr lang="en-US" dirty="0" smtClean="0"/>
              <a:t>When processing a tree (e.g., evaluate an arithmetic expression)</a:t>
            </a:r>
          </a:p>
          <a:p>
            <a:pPr lvl="1"/>
            <a:r>
              <a:rPr lang="en-US" dirty="0" smtClean="0"/>
              <a:t>Examples like appending lists</a:t>
            </a:r>
          </a:p>
          <a:p>
            <a:pPr lvl="1"/>
            <a:r>
              <a:rPr lang="en-US" dirty="0" smtClean="0"/>
              <a:t>Avoids mutation even for local variables</a:t>
            </a:r>
          </a:p>
          <a:p>
            <a:pPr lvl="1"/>
            <a:endParaRPr lang="en-US" sz="1000" dirty="0"/>
          </a:p>
          <a:p>
            <a:r>
              <a:rPr lang="en-US" dirty="0" smtClean="0"/>
              <a:t>Now: </a:t>
            </a:r>
          </a:p>
          <a:p>
            <a:pPr lvl="1"/>
            <a:r>
              <a:rPr lang="en-US" dirty="0" smtClean="0"/>
              <a:t>How to reason about </a:t>
            </a:r>
            <a:r>
              <a:rPr lang="en-US" i="1" dirty="0" smtClean="0"/>
              <a:t>efficiency</a:t>
            </a:r>
            <a:r>
              <a:rPr lang="en-US" dirty="0" smtClean="0"/>
              <a:t> of recursion</a:t>
            </a:r>
          </a:p>
          <a:p>
            <a:pPr lvl="1"/>
            <a:r>
              <a:rPr lang="en-US" dirty="0" smtClean="0"/>
              <a:t>The importance of </a:t>
            </a:r>
            <a:r>
              <a:rPr lang="en-US" i="1" dirty="0" smtClean="0"/>
              <a:t>tail recursion</a:t>
            </a:r>
          </a:p>
          <a:p>
            <a:pPr lvl="1"/>
            <a:r>
              <a:rPr lang="en-US" dirty="0" smtClean="0"/>
              <a:t>Using an </a:t>
            </a:r>
            <a:r>
              <a:rPr lang="en-US" i="1" dirty="0" smtClean="0"/>
              <a:t>accumulator</a:t>
            </a:r>
            <a:r>
              <a:rPr lang="en-US" dirty="0" smtClean="0"/>
              <a:t> to achieve tail recursion</a:t>
            </a:r>
          </a:p>
          <a:p>
            <a:pPr lvl="1"/>
            <a:r>
              <a:rPr lang="en-US" dirty="0" smtClean="0"/>
              <a:t>[No new language features here]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85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57836</TotalTime>
  <Words>1744</Words>
  <Application>Microsoft Office PowerPoint</Application>
  <PresentationFormat>On-screen Show (4:3)</PresentationFormat>
  <Paragraphs>354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Courier New</vt:lpstr>
      <vt:lpstr>Times New Roman</vt:lpstr>
      <vt:lpstr>Wingdings</vt:lpstr>
      <vt:lpstr>dan_design_template</vt:lpstr>
      <vt:lpstr>CSE341: Programming Languages  Lecture 6 Nested Patterns Exceptions Tail Recursion</vt:lpstr>
      <vt:lpstr>Nested patterns</vt:lpstr>
      <vt:lpstr>Useful example: zip/unzip 3 lists</vt:lpstr>
      <vt:lpstr>Style</vt:lpstr>
      <vt:lpstr>(Most of) the full definition</vt:lpstr>
      <vt:lpstr>Examples</vt:lpstr>
      <vt:lpstr>Exceptions</vt:lpstr>
      <vt:lpstr>Actually…</vt:lpstr>
      <vt:lpstr>Recursion</vt:lpstr>
      <vt:lpstr>Call-stacks</vt:lpstr>
      <vt:lpstr>Example</vt:lpstr>
      <vt:lpstr>Example Revised</vt:lpstr>
      <vt:lpstr>The call-stacks</vt:lpstr>
      <vt:lpstr>An optimization</vt:lpstr>
      <vt:lpstr>What really happens</vt:lpstr>
      <vt:lpstr>Moral of tail recursion</vt:lpstr>
      <vt:lpstr>Methodology already seen</vt:lpstr>
      <vt:lpstr>Another example</vt:lpstr>
      <vt:lpstr>And another</vt:lpstr>
      <vt:lpstr>Actually much better</vt:lpstr>
      <vt:lpstr>Always tail-recursive?</vt:lpstr>
      <vt:lpstr>What is a tail-call?</vt:lpstr>
      <vt:lpstr>Precise definition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826</cp:revision>
  <cp:lastPrinted>2011-09-27T20:26:28Z</cp:lastPrinted>
  <dcterms:created xsi:type="dcterms:W3CDTF">2009-03-13T20:43:19Z</dcterms:created>
  <dcterms:modified xsi:type="dcterms:W3CDTF">2018-10-01T17:29:54Z</dcterms:modified>
</cp:coreProperties>
</file>