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/>
    <p:restoredTop sz="94660"/>
  </p:normalViewPr>
  <p:slideViewPr>
    <p:cSldViewPr>
      <p:cViewPr varScale="1">
        <p:scale>
          <a:sx n="256" d="100"/>
          <a:sy n="256" d="100"/>
        </p:scale>
        <p:origin x="16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3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/>
              <a:t>Local </a:t>
            </a:r>
            <a:r>
              <a:rPr lang="en-US" sz="3200" i="0" dirty="0" smtClean="0"/>
              <a:t>Bindings;</a:t>
            </a:r>
            <a:br>
              <a:rPr lang="en-US" sz="3200" i="0" dirty="0" smtClean="0"/>
            </a:br>
            <a:r>
              <a:rPr lang="en-US" sz="3200" i="0" dirty="0" smtClean="0"/>
              <a:t> Options;</a:t>
            </a:r>
            <a:br>
              <a:rPr lang="en-US" sz="3200" i="0" dirty="0" smtClean="0"/>
            </a:br>
            <a:r>
              <a:rPr lang="en-US" sz="3200" i="0" dirty="0" smtClean="0"/>
              <a:t> </a:t>
            </a:r>
            <a:r>
              <a:rPr lang="en-US" sz="3200" i="0" dirty="0"/>
              <a:t>Benefits of No </a:t>
            </a:r>
            <a:r>
              <a:rPr lang="en-US" sz="3200" i="0" dirty="0" smtClean="0"/>
              <a:t>Mutation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  <a:endParaRPr lang="en-US" sz="2400" dirty="0"/>
          </a:p>
          <a:p>
            <a:r>
              <a:rPr lang="en-US" sz="2400" dirty="0"/>
              <a:t>Winter 2018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96" y="3733800"/>
            <a:ext cx="7772400" cy="2743200"/>
          </a:xfrm>
        </p:spPr>
        <p:txBody>
          <a:bodyPr/>
          <a:lstStyle/>
          <a:p>
            <a:r>
              <a:rPr lang="en-US" dirty="0" smtClean="0"/>
              <a:t>Functions can use bindings in the environment where they are defined:</a:t>
            </a:r>
          </a:p>
          <a:p>
            <a:pPr lvl="1"/>
            <a:r>
              <a:rPr lang="en-US" dirty="0" smtClean="0"/>
              <a:t>Bindings from “outer” environments</a:t>
            </a:r>
          </a:p>
          <a:p>
            <a:pPr lvl="2"/>
            <a:r>
              <a:rPr lang="en-US" dirty="0" smtClean="0"/>
              <a:t>Such as parameters to the outer function</a:t>
            </a:r>
          </a:p>
          <a:p>
            <a:pPr lvl="1"/>
            <a:r>
              <a:rPr lang="en-US" dirty="0" smtClean="0"/>
              <a:t>Earlier bindings in the let-expression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Unnecessary parameters are usually bad style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>
                <a:latin typeface="Courier New" pitchFamily="49" charset="0"/>
              </a:rPr>
              <a:t>to</a:t>
            </a:r>
            <a:r>
              <a:rPr lang="en-US" dirty="0" smtClean="0"/>
              <a:t> in previous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69796" y="1219200"/>
            <a:ext cx="6096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countup_from1_better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7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functions: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style to define helper functions inside the functions they help if they are:</a:t>
            </a:r>
          </a:p>
          <a:p>
            <a:pPr lvl="1"/>
            <a:r>
              <a:rPr lang="en-US" dirty="0" smtClean="0"/>
              <a:t>Unlikely to be useful elsewhere</a:t>
            </a:r>
          </a:p>
          <a:p>
            <a:pPr lvl="1"/>
            <a:r>
              <a:rPr lang="en-US" dirty="0" smtClean="0"/>
              <a:t>Likely to be misused if available elsewhere</a:t>
            </a:r>
          </a:p>
          <a:p>
            <a:pPr lvl="1"/>
            <a:r>
              <a:rPr lang="en-US" dirty="0" smtClean="0"/>
              <a:t>Likely to be changed or removed later</a:t>
            </a:r>
          </a:p>
          <a:p>
            <a:pPr lvl="1"/>
            <a:endParaRPr lang="en-US" dirty="0"/>
          </a:p>
          <a:p>
            <a:r>
              <a:rPr lang="en-US" dirty="0" smtClean="0"/>
              <a:t>A fundamental trade-off in code design: reusing code saves effort and avoids bugs, but makes the reused code harder to change later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5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repeated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 and the recursive calls it makes</a:t>
            </a:r>
          </a:p>
          <a:p>
            <a:pPr lvl="1"/>
            <a:r>
              <a:rPr lang="en-US" dirty="0" smtClean="0"/>
              <a:t>Don’t worry about calls to 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they do a small constant amount of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590800"/>
            <a:ext cx="7010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[50,49,…,1]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[1,2,…,50]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84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unusable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8096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533400"/>
            <a:ext cx="4572000" cy="1038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Line 45"/>
          <p:cNvSpPr>
            <a:spLocks noChangeShapeType="1"/>
          </p:cNvSpPr>
          <p:nvPr/>
        </p:nvSpPr>
        <p:spPr bwMode="auto">
          <a:xfrm>
            <a:off x="19050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2" name="Line 45"/>
          <p:cNvSpPr>
            <a:spLocks noChangeShapeType="1"/>
          </p:cNvSpPr>
          <p:nvPr/>
        </p:nvSpPr>
        <p:spPr bwMode="auto">
          <a:xfrm>
            <a:off x="39624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96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0198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67056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5"/>
          <p:cNvSpPr>
            <a:spLocks noChangeShapeType="1"/>
          </p:cNvSpPr>
          <p:nvPr/>
        </p:nvSpPr>
        <p:spPr bwMode="auto">
          <a:xfrm>
            <a:off x="73152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9140" y="182880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293358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1752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38100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60198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6705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73152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29526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667650" y="4147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92977" y="57720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065488" y="396240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r>
              <a:rPr lang="en-US" baseline="30000" dirty="0" smtClean="0">
                <a:latin typeface="+mj-lt"/>
              </a:rPr>
              <a:t>50</a:t>
            </a:r>
          </a:p>
          <a:p>
            <a:r>
              <a:rPr lang="en-US" dirty="0" smtClean="0">
                <a:latin typeface="+mj-lt"/>
              </a:rPr>
              <a:t>times</a:t>
            </a:r>
            <a:endParaRPr lang="en-US" dirty="0">
              <a:latin typeface="+mj-lt"/>
            </a:endParaRP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1720572" y="3105090"/>
            <a:ext cx="459754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4004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3810000" y="3152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3714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3810000" y="4629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4476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3810000" y="4676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400" y="5238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0198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5"/>
          <p:cNvSpPr>
            <a:spLocks noChangeShapeType="1"/>
          </p:cNvSpPr>
          <p:nvPr/>
        </p:nvSpPr>
        <p:spPr bwMode="auto">
          <a:xfrm>
            <a:off x="67056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7344674" y="3124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59436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66294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72390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9436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6294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268474" y="3886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9436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66294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72390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59436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66294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>
            <a:off x="7268474" y="4724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59436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>
            <a:off x="66294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72390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59436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>
            <a:off x="66294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268474" y="5486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1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never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one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dirty="0" smtClean="0"/>
              <a:t> call’s if-then-else logic and calls to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 take 10</a:t>
            </a:r>
            <a:r>
              <a:rPr lang="en-US" sz="2400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[50,49,…,1]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takes 50 x 10</a:t>
            </a:r>
            <a:r>
              <a:rPr lang="en-US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[1,2,…,50] </a:t>
            </a:r>
            <a:r>
              <a:rPr lang="en-US" dirty="0" smtClean="0"/>
              <a:t>takes 1.12 x 10</a:t>
            </a:r>
            <a:r>
              <a:rPr lang="en-US" b="1" baseline="30000" dirty="0" smtClean="0"/>
              <a:t>8</a:t>
            </a:r>
            <a:r>
              <a:rPr lang="en-US" dirty="0" smtClean="0"/>
              <a:t> seconds </a:t>
            </a:r>
          </a:p>
          <a:p>
            <a:pPr lvl="2"/>
            <a:r>
              <a:rPr lang="en-US" dirty="0" smtClean="0"/>
              <a:t>(over 3.5 years)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[1,2,…,55]</a:t>
            </a:r>
            <a:r>
              <a:rPr lang="en-US" dirty="0" smtClean="0">
                <a:latin typeface="+mj-lt"/>
              </a:rPr>
              <a:t>takes over 1 century</a:t>
            </a:r>
          </a:p>
          <a:p>
            <a:pPr lvl="2"/>
            <a:r>
              <a:rPr lang="en-US" dirty="0" smtClean="0">
                <a:latin typeface="+mj-lt"/>
              </a:rPr>
              <a:t>Buying a faster computer won’t help much </a:t>
            </a:r>
            <a:r>
              <a:rPr lang="en-US" dirty="0" smtClean="0">
                <a:latin typeface="+mj-lt"/>
                <a:sym typeface="Wingdings" pitchFamily="2" charset="2"/>
              </a:rPr>
              <a:t></a:t>
            </a:r>
            <a:endParaRPr lang="en-US" dirty="0" smtClean="0">
              <a:latin typeface="+mj-lt"/>
            </a:endParaRPr>
          </a:p>
          <a:p>
            <a:pPr lvl="2"/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The key is not to do repeated work that might do repeated work that might do…</a:t>
            </a:r>
          </a:p>
          <a:p>
            <a:pPr lvl="1"/>
            <a:r>
              <a:rPr lang="en-US" dirty="0" smtClean="0">
                <a:latin typeface="+mj-lt"/>
              </a:rPr>
              <a:t>Saving recursive results in local bindings is essential…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max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600200"/>
            <a:ext cx="70104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good_max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45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84798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1726" y="1499788"/>
            <a:ext cx="5287274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19050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1" name="Line 45"/>
          <p:cNvSpPr>
            <a:spLocks noChangeShapeType="1"/>
          </p:cNvSpPr>
          <p:nvPr/>
        </p:nvSpPr>
        <p:spPr bwMode="auto">
          <a:xfrm>
            <a:off x="39624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>
            <a:off x="60198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7056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73152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79140" y="386709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36828" y="464820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>
            <a:off x="18288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4667310"/>
            <a:ext cx="16458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3915674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43400" y="4667310"/>
            <a:ext cx="1600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59436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6294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72390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02940" y="466731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394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914400" lvl="2" indent="0">
              <a:buNone/>
            </a:pPr>
            <a:endParaRPr lang="en-US" sz="1000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option</a:t>
            </a:r>
            <a:r>
              <a:rPr lang="en-US" dirty="0" smtClean="0"/>
              <a:t> is a type for 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list</a:t>
            </a:r>
            <a:r>
              <a:rPr lang="en-US" dirty="0" smtClean="0"/>
              <a:t>, but a different type, not a list)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Building: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</a:t>
            </a:r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option 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e::[]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Accessing</a:t>
            </a:r>
            <a:r>
              <a:rPr lang="en-US" dirty="0" smtClean="0"/>
              <a:t>: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</a:t>
            </a:r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option -&gt; 'a </a:t>
            </a:r>
            <a:r>
              <a:rPr lang="en-US" dirty="0" smtClean="0"/>
              <a:t>(exception if 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9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954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better_max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better_max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isSome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better_max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Nothing wrong with this, but as a matter of style might prefer not to do so much useless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” in the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6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variation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86106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better_max2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let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ok to assume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nonempty b/c local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max_nonempty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11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Huge progress already on the core pieces of ML:</a:t>
            </a:r>
          </a:p>
          <a:p>
            <a:r>
              <a:rPr lang="en-US" dirty="0" smtClean="0"/>
              <a:t>Types: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 list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Types “nest” (each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above can be itself a compound type)</a:t>
            </a:r>
          </a:p>
          <a:p>
            <a:r>
              <a:rPr lang="en-US" dirty="0" smtClean="0">
                <a:cs typeface="Courier New" pitchFamily="49" charset="0"/>
              </a:rPr>
              <a:t>Variables, environments, and basic expressions</a:t>
            </a:r>
          </a:p>
          <a:p>
            <a:r>
              <a:rPr lang="en-US" dirty="0" smtClean="0">
                <a:cs typeface="Courier New" pitchFamily="49" charset="0"/>
              </a:rPr>
              <a:t>Functions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x0 (x1:t1,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e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(e1, …, en)</a:t>
            </a:r>
          </a:p>
          <a:p>
            <a:r>
              <a:rPr lang="en-US" dirty="0" smtClean="0">
                <a:cs typeface="Courier New" pitchFamily="49" charset="0"/>
              </a:rPr>
              <a:t>Tuples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e1, …,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e, #2 e, …</a:t>
            </a:r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Lists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 e1::e2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61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Cannot tell if you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8153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these two implementations of </a:t>
            </a:r>
            <a:r>
              <a:rPr lang="en-US" b="1" dirty="0" err="1">
                <a:latin typeface="Courier New" pitchFamily="49" charset="0"/>
              </a:rPr>
              <a:t>sort_pair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indistinguishable</a:t>
            </a:r>
          </a:p>
          <a:p>
            <a:pPr lvl="1"/>
            <a:r>
              <a:rPr lang="en-US" dirty="0" smtClean="0"/>
              <a:t>But only because tuples are immutable</a:t>
            </a:r>
          </a:p>
          <a:p>
            <a:pPr lvl="1"/>
            <a:r>
              <a:rPr lang="en-US" dirty="0" smtClean="0"/>
              <a:t>The first is better style: simpler and avoids making a new pair in the then-branch</a:t>
            </a:r>
          </a:p>
          <a:p>
            <a:pPr lvl="1"/>
            <a:r>
              <a:rPr lang="en-US" dirty="0" smtClean="0"/>
              <a:t>In languages with mutable compound data, these are different!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21497" y="1295400"/>
            <a:ext cx="5181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&lt;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2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we had mutation…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8001000" cy="2667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depend on how we implemented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endParaRPr lang="en-US" dirty="0" smtClean="0"/>
          </a:p>
          <a:p>
            <a:pPr lvl="2"/>
            <a:r>
              <a:rPr lang="en-US" dirty="0" smtClean="0"/>
              <a:t>Would have to decide carefully and document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without mutation, we can implement “either way”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code can ever distinguish aliasing vs. identical copies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need to think about aliasing: focus on other things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Can use aliasing, which saves space, without danger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447800"/>
            <a:ext cx="4724400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(3,4)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sort_pair</a:t>
            </a:r>
            <a:r>
              <a:rPr lang="en-US" sz="2000" kern="0" dirty="0" smtClean="0">
                <a:latin typeface="Courier New" pitchFamily="49" charset="0"/>
              </a:rPr>
              <a:t>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i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solidFill>
                  <a:srgbClr val="FF0000"/>
                </a:solidFill>
                <a:latin typeface="Courier New" pitchFamily="49" charset="0"/>
              </a:rPr>
              <a:t>somehow mutate #1 x to hold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781800" y="1905000"/>
            <a:ext cx="830729" cy="271551"/>
            <a:chOff x="912" y="864"/>
            <a:chExt cx="768" cy="336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019800" y="1905000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88564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9" name="Line 45"/>
          <p:cNvSpPr>
            <a:spLocks noChangeShapeType="1"/>
          </p:cNvSpPr>
          <p:nvPr/>
        </p:nvSpPr>
        <p:spPr bwMode="auto">
          <a:xfrm>
            <a:off x="6342156" y="20458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23900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5471" y="2971800"/>
            <a:ext cx="830729" cy="271551"/>
            <a:chOff x="912" y="864"/>
            <a:chExt cx="768" cy="33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103471" y="259080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y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96931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425826" y="2731675"/>
            <a:ext cx="387097" cy="3463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732267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 flipV="1">
            <a:off x="6425827" y="2176550"/>
            <a:ext cx="414617" cy="5500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6294581" y="22198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90846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84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even better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295400"/>
            <a:ext cx="73152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[2,4]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[5,3,0]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50729" y="3609088"/>
            <a:ext cx="830729" cy="271551"/>
            <a:chOff x="912" y="864"/>
            <a:chExt cx="768" cy="336"/>
          </a:xfrm>
        </p:grpSpPr>
        <p:sp>
          <p:nvSpPr>
            <p:cNvPr id="104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41060" y="3609088"/>
            <a:ext cx="830729" cy="271551"/>
            <a:chOff x="912" y="864"/>
            <a:chExt cx="768" cy="336"/>
          </a:xfrm>
        </p:grpSpPr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" name="Line 11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50729" y="4035812"/>
            <a:ext cx="830729" cy="271551"/>
            <a:chOff x="912" y="864"/>
            <a:chExt cx="768" cy="336"/>
          </a:xfrm>
        </p:grpSpPr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541060" y="4035812"/>
            <a:ext cx="830729" cy="271551"/>
            <a:chOff x="912" y="864"/>
            <a:chExt cx="768" cy="336"/>
          </a:xfrm>
        </p:grpSpPr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9" name="Line 17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9471" y="4035812"/>
            <a:ext cx="830729" cy="271551"/>
            <a:chOff x="912" y="864"/>
            <a:chExt cx="768" cy="336"/>
          </a:xfrm>
        </p:grpSpPr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2450729" y="4462535"/>
            <a:ext cx="830729" cy="271551"/>
            <a:chOff x="912" y="864"/>
            <a:chExt cx="768" cy="336"/>
          </a:xfrm>
        </p:grpSpPr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3541060" y="4462535"/>
            <a:ext cx="830729" cy="271551"/>
            <a:chOff x="912" y="864"/>
            <a:chExt cx="768" cy="336"/>
          </a:xfrm>
        </p:grpSpPr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3" name="Line 2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466682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66682" y="399701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y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466682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z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2554569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3592981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4</a:t>
            </a: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 flipV="1">
            <a:off x="4008345" y="3647881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>
            <a:off x="3177617" y="376426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3177617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4216028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2554569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592981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683313" y="4035812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</a:t>
            </a: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 flipV="1">
            <a:off x="5046756" y="4074604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2554569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644901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3177617" y="4617707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 flipH="1" flipV="1">
            <a:off x="2658411" y="4307363"/>
            <a:ext cx="1609537" cy="2327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" name="Line 45"/>
          <p:cNvSpPr>
            <a:spLocks noChangeShapeType="1"/>
          </p:cNvSpPr>
          <p:nvPr/>
        </p:nvSpPr>
        <p:spPr bwMode="auto">
          <a:xfrm>
            <a:off x="1867997" y="46421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7" name="Line 45"/>
          <p:cNvSpPr>
            <a:spLocks noChangeShapeType="1"/>
          </p:cNvSpPr>
          <p:nvPr/>
        </p:nvSpPr>
        <p:spPr bwMode="auto">
          <a:xfrm>
            <a:off x="1867997" y="417259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>
            <a:off x="1867997" y="3749963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" name="Group 2"/>
          <p:cNvGrpSpPr/>
          <p:nvPr/>
        </p:nvGrpSpPr>
        <p:grpSpPr>
          <a:xfrm>
            <a:off x="1463040" y="5199602"/>
            <a:ext cx="6086311" cy="1124998"/>
            <a:chOff x="1447800" y="5199602"/>
            <a:chExt cx="6086311" cy="1124998"/>
          </a:xfrm>
        </p:grpSpPr>
        <p:grpSp>
          <p:nvGrpSpPr>
            <p:cNvPr id="33" name="Group 51"/>
            <p:cNvGrpSpPr>
              <a:grpSpLocks/>
            </p:cNvGrpSpPr>
            <p:nvPr/>
          </p:nvGrpSpPr>
          <p:grpSpPr bwMode="auto">
            <a:xfrm>
              <a:off x="2445897" y="5199602"/>
              <a:ext cx="830729" cy="271551"/>
              <a:chOff x="912" y="864"/>
              <a:chExt cx="768" cy="336"/>
            </a:xfrm>
          </p:grpSpPr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" name="Group 54"/>
            <p:cNvGrpSpPr>
              <a:grpSpLocks/>
            </p:cNvGrpSpPr>
            <p:nvPr/>
          </p:nvGrpSpPr>
          <p:grpSpPr bwMode="auto">
            <a:xfrm>
              <a:off x="3536229" y="5199602"/>
              <a:ext cx="830729" cy="271551"/>
              <a:chOff x="912" y="864"/>
              <a:chExt cx="768" cy="336"/>
            </a:xfrm>
          </p:grpSpPr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5" name="Group 57"/>
            <p:cNvGrpSpPr>
              <a:grpSpLocks/>
            </p:cNvGrpSpPr>
            <p:nvPr/>
          </p:nvGrpSpPr>
          <p:grpSpPr bwMode="auto">
            <a:xfrm>
              <a:off x="2445897" y="5626325"/>
              <a:ext cx="830729" cy="271551"/>
              <a:chOff x="912" y="864"/>
              <a:chExt cx="768" cy="336"/>
            </a:xfrm>
          </p:grpSpPr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6" name="Group 60"/>
            <p:cNvGrpSpPr>
              <a:grpSpLocks/>
            </p:cNvGrpSpPr>
            <p:nvPr/>
          </p:nvGrpSpPr>
          <p:grpSpPr bwMode="auto">
            <a:xfrm>
              <a:off x="3536229" y="5626325"/>
              <a:ext cx="830729" cy="271551"/>
              <a:chOff x="912" y="864"/>
              <a:chExt cx="768" cy="336"/>
            </a:xfrm>
          </p:grpSpPr>
          <p:sp>
            <p:nvSpPr>
              <p:cNvPr id="84" name="Rectangle 6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7" name="Group 63"/>
            <p:cNvGrpSpPr>
              <a:grpSpLocks/>
            </p:cNvGrpSpPr>
            <p:nvPr/>
          </p:nvGrpSpPr>
          <p:grpSpPr bwMode="auto">
            <a:xfrm>
              <a:off x="4574639" y="5626325"/>
              <a:ext cx="830729" cy="271551"/>
              <a:chOff x="912" y="864"/>
              <a:chExt cx="768" cy="336"/>
            </a:xfrm>
          </p:grpSpPr>
          <p:sp>
            <p:nvSpPr>
              <p:cNvPr id="82" name="Rectangle 6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Line 6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8" name="Group 66"/>
            <p:cNvGrpSpPr>
              <a:grpSpLocks/>
            </p:cNvGrpSpPr>
            <p:nvPr/>
          </p:nvGrpSpPr>
          <p:grpSpPr bwMode="auto">
            <a:xfrm>
              <a:off x="2445897" y="6053049"/>
              <a:ext cx="830729" cy="271551"/>
              <a:chOff x="912" y="864"/>
              <a:chExt cx="768" cy="336"/>
            </a:xfrm>
          </p:grpSpPr>
          <p:sp>
            <p:nvSpPr>
              <p:cNvPr id="80" name="Rectangle 6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9" name="Group 69"/>
            <p:cNvGrpSpPr>
              <a:grpSpLocks/>
            </p:cNvGrpSpPr>
            <p:nvPr/>
          </p:nvGrpSpPr>
          <p:grpSpPr bwMode="auto">
            <a:xfrm>
              <a:off x="3536229" y="6053049"/>
              <a:ext cx="830729" cy="271551"/>
              <a:chOff x="912" y="864"/>
              <a:chExt cx="768" cy="336"/>
            </a:xfrm>
          </p:grpSpPr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1447800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1447800" y="5587533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144780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z</a:t>
              </a:r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254973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44" name="Text Box 76"/>
            <p:cNvSpPr txBox="1">
              <a:spLocks noChangeArrowheads="1"/>
            </p:cNvSpPr>
            <p:nvPr/>
          </p:nvSpPr>
          <p:spPr bwMode="auto">
            <a:xfrm>
              <a:off x="358814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 flipV="1">
              <a:off x="4003514" y="5238396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172785" y="535477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3172785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4211196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254973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58814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4678481" y="5626325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5041924" y="5665119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549739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364007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3172785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4574639" y="6053049"/>
              <a:ext cx="830729" cy="271551"/>
              <a:chOff x="912" y="864"/>
              <a:chExt cx="768" cy="336"/>
            </a:xfrm>
          </p:grpSpPr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7" name="Group 107"/>
            <p:cNvGrpSpPr>
              <a:grpSpLocks/>
            </p:cNvGrpSpPr>
            <p:nvPr/>
          </p:nvGrpSpPr>
          <p:grpSpPr bwMode="auto">
            <a:xfrm>
              <a:off x="5664971" y="6053049"/>
              <a:ext cx="830729" cy="271551"/>
              <a:chOff x="912" y="864"/>
              <a:chExt cx="768" cy="336"/>
            </a:xfrm>
          </p:grpSpPr>
          <p:sp>
            <p:nvSpPr>
              <p:cNvPr id="74" name="Rectangle 10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5" name="Line 10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8" name="Group 110"/>
            <p:cNvGrpSpPr>
              <a:grpSpLocks/>
            </p:cNvGrpSpPr>
            <p:nvPr/>
          </p:nvGrpSpPr>
          <p:grpSpPr bwMode="auto">
            <a:xfrm>
              <a:off x="6703382" y="6053049"/>
              <a:ext cx="830729" cy="271551"/>
              <a:chOff x="912" y="864"/>
              <a:chExt cx="768" cy="336"/>
            </a:xfrm>
          </p:grpSpPr>
          <p:sp>
            <p:nvSpPr>
              <p:cNvPr id="72" name="Rectangle 11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9" name="Line 113"/>
            <p:cNvSpPr>
              <a:spLocks noChangeShapeType="1"/>
            </p:cNvSpPr>
            <p:nvPr/>
          </p:nvSpPr>
          <p:spPr bwMode="auto">
            <a:xfrm>
              <a:off x="5301527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" name="Line 114"/>
            <p:cNvSpPr>
              <a:spLocks noChangeShapeType="1"/>
            </p:cNvSpPr>
            <p:nvPr/>
          </p:nvSpPr>
          <p:spPr bwMode="auto">
            <a:xfrm>
              <a:off x="6339938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" name="Text Box 115"/>
            <p:cNvSpPr txBox="1">
              <a:spLocks noChangeArrowheads="1"/>
            </p:cNvSpPr>
            <p:nvPr/>
          </p:nvSpPr>
          <p:spPr bwMode="auto">
            <a:xfrm>
              <a:off x="4678481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5716892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6807223" y="6053049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64" name="Line 118"/>
            <p:cNvSpPr>
              <a:spLocks noChangeShapeType="1"/>
            </p:cNvSpPr>
            <p:nvPr/>
          </p:nvSpPr>
          <p:spPr bwMode="auto">
            <a:xfrm flipV="1">
              <a:off x="7170667" y="6091842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5" name="Line 119"/>
            <p:cNvSpPr>
              <a:spLocks noChangeShapeType="1"/>
            </p:cNvSpPr>
            <p:nvPr/>
          </p:nvSpPr>
          <p:spPr bwMode="auto">
            <a:xfrm>
              <a:off x="4211196" y="616942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>
              <a:off x="1901036" y="623876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0" name="Line 45"/>
            <p:cNvSpPr>
              <a:spLocks noChangeShapeType="1"/>
            </p:cNvSpPr>
            <p:nvPr/>
          </p:nvSpPr>
          <p:spPr bwMode="auto">
            <a:xfrm>
              <a:off x="1901036" y="576918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1901036" y="534655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74357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or</a:t>
            </a:r>
            <a:endParaRPr lang="en-US" i="1" dirty="0"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98957" y="4114800"/>
            <a:ext cx="1666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latin typeface="+mj-lt"/>
              </a:rPr>
              <a:t>(can’t tell, </a:t>
            </a:r>
          </a:p>
          <a:p>
            <a:r>
              <a:rPr lang="en-US" b="0" i="1" dirty="0" smtClean="0">
                <a:latin typeface="+mj-lt"/>
              </a:rPr>
              <a:t>but it’s the </a:t>
            </a:r>
          </a:p>
          <a:p>
            <a:r>
              <a:rPr lang="en-US" b="0" i="1" dirty="0" smtClean="0">
                <a:latin typeface="+mj-lt"/>
              </a:rPr>
              <a:t>first one)</a:t>
            </a:r>
            <a:endParaRPr lang="en-US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286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vs. Imperative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ML, we create aliases all the time without thinking about it because it is </a:t>
            </a:r>
            <a:r>
              <a:rPr lang="en-US" i="1" dirty="0" smtClean="0"/>
              <a:t>impossible</a:t>
            </a:r>
            <a:r>
              <a:rPr lang="en-US" dirty="0" smtClean="0"/>
              <a:t>  to tell where there is aliasing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constant time; does not copy rest of the list</a:t>
            </a:r>
          </a:p>
          <a:p>
            <a:pPr lvl="1"/>
            <a:r>
              <a:rPr lang="en-US" dirty="0" smtClean="0"/>
              <a:t>So don’t worry and focus on your algorithm</a:t>
            </a:r>
          </a:p>
          <a:p>
            <a:pPr lvl="1"/>
            <a:endParaRPr lang="en-US" dirty="0"/>
          </a:p>
          <a:p>
            <a:r>
              <a:rPr lang="en-US" dirty="0" smtClean="0"/>
              <a:t>In languages with mutable data (e.g., Java), programmers are </a:t>
            </a:r>
            <a:r>
              <a:rPr lang="en-US" i="1" dirty="0" smtClean="0"/>
              <a:t>obsessed</a:t>
            </a:r>
            <a:r>
              <a:rPr lang="en-US" dirty="0" smtClean="0"/>
              <a:t>  with aliasing and object identity</a:t>
            </a:r>
          </a:p>
          <a:p>
            <a:pPr lvl="1"/>
            <a:r>
              <a:rPr lang="en-US" dirty="0" smtClean="0"/>
              <a:t>They have to be (!) so that subsequent assignments affect the right parts of the program</a:t>
            </a:r>
          </a:p>
          <a:p>
            <a:pPr lvl="1"/>
            <a:r>
              <a:rPr lang="en-US" dirty="0" smtClean="0"/>
              <a:t>Often crucial to make copies in just the right places</a:t>
            </a:r>
          </a:p>
          <a:p>
            <a:pPr lvl="2"/>
            <a:r>
              <a:rPr lang="en-US" dirty="0" smtClean="0"/>
              <a:t>Consider a Java example…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11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security nightmare (bad code)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305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ProtectedResource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Resource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theResource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return 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String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 { ...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void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useTheResource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&lt; </a:t>
            </a:r>
            <a:r>
              <a:rPr lang="en-US" sz="2000" kern="0" dirty="0" err="1">
                <a:latin typeface="Courier New" pitchFamily="49" charset="0"/>
              </a:rPr>
              <a:t>allowedUsers.length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++)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().equals(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]))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...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allowed: use it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throw new </a:t>
            </a:r>
            <a:r>
              <a:rPr lang="en-US" sz="2000" kern="0" dirty="0" err="1" smtClean="0">
                <a:latin typeface="Courier New" pitchFamily="49" charset="0"/>
              </a:rPr>
              <a:t>IllegalAccessException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8544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to make copies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657600"/>
            <a:ext cx="59436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  … return a copy of </a:t>
            </a:r>
            <a:r>
              <a:rPr lang="en-US" sz="2000" i="1" kern="0" dirty="0" err="1" smtClean="0">
                <a:solidFill>
                  <a:srgbClr val="7030A0"/>
                </a:solidFill>
                <a:latin typeface="Courier New" pitchFamily="49" charset="0"/>
              </a:rPr>
              <a:t>allowedUsers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…</a:t>
            </a:r>
            <a:endParaRPr lang="en-US" sz="2000" i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fix: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295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 problem:</a:t>
            </a:r>
            <a:endParaRPr lang="en-US" b="0" dirty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1981200"/>
            <a:ext cx="6553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p.getAllowedUsers</a:t>
            </a:r>
            <a:r>
              <a:rPr lang="en-US" sz="2000" kern="0" dirty="0" smtClean="0">
                <a:latin typeface="Courier New" pitchFamily="49" charset="0"/>
              </a:rPr>
              <a:t>()[0] = </a:t>
            </a:r>
            <a:r>
              <a:rPr lang="en-US" sz="2000" kern="0" dirty="0" err="1" smtClean="0">
                <a:latin typeface="Courier New" pitchFamily="49" charset="0"/>
              </a:rPr>
              <a:t>p.currentUser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p.useTheResource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518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Reference (alias) vs. copy doesn’t matter if code is immutable!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108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The big thing we need: </a:t>
            </a:r>
            <a:r>
              <a:rPr lang="en-US" dirty="0" smtClean="0">
                <a:solidFill>
                  <a:schemeClr val="accent2"/>
                </a:solidFill>
              </a:rPr>
              <a:t>local bindings</a:t>
            </a:r>
          </a:p>
          <a:p>
            <a:pPr lvl="1"/>
            <a:r>
              <a:rPr lang="en-US" dirty="0" smtClean="0"/>
              <a:t>For style and convenience</a:t>
            </a:r>
          </a:p>
          <a:p>
            <a:pPr lvl="1"/>
            <a:r>
              <a:rPr lang="en-US" dirty="0"/>
              <a:t>A big but natural idea: nested function </a:t>
            </a:r>
            <a:r>
              <a:rPr lang="en-US" dirty="0" smtClean="0"/>
              <a:t>bindings</a:t>
            </a:r>
          </a:p>
          <a:p>
            <a:pPr lvl="1"/>
            <a:r>
              <a:rPr lang="en-US" dirty="0" smtClean="0"/>
              <a:t>For efficiency (</a:t>
            </a:r>
            <a:r>
              <a:rPr lang="en-US" b="1" i="1" dirty="0" smtClean="0"/>
              <a:t>not</a:t>
            </a:r>
            <a:r>
              <a:rPr lang="en-US" dirty="0" smtClean="0"/>
              <a:t>  “just a little faster”)</a:t>
            </a:r>
          </a:p>
          <a:p>
            <a:pPr lvl="1"/>
            <a:endParaRPr lang="en-US" dirty="0"/>
          </a:p>
          <a:p>
            <a:r>
              <a:rPr lang="en-US" dirty="0" smtClean="0"/>
              <a:t>One last feature for Problem 11 of Homework 1: </a:t>
            </a:r>
            <a:r>
              <a:rPr lang="en-US" dirty="0" smtClean="0">
                <a:solidFill>
                  <a:schemeClr val="accent2"/>
                </a:solidFill>
              </a:rPr>
              <a:t>options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 smtClean="0">
                <a:solidFill>
                  <a:schemeClr val="accent2"/>
                </a:solidFill>
              </a:rPr>
              <a:t>not having mutation </a:t>
            </a:r>
            <a:r>
              <a:rPr lang="en-US" dirty="0" smtClean="0"/>
              <a:t>(assignment statements) is a valuable language feature</a:t>
            </a:r>
          </a:p>
          <a:p>
            <a:pPr lvl="1"/>
            <a:r>
              <a:rPr lang="en-US" dirty="0" smtClean="0"/>
              <a:t>No need for you to keep track of sharing/aliasing,           which Java programmers must obsess about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Let-expressions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questions: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any </a:t>
            </a:r>
            <a:r>
              <a:rPr lang="en-US" i="1" dirty="0" smtClean="0"/>
              <a:t>binding</a:t>
            </a:r>
            <a:r>
              <a:rPr lang="en-US" dirty="0" smtClean="0"/>
              <a:t>  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is any </a:t>
            </a:r>
            <a:r>
              <a:rPr lang="en-US" i="1" dirty="0" smtClean="0"/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Type-checking: Type-check 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a static environment that includes the previous bindings.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Type of  whole let-expression is the type of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Evaluation: </a:t>
            </a:r>
            <a:r>
              <a:rPr lang="en-US" dirty="0"/>
              <a:t>Evaluate 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</a:t>
            </a:r>
            <a:r>
              <a:rPr lang="en-US" dirty="0" smtClean="0"/>
              <a:t>a dynamic </a:t>
            </a:r>
            <a:r>
              <a:rPr lang="en-US" dirty="0"/>
              <a:t>environment that </a:t>
            </a:r>
            <a:r>
              <a:rPr lang="en-US" dirty="0" smtClean="0"/>
              <a:t>includes </a:t>
            </a:r>
            <a:r>
              <a:rPr lang="en-US" dirty="0"/>
              <a:t>the previous bindings.  </a:t>
            </a: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smtClean="0"/>
              <a:t>     Result </a:t>
            </a:r>
            <a:r>
              <a:rPr lang="en-US" dirty="0"/>
              <a:t>of whole let-expression is result of evaluating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3622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let-expression is </a:t>
            </a:r>
            <a:r>
              <a:rPr lang="en-US" b="1" i="1" dirty="0" smtClean="0"/>
              <a:t>just an expression</a:t>
            </a:r>
            <a:r>
              <a:rPr lang="en-US" dirty="0" smtClean="0"/>
              <a:t>,  so we can use it </a:t>
            </a:r>
            <a:r>
              <a:rPr lang="en-US" b="1" i="1" dirty="0" smtClean="0"/>
              <a:t>anywhere</a:t>
            </a:r>
            <a:r>
              <a:rPr lang="en-US" dirty="0" smtClean="0"/>
              <a:t> an expression can go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6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05400"/>
            <a:ext cx="80010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silly2</a:t>
            </a:r>
            <a:r>
              <a:rPr lang="en-US" dirty="0" smtClean="0"/>
              <a:t> is poor style but shows let-expressions are expressions</a:t>
            </a:r>
          </a:p>
          <a:p>
            <a:pPr lvl="1"/>
            <a:r>
              <a:rPr lang="en-US" dirty="0" smtClean="0"/>
              <a:t>Can also use them in function-call arguments, if branches, etc.</a:t>
            </a:r>
          </a:p>
          <a:p>
            <a:pPr lvl="1"/>
            <a:r>
              <a:rPr lang="en-US" dirty="0" smtClean="0"/>
              <a:t>Also notice shadowing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219200"/>
            <a:ext cx="6271591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z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x+z+9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x*2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y*y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silly2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x+1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) +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y+1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6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new is </a:t>
            </a:r>
            <a:r>
              <a:rPr lang="en-US" b="1" i="1" dirty="0" smtClean="0">
                <a:solidFill>
                  <a:schemeClr val="accent2"/>
                </a:solidFill>
              </a:rPr>
              <a:t>scope</a:t>
            </a:r>
            <a:r>
              <a:rPr lang="en-US" dirty="0"/>
              <a:t>:</a:t>
            </a:r>
            <a:r>
              <a:rPr lang="en-US" dirty="0" smtClean="0"/>
              <a:t> where a binding is in the environment</a:t>
            </a:r>
          </a:p>
          <a:p>
            <a:pPr lvl="1"/>
            <a:r>
              <a:rPr lang="en-US" i="1" dirty="0" smtClean="0"/>
              <a:t>In</a:t>
            </a:r>
            <a:r>
              <a:rPr lang="en-US" dirty="0" smtClean="0"/>
              <a:t> later bindings and body of the let-expression</a:t>
            </a:r>
          </a:p>
          <a:p>
            <a:pPr lvl="2"/>
            <a:r>
              <a:rPr lang="en-US" dirty="0"/>
              <a:t>(Unless a later or nested binding shadows it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Only in</a:t>
            </a:r>
            <a:r>
              <a:rPr lang="en-US" dirty="0" smtClean="0"/>
              <a:t> </a:t>
            </a:r>
            <a:r>
              <a:rPr lang="en-US" dirty="0"/>
              <a:t>later bindings and body of the </a:t>
            </a:r>
            <a:r>
              <a:rPr lang="en-US" dirty="0" smtClean="0"/>
              <a:t>let-expression</a:t>
            </a:r>
          </a:p>
          <a:p>
            <a:endParaRPr lang="en-US" i="1" dirty="0"/>
          </a:p>
          <a:p>
            <a:r>
              <a:rPr lang="en-US" i="1" dirty="0" smtClean="0"/>
              <a:t>Nothing else is new: </a:t>
            </a:r>
          </a:p>
          <a:p>
            <a:pPr lvl="1"/>
            <a:r>
              <a:rPr lang="en-US" dirty="0" smtClean="0"/>
              <a:t>Can</a:t>
            </a:r>
            <a:r>
              <a:rPr lang="en-US" i="1" dirty="0" smtClean="0"/>
              <a:t> </a:t>
            </a:r>
            <a:r>
              <a:rPr lang="en-US" dirty="0" smtClean="0"/>
              <a:t>put any binding we want, even function bindings</a:t>
            </a:r>
          </a:p>
          <a:p>
            <a:pPr lvl="1"/>
            <a:r>
              <a:rPr lang="en-US" dirty="0" smtClean="0"/>
              <a:t>Type-check and evaluate just like at “top-level”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3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rules for let-expressions, we can define functions inside any let-expression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a natural idea, and often good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38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(Inferior)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219200"/>
          </a:xfrm>
        </p:spPr>
        <p:txBody>
          <a:bodyPr/>
          <a:lstStyle/>
          <a:p>
            <a:r>
              <a:rPr lang="en-US" dirty="0" smtClean="0"/>
              <a:t>This shows how to use a local function binding, but:</a:t>
            </a:r>
          </a:p>
          <a:p>
            <a:pPr lvl="1"/>
            <a:r>
              <a:rPr lang="en-US" dirty="0" smtClean="0"/>
              <a:t>Better version on next slide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might be useful elsewhere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52600"/>
            <a:ext cx="6553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to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to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count(from+1,to)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(1,x)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59127</TotalTime>
  <Words>1994</Words>
  <Application>Microsoft Macintosh PowerPoint</Application>
  <PresentationFormat>On-screen Show (4:3)</PresentationFormat>
  <Paragraphs>412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Courier New</vt:lpstr>
      <vt:lpstr>Times New Roman</vt:lpstr>
      <vt:lpstr>Wingdings</vt:lpstr>
      <vt:lpstr>Arial</vt:lpstr>
      <vt:lpstr>dan_design_template</vt:lpstr>
      <vt:lpstr>CSE341: Programming Languages  Lecture 3 Local Bindings;  Options;  Benefits of No Mutation </vt:lpstr>
      <vt:lpstr>Review</vt:lpstr>
      <vt:lpstr>Today</vt:lpstr>
      <vt:lpstr>Let-expressions</vt:lpstr>
      <vt:lpstr>It is an expression</vt:lpstr>
      <vt:lpstr>Silly examples</vt:lpstr>
      <vt:lpstr>What’s new</vt:lpstr>
      <vt:lpstr>Any binding</vt:lpstr>
      <vt:lpstr>(Inferior) Example</vt:lpstr>
      <vt:lpstr>Better:</vt:lpstr>
      <vt:lpstr>Nested functions: style</vt:lpstr>
      <vt:lpstr>Avoid repeated recursion</vt:lpstr>
      <vt:lpstr>Fast vs. unusable</vt:lpstr>
      <vt:lpstr>Math never lies</vt:lpstr>
      <vt:lpstr>Efficient max</vt:lpstr>
      <vt:lpstr>Fast vs. fast</vt:lpstr>
      <vt:lpstr>Options</vt:lpstr>
      <vt:lpstr>Example</vt:lpstr>
      <vt:lpstr>Example variation</vt:lpstr>
      <vt:lpstr>Cannot tell if you copy</vt:lpstr>
      <vt:lpstr>Suppose we had mutation…</vt:lpstr>
      <vt:lpstr>An even better example</vt:lpstr>
      <vt:lpstr>ML vs. Imperative Languages</vt:lpstr>
      <vt:lpstr>Java security nightmare (bad code)</vt:lpstr>
      <vt:lpstr>Have to make copies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819</cp:revision>
  <cp:lastPrinted>2011-09-27T20:26:28Z</cp:lastPrinted>
  <dcterms:created xsi:type="dcterms:W3CDTF">2009-03-13T20:43:19Z</dcterms:created>
  <dcterms:modified xsi:type="dcterms:W3CDTF">2018-01-05T18:49:28Z</dcterms:modified>
</cp:coreProperties>
</file>