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2"/>
  </p:notesMasterIdLst>
  <p:sldIdLst>
    <p:sldId id="278" r:id="rId2"/>
    <p:sldId id="261" r:id="rId3"/>
    <p:sldId id="281" r:id="rId4"/>
    <p:sldId id="283" r:id="rId5"/>
    <p:sldId id="287" r:id="rId6"/>
    <p:sldId id="286" r:id="rId7"/>
    <p:sldId id="285" r:id="rId8"/>
    <p:sldId id="271" r:id="rId9"/>
    <p:sldId id="274" r:id="rId10"/>
    <p:sldId id="27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03"/>
    <p:restoredTop sz="79803"/>
  </p:normalViewPr>
  <p:slideViewPr>
    <p:cSldViewPr snapToGrid="0" snapToObjects="1">
      <p:cViewPr varScale="1">
        <p:scale>
          <a:sx n="90" d="100"/>
          <a:sy n="90" d="100"/>
        </p:scale>
        <p:origin x="8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C5EC3-FB33-1F45-8A45-ECF21B0D1921}" type="datetimeFigureOut">
              <a:rPr lang="en-US" smtClean="0"/>
              <a:t>1/22/18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244EC-DBCA-5244-995A-B804B03B0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64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44EC-DBCA-5244-995A-B804B03B0B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482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44EC-DBCA-5244-995A-B804B03B0B4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140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err="1" smtClean="0"/>
              <a:t>piecewise</a:t>
            </a:r>
            <a:r>
              <a:rPr lang="pl-PL" dirty="0" smtClean="0"/>
              <a:t>(~3.0) ~3.0;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0DEAB-E2A3-AD44-978F-BCC74B67903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64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44EC-DBCA-5244-995A-B804B03B0B4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437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/>
              <a:t>We know “earlier” will want 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recurse</a:t>
            </a:r>
            <a:r>
              <a:rPr lang="en-US" baseline="0" dirty="0" smtClean="0"/>
              <a:t> on another function, but at the time of definition, we don’t know what function this will be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baseline="0" dirty="0" smtClean="0"/>
              <a:t>We can “solve” this by allowing it to take a function at runtime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But remember when I told you that “and” meant something else an</a:t>
            </a:r>
            <a:r>
              <a:rPr lang="en-US" baseline="0" dirty="0" smtClean="0"/>
              <a:t>d to ignore it</a:t>
            </a:r>
            <a:r>
              <a:rPr lang="mr-IN" baseline="0" dirty="0" smtClean="0"/>
              <a:t>…</a:t>
            </a:r>
            <a:r>
              <a:rPr lang="en-US" baseline="0" dirty="0" smtClean="0"/>
              <a:t>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(We can’t easily do this with both taking a function, because we have to do what’s known as “tying the knot”.)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44EC-DBCA-5244-995A-B804B03B0B4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05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95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77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9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7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56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9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58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01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31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96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31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lnj.org/doc/smlnj-lib/Manual/toc.html" TargetMode="External"/><Relationship Id="rId4" Type="http://schemas.openxmlformats.org/officeDocument/2006/relationships/hyperlink" Target="http://www.standardml.org/Basis/top-level-chapter.html" TargetMode="External"/><Relationship Id="rId5" Type="http://schemas.openxmlformats.org/officeDocument/2006/relationships/hyperlink" Target="http://www.standardml.org/Basis/list.html" TargetMode="External"/><Relationship Id="rId6" Type="http://schemas.openxmlformats.org/officeDocument/2006/relationships/hyperlink" Target="http://www.standardml.org/Basis/list-pair.html" TargetMode="External"/><Relationship Id="rId7" Type="http://schemas.openxmlformats.org/officeDocument/2006/relationships/hyperlink" Target="http://www.standardml.org/Basis/real.html" TargetMode="External"/><Relationship Id="rId8" Type="http://schemas.openxmlformats.org/officeDocument/2006/relationships/hyperlink" Target="http://www.standardml.org/Basis/string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tandardml.org/Basis/index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01509"/>
            <a:ext cx="7772400" cy="2387600"/>
          </a:xfrm>
        </p:spPr>
        <p:txBody>
          <a:bodyPr/>
          <a:lstStyle/>
          <a:p>
            <a:r>
              <a:rPr lang="en-US" dirty="0" smtClean="0"/>
              <a:t>CSE 341</a:t>
            </a:r>
            <a:br>
              <a:rPr lang="en-US" dirty="0" smtClean="0"/>
            </a:br>
            <a:r>
              <a:rPr lang="en-US" dirty="0" smtClean="0"/>
              <a:t>Section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68256"/>
            <a:ext cx="6858000" cy="16557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Winter 2018</a:t>
            </a:r>
          </a:p>
          <a:p>
            <a:endParaRPr lang="en-US" dirty="0" smtClean="0"/>
          </a:p>
          <a:p>
            <a:pPr lvl="0"/>
            <a:r>
              <a:rPr lang="en-US" dirty="0" smtClean="0"/>
              <a:t>With thanks to Alexander Lent, Nick Mooney, </a:t>
            </a:r>
            <a:r>
              <a:rPr lang="en-US" dirty="0">
                <a:solidFill>
                  <a:srgbClr val="000000"/>
                </a:solidFill>
              </a:rPr>
              <a:t>Spencer </a:t>
            </a:r>
            <a:r>
              <a:rPr lang="en-US" dirty="0" smtClean="0">
                <a:solidFill>
                  <a:srgbClr val="000000"/>
                </a:solidFill>
              </a:rPr>
              <a:t>Pearson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360" y="518859"/>
            <a:ext cx="5669280" cy="6035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360" y="521906"/>
            <a:ext cx="5669280" cy="60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93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Recursion with </a:t>
            </a:r>
            <a:r>
              <a:rPr lang="en-US" b="1" dirty="0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and</a:t>
            </a:r>
            <a:endParaRPr lang="en-US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SML has a keyword for that</a:t>
            </a:r>
          </a:p>
          <a:p>
            <a:r>
              <a:rPr lang="en-US" dirty="0" smtClean="0"/>
              <a:t>Works with mutually recursive </a:t>
            </a:r>
            <a:r>
              <a:rPr lang="en-US" b="1" dirty="0" err="1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datatype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bindings  too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87467" y="3347983"/>
            <a:ext cx="3862325" cy="2937065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dirty="0"/>
              <a:t>fun </a:t>
            </a:r>
            <a:r>
              <a:rPr lang="en-US" dirty="0">
                <a:solidFill>
                  <a:srgbClr val="7030A0"/>
                </a:solidFill>
              </a:rPr>
              <a:t>earlier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x </a:t>
            </a:r>
            <a:r>
              <a:rPr lang="en-US" dirty="0">
                <a:solidFill>
                  <a:srgbClr val="00B050"/>
                </a:solidFill>
              </a:rPr>
              <a:t>=</a:t>
            </a:r>
          </a:p>
          <a:p>
            <a:r>
              <a:rPr lang="en-US" dirty="0">
                <a:solidFill>
                  <a:schemeClr val="tx1"/>
                </a:solidFill>
              </a:rPr>
              <a:t>	...</a:t>
            </a:r>
            <a:endParaRPr lang="en-US" dirty="0"/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later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x</a:t>
            </a:r>
            <a:endParaRPr lang="en-US" dirty="0">
              <a:solidFill>
                <a:schemeClr val="tx1"/>
              </a:solidFill>
              <a:sym typeface="Wingdings" pitchFamily="2" charset="2"/>
            </a:endParaRPr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dirty="0">
                <a:solidFill>
                  <a:schemeClr val="tx1"/>
                </a:solidFill>
              </a:rPr>
              <a:t>...</a:t>
            </a:r>
          </a:p>
          <a:p>
            <a:r>
              <a:rPr lang="en-US" dirty="0" smtClean="0"/>
              <a:t>and </a:t>
            </a:r>
            <a:r>
              <a:rPr lang="en-US" dirty="0" smtClean="0">
                <a:solidFill>
                  <a:srgbClr val="7030A0"/>
                </a:solidFill>
              </a:rPr>
              <a:t>later</a:t>
            </a:r>
            <a:r>
              <a:rPr lang="en-US" dirty="0" smtClean="0"/>
              <a:t> </a:t>
            </a:r>
            <a:r>
              <a:rPr lang="en-US" dirty="0">
                <a:solidFill>
                  <a:schemeClr val="tx1"/>
                </a:solidFill>
              </a:rPr>
              <a:t>x </a:t>
            </a:r>
            <a:r>
              <a:rPr lang="en-US" dirty="0">
                <a:solidFill>
                  <a:srgbClr val="00B050"/>
                </a:solidFill>
              </a:rPr>
              <a:t>=</a:t>
            </a:r>
          </a:p>
          <a:p>
            <a:r>
              <a:rPr lang="en-US" dirty="0">
                <a:solidFill>
                  <a:schemeClr val="tx1"/>
                </a:solidFill>
              </a:rPr>
              <a:t>	...</a:t>
            </a:r>
            <a:endParaRPr lang="en-US" dirty="0"/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earlier x</a:t>
            </a:r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dirty="0">
                <a:solidFill>
                  <a:schemeClr val="tx1"/>
                </a:solidFill>
              </a:rPr>
              <a:t>...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914400" y="4687749"/>
            <a:ext cx="821799" cy="439838"/>
          </a:xfrm>
          <a:prstGeom prst="ellipse">
            <a:avLst/>
          </a:prstGeom>
          <a:noFill/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2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Standard-Library </a:t>
            </a:r>
            <a:r>
              <a:rPr lang="en-US" dirty="0" smtClean="0"/>
              <a:t>Docs</a:t>
            </a:r>
          </a:p>
          <a:p>
            <a:r>
              <a:rPr lang="en-US" dirty="0" smtClean="0"/>
              <a:t>More Currying and Higher </a:t>
            </a:r>
            <a:r>
              <a:rPr lang="en-US" dirty="0" smtClean="0"/>
              <a:t>Order </a:t>
            </a:r>
            <a:r>
              <a:rPr lang="en-US" dirty="0" smtClean="0"/>
              <a:t>Functions</a:t>
            </a:r>
          </a:p>
          <a:p>
            <a:r>
              <a:rPr lang="en-US" dirty="0"/>
              <a:t>Mutual </a:t>
            </a:r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96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Standard Basis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/>
              <a:t>Online Documentation</a:t>
            </a:r>
          </a:p>
          <a:p>
            <a:pPr marL="0" indent="0">
              <a:buNone/>
            </a:pPr>
            <a:r>
              <a:rPr lang="en-US" sz="1800" dirty="0" smtClean="0">
                <a:hlinkClick r:id="rId2"/>
              </a:rPr>
              <a:t>http://www.standardml.org/Basis/index.html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>
                <a:hlinkClick r:id="rId3"/>
              </a:rPr>
              <a:t>http://www.smlnj.org/doc/smlnj-lib/Manual/toc.html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b="1" dirty="0" smtClean="0"/>
              <a:t>Helpful Subset</a:t>
            </a:r>
          </a:p>
          <a:p>
            <a:pPr marL="0" indent="0">
              <a:buNone/>
            </a:pPr>
            <a:r>
              <a:rPr lang="en-US" sz="1800" dirty="0" smtClean="0"/>
              <a:t>Top-Level		</a:t>
            </a:r>
            <a:r>
              <a:rPr lang="en-US" sz="1800" dirty="0" smtClean="0">
                <a:hlinkClick r:id="rId4"/>
              </a:rPr>
              <a:t>http://www.standardml.org/Basis/top-level-chapter.html</a:t>
            </a:r>
            <a:r>
              <a:rPr lang="en-US" sz="1800" dirty="0" smtClean="0"/>
              <a:t> </a:t>
            </a:r>
          </a:p>
          <a:p>
            <a:pPr marL="0" indent="0">
              <a:buNone/>
            </a:pPr>
            <a:r>
              <a:rPr lang="en-US" sz="1800" dirty="0" smtClean="0"/>
              <a:t>List			</a:t>
            </a:r>
            <a:r>
              <a:rPr lang="en-US" sz="1800" dirty="0" smtClean="0">
                <a:hlinkClick r:id="rId5"/>
              </a:rPr>
              <a:t>http://www.standardml.org/Basis/list.html</a:t>
            </a:r>
            <a:r>
              <a:rPr lang="en-US" sz="1800" dirty="0" smtClean="0"/>
              <a:t> </a:t>
            </a:r>
          </a:p>
          <a:p>
            <a:pPr marL="0" indent="0">
              <a:buNone/>
            </a:pPr>
            <a:r>
              <a:rPr lang="en-US" sz="1800" dirty="0" err="1" smtClean="0"/>
              <a:t>ListPair</a:t>
            </a:r>
            <a:r>
              <a:rPr lang="en-US" sz="1800" dirty="0" smtClean="0"/>
              <a:t> 		</a:t>
            </a:r>
            <a:r>
              <a:rPr lang="en-US" sz="1800" dirty="0" smtClean="0">
                <a:hlinkClick r:id="rId6"/>
              </a:rPr>
              <a:t>http://www.standardml.org/Basis/list-pair.html</a:t>
            </a:r>
            <a:r>
              <a:rPr lang="en-US" sz="1800" dirty="0" smtClean="0"/>
              <a:t> </a:t>
            </a:r>
          </a:p>
          <a:p>
            <a:pPr marL="0" indent="0">
              <a:buNone/>
            </a:pPr>
            <a:r>
              <a:rPr lang="en-US" sz="1800" dirty="0" smtClean="0"/>
              <a:t>Real 			</a:t>
            </a:r>
            <a:r>
              <a:rPr lang="en-US" sz="1800" dirty="0" smtClean="0">
                <a:hlinkClick r:id="rId7"/>
              </a:rPr>
              <a:t>http://www.standardml.org/Basis/real.html</a:t>
            </a:r>
            <a:r>
              <a:rPr lang="en-US" sz="1800" dirty="0" smtClean="0"/>
              <a:t> </a:t>
            </a:r>
          </a:p>
          <a:p>
            <a:pPr marL="0" indent="0">
              <a:buNone/>
            </a:pPr>
            <a:r>
              <a:rPr lang="en-US" sz="1800" dirty="0" smtClean="0"/>
              <a:t>String 		</a:t>
            </a:r>
            <a:r>
              <a:rPr lang="en-US" sz="1800" dirty="0" smtClean="0">
                <a:hlinkClick r:id="rId8"/>
              </a:rPr>
              <a:t>http://www.standardml.org/Basis/string.html</a:t>
            </a:r>
            <a:r>
              <a:rPr lang="en-US" sz="1800" dirty="0" smtClean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1883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Higher-Order </a:t>
            </a:r>
            <a:r>
              <a:rPr lang="en-US" dirty="0" smtClean="0"/>
              <a:t>Functions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61962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function that returns a function or takes a function as an argument</a:t>
            </a:r>
            <a:r>
              <a:rPr lang="en-US" dirty="0" smtClean="0"/>
              <a:t>.</a:t>
            </a:r>
          </a:p>
          <a:p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Canonical </a:t>
            </a:r>
            <a:r>
              <a:rPr lang="en-US" sz="2400" b="1" dirty="0" smtClean="0"/>
              <a:t>Examples</a:t>
            </a:r>
            <a:endParaRPr lang="en-US" sz="2400" dirty="0" smtClean="0"/>
          </a:p>
          <a:p>
            <a:pPr>
              <a:lnSpc>
                <a:spcPct val="120000"/>
              </a:lnSpc>
            </a:pPr>
            <a:r>
              <a:rPr lang="en-US" sz="2400" dirty="0" smtClean="0">
                <a:latin typeface="Courier"/>
                <a:cs typeface="Courier"/>
              </a:rPr>
              <a:t>map : ('a -&gt; 'b) * 'a list -&gt; 'b list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Applies a function to every element of a list and return a list </a:t>
            </a:r>
            <a:r>
              <a:rPr lang="en-US" dirty="0"/>
              <a:t>of the resulting </a:t>
            </a:r>
            <a:r>
              <a:rPr lang="en-US" dirty="0" smtClean="0"/>
              <a:t>values.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Example: </a:t>
            </a:r>
            <a:r>
              <a:rPr lang="en-US" dirty="0" smtClean="0">
                <a:latin typeface="Courier"/>
                <a:cs typeface="Courier"/>
              </a:rPr>
              <a:t>map (</a:t>
            </a:r>
            <a:r>
              <a:rPr lang="en-US" dirty="0" err="1" smtClean="0">
                <a:latin typeface="Courier"/>
                <a:cs typeface="Courier"/>
              </a:rPr>
              <a:t>fn</a:t>
            </a:r>
            <a:r>
              <a:rPr lang="en-US" dirty="0" smtClean="0">
                <a:latin typeface="Courier"/>
                <a:cs typeface="Courier"/>
              </a:rPr>
              <a:t> x =&gt; x*3, [1,2,3]) === [3,6,9]</a:t>
            </a:r>
          </a:p>
          <a:p>
            <a:pPr>
              <a:lnSpc>
                <a:spcPct val="120000"/>
              </a:lnSpc>
            </a:pPr>
            <a:r>
              <a:rPr lang="en-US" sz="2400" dirty="0" smtClean="0">
                <a:latin typeface="Courier"/>
                <a:cs typeface="Courier"/>
              </a:rPr>
              <a:t>filter : ('a -&gt; </a:t>
            </a:r>
            <a:r>
              <a:rPr lang="en-US" sz="2400" dirty="0" err="1" smtClean="0">
                <a:latin typeface="Courier"/>
                <a:cs typeface="Courier"/>
              </a:rPr>
              <a:t>bool</a:t>
            </a:r>
            <a:r>
              <a:rPr lang="en-US" sz="2400" dirty="0" smtClean="0">
                <a:latin typeface="Courier"/>
                <a:cs typeface="Courier"/>
              </a:rPr>
              <a:t>) * 'a list -&gt; 'a list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Returns the list of elements from the original list that, when a predicate function is applied, result in true.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Example: </a:t>
            </a:r>
            <a:r>
              <a:rPr lang="en-US" dirty="0" smtClean="0">
                <a:latin typeface="Courier"/>
                <a:cs typeface="Courier"/>
              </a:rPr>
              <a:t>filter (</a:t>
            </a:r>
            <a:r>
              <a:rPr lang="en-US" dirty="0" err="1" smtClean="0">
                <a:latin typeface="Courier"/>
                <a:cs typeface="Courier"/>
              </a:rPr>
              <a:t>fn</a:t>
            </a:r>
            <a:r>
              <a:rPr lang="en-US" dirty="0" smtClean="0">
                <a:latin typeface="Courier"/>
                <a:cs typeface="Courier"/>
              </a:rPr>
              <a:t> x =&gt; x&gt;2, [~5,3,2,5]) === [3,5</a:t>
            </a:r>
            <a:r>
              <a:rPr lang="en-US" dirty="0" smtClean="0">
                <a:latin typeface="Courier"/>
                <a:cs typeface="Courier"/>
              </a:rPr>
              <a:t>]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6600"/>
                </a:solidFill>
              </a:rPr>
              <a:t>Note: </a:t>
            </a:r>
            <a:r>
              <a:rPr lang="en-US" sz="2400" dirty="0" err="1" smtClean="0"/>
              <a:t>List.map</a:t>
            </a:r>
            <a:r>
              <a:rPr lang="en-US" sz="2400" dirty="0" smtClean="0"/>
              <a:t> and </a:t>
            </a:r>
            <a:r>
              <a:rPr lang="en-US" sz="2400" dirty="0" err="1" smtClean="0"/>
              <a:t>List.filter</a:t>
            </a:r>
            <a:r>
              <a:rPr lang="en-US" sz="2400" dirty="0" smtClean="0"/>
              <a:t> are similarly defined in SML but use </a:t>
            </a:r>
            <a:r>
              <a:rPr lang="en-US" sz="2400" dirty="0" smtClean="0"/>
              <a:t>currying.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436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Higher-Order Functions Review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5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900" dirty="0" err="1" smtClean="0">
                <a:latin typeface="Courier"/>
                <a:cs typeface="Courier"/>
              </a:rPr>
              <a:t>foldl</a:t>
            </a:r>
            <a:r>
              <a:rPr lang="en-US" sz="1900" dirty="0" smtClean="0">
                <a:latin typeface="Courier"/>
                <a:cs typeface="Courier"/>
              </a:rPr>
              <a:t>: </a:t>
            </a:r>
            <a:r>
              <a:rPr lang="mr-IN" sz="1900" dirty="0">
                <a:latin typeface="Courier"/>
                <a:cs typeface="Courier"/>
              </a:rPr>
              <a:t>(</a:t>
            </a:r>
            <a:r>
              <a:rPr lang="mr-IN" sz="1900" dirty="0" err="1">
                <a:latin typeface="Courier"/>
                <a:cs typeface="Courier"/>
              </a:rPr>
              <a:t>f</a:t>
            </a:r>
            <a:r>
              <a:rPr lang="mr-IN" sz="1900" dirty="0">
                <a:latin typeface="Courier"/>
                <a:cs typeface="Courier"/>
              </a:rPr>
              <a:t>: '</a:t>
            </a:r>
            <a:r>
              <a:rPr lang="mr-IN" sz="1900" dirty="0" err="1">
                <a:latin typeface="Courier"/>
                <a:cs typeface="Courier"/>
              </a:rPr>
              <a:t>a</a:t>
            </a:r>
            <a:r>
              <a:rPr lang="mr-IN" sz="1900" dirty="0">
                <a:latin typeface="Courier"/>
                <a:cs typeface="Courier"/>
              </a:rPr>
              <a:t>*'</a:t>
            </a:r>
            <a:r>
              <a:rPr lang="mr-IN" sz="1900" dirty="0" err="1">
                <a:latin typeface="Courier"/>
                <a:cs typeface="Courier"/>
              </a:rPr>
              <a:t>b</a:t>
            </a:r>
            <a:r>
              <a:rPr lang="mr-IN" sz="1900" dirty="0">
                <a:latin typeface="Courier"/>
                <a:cs typeface="Courier"/>
              </a:rPr>
              <a:t>-&gt;'</a:t>
            </a:r>
            <a:r>
              <a:rPr lang="mr-IN" sz="1900" dirty="0" err="1">
                <a:latin typeface="Courier"/>
                <a:cs typeface="Courier"/>
              </a:rPr>
              <a:t>b</a:t>
            </a:r>
            <a:r>
              <a:rPr lang="mr-IN" sz="1900" dirty="0">
                <a:latin typeface="Courier"/>
                <a:cs typeface="Courier"/>
              </a:rPr>
              <a:t>) (</a:t>
            </a:r>
            <a:r>
              <a:rPr lang="mr-IN" sz="1900" dirty="0" err="1">
                <a:latin typeface="Courier"/>
                <a:cs typeface="Courier"/>
              </a:rPr>
              <a:t>acc</a:t>
            </a:r>
            <a:r>
              <a:rPr lang="mr-IN" sz="1900" dirty="0">
                <a:latin typeface="Courier"/>
                <a:cs typeface="Courier"/>
              </a:rPr>
              <a:t>: '</a:t>
            </a:r>
            <a:r>
              <a:rPr lang="mr-IN" sz="1900" dirty="0" err="1">
                <a:latin typeface="Courier"/>
                <a:cs typeface="Courier"/>
              </a:rPr>
              <a:t>b</a:t>
            </a:r>
            <a:r>
              <a:rPr lang="mr-IN" sz="1900" dirty="0">
                <a:latin typeface="Courier"/>
                <a:cs typeface="Courier"/>
              </a:rPr>
              <a:t>) (</a:t>
            </a:r>
            <a:r>
              <a:rPr lang="mr-IN" sz="1900" dirty="0" err="1">
                <a:latin typeface="Courier"/>
                <a:cs typeface="Courier"/>
              </a:rPr>
              <a:t>l</a:t>
            </a:r>
            <a:r>
              <a:rPr lang="mr-IN" sz="1900" dirty="0">
                <a:latin typeface="Courier"/>
                <a:cs typeface="Courier"/>
              </a:rPr>
              <a:t>: '</a:t>
            </a:r>
            <a:r>
              <a:rPr lang="mr-IN" sz="1900" dirty="0" err="1">
                <a:latin typeface="Courier"/>
                <a:cs typeface="Courier"/>
              </a:rPr>
              <a:t>a</a:t>
            </a:r>
            <a:r>
              <a:rPr lang="mr-IN" sz="1900" dirty="0">
                <a:latin typeface="Courier"/>
                <a:cs typeface="Courier"/>
              </a:rPr>
              <a:t> </a:t>
            </a:r>
            <a:r>
              <a:rPr lang="mr-IN" sz="1900" dirty="0" err="1">
                <a:latin typeface="Courier"/>
                <a:cs typeface="Courier"/>
              </a:rPr>
              <a:t>list</a:t>
            </a:r>
            <a:r>
              <a:rPr lang="mr-IN" sz="1900" dirty="0" smtClean="0">
                <a:latin typeface="Courier"/>
                <a:cs typeface="Courier"/>
              </a:rPr>
              <a:t>)</a:t>
            </a:r>
            <a:r>
              <a:rPr lang="en-US" sz="1900" dirty="0" smtClean="0">
                <a:latin typeface="Courier"/>
                <a:cs typeface="Courier"/>
              </a:rPr>
              <a:t> </a:t>
            </a:r>
            <a:r>
              <a:rPr lang="en-US" sz="1900" dirty="0">
                <a:latin typeface="Courier"/>
                <a:cs typeface="Courier"/>
              </a:rPr>
              <a:t>-&gt;</a:t>
            </a:r>
            <a:r>
              <a:rPr lang="mr-IN" sz="1900" dirty="0" smtClean="0">
                <a:latin typeface="Courier"/>
                <a:cs typeface="Courier"/>
              </a:rPr>
              <a:t> '</a:t>
            </a:r>
            <a:r>
              <a:rPr lang="mr-IN" sz="1900" dirty="0" err="1" smtClean="0">
                <a:latin typeface="Courier"/>
                <a:cs typeface="Courier"/>
              </a:rPr>
              <a:t>b</a:t>
            </a:r>
            <a:endParaRPr lang="en-US" sz="1900" dirty="0" smtClean="0">
              <a:latin typeface="Courier"/>
              <a:cs typeface="Courier"/>
            </a:endParaRPr>
          </a:p>
          <a:p>
            <a:pPr lvl="1">
              <a:lnSpc>
                <a:spcPct val="150000"/>
              </a:lnSpc>
            </a:pPr>
            <a:r>
              <a:rPr lang="en-US" sz="1900" dirty="0" smtClean="0">
                <a:latin typeface="Courier"/>
                <a:cs typeface="Courier"/>
              </a:rPr>
              <a:t>f(l</a:t>
            </a:r>
            <a:r>
              <a:rPr lang="en-US" sz="1900" baseline="-25000" dirty="0" smtClean="0">
                <a:latin typeface="Courier"/>
                <a:cs typeface="Courier"/>
              </a:rPr>
              <a:t>n</a:t>
            </a:r>
            <a:r>
              <a:rPr lang="en-US" sz="1900" dirty="0" smtClean="0">
                <a:latin typeface="Courier"/>
                <a:cs typeface="Courier"/>
              </a:rPr>
              <a:t>, f( </a:t>
            </a:r>
            <a:r>
              <a:rPr lang="mr-IN" sz="1900" dirty="0" smtClean="0">
                <a:latin typeface="Courier"/>
                <a:cs typeface="Courier"/>
              </a:rPr>
              <a:t>…</a:t>
            </a:r>
            <a:r>
              <a:rPr lang="en-US" sz="1900" dirty="0" smtClean="0">
                <a:latin typeface="Courier"/>
                <a:cs typeface="Courier"/>
              </a:rPr>
              <a:t>, (f(l</a:t>
            </a:r>
            <a:r>
              <a:rPr lang="en-US" sz="1900" baseline="-25000" dirty="0" smtClean="0">
                <a:latin typeface="Courier"/>
                <a:cs typeface="Courier"/>
              </a:rPr>
              <a:t>2</a:t>
            </a:r>
            <a:r>
              <a:rPr lang="en-US" sz="1900" dirty="0" smtClean="0">
                <a:latin typeface="Courier"/>
                <a:cs typeface="Courier"/>
              </a:rPr>
              <a:t>, f(l</a:t>
            </a:r>
            <a:r>
              <a:rPr lang="en-US" sz="1900" baseline="-25000" dirty="0" smtClean="0">
                <a:latin typeface="Courier"/>
                <a:cs typeface="Courier"/>
              </a:rPr>
              <a:t>1</a:t>
            </a:r>
            <a:r>
              <a:rPr lang="en-US" sz="1900" dirty="0" smtClean="0">
                <a:latin typeface="Courier"/>
                <a:cs typeface="Courier"/>
              </a:rPr>
              <a:t>, </a:t>
            </a:r>
            <a:r>
              <a:rPr lang="en-US" sz="1900" dirty="0" err="1" smtClean="0">
                <a:latin typeface="Courier"/>
                <a:cs typeface="Courier"/>
              </a:rPr>
              <a:t>acc</a:t>
            </a:r>
            <a:r>
              <a:rPr lang="en-US" sz="1900" dirty="0" smtClean="0">
                <a:latin typeface="Courier"/>
                <a:cs typeface="Courier"/>
              </a:rPr>
              <a:t>))))</a:t>
            </a:r>
          </a:p>
          <a:p>
            <a:pPr lvl="1">
              <a:lnSpc>
                <a:spcPct val="150000"/>
              </a:lnSpc>
            </a:pPr>
            <a:r>
              <a:rPr lang="en-US" sz="1900" dirty="0" smtClean="0">
                <a:cs typeface="Courier"/>
              </a:rPr>
              <a:t>Apply function to the current element and the accumulator as soon as possible</a:t>
            </a:r>
            <a:endParaRPr lang="en-US" sz="2200" dirty="0" smtClean="0">
              <a:cs typeface="Courier"/>
            </a:endParaRPr>
          </a:p>
          <a:p>
            <a:r>
              <a:rPr lang="en-US" sz="1900" dirty="0" err="1" smtClean="0">
                <a:latin typeface="Courier"/>
                <a:cs typeface="Courier"/>
              </a:rPr>
              <a:t>foldr</a:t>
            </a:r>
            <a:r>
              <a:rPr lang="en-US" sz="1900" dirty="0" smtClean="0">
                <a:latin typeface="Courier"/>
                <a:cs typeface="Courier"/>
              </a:rPr>
              <a:t>: </a:t>
            </a:r>
            <a:r>
              <a:rPr lang="mr-IN" sz="1900" dirty="0">
                <a:latin typeface="Courier"/>
                <a:cs typeface="Courier"/>
              </a:rPr>
              <a:t>(</a:t>
            </a:r>
            <a:r>
              <a:rPr lang="mr-IN" sz="1900" dirty="0" err="1">
                <a:latin typeface="Courier"/>
                <a:cs typeface="Courier"/>
              </a:rPr>
              <a:t>f</a:t>
            </a:r>
            <a:r>
              <a:rPr lang="mr-IN" sz="1900" dirty="0">
                <a:latin typeface="Courier"/>
                <a:cs typeface="Courier"/>
              </a:rPr>
              <a:t>: '</a:t>
            </a:r>
            <a:r>
              <a:rPr lang="mr-IN" sz="1900" dirty="0" err="1">
                <a:latin typeface="Courier"/>
                <a:cs typeface="Courier"/>
              </a:rPr>
              <a:t>a</a:t>
            </a:r>
            <a:r>
              <a:rPr lang="mr-IN" sz="1900" dirty="0">
                <a:latin typeface="Courier"/>
                <a:cs typeface="Courier"/>
              </a:rPr>
              <a:t>*'</a:t>
            </a:r>
            <a:r>
              <a:rPr lang="mr-IN" sz="1900" dirty="0" err="1">
                <a:latin typeface="Courier"/>
                <a:cs typeface="Courier"/>
              </a:rPr>
              <a:t>b</a:t>
            </a:r>
            <a:r>
              <a:rPr lang="mr-IN" sz="1900" dirty="0">
                <a:latin typeface="Courier"/>
                <a:cs typeface="Courier"/>
              </a:rPr>
              <a:t>-&gt;'</a:t>
            </a:r>
            <a:r>
              <a:rPr lang="mr-IN" sz="1900" dirty="0" err="1">
                <a:latin typeface="Courier"/>
                <a:cs typeface="Courier"/>
              </a:rPr>
              <a:t>b</a:t>
            </a:r>
            <a:r>
              <a:rPr lang="mr-IN" sz="1900" dirty="0">
                <a:latin typeface="Courier"/>
                <a:cs typeface="Courier"/>
              </a:rPr>
              <a:t>) (</a:t>
            </a:r>
            <a:r>
              <a:rPr lang="mr-IN" sz="1900" dirty="0" err="1">
                <a:latin typeface="Courier"/>
                <a:cs typeface="Courier"/>
              </a:rPr>
              <a:t>acc</a:t>
            </a:r>
            <a:r>
              <a:rPr lang="mr-IN" sz="1900" dirty="0">
                <a:latin typeface="Courier"/>
                <a:cs typeface="Courier"/>
              </a:rPr>
              <a:t>: '</a:t>
            </a:r>
            <a:r>
              <a:rPr lang="mr-IN" sz="1900" dirty="0" err="1">
                <a:latin typeface="Courier"/>
                <a:cs typeface="Courier"/>
              </a:rPr>
              <a:t>b</a:t>
            </a:r>
            <a:r>
              <a:rPr lang="mr-IN" sz="1900" dirty="0">
                <a:latin typeface="Courier"/>
                <a:cs typeface="Courier"/>
              </a:rPr>
              <a:t>) (</a:t>
            </a:r>
            <a:r>
              <a:rPr lang="mr-IN" sz="1900" dirty="0" err="1">
                <a:latin typeface="Courier"/>
                <a:cs typeface="Courier"/>
              </a:rPr>
              <a:t>l</a:t>
            </a:r>
            <a:r>
              <a:rPr lang="mr-IN" sz="1900" dirty="0">
                <a:latin typeface="Courier"/>
                <a:cs typeface="Courier"/>
              </a:rPr>
              <a:t>: '</a:t>
            </a:r>
            <a:r>
              <a:rPr lang="mr-IN" sz="1900" dirty="0" err="1">
                <a:latin typeface="Courier"/>
                <a:cs typeface="Courier"/>
              </a:rPr>
              <a:t>a</a:t>
            </a:r>
            <a:r>
              <a:rPr lang="mr-IN" sz="1900" dirty="0">
                <a:latin typeface="Courier"/>
                <a:cs typeface="Courier"/>
              </a:rPr>
              <a:t> </a:t>
            </a:r>
            <a:r>
              <a:rPr lang="mr-IN" sz="1900" dirty="0" err="1">
                <a:latin typeface="Courier"/>
                <a:cs typeface="Courier"/>
              </a:rPr>
              <a:t>list</a:t>
            </a:r>
            <a:r>
              <a:rPr lang="mr-IN" sz="1900" dirty="0" smtClean="0">
                <a:latin typeface="Courier"/>
                <a:cs typeface="Courier"/>
              </a:rPr>
              <a:t>)</a:t>
            </a:r>
            <a:r>
              <a:rPr lang="en-US" sz="1900" dirty="0" smtClean="0">
                <a:latin typeface="Courier"/>
                <a:cs typeface="Courier"/>
              </a:rPr>
              <a:t> </a:t>
            </a:r>
            <a:r>
              <a:rPr lang="en-US" sz="1900" dirty="0">
                <a:latin typeface="Courier"/>
                <a:cs typeface="Courier"/>
              </a:rPr>
              <a:t>-&gt;</a:t>
            </a:r>
            <a:r>
              <a:rPr lang="mr-IN" sz="1900" dirty="0" smtClean="0">
                <a:latin typeface="Courier"/>
                <a:cs typeface="Courier"/>
              </a:rPr>
              <a:t> '</a:t>
            </a:r>
            <a:r>
              <a:rPr lang="mr-IN" sz="1900" dirty="0" err="1" smtClean="0">
                <a:latin typeface="Courier"/>
                <a:cs typeface="Courier"/>
              </a:rPr>
              <a:t>b</a:t>
            </a:r>
            <a:endParaRPr lang="en-US" sz="1900" dirty="0" smtClean="0">
              <a:latin typeface="Courier"/>
              <a:cs typeface="Courier"/>
            </a:endParaRPr>
          </a:p>
          <a:p>
            <a:pPr lvl="1">
              <a:lnSpc>
                <a:spcPct val="150000"/>
              </a:lnSpc>
            </a:pPr>
            <a:r>
              <a:rPr lang="en-US" sz="1900" dirty="0" smtClean="0">
                <a:latin typeface="Courier"/>
                <a:cs typeface="Courier"/>
              </a:rPr>
              <a:t>f(l</a:t>
            </a:r>
            <a:r>
              <a:rPr lang="en-US" sz="1900" baseline="-25000" dirty="0" smtClean="0">
                <a:latin typeface="Courier"/>
                <a:cs typeface="Courier"/>
              </a:rPr>
              <a:t>1</a:t>
            </a:r>
            <a:r>
              <a:rPr lang="en-US" sz="1900" dirty="0" smtClean="0">
                <a:latin typeface="Courier"/>
                <a:cs typeface="Courier"/>
              </a:rPr>
              <a:t>, f(l</a:t>
            </a:r>
            <a:r>
              <a:rPr lang="en-US" sz="1900" baseline="-25000" dirty="0" smtClean="0">
                <a:latin typeface="Courier"/>
                <a:cs typeface="Courier"/>
              </a:rPr>
              <a:t>2</a:t>
            </a:r>
            <a:r>
              <a:rPr lang="en-US" sz="1900" dirty="0" smtClean="0">
                <a:latin typeface="Courier"/>
                <a:cs typeface="Courier"/>
              </a:rPr>
              <a:t>, f( </a:t>
            </a:r>
            <a:r>
              <a:rPr lang="mr-IN" sz="1900" dirty="0" smtClean="0">
                <a:latin typeface="Courier"/>
                <a:cs typeface="Courier"/>
              </a:rPr>
              <a:t>…</a:t>
            </a:r>
            <a:r>
              <a:rPr lang="en-US" sz="1900" dirty="0" smtClean="0">
                <a:latin typeface="Courier"/>
                <a:cs typeface="Courier"/>
              </a:rPr>
              <a:t>, f(l</a:t>
            </a:r>
            <a:r>
              <a:rPr lang="en-US" sz="1900" baseline="-25000" dirty="0" smtClean="0">
                <a:latin typeface="Courier"/>
                <a:cs typeface="Courier"/>
              </a:rPr>
              <a:t>n</a:t>
            </a:r>
            <a:r>
              <a:rPr lang="en-US" sz="1900" dirty="0" smtClean="0">
                <a:latin typeface="Courier"/>
                <a:cs typeface="Courier"/>
              </a:rPr>
              <a:t>, </a:t>
            </a:r>
            <a:r>
              <a:rPr lang="en-US" sz="1900" dirty="0" err="1">
                <a:latin typeface="Courier"/>
                <a:cs typeface="Courier"/>
              </a:rPr>
              <a:t>acc</a:t>
            </a:r>
            <a:r>
              <a:rPr lang="en-US" sz="1900" dirty="0" smtClean="0">
                <a:latin typeface="Courier"/>
                <a:cs typeface="Courier"/>
              </a:rPr>
              <a:t>))))</a:t>
            </a:r>
          </a:p>
          <a:p>
            <a:pPr lvl="1">
              <a:lnSpc>
                <a:spcPct val="150000"/>
              </a:lnSpc>
            </a:pPr>
            <a:r>
              <a:rPr lang="en-US" sz="1900" dirty="0" smtClean="0">
                <a:cs typeface="Courier"/>
              </a:rPr>
              <a:t>Wait until the rest of the list has been evaluated and then apply function to the current element and result from rest of the list</a:t>
            </a:r>
          </a:p>
          <a:p>
            <a:pPr>
              <a:lnSpc>
                <a:spcPct val="150000"/>
              </a:lnSpc>
            </a:pPr>
            <a:r>
              <a:rPr lang="en-US" sz="2300" dirty="0" smtClean="0">
                <a:cs typeface="Courier"/>
              </a:rPr>
              <a:t>We’ve written </a:t>
            </a:r>
            <a:r>
              <a:rPr lang="en-US" sz="2300" dirty="0" err="1" smtClean="0">
                <a:latin typeface="Courier" charset="0"/>
                <a:ea typeface="Courier" charset="0"/>
                <a:cs typeface="Courier" charset="0"/>
              </a:rPr>
              <a:t>foldl</a:t>
            </a:r>
            <a:r>
              <a:rPr lang="en-US" sz="2300" dirty="0" smtClean="0">
                <a:cs typeface="Courier"/>
              </a:rPr>
              <a:t> in lecture, write </a:t>
            </a:r>
            <a:r>
              <a:rPr lang="en-US" sz="2300" dirty="0" err="1" smtClean="0">
                <a:latin typeface="Courier" charset="0"/>
                <a:ea typeface="Courier" charset="0"/>
                <a:cs typeface="Courier" charset="0"/>
              </a:rPr>
              <a:t>foldr</a:t>
            </a:r>
            <a:endParaRPr lang="en-US" sz="2300" dirty="0">
              <a:latin typeface="Courier" charset="0"/>
              <a:ea typeface="Courier" charset="0"/>
              <a:cs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102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Broader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/>
              <a:t>Functions are Awesome!</a:t>
            </a:r>
          </a:p>
          <a:p>
            <a:r>
              <a:rPr lang="en-US" sz="2400" dirty="0" smtClean="0"/>
              <a:t>SML functions can be passed around like any other value.</a:t>
            </a:r>
          </a:p>
          <a:p>
            <a:r>
              <a:rPr lang="en-US" sz="2400" dirty="0" smtClean="0"/>
              <a:t>They can be passed as function arguments, returned, and</a:t>
            </a:r>
            <a:r>
              <a:rPr lang="en-US" sz="2400" dirty="0"/>
              <a:t> </a:t>
            </a:r>
            <a:r>
              <a:rPr lang="en-US" sz="2400" dirty="0" smtClean="0"/>
              <a:t>even stored in data structures or variables.</a:t>
            </a:r>
          </a:p>
          <a:p>
            <a:r>
              <a:rPr lang="en-US" sz="2400" dirty="0" smtClean="0"/>
              <a:t>Functions like </a:t>
            </a:r>
            <a:r>
              <a:rPr lang="en-US" sz="2400" dirty="0" smtClean="0">
                <a:latin typeface="Courier"/>
                <a:cs typeface="Courier"/>
              </a:rPr>
              <a:t>map</a:t>
            </a:r>
            <a:r>
              <a:rPr lang="en-US" sz="2400" dirty="0" smtClean="0"/>
              <a:t> are very pervasive in functional languages.</a:t>
            </a:r>
          </a:p>
          <a:p>
            <a:pPr lvl="1"/>
            <a:r>
              <a:rPr lang="en-US" dirty="0" smtClean="0"/>
              <a:t>A function like </a:t>
            </a:r>
            <a:r>
              <a:rPr lang="en-US" dirty="0" smtClean="0">
                <a:latin typeface="Courier"/>
                <a:cs typeface="Courier"/>
              </a:rPr>
              <a:t>map</a:t>
            </a:r>
            <a:r>
              <a:rPr lang="en-US" dirty="0" smtClean="0"/>
              <a:t> can even be written for other data</a:t>
            </a:r>
            <a:r>
              <a:rPr lang="en-US" dirty="0"/>
              <a:t> </a:t>
            </a:r>
            <a:r>
              <a:rPr lang="en-US" dirty="0" smtClean="0"/>
              <a:t>structures such as trees.</a:t>
            </a:r>
          </a:p>
        </p:txBody>
      </p:sp>
    </p:spTree>
    <p:extLst>
      <p:ext uri="{BB962C8B-B14F-4D97-AF65-F5344CB8AC3E}">
        <p14:creationId xmlns:p14="http://schemas.microsoft.com/office/powerpoint/2010/main" val="883207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/>
              <a:t>Currying and High Order Functions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 smtClean="0"/>
              <a:t>functions from standard library:</a:t>
            </a:r>
            <a:endParaRPr lang="en-US" dirty="0" smtClean="0"/>
          </a:p>
          <a:p>
            <a:pPr lvl="1"/>
            <a:r>
              <a:rPr lang="en-US" dirty="0" err="1" smtClean="0"/>
              <a:t>List.map</a:t>
            </a:r>
            <a:endParaRPr lang="en-US" dirty="0" smtClean="0"/>
          </a:p>
          <a:p>
            <a:pPr lvl="1"/>
            <a:r>
              <a:rPr lang="en-US" dirty="0" err="1" smtClean="0"/>
              <a:t>List.filter</a:t>
            </a:r>
            <a:endParaRPr lang="en-US" dirty="0" smtClean="0"/>
          </a:p>
          <a:p>
            <a:pPr lvl="1"/>
            <a:r>
              <a:rPr lang="en-US" dirty="0" err="1" smtClean="0"/>
              <a:t>List.foldl</a:t>
            </a:r>
            <a:endParaRPr lang="en-US" dirty="0" smtClean="0"/>
          </a:p>
          <a:p>
            <a:pPr lvl="1"/>
            <a:r>
              <a:rPr lang="en-US" dirty="0" err="1" smtClean="0"/>
              <a:t>List.foldr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Write our own higher order functions</a:t>
            </a:r>
          </a:p>
          <a:p>
            <a:pPr lvl="1"/>
            <a:r>
              <a:rPr lang="en-US" dirty="0" smtClean="0"/>
              <a:t>Alternating 0 and 1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60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we need function f to call g, </a:t>
            </a:r>
            <a:r>
              <a:rPr lang="en-US" dirty="0" smtClean="0"/>
              <a:t>and </a:t>
            </a:r>
            <a:r>
              <a:rPr lang="en-US" dirty="0"/>
              <a:t>function g to call f</a:t>
            </a:r>
            <a:r>
              <a:rPr lang="en-US" dirty="0" smtClean="0"/>
              <a:t>?</a:t>
            </a:r>
          </a:p>
          <a:p>
            <a:r>
              <a:rPr lang="en-US" dirty="0" smtClean="0"/>
              <a:t>This is a common idiom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87467" y="3347984"/>
            <a:ext cx="3816027" cy="2937065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dirty="0"/>
              <a:t>fun </a:t>
            </a:r>
            <a:r>
              <a:rPr lang="en-US" dirty="0" smtClean="0">
                <a:solidFill>
                  <a:srgbClr val="7030A0"/>
                </a:solidFill>
              </a:rPr>
              <a:t>earlier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x </a:t>
            </a:r>
            <a:r>
              <a:rPr lang="en-US" dirty="0" smtClean="0">
                <a:solidFill>
                  <a:srgbClr val="00B050"/>
                </a:solidFill>
              </a:rPr>
              <a:t>=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	...</a:t>
            </a:r>
            <a:endParaRPr lang="en-US" dirty="0" smtClean="0"/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later x</a:t>
            </a:r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...</a:t>
            </a:r>
          </a:p>
          <a:p>
            <a:r>
              <a:rPr lang="en-US" dirty="0"/>
              <a:t>fun </a:t>
            </a:r>
            <a:r>
              <a:rPr lang="en-US" dirty="0" smtClean="0">
                <a:solidFill>
                  <a:srgbClr val="7030A0"/>
                </a:solidFill>
              </a:rPr>
              <a:t>later</a:t>
            </a:r>
            <a:r>
              <a:rPr lang="en-US" dirty="0" smtClean="0"/>
              <a:t> </a:t>
            </a:r>
            <a:r>
              <a:rPr lang="en-US" dirty="0">
                <a:solidFill>
                  <a:schemeClr val="tx1"/>
                </a:solidFill>
              </a:rPr>
              <a:t>x </a:t>
            </a:r>
            <a:r>
              <a:rPr lang="en-US" dirty="0">
                <a:solidFill>
                  <a:srgbClr val="00B050"/>
                </a:solidFill>
              </a:rPr>
              <a:t>=</a:t>
            </a:r>
          </a:p>
          <a:p>
            <a:r>
              <a:rPr lang="en-US" dirty="0">
                <a:solidFill>
                  <a:schemeClr val="tx1"/>
                </a:solidFill>
              </a:rPr>
              <a:t>	...</a:t>
            </a:r>
            <a:endParaRPr lang="en-US" dirty="0"/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earlier </a:t>
            </a:r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x</a:t>
            </a:r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dirty="0">
                <a:solidFill>
                  <a:schemeClr val="tx1"/>
                </a:solidFill>
              </a:rPr>
              <a:t>...</a:t>
            </a:r>
            <a:endParaRPr lang="en-US" dirty="0"/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78056" y="3347984"/>
            <a:ext cx="29862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Unfortunately </a:t>
            </a:r>
            <a:r>
              <a:rPr lang="en-US" sz="2800" dirty="0" smtClean="0">
                <a:solidFill>
                  <a:srgbClr val="FF0000"/>
                </a:solidFill>
              </a:rPr>
              <a:t>this does not work </a:t>
            </a:r>
            <a:r>
              <a:rPr lang="en-US" sz="2800" dirty="0" smtClean="0">
                <a:solidFill>
                  <a:srgbClr val="FF0000"/>
                </a:solidFill>
                <a:sym typeface="Wingdings"/>
              </a:rPr>
              <a:t>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8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Recursion Workaround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use higher order functions to get this working</a:t>
            </a:r>
          </a:p>
          <a:p>
            <a:r>
              <a:rPr lang="en-US" dirty="0" smtClean="0"/>
              <a:t>It works, but there has got to be a better way!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87467" y="3347988"/>
            <a:ext cx="4325314" cy="2913916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dirty="0"/>
              <a:t>fun </a:t>
            </a:r>
            <a:r>
              <a:rPr lang="en-US" dirty="0" smtClean="0">
                <a:solidFill>
                  <a:srgbClr val="7030A0"/>
                </a:solidFill>
              </a:rPr>
              <a:t>earlier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f x </a:t>
            </a:r>
            <a:r>
              <a:rPr lang="en-US" dirty="0" smtClean="0">
                <a:solidFill>
                  <a:srgbClr val="00B050"/>
                </a:solidFill>
              </a:rPr>
              <a:t>=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	...</a:t>
            </a:r>
            <a:endParaRPr lang="en-US" dirty="0" smtClean="0"/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f x</a:t>
            </a:r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...</a:t>
            </a:r>
          </a:p>
          <a:p>
            <a:r>
              <a:rPr lang="en-US" dirty="0"/>
              <a:t>fun </a:t>
            </a:r>
            <a:r>
              <a:rPr lang="en-US" dirty="0" smtClean="0">
                <a:solidFill>
                  <a:srgbClr val="7030A0"/>
                </a:solidFill>
              </a:rPr>
              <a:t>later</a:t>
            </a:r>
            <a:r>
              <a:rPr lang="en-US" dirty="0" smtClean="0"/>
              <a:t> </a:t>
            </a:r>
            <a:r>
              <a:rPr lang="en-US" dirty="0">
                <a:solidFill>
                  <a:schemeClr val="tx1"/>
                </a:solidFill>
              </a:rPr>
              <a:t>x </a:t>
            </a:r>
            <a:r>
              <a:rPr lang="en-US" dirty="0">
                <a:solidFill>
                  <a:srgbClr val="00B050"/>
                </a:solidFill>
              </a:rPr>
              <a:t>=</a:t>
            </a:r>
          </a:p>
          <a:p>
            <a:r>
              <a:rPr lang="en-US" dirty="0">
                <a:solidFill>
                  <a:schemeClr val="tx1"/>
                </a:solidFill>
              </a:rPr>
              <a:t>	...</a:t>
            </a:r>
            <a:endParaRPr lang="en-US" dirty="0"/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earlier later x</a:t>
            </a:r>
            <a:endParaRPr lang="en-US" dirty="0">
              <a:solidFill>
                <a:schemeClr val="tx1"/>
              </a:solidFill>
              <a:sym typeface="Wingdings" pitchFamily="2" charset="2"/>
            </a:endParaRPr>
          </a:p>
          <a:p>
            <a:r>
              <a:rPr lang="en-US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dirty="0">
                <a:solidFill>
                  <a:schemeClr val="tx1"/>
                </a:solidFill>
              </a:rPr>
              <a:t>...</a:t>
            </a:r>
            <a:endParaRPr lang="en-US" dirty="0"/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8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4676</TotalTime>
  <Words>614</Words>
  <Application>Microsoft Macintosh PowerPoint</Application>
  <PresentationFormat>On-screen Show (4:3)</PresentationFormat>
  <Paragraphs>117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Calibri</vt:lpstr>
      <vt:lpstr>Calibri Light</vt:lpstr>
      <vt:lpstr>Courier</vt:lpstr>
      <vt:lpstr>Courier New</vt:lpstr>
      <vt:lpstr>Mangal</vt:lpstr>
      <vt:lpstr>Wingdings</vt:lpstr>
      <vt:lpstr>Arial</vt:lpstr>
      <vt:lpstr>Office Theme</vt:lpstr>
      <vt:lpstr>CSE 341 Section 4</vt:lpstr>
      <vt:lpstr>Today’s Agenda</vt:lpstr>
      <vt:lpstr>Standard Basis Documentation</vt:lpstr>
      <vt:lpstr>Higher-Order Functions Review</vt:lpstr>
      <vt:lpstr>Higher-Order Functions Review</vt:lpstr>
      <vt:lpstr>Broader Idea</vt:lpstr>
      <vt:lpstr>Currying and High Order Functions</vt:lpstr>
      <vt:lpstr>Mutual Recursion</vt:lpstr>
      <vt:lpstr>Mutual Recursion Workaround</vt:lpstr>
      <vt:lpstr>Mutual Recursion with and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341 Section 1</dc:title>
  <dc:creator>Nicholas Shahan</dc:creator>
  <cp:lastModifiedBy>JIFAN ZHANG</cp:lastModifiedBy>
  <cp:revision>117</cp:revision>
  <dcterms:created xsi:type="dcterms:W3CDTF">2016-04-06T21:37:56Z</dcterms:created>
  <dcterms:modified xsi:type="dcterms:W3CDTF">2018-01-23T20:19:52Z</dcterms:modified>
</cp:coreProperties>
</file>