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64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67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7/10/2019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7</a:t>
            </a:r>
            <a:br>
              <a:rPr lang="en-US" sz="3200" i="0" dirty="0" smtClean="0"/>
            </a:br>
            <a:r>
              <a:rPr lang="en-US" sz="3200" i="0" dirty="0" smtClean="0"/>
              <a:t>First-Class Functions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257800"/>
            <a:ext cx="6629400" cy="1219200"/>
          </a:xfrm>
        </p:spPr>
        <p:txBody>
          <a:bodyPr/>
          <a:lstStyle/>
          <a:p>
            <a:r>
              <a:rPr lang="en-US" sz="2400" dirty="0"/>
              <a:t>Brett Wortzman</a:t>
            </a:r>
          </a:p>
          <a:p>
            <a:r>
              <a:rPr lang="en-US" sz="2400" dirty="0"/>
              <a:t>Summer 2019</a:t>
            </a:r>
          </a:p>
          <a:p>
            <a:endParaRPr lang="en-US" sz="2400" dirty="0"/>
          </a:p>
          <a:p>
            <a:r>
              <a:rPr lang="en-US" sz="1200" i="1" dirty="0"/>
              <a:t>Slides originally created by Dan Grossman</a:t>
            </a:r>
            <a:endParaRPr lang="en-US" sz="4400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Polymorphism and higher-order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higher-order functions are polymorphic because they are so reusable that some types, “can be anything”</a:t>
            </a:r>
          </a:p>
          <a:p>
            <a:endParaRPr lang="en-US" dirty="0"/>
          </a:p>
          <a:p>
            <a:r>
              <a:rPr lang="en-US" dirty="0" smtClean="0"/>
              <a:t>But some polymorphic functions are not higher-order</a:t>
            </a:r>
          </a:p>
          <a:p>
            <a:pPr lvl="1"/>
            <a:r>
              <a:rPr lang="en-US" dirty="0" smtClean="0"/>
              <a:t>Example: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'a list -&gt; int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And some higher-order functions are not polymorphic</a:t>
            </a:r>
          </a:p>
          <a:p>
            <a:pPr lvl="1"/>
            <a:r>
              <a:rPr lang="en-US" dirty="0" smtClean="0"/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times_until_0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(int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int)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-&gt;</a:t>
            </a:r>
            <a:r>
              <a:rPr lang="pt-BR" sz="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4648200"/>
            <a:ext cx="78486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times_until_zero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if </a:t>
            </a:r>
            <a:r>
              <a:rPr lang="en-US" sz="2000" kern="0" dirty="0" smtClean="0">
                <a:latin typeface="Courier New" pitchFamily="49" charset="0"/>
              </a:rPr>
              <a:t>x=0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then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1 + </a:t>
            </a:r>
            <a:r>
              <a:rPr lang="en-US" sz="2000" kern="0" dirty="0" err="1" smtClean="0">
                <a:latin typeface="Courier New" pitchFamily="49" charset="0"/>
              </a:rPr>
              <a:t>times_until_zero</a:t>
            </a:r>
            <a:r>
              <a:rPr lang="en-US" sz="2000" kern="0" dirty="0" smtClean="0">
                <a:latin typeface="Courier New" pitchFamily="49" charset="0"/>
              </a:rPr>
              <a:t>(f, f x)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98215" y="5470405"/>
            <a:ext cx="38309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+mj-lt"/>
              </a:rPr>
              <a:t>Note: Would be better with tail-recursion</a:t>
            </a:r>
            <a:endParaRPr lang="en-US" sz="16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814046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Toward 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609600"/>
          </a:xfrm>
        </p:spPr>
        <p:txBody>
          <a:bodyPr/>
          <a:lstStyle/>
          <a:p>
            <a:r>
              <a:rPr lang="en-US" dirty="0" smtClean="0"/>
              <a:t>Definitions unnecessarily at top-level are still poor style: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514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So this is better (but not the best):</a:t>
            </a:r>
            <a:endParaRPr lang="en-US" b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4572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And this is even smaller scope</a:t>
            </a:r>
          </a:p>
          <a:p>
            <a:pPr lvl="1"/>
            <a:r>
              <a:rPr lang="en-US" b="0" dirty="0" smtClean="0"/>
              <a:t>It makes sense but looks weird (poor style; see next slide)</a:t>
            </a:r>
            <a:endParaRPr lang="en-US" b="0" dirty="0"/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676400"/>
            <a:ext cx="72390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3*x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trip,n,x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2971800"/>
            <a:ext cx="72390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3*y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in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trip,n,x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5410200"/>
            <a:ext cx="76962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3*y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 smtClean="0">
                <a:latin typeface="Courier New" pitchFamily="49" charset="0"/>
              </a:rPr>
              <a:t>trip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r>
              <a:rPr lang="en-US" sz="2000" kern="0" dirty="0" smtClean="0">
                <a:latin typeface="Courier New" pitchFamily="49" charset="0"/>
              </a:rPr>
              <a:t>, n, x)</a:t>
            </a:r>
          </a:p>
        </p:txBody>
      </p:sp>
    </p:spTree>
    <p:extLst>
      <p:ext uri="{BB962C8B-B14F-4D97-AF65-F5344CB8AC3E}">
        <p14:creationId xmlns:p14="http://schemas.microsoft.com/office/powerpoint/2010/main" val="3937154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609600"/>
          </a:xfrm>
        </p:spPr>
        <p:txBody>
          <a:bodyPr/>
          <a:lstStyle/>
          <a:p>
            <a:r>
              <a:rPr lang="en-US" dirty="0" smtClean="0"/>
              <a:t>This does not work: A function </a:t>
            </a:r>
            <a:r>
              <a:rPr lang="en-US" i="1" dirty="0" smtClean="0"/>
              <a:t>binding</a:t>
            </a:r>
            <a:r>
              <a:rPr lang="en-US" dirty="0" smtClean="0"/>
              <a:t> is not an </a:t>
            </a:r>
            <a:r>
              <a:rPr lang="en-US" i="1" dirty="0" smtClean="0"/>
              <a:t>expression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7432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This is the best way we were building up to: an expression form for </a:t>
            </a:r>
            <a:r>
              <a:rPr lang="en-US" b="0" i="1" dirty="0" smtClean="0">
                <a:solidFill>
                  <a:schemeClr val="accent2"/>
                </a:solidFill>
              </a:rPr>
              <a:t>anonymous functions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44958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b="0" dirty="0" smtClean="0"/>
              <a:t>Like </a:t>
            </a:r>
            <a:r>
              <a:rPr lang="en-US" b="0" dirty="0"/>
              <a:t>all expression forms, can appear anywhere </a:t>
            </a:r>
            <a:endParaRPr lang="en-US" b="0" dirty="0" smtClean="0"/>
          </a:p>
          <a:p>
            <a:pPr lvl="1"/>
            <a:r>
              <a:rPr lang="en-US" b="0" dirty="0" smtClean="0"/>
              <a:t>Syntax: 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0" dirty="0" smtClean="0"/>
              <a:t> not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fun</a:t>
            </a:r>
            <a:endParaRPr lang="en-US" b="0" dirty="0"/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=&gt; </a:t>
            </a:r>
            <a:r>
              <a:rPr lang="en-US" b="0" dirty="0" smtClean="0"/>
              <a:t>not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</a:t>
            </a:r>
            <a:endParaRPr lang="en-US" b="0" dirty="0">
              <a:latin typeface="+mj-lt"/>
              <a:cs typeface="Courier New" pitchFamily="49" charset="0"/>
            </a:endParaRPr>
          </a:p>
          <a:p>
            <a:pPr lvl="2"/>
            <a:r>
              <a:rPr lang="en-US" b="0" dirty="0" smtClean="0">
                <a:solidFill>
                  <a:schemeClr val="accent2"/>
                </a:solidFill>
                <a:latin typeface="+mj-lt"/>
                <a:cs typeface="Courier New" pitchFamily="49" charset="0"/>
              </a:rPr>
              <a:t>no function name, just an argument pattern</a:t>
            </a:r>
            <a:endParaRPr lang="en-US" b="0" dirty="0">
              <a:solidFill>
                <a:schemeClr val="accent2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828800"/>
            <a:ext cx="6324600" cy="762000"/>
          </a:xfrm>
          <a:prstGeom prst="rect">
            <a:avLst/>
          </a:prstGeom>
          <a:solidFill>
            <a:srgbClr val="FF99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>
                <a:latin typeface="Courier New" pitchFamily="49" charset="0"/>
              </a:rPr>
              <a:t>((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 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3*y), n, x)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66800" y="3581400"/>
            <a:ext cx="63246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triple_n_times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>
                <a:latin typeface="Courier New" pitchFamily="49" charset="0"/>
              </a:rPr>
              <a:t>((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 =&gt; 3*y), n, x)</a:t>
            </a:r>
          </a:p>
        </p:txBody>
      </p:sp>
    </p:spTree>
    <p:extLst>
      <p:ext uri="{BB962C8B-B14F-4D97-AF65-F5344CB8AC3E}">
        <p14:creationId xmlns:p14="http://schemas.microsoft.com/office/powerpoint/2010/main" val="8099341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anonymous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common use:  Argument to a higher-order function</a:t>
            </a:r>
          </a:p>
          <a:p>
            <a:pPr lvl="1"/>
            <a:r>
              <a:rPr lang="en-US" dirty="0" smtClean="0"/>
              <a:t>Don’t need a name just to pass a function</a:t>
            </a:r>
          </a:p>
          <a:p>
            <a:pPr lvl="1"/>
            <a:endParaRPr lang="en-US" dirty="0"/>
          </a:p>
          <a:p>
            <a:r>
              <a:rPr lang="en-US" dirty="0" smtClean="0"/>
              <a:t>But:  Cannot use an anonymous function for a recursive function</a:t>
            </a:r>
          </a:p>
          <a:p>
            <a:pPr lvl="1"/>
            <a:r>
              <a:rPr lang="en-US" dirty="0" smtClean="0"/>
              <a:t>Because there is no name for making recursive calls</a:t>
            </a:r>
          </a:p>
          <a:p>
            <a:pPr lvl="1"/>
            <a:r>
              <a:rPr lang="en-US" dirty="0" smtClean="0"/>
              <a:t>If not for recursion,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</a:t>
            </a:r>
            <a:r>
              <a:rPr lang="en-US" dirty="0" smtClean="0"/>
              <a:t> bindings would be syntactic sugar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/>
              <a:t> bindings and anonymous functions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4343400"/>
            <a:ext cx="41148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triple x</a:t>
            </a:r>
            <a:r>
              <a:rPr lang="en-US" sz="2000" kern="0" dirty="0" smtClean="0">
                <a:latin typeface="Courier New" pitchFamily="49" charset="0"/>
              </a:rPr>
              <a:t> = 3*x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triple </a:t>
            </a:r>
            <a:r>
              <a:rPr lang="en-US" sz="2000" kern="0" dirty="0" smtClean="0">
                <a:latin typeface="Courier New" pitchFamily="49" charset="0"/>
              </a:rPr>
              <a:t>=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=&gt; 3*y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3048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style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Compare: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With: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don’t do this: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When you can do this: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3886200"/>
            <a:ext cx="47244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 =&gt; </a:t>
            </a:r>
            <a:r>
              <a:rPr lang="en-US" sz="2000" kern="0" dirty="0" err="1" smtClean="0">
                <a:latin typeface="Courier New" pitchFamily="49" charset="0"/>
              </a:rPr>
              <a:t>tl</a:t>
            </a:r>
            <a:r>
              <a:rPr lang="en-US" sz="2000" kern="0" dirty="0" smtClean="0">
                <a:latin typeface="Courier New" pitchFamily="49" charset="0"/>
              </a:rPr>
              <a:t> y),3,xs)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19400" y="4932218"/>
            <a:ext cx="2819400" cy="40178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(tl,3,xs)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981200"/>
            <a:ext cx="4267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if </a:t>
            </a:r>
            <a:r>
              <a:rPr lang="en-US" sz="2000" kern="0" dirty="0" smtClean="0"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true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2819400"/>
            <a:ext cx="23622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f x)</a:t>
            </a:r>
          </a:p>
        </p:txBody>
      </p:sp>
    </p:spTree>
    <p:extLst>
      <p:ext uri="{BB962C8B-B14F-4D97-AF65-F5344CB8AC3E}">
        <p14:creationId xmlns:p14="http://schemas.microsoft.com/office/powerpoint/2010/main" val="3334257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962400"/>
            <a:ext cx="7772400" cy="175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Map is, without doubt, in the “higher-order function hall-of-fame”</a:t>
            </a:r>
          </a:p>
          <a:p>
            <a:pPr lvl="1"/>
            <a:r>
              <a:rPr lang="en-US" dirty="0" smtClean="0"/>
              <a:t>The name is standard (for any data structure)</a:t>
            </a:r>
          </a:p>
          <a:p>
            <a:pPr lvl="1"/>
            <a:r>
              <a:rPr lang="en-US" dirty="0" smtClean="0"/>
              <a:t>You use it </a:t>
            </a:r>
            <a:r>
              <a:rPr lang="en-US" i="1" dirty="0" smtClean="0"/>
              <a:t>all the time</a:t>
            </a:r>
            <a:r>
              <a:rPr lang="en-US" dirty="0" smtClean="0"/>
              <a:t> once you know it: saves a little space, but more importantly, </a:t>
            </a:r>
            <a:r>
              <a:rPr lang="en-US" i="1" dirty="0" smtClean="0"/>
              <a:t>communicates what you are doing</a:t>
            </a:r>
          </a:p>
          <a:p>
            <a:pPr lvl="1"/>
            <a:r>
              <a:rPr lang="en-US" dirty="0" smtClean="0"/>
              <a:t>Similar predefined function: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List.map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But it uses currying (coming soon)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1600200"/>
            <a:ext cx="5562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map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(f x):</a:t>
            </a:r>
            <a:r>
              <a:rPr lang="en-US" sz="2000" kern="0" dirty="0" smtClean="0">
                <a:latin typeface="Courier New" pitchFamily="49" charset="0"/>
                <a:sym typeface="Wingdings" pitchFamily="2" charset="2"/>
              </a:rPr>
              <a:t>:(map(</a:t>
            </a:r>
            <a:r>
              <a:rPr lang="en-US" sz="2000" kern="0" dirty="0" err="1" smtClean="0">
                <a:latin typeface="Courier New" pitchFamily="49" charset="0"/>
                <a:sym typeface="Wingdings" pitchFamily="2" charset="2"/>
              </a:rPr>
              <a:t>f,xs</a:t>
            </a:r>
            <a:r>
              <a:rPr lang="en-US" sz="2000" kern="0" dirty="0" smtClean="0">
                <a:latin typeface="Courier New" pitchFamily="49" charset="0"/>
                <a:sym typeface="Wingdings" pitchFamily="2" charset="2"/>
              </a:rPr>
              <a:t>’))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371600" y="32766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map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'a -&gt; 'b) * 'a list -&gt; 'b list</a:t>
            </a:r>
            <a:endParaRPr lang="en-US" i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9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4572000"/>
            <a:ext cx="7772400" cy="1600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Filter is also in the hall-of-fame</a:t>
            </a:r>
          </a:p>
          <a:p>
            <a:pPr lvl="1"/>
            <a:r>
              <a:rPr lang="en-US" dirty="0" smtClean="0"/>
              <a:t>So use it whenever your computation is a filter</a:t>
            </a:r>
          </a:p>
          <a:p>
            <a:pPr lvl="1"/>
            <a:r>
              <a:rPr lang="en-US" dirty="0"/>
              <a:t>Similar predefined function: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List.filter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>
                <a:cs typeface="Courier New" pitchFamily="49" charset="0"/>
              </a:rPr>
              <a:t>But it uses currying </a:t>
            </a:r>
            <a:r>
              <a:rPr lang="en-US" dirty="0" smtClean="0">
                <a:cs typeface="Courier New" pitchFamily="49" charset="0"/>
              </a:rPr>
              <a:t>(coming soon)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600200"/>
            <a:ext cx="6096000" cy="1905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filter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[]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if </a:t>
            </a:r>
            <a:r>
              <a:rPr lang="en-US" sz="2000" kern="0" dirty="0" smtClean="0">
                <a:latin typeface="Courier New" pitchFamily="49" charset="0"/>
              </a:rPr>
              <a:t>f 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then </a:t>
            </a:r>
            <a:r>
              <a:rPr lang="en-US" sz="2000" kern="0" dirty="0" smtClean="0">
                <a:latin typeface="Courier New" pitchFamily="49" charset="0"/>
              </a:rPr>
              <a:t>x::(filter(f,xs’))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  else </a:t>
            </a:r>
            <a:r>
              <a:rPr lang="en-US" sz="2000" kern="0" dirty="0" smtClean="0">
                <a:latin typeface="Courier New" pitchFamily="49" charset="0"/>
              </a:rPr>
              <a:t>filter(</a:t>
            </a:r>
            <a:r>
              <a:rPr lang="en-US" sz="2000" kern="0" dirty="0" err="1" smtClean="0">
                <a:latin typeface="Courier New" pitchFamily="49" charset="0"/>
              </a:rPr>
              <a:t>f,xs</a:t>
            </a:r>
            <a:r>
              <a:rPr lang="en-US" sz="2000" kern="0" dirty="0" smtClean="0">
                <a:latin typeface="Courier New" pitchFamily="49" charset="0"/>
              </a:rPr>
              <a:t>’)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838200" y="38100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filter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'a -&gt;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 'a list -&gt;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list</a:t>
            </a:r>
            <a:endParaRPr lang="en-US" i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048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Our examples of first-class functions so far have all:</a:t>
            </a:r>
          </a:p>
          <a:p>
            <a:pPr lvl="1"/>
            <a:r>
              <a:rPr lang="en-US" dirty="0" smtClean="0"/>
              <a:t>Taken one function as an argument to another function</a:t>
            </a:r>
          </a:p>
          <a:p>
            <a:pPr lvl="1"/>
            <a:r>
              <a:rPr lang="en-US" dirty="0" smtClean="0"/>
              <a:t>Processed a number or a list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But first-class functions are useful anywhere for any kind of data</a:t>
            </a:r>
          </a:p>
          <a:p>
            <a:pPr lvl="1"/>
            <a:r>
              <a:rPr lang="en-US" dirty="0" smtClean="0"/>
              <a:t>Can pass several functions as arguments</a:t>
            </a:r>
          </a:p>
          <a:p>
            <a:pPr lvl="1"/>
            <a:r>
              <a:rPr lang="en-US" dirty="0"/>
              <a:t>Can put functions in data structures (tuples, lists, etc</a:t>
            </a:r>
            <a:r>
              <a:rPr lang="en-US" dirty="0" smtClean="0"/>
              <a:t>.)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Can return functions as results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Can write higher-order functions that traverse your own data structures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Useful whenever you want to abstract over “what to compute with”</a:t>
            </a:r>
          </a:p>
          <a:p>
            <a:pPr lvl="1"/>
            <a:r>
              <a:rPr lang="en-US" dirty="0" smtClean="0"/>
              <a:t>No new language features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0180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r>
              <a:rPr lang="en-US" dirty="0" smtClean="0"/>
              <a:t>Remember: Functions are first-class values</a:t>
            </a:r>
          </a:p>
          <a:p>
            <a:pPr lvl="1"/>
            <a:r>
              <a:rPr lang="en-US" dirty="0" smtClean="0"/>
              <a:t>For example, can return them from functions</a:t>
            </a:r>
          </a:p>
          <a:p>
            <a:pPr lvl="1"/>
            <a:endParaRPr lang="en-US" dirty="0"/>
          </a:p>
          <a:p>
            <a:r>
              <a:rPr lang="en-US" dirty="0" smtClean="0"/>
              <a:t>Silly 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endParaRPr lang="en-US" dirty="0" smtClean="0"/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dirty="0" smtClean="0"/>
              <a:t>     Has </a:t>
            </a:r>
            <a:r>
              <a:rPr lang="en-US" dirty="0"/>
              <a:t>type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</a:rPr>
              <a:t>bool</a:t>
            </a:r>
            <a:r>
              <a:rPr lang="en-US" b="1" dirty="0">
                <a:latin typeface="Courier New" pitchFamily="49" charset="0"/>
              </a:rPr>
              <a:t>) -&gt; 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) </a:t>
            </a:r>
            <a:endParaRPr lang="en-US" b="1" dirty="0"/>
          </a:p>
          <a:p>
            <a:pPr>
              <a:lnSpc>
                <a:spcPct val="90000"/>
              </a:lnSpc>
              <a:spcBef>
                <a:spcPts val="200"/>
              </a:spcBef>
              <a:defRPr/>
            </a:pPr>
            <a:endParaRPr lang="en-US" dirty="0"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dirty="0" smtClean="0"/>
              <a:t>     But </a:t>
            </a:r>
            <a:r>
              <a:rPr lang="en-US" dirty="0"/>
              <a:t>the REPL prints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</a:rPr>
              <a:t>bool</a:t>
            </a:r>
            <a:r>
              <a:rPr lang="en-US" b="1" dirty="0">
                <a:latin typeface="Courier New" pitchFamily="49" charset="0"/>
              </a:rPr>
              <a:t>) -&gt; </a:t>
            </a:r>
            <a:r>
              <a:rPr lang="en-US" b="1" dirty="0" err="1">
                <a:latin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sz="800" b="1" dirty="0" smtClean="0"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because it never prints unnecessary parentheses and</a:t>
            </a: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b="1" dirty="0" smtClean="0">
                <a:latin typeface="Courier New" pitchFamily="49" charset="0"/>
              </a:rPr>
              <a:t>   t1 -&gt; t2 -&gt; t3 -&gt; t4</a:t>
            </a:r>
            <a:r>
              <a:rPr lang="en-US" dirty="0" smtClean="0"/>
              <a:t>  means </a:t>
            </a:r>
            <a:r>
              <a:rPr lang="en-US" b="1" dirty="0">
                <a:latin typeface="Courier New" pitchFamily="49" charset="0"/>
              </a:rPr>
              <a:t>t1-</a:t>
            </a:r>
            <a:r>
              <a:rPr lang="en-US" b="1" dirty="0" smtClean="0">
                <a:latin typeface="Courier New" pitchFamily="49" charset="0"/>
              </a:rPr>
              <a:t>&gt;(t2-&gt;(t3-</a:t>
            </a:r>
            <a:r>
              <a:rPr lang="en-US" b="1" dirty="0">
                <a:latin typeface="Courier New" pitchFamily="49" charset="0"/>
              </a:rPr>
              <a:t>&gt;</a:t>
            </a:r>
            <a:r>
              <a:rPr lang="en-US" b="1" dirty="0" smtClean="0">
                <a:latin typeface="Courier New" pitchFamily="49" charset="0"/>
              </a:rPr>
              <a:t>t4))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2819400"/>
            <a:ext cx="4038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double_or_triple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f</a:t>
            </a:r>
            <a:r>
              <a:rPr lang="en-US" sz="2000" kern="0" dirty="0" smtClean="0">
                <a:latin typeface="Courier New" pitchFamily="49" charset="0"/>
              </a:rPr>
              <a:t>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if </a:t>
            </a:r>
            <a:r>
              <a:rPr lang="en-US" sz="2000" kern="0" dirty="0" smtClean="0">
                <a:latin typeface="Courier New" pitchFamily="49" charset="0"/>
              </a:rPr>
              <a:t>f 7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2*x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else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3*x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921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Higher-order functions are not just for numbers and lists</a:t>
            </a:r>
          </a:p>
          <a:p>
            <a:endParaRPr lang="en-US" dirty="0"/>
          </a:p>
          <a:p>
            <a:r>
              <a:rPr lang="en-US" dirty="0" smtClean="0"/>
              <a:t>They work great for common recursive traversals over your own data structures (</a:t>
            </a:r>
            <a:r>
              <a:rPr lang="en-US" dirty="0" err="1" smtClean="0"/>
              <a:t>datatype</a:t>
            </a:r>
            <a:r>
              <a:rPr lang="en-US" dirty="0" smtClean="0"/>
              <a:t> bindings) too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 of a higher-order </a:t>
            </a:r>
            <a:r>
              <a:rPr lang="en-US" i="1" dirty="0" smtClean="0"/>
              <a:t>predicate</a:t>
            </a:r>
            <a:r>
              <a:rPr lang="en-US" dirty="0" smtClean="0"/>
              <a:t>: </a:t>
            </a:r>
          </a:p>
          <a:p>
            <a:pPr marL="914400" lvl="2" indent="0">
              <a:buNone/>
            </a:pPr>
            <a:endParaRPr lang="en-US" sz="1400" dirty="0" smtClean="0"/>
          </a:p>
          <a:p>
            <a:pPr lvl="1"/>
            <a:r>
              <a:rPr lang="en-US" dirty="0" smtClean="0"/>
              <a:t>Are all constants in an arithmetic expression even numbers?</a:t>
            </a:r>
          </a:p>
          <a:p>
            <a:pPr lvl="1"/>
            <a:endParaRPr lang="en-US" sz="1400" dirty="0" smtClean="0"/>
          </a:p>
          <a:p>
            <a:pPr lvl="1"/>
            <a:r>
              <a:rPr lang="en-US" dirty="0" smtClean="0"/>
              <a:t>Use a more general function of type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*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And call it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x =&gt; x mod 2 = 0)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807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functional programming?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i="1" dirty="0" smtClean="0">
                <a:solidFill>
                  <a:schemeClr val="accent2"/>
                </a:solidFill>
              </a:rPr>
              <a:t>Functional programming</a:t>
            </a:r>
            <a:r>
              <a:rPr lang="en-US" dirty="0" smtClean="0"/>
              <a:t>” can mean a few different things:</a:t>
            </a:r>
          </a:p>
          <a:p>
            <a:pPr marL="0" indent="0">
              <a:buNone/>
            </a:pPr>
            <a:endParaRPr lang="en-US" sz="14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Avoiding mutation in most/all cases (done and ongoing)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Using functions as values (this unit)</a:t>
            </a:r>
          </a:p>
          <a:p>
            <a:pPr marL="457200" indent="-457200">
              <a:buFont typeface="+mj-lt"/>
              <a:buAutoNum type="arabicPeriod"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… </a:t>
            </a:r>
          </a:p>
          <a:p>
            <a:r>
              <a:rPr lang="en-US" dirty="0" smtClean="0"/>
              <a:t>Style encouraging recursion and recursive data structures</a:t>
            </a:r>
          </a:p>
          <a:p>
            <a:r>
              <a:rPr lang="en-US" dirty="0" smtClean="0"/>
              <a:t>Style closer to mathematical definitions</a:t>
            </a:r>
          </a:p>
          <a:p>
            <a:r>
              <a:rPr lang="en-US" dirty="0" smtClean="0"/>
              <a:t>Programming idioms using </a:t>
            </a:r>
            <a:r>
              <a:rPr lang="en-US" i="1" dirty="0" smtClean="0"/>
              <a:t>laziness</a:t>
            </a:r>
            <a:r>
              <a:rPr lang="en-US" dirty="0" smtClean="0"/>
              <a:t> (later topic, briefly)</a:t>
            </a:r>
          </a:p>
          <a:p>
            <a:r>
              <a:rPr lang="en-US" dirty="0" smtClean="0"/>
              <a:t>Anything not OOP or C? (not a good definition)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dirty="0" smtClean="0"/>
              <a:t>Not sure a definition of “</a:t>
            </a:r>
            <a:r>
              <a:rPr lang="en-US" i="1" dirty="0" smtClean="0">
                <a:solidFill>
                  <a:schemeClr val="accent2"/>
                </a:solidFill>
              </a:rPr>
              <a:t>functional language</a:t>
            </a:r>
            <a:r>
              <a:rPr lang="en-US" dirty="0" smtClean="0"/>
              <a:t>” exists beyond “makes functional programming easy / the default / required”</a:t>
            </a:r>
          </a:p>
          <a:p>
            <a:pPr lvl="1"/>
            <a:r>
              <a:rPr lang="en-US" dirty="0" smtClean="0"/>
              <a:t>No clear yes/no for a particular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092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First-class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First-class functions</a:t>
            </a:r>
            <a:r>
              <a:rPr lang="en-US" dirty="0" smtClean="0"/>
              <a:t>: Can use them </a:t>
            </a:r>
            <a:r>
              <a:rPr lang="en-US" i="1" dirty="0" smtClean="0"/>
              <a:t>wherever</a:t>
            </a:r>
            <a:r>
              <a:rPr lang="en-US" dirty="0" smtClean="0"/>
              <a:t> we use values</a:t>
            </a:r>
          </a:p>
          <a:p>
            <a:pPr lvl="1"/>
            <a:r>
              <a:rPr lang="en-US" dirty="0" smtClean="0"/>
              <a:t>Functions are values too</a:t>
            </a:r>
          </a:p>
          <a:p>
            <a:pPr lvl="1"/>
            <a:r>
              <a:rPr lang="en-US" dirty="0" smtClean="0"/>
              <a:t>Arguments, results, parts of tuples, bound to variables, carried by </a:t>
            </a:r>
            <a:r>
              <a:rPr lang="en-US" dirty="0" err="1" smtClean="0"/>
              <a:t>datatype</a:t>
            </a:r>
            <a:r>
              <a:rPr lang="en-US" dirty="0" smtClean="0"/>
              <a:t> constructors or exceptions, …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Most common use is as an argument / result of another function</a:t>
            </a:r>
          </a:p>
          <a:p>
            <a:pPr lvl="1"/>
            <a:r>
              <a:rPr lang="en-US" dirty="0" smtClean="0"/>
              <a:t>Other function is called a </a:t>
            </a:r>
            <a:r>
              <a:rPr lang="en-US" i="1" dirty="0" smtClean="0">
                <a:solidFill>
                  <a:schemeClr val="accent2"/>
                </a:solidFill>
              </a:rPr>
              <a:t>higher-order function</a:t>
            </a:r>
          </a:p>
          <a:p>
            <a:pPr lvl="1"/>
            <a:r>
              <a:rPr lang="en-US" dirty="0" smtClean="0"/>
              <a:t>Powerful way to </a:t>
            </a:r>
            <a:r>
              <a:rPr lang="en-US" i="1" dirty="0" smtClean="0"/>
              <a:t>factor out</a:t>
            </a:r>
            <a:r>
              <a:rPr lang="en-US" dirty="0" smtClean="0"/>
              <a:t> common functionality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352800"/>
            <a:ext cx="69342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2*x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incr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x+1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a_tuple</a:t>
            </a:r>
            <a:r>
              <a:rPr lang="en-US" sz="2000" kern="0" dirty="0" smtClean="0">
                <a:latin typeface="Courier New" pitchFamily="49" charset="0"/>
              </a:rPr>
              <a:t> = (double, </a:t>
            </a:r>
            <a:r>
              <a:rPr lang="en-US" sz="2000" kern="0" dirty="0" err="1" smtClean="0">
                <a:latin typeface="Courier New" pitchFamily="49" charset="0"/>
              </a:rPr>
              <a:t>incr</a:t>
            </a:r>
            <a:r>
              <a:rPr lang="en-US" sz="2000" kern="0" dirty="0" smtClean="0">
                <a:latin typeface="Courier New" pitchFamily="49" charset="0"/>
              </a:rPr>
              <a:t>, double(</a:t>
            </a:r>
            <a:r>
              <a:rPr lang="en-US" sz="2000" kern="0" dirty="0" err="1" smtClean="0">
                <a:latin typeface="Courier New" pitchFamily="49" charset="0"/>
              </a:rPr>
              <a:t>incr</a:t>
            </a:r>
            <a:r>
              <a:rPr lang="en-US" sz="2000" kern="0" dirty="0" smtClean="0">
                <a:latin typeface="Courier New" pitchFamily="49" charset="0"/>
              </a:rPr>
              <a:t> 7))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6347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i="1" dirty="0" smtClean="0">
                <a:solidFill>
                  <a:schemeClr val="accent2"/>
                </a:solidFill>
              </a:rPr>
              <a:t>Function closure</a:t>
            </a:r>
            <a:r>
              <a:rPr lang="en-US" dirty="0" smtClean="0"/>
              <a:t>: Functions can use bindings from outside the function definition (in scope where function is defined)</a:t>
            </a:r>
          </a:p>
          <a:p>
            <a:pPr lvl="1"/>
            <a:r>
              <a:rPr lang="en-US" dirty="0" smtClean="0"/>
              <a:t>Makes first-class functions </a:t>
            </a:r>
            <a:r>
              <a:rPr lang="en-US" i="1" dirty="0" smtClean="0"/>
              <a:t>much</a:t>
            </a:r>
            <a:r>
              <a:rPr lang="en-US" dirty="0" smtClean="0"/>
              <a:t> more powerful</a:t>
            </a:r>
          </a:p>
          <a:p>
            <a:pPr lvl="1"/>
            <a:r>
              <a:rPr lang="en-US" dirty="0" smtClean="0"/>
              <a:t>Will get to this feature in a bit, after simpler examples</a:t>
            </a:r>
          </a:p>
          <a:p>
            <a:pPr lvl="1"/>
            <a:endParaRPr lang="en-US" dirty="0"/>
          </a:p>
          <a:p>
            <a:r>
              <a:rPr lang="en-US" dirty="0" smtClean="0"/>
              <a:t>Distinction between terms </a:t>
            </a:r>
            <a:r>
              <a:rPr lang="en-US" i="1" dirty="0" smtClean="0"/>
              <a:t>first-class functions</a:t>
            </a:r>
            <a:r>
              <a:rPr lang="en-US" dirty="0" smtClean="0"/>
              <a:t> and </a:t>
            </a:r>
            <a:r>
              <a:rPr lang="en-US" i="1" dirty="0" smtClean="0"/>
              <a:t>function closures</a:t>
            </a:r>
            <a:r>
              <a:rPr lang="en-US" dirty="0" smtClean="0"/>
              <a:t> is not universally understood</a:t>
            </a:r>
          </a:p>
          <a:p>
            <a:pPr lvl="1"/>
            <a:r>
              <a:rPr lang="en-US" dirty="0" smtClean="0"/>
              <a:t>Important conceptual distinction even if terms get muddled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32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next week:</a:t>
            </a:r>
          </a:p>
          <a:p>
            <a:pPr lvl="1"/>
            <a:r>
              <a:rPr lang="en-US" dirty="0" smtClean="0"/>
              <a:t>How to use first-class functions and closures</a:t>
            </a:r>
          </a:p>
          <a:p>
            <a:pPr lvl="1"/>
            <a:r>
              <a:rPr lang="en-US" dirty="0" smtClean="0"/>
              <a:t>The precise semantics</a:t>
            </a:r>
          </a:p>
          <a:p>
            <a:pPr lvl="1"/>
            <a:r>
              <a:rPr lang="en-US" dirty="0" smtClean="0"/>
              <a:t>Multiple powerful idioms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1937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as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pass one function as an argument to another function</a:t>
            </a:r>
          </a:p>
          <a:p>
            <a:pPr lvl="1"/>
            <a:r>
              <a:rPr lang="en-US" dirty="0" smtClean="0"/>
              <a:t>Not a new feature, just never thought to do it before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Elegant strategy for factoring out common code</a:t>
            </a:r>
          </a:p>
          <a:p>
            <a:pPr lvl="1"/>
            <a:r>
              <a:rPr lang="en-US" dirty="0" smtClean="0"/>
              <a:t>Replace </a:t>
            </a:r>
            <a:r>
              <a:rPr lang="en-US" i="1" dirty="0" smtClean="0"/>
              <a:t>N</a:t>
            </a:r>
            <a:r>
              <a:rPr lang="en-US" dirty="0" smtClean="0"/>
              <a:t> similar functions with calls to 1 function where you pass in </a:t>
            </a:r>
            <a:r>
              <a:rPr lang="en-US" i="1" dirty="0" smtClean="0"/>
              <a:t>N</a:t>
            </a:r>
            <a:r>
              <a:rPr lang="en-US" dirty="0" smtClean="0"/>
              <a:t> different (short) functions as arguments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[</a:t>
            </a:r>
            <a:r>
              <a:rPr lang="en-US" dirty="0" smtClean="0"/>
              <a:t>See the code file for this lecture]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2590800"/>
            <a:ext cx="41148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,…) = … g (…)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h1 </a:t>
            </a:r>
            <a:r>
              <a:rPr lang="en-US" sz="2000" kern="0" dirty="0" smtClean="0">
                <a:latin typeface="Courier New" pitchFamily="49" charset="0"/>
              </a:rPr>
              <a:t>…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h2 </a:t>
            </a:r>
            <a:r>
              <a:rPr lang="en-US" sz="2000" kern="0" dirty="0">
                <a:latin typeface="Courier New" pitchFamily="49" charset="0"/>
              </a:rPr>
              <a:t>… =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…   f(h1,…) … f(h2,…) …</a:t>
            </a:r>
          </a:p>
        </p:txBody>
      </p:sp>
    </p:spTree>
    <p:extLst>
      <p:ext uri="{BB962C8B-B14F-4D97-AF65-F5344CB8AC3E}">
        <p14:creationId xmlns:p14="http://schemas.microsoft.com/office/powerpoint/2010/main" val="10175112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reuse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n_times</a:t>
            </a:r>
            <a:r>
              <a:rPr lang="en-US" dirty="0" smtClean="0"/>
              <a:t> rather than defining many similar functions</a:t>
            </a:r>
          </a:p>
          <a:p>
            <a:pPr lvl="1"/>
            <a:r>
              <a:rPr lang="en-US" dirty="0" smtClean="0"/>
              <a:t>Computes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f(f(…f(x)))</a:t>
            </a:r>
            <a:r>
              <a:rPr lang="en-US" dirty="0" smtClean="0"/>
              <a:t> where number of calls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93618" y="2133600"/>
            <a:ext cx="7488382" cy="419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if </a:t>
            </a:r>
            <a:r>
              <a:rPr lang="en-US" sz="2000" kern="0" dirty="0" smtClean="0">
                <a:latin typeface="Courier New" pitchFamily="49" charset="0"/>
              </a:rPr>
              <a:t>n=0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then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(f,n-1,x))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x</a:t>
            </a:r>
            <a:r>
              <a:rPr lang="en-US" sz="2000" kern="0" dirty="0" smtClean="0">
                <a:latin typeface="Courier New" pitchFamily="49" charset="0"/>
              </a:rPr>
              <a:t> = x +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increment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= x + </a:t>
            </a:r>
            <a:r>
              <a:rPr lang="en-US" sz="2000" kern="0" dirty="0" smtClean="0">
                <a:latin typeface="Courier New" pitchFamily="49" charset="0"/>
              </a:rPr>
              <a:t>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x1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(double,4,7)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x2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(increment,4,7)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x3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(tl,2</a:t>
            </a:r>
            <a:r>
              <a:rPr lang="en-US" sz="2000" kern="0" smtClean="0">
                <a:latin typeface="Courier New" pitchFamily="49" charset="0"/>
              </a:rPr>
              <a:t>,[4,8,12,16])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double_n_times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double,n,x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nth_tail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) = 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tl,n,x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1008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to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Higher-order functions are often so “generic” and “reusable” that they have polymorphic types, i.e., types with type variables</a:t>
            </a:r>
          </a:p>
          <a:p>
            <a:endParaRPr lang="en-US" dirty="0"/>
          </a:p>
          <a:p>
            <a:r>
              <a:rPr lang="en-US" dirty="0" smtClean="0"/>
              <a:t>But there are higher-order functions that are not polymorphic</a:t>
            </a:r>
          </a:p>
          <a:p>
            <a:endParaRPr lang="en-US" dirty="0"/>
          </a:p>
          <a:p>
            <a:r>
              <a:rPr lang="en-US" dirty="0" smtClean="0"/>
              <a:t>And there are non-higher-order (first-order) functions that are polymorphic</a:t>
            </a:r>
          </a:p>
          <a:p>
            <a:endParaRPr lang="en-US" dirty="0"/>
          </a:p>
          <a:p>
            <a:r>
              <a:rPr lang="en-US" dirty="0" smtClean="0"/>
              <a:t>Always a good idea to understand the type of a function, especially a higher-order function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579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for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850572"/>
            <a:ext cx="8382000" cy="3550227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n_times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('a -&gt; 'a) * int * 'a -&gt;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'a</a:t>
            </a:r>
          </a:p>
          <a:p>
            <a:pPr lvl="1"/>
            <a:r>
              <a:rPr lang="pt-BR" dirty="0" smtClean="0">
                <a:latin typeface="+mj-lt"/>
                <a:cs typeface="Courier New" pitchFamily="49" charset="0"/>
              </a:rPr>
              <a:t>Simpler but less useful: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-&gt;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int)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* int *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 -&gt; int</a:t>
            </a:r>
          </a:p>
          <a:p>
            <a:endParaRPr lang="en-US" sz="1400" dirty="0" smtClean="0"/>
          </a:p>
          <a:p>
            <a:r>
              <a:rPr lang="en-US" dirty="0" smtClean="0"/>
              <a:t>Two of our examples </a:t>
            </a:r>
            <a:r>
              <a:rPr lang="en-US" i="1" dirty="0" smtClean="0"/>
              <a:t>instantiated</a:t>
            </a:r>
            <a:r>
              <a:rPr lang="en-US" dirty="0" smtClean="0"/>
              <a:t>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 smtClean="0"/>
              <a:t>with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</a:t>
            </a:r>
          </a:p>
          <a:p>
            <a:r>
              <a:rPr lang="en-US" dirty="0" smtClean="0"/>
              <a:t>One of our examples </a:t>
            </a:r>
            <a:r>
              <a:rPr lang="en-US" i="1" dirty="0" smtClean="0"/>
              <a:t>instantiated</a:t>
            </a:r>
            <a:r>
              <a:rPr lang="en-US" dirty="0" smtClean="0"/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 smtClean="0"/>
              <a:t>with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int list</a:t>
            </a:r>
          </a:p>
          <a:p>
            <a:r>
              <a:rPr lang="en-US" dirty="0" smtClean="0"/>
              <a:t>This </a:t>
            </a:r>
            <a:r>
              <a:rPr lang="en-US" i="1" dirty="0" smtClean="0"/>
              <a:t>polymorphism </a:t>
            </a:r>
            <a:r>
              <a:rPr lang="en-US" dirty="0" smtClean="0"/>
              <a:t>makes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n_times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more useful</a:t>
            </a:r>
          </a:p>
          <a:p>
            <a:endParaRPr lang="en-US" sz="1400" dirty="0"/>
          </a:p>
          <a:p>
            <a:r>
              <a:rPr lang="en-US" dirty="0" smtClean="0"/>
              <a:t>Type is </a:t>
            </a:r>
            <a:r>
              <a:rPr lang="en-US" i="1" dirty="0" smtClean="0"/>
              <a:t>inferred</a:t>
            </a:r>
            <a:r>
              <a:rPr lang="en-US" dirty="0" smtClean="0"/>
              <a:t> based on how arguments are used (later lecture) </a:t>
            </a:r>
          </a:p>
          <a:p>
            <a:pPr lvl="1"/>
            <a:r>
              <a:rPr lang="en-US" dirty="0" smtClean="0"/>
              <a:t>Describes which types must be exactly something (e.g.,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) and which can be anything but the same (e.g.,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'a</a:t>
            </a:r>
            <a:r>
              <a:rPr lang="en-US" dirty="0" smtClean="0"/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pt-BR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Summer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1219200"/>
            <a:ext cx="4516582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n_times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=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if </a:t>
            </a:r>
            <a:r>
              <a:rPr lang="en-US" sz="2000" kern="0" dirty="0" smtClean="0">
                <a:latin typeface="Courier New" pitchFamily="49" charset="0"/>
              </a:rPr>
              <a:t>n=0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then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latin typeface="Courier New" pitchFamily="49" charset="0"/>
              </a:rPr>
              <a:t>n_times</a:t>
            </a:r>
            <a:r>
              <a:rPr lang="en-US" sz="2000" kern="0" dirty="0" smtClean="0">
                <a:latin typeface="Courier New" pitchFamily="49" charset="0"/>
              </a:rPr>
              <a:t>(f,n-1,x))</a:t>
            </a:r>
          </a:p>
        </p:txBody>
      </p:sp>
    </p:spTree>
    <p:extLst>
      <p:ext uri="{BB962C8B-B14F-4D97-AF65-F5344CB8AC3E}">
        <p14:creationId xmlns:p14="http://schemas.microsoft.com/office/powerpoint/2010/main" val="18933081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57988</TotalTime>
  <Words>1552</Words>
  <Application>Microsoft Office PowerPoint</Application>
  <PresentationFormat>On-screen Show (4:3)</PresentationFormat>
  <Paragraphs>287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Courier New</vt:lpstr>
      <vt:lpstr>Times New Roman</vt:lpstr>
      <vt:lpstr>Wingdings</vt:lpstr>
      <vt:lpstr>dan_design_template</vt:lpstr>
      <vt:lpstr>CSE341: Programming Languages  Lecture 7 First-Class Functions</vt:lpstr>
      <vt:lpstr>What is functional programming?</vt:lpstr>
      <vt:lpstr>First-class functions</vt:lpstr>
      <vt:lpstr>Function Closures</vt:lpstr>
      <vt:lpstr>Onward</vt:lpstr>
      <vt:lpstr>Functions as arguments</vt:lpstr>
      <vt:lpstr>Example</vt:lpstr>
      <vt:lpstr>Relation to types</vt:lpstr>
      <vt:lpstr>Types for example</vt:lpstr>
      <vt:lpstr>Polymorphism and higher-order functions</vt:lpstr>
      <vt:lpstr>Toward anonymous functions</vt:lpstr>
      <vt:lpstr>Anonymous functions</vt:lpstr>
      <vt:lpstr>Using anonymous functions</vt:lpstr>
      <vt:lpstr>A style point</vt:lpstr>
      <vt:lpstr>Map</vt:lpstr>
      <vt:lpstr>Filter</vt:lpstr>
      <vt:lpstr>Generalizing</vt:lpstr>
      <vt:lpstr>Returning functions</vt:lpstr>
      <vt:lpstr>Other data structures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Brett Wortzman</cp:lastModifiedBy>
  <cp:revision>832</cp:revision>
  <cp:lastPrinted>2011-09-27T20:26:28Z</cp:lastPrinted>
  <dcterms:created xsi:type="dcterms:W3CDTF">2009-03-13T20:43:19Z</dcterms:created>
  <dcterms:modified xsi:type="dcterms:W3CDTF">2019-07-10T17:54:49Z</dcterms:modified>
</cp:coreProperties>
</file>