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</p:sldMasterIdLst>
  <p:notesMasterIdLst>
    <p:notesMasterId r:id="rId41"/>
  </p:notesMasterIdLst>
  <p:handoutMasterIdLst>
    <p:handoutMasterId r:id="rId42"/>
  </p:handoutMasterIdLst>
  <p:sldIdLst>
    <p:sldId id="542" r:id="rId2"/>
    <p:sldId id="606" r:id="rId3"/>
    <p:sldId id="607" r:id="rId4"/>
    <p:sldId id="604" r:id="rId5"/>
    <p:sldId id="608" r:id="rId6"/>
    <p:sldId id="601" r:id="rId7"/>
    <p:sldId id="602" r:id="rId8"/>
    <p:sldId id="603" r:id="rId9"/>
    <p:sldId id="605" r:id="rId10"/>
    <p:sldId id="588" r:id="rId11"/>
    <p:sldId id="598" r:id="rId12"/>
    <p:sldId id="595" r:id="rId13"/>
    <p:sldId id="596" r:id="rId14"/>
    <p:sldId id="597" r:id="rId15"/>
    <p:sldId id="544" r:id="rId16"/>
    <p:sldId id="589" r:id="rId17"/>
    <p:sldId id="546" r:id="rId18"/>
    <p:sldId id="547" r:id="rId19"/>
    <p:sldId id="548" r:id="rId20"/>
    <p:sldId id="550" r:id="rId21"/>
    <p:sldId id="551" r:id="rId22"/>
    <p:sldId id="552" r:id="rId23"/>
    <p:sldId id="553" r:id="rId24"/>
    <p:sldId id="554" r:id="rId25"/>
    <p:sldId id="593" r:id="rId26"/>
    <p:sldId id="556" r:id="rId27"/>
    <p:sldId id="557" r:id="rId28"/>
    <p:sldId id="559" r:id="rId29"/>
    <p:sldId id="590" r:id="rId30"/>
    <p:sldId id="591" r:id="rId31"/>
    <p:sldId id="565" r:id="rId32"/>
    <p:sldId id="599" r:id="rId33"/>
    <p:sldId id="566" r:id="rId34"/>
    <p:sldId id="567" r:id="rId35"/>
    <p:sldId id="569" r:id="rId36"/>
    <p:sldId id="570" r:id="rId37"/>
    <p:sldId id="571" r:id="rId38"/>
    <p:sldId id="576" r:id="rId39"/>
    <p:sldId id="600" r:id="rId40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99"/>
    <a:srgbClr val="FFFF99"/>
    <a:srgbClr val="DCB834"/>
    <a:srgbClr val="DFC03D"/>
    <a:srgbClr val="CDF1C5"/>
    <a:srgbClr val="F1C7C7"/>
    <a:srgbClr val="EFBFBF"/>
    <a:srgbClr val="C5FEB8"/>
    <a:srgbClr val="808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60" autoAdjust="0"/>
  </p:normalViewPr>
  <p:slideViewPr>
    <p:cSldViewPr snapToObjects="1">
      <p:cViewPr varScale="1">
        <p:scale>
          <a:sx n="145" d="100"/>
          <a:sy n="145" d="100"/>
        </p:scale>
        <p:origin x="-1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1812" y="-9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1373D-08E4-FE43-A821-2819C71E2F2A}" type="slidenum">
              <a:rPr lang="en-US"/>
              <a:pPr/>
              <a:t>4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F53A0-65CB-4F34-857D-CE03A760535C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D3F53-14EB-4059-BDB0-B9158FC4154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269067" y="727175"/>
            <a:ext cx="2785534" cy="3583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98307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1373D-08E4-FE43-A821-2819C71E2F2A}" type="slidenum">
              <a:rPr lang="en-US"/>
              <a:pPr/>
              <a:t>5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269067" y="727175"/>
            <a:ext cx="2785534" cy="3583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100355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69067" y="727175"/>
            <a:ext cx="2785534" cy="3583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10240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69067" y="727175"/>
            <a:ext cx="2785534" cy="3583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110595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F12E95-6305-2D4B-921B-B7BB09B40342}" type="slidenum">
              <a:rPr lang="en-US"/>
              <a:pPr/>
              <a:t>6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19FF8-9BFE-204F-B0FD-5C8B4146D1D7}" type="slidenum">
              <a:rPr lang="en-US"/>
              <a:pPr/>
              <a:t>7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4F72B-345F-BC4E-99F8-982D470677B6}" type="slidenum">
              <a:rPr lang="en-US"/>
              <a:pPr/>
              <a:t>8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D4E3A-E1D3-0F42-9520-8DC912C645AD}" type="slidenum">
              <a:rPr lang="en-US"/>
              <a:pPr/>
              <a:t>9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-48399"/>
            <a:ext cx="2425700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 smtClean="0">
                <a:solidFill>
                  <a:srgbClr val="DCB834"/>
                </a:solidFill>
                <a:latin typeface="Calibri" pitchFamily="34" charset="0"/>
                <a:cs typeface="Calibri" pitchFamily="34" charset="0"/>
              </a:rPr>
              <a:t>University of </a:t>
            </a:r>
            <a:r>
              <a:rPr lang="en-US" sz="1200" b="1" kern="1200" dirty="0" smtClean="0">
                <a:solidFill>
                  <a:srgbClr val="DCB834"/>
                </a:solidFill>
                <a:latin typeface="Calibri" pitchFamily="34" charset="0"/>
                <a:ea typeface="+mn-ea"/>
                <a:cs typeface="Calibri" pitchFamily="34" charset="0"/>
              </a:rPr>
              <a:t>Washington</a:t>
            </a:r>
            <a:endParaRPr lang="en-US" sz="1200" b="1" kern="1200" dirty="0">
              <a:solidFill>
                <a:srgbClr val="DCB834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washington.edu/351" TargetMode="External"/><Relationship Id="rId4" Type="http://schemas.openxmlformats.org/officeDocument/2006/relationships/hyperlink" Target="http://www.cs.cmu.edu/~21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The Hardware/Software Interface</a:t>
            </a:r>
            <a:br>
              <a:rPr lang="en-US" dirty="0" smtClean="0"/>
            </a:br>
            <a:r>
              <a:rPr lang="en-US" sz="2000" b="0" dirty="0" smtClean="0"/>
              <a:t>CSE351 Autumn2011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 Lecture, September 28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Instructor: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Luis Ceze</a:t>
            </a:r>
          </a:p>
          <a:p>
            <a:endParaRPr lang="en-US" dirty="0" smtClean="0"/>
          </a:p>
          <a:p>
            <a:r>
              <a:rPr lang="en-US" b="1" dirty="0" smtClean="0"/>
              <a:t>Teaching Assistants:</a:t>
            </a:r>
          </a:p>
          <a:p>
            <a:r>
              <a:rPr lang="en-US" b="1" dirty="0" smtClean="0"/>
              <a:t>Nick Hunt, Michelle Lim, Aryan </a:t>
            </a:r>
            <a:r>
              <a:rPr lang="en-US" b="1" dirty="0" err="1" smtClean="0"/>
              <a:t>Naraghi</a:t>
            </a:r>
            <a:r>
              <a:rPr lang="en-US" b="1" dirty="0" smtClean="0"/>
              <a:t>, Rachel </a:t>
            </a:r>
            <a:r>
              <a:rPr lang="en-US" b="1" dirty="0" err="1" smtClean="0"/>
              <a:t>Sobel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themes: big and little</a:t>
            </a:r>
          </a:p>
          <a:p>
            <a:r>
              <a:rPr lang="en-US" dirty="0" smtClean="0"/>
              <a:t>Four important realities</a:t>
            </a:r>
          </a:p>
          <a:p>
            <a:r>
              <a:rPr lang="en-US" dirty="0" smtClean="0"/>
              <a:t>How the course fits into the CSE curriculum</a:t>
            </a:r>
          </a:p>
          <a:p>
            <a:r>
              <a:rPr lang="en-US" dirty="0" smtClean="0"/>
              <a:t>Logistics</a:t>
            </a:r>
          </a:p>
          <a:p>
            <a:endParaRPr lang="en-US" dirty="0"/>
          </a:p>
          <a:p>
            <a:r>
              <a:rPr lang="en-US" dirty="0" smtClean="0"/>
              <a:t>HW0 released! Have fun!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(ready?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HARDWARE/SOFTWARE INTERFACE</a:t>
            </a:r>
          </a:p>
          <a:p>
            <a:r>
              <a:rPr lang="en-US" dirty="0" smtClean="0"/>
              <a:t>How does the hardware (0s and 1s, processor executing instructions) relate to the software (Java programs)?</a:t>
            </a:r>
          </a:p>
          <a:p>
            <a:r>
              <a:rPr lang="en-US" dirty="0" smtClean="0"/>
              <a:t>Computing is about abstractions (but don’t forget reality)</a:t>
            </a:r>
          </a:p>
          <a:p>
            <a:r>
              <a:rPr lang="en-US" dirty="0" smtClean="0"/>
              <a:t>What are the abstractions that we use?</a:t>
            </a:r>
          </a:p>
          <a:p>
            <a:r>
              <a:rPr lang="en-US" dirty="0" smtClean="0"/>
              <a:t>What do YOU need to know about them?</a:t>
            </a:r>
          </a:p>
          <a:p>
            <a:pPr lvl="1"/>
            <a:r>
              <a:rPr lang="en-US" dirty="0" smtClean="0"/>
              <a:t>When do they break down and you have to peek under the hood?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bugs can they cause and how do you find them?</a:t>
            </a:r>
          </a:p>
          <a:p>
            <a:r>
              <a:rPr lang="en-US" dirty="0" smtClean="0"/>
              <a:t>Become a better programmer and begin to understand the thought processes that go into building computer systems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Theme 1: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digital systems represent everything as 0s and 1s</a:t>
            </a:r>
          </a:p>
          <a:p>
            <a:r>
              <a:rPr lang="en-US" dirty="0" smtClean="0"/>
              <a:t>Everything includes:</a:t>
            </a:r>
          </a:p>
          <a:p>
            <a:pPr lvl="1"/>
            <a:r>
              <a:rPr lang="en-US" dirty="0" smtClean="0"/>
              <a:t>Numbers – integers and floating point</a:t>
            </a:r>
          </a:p>
          <a:p>
            <a:pPr lvl="1"/>
            <a:r>
              <a:rPr lang="en-US" dirty="0" smtClean="0"/>
              <a:t>Characters – the building blocks of strings</a:t>
            </a:r>
          </a:p>
          <a:p>
            <a:pPr lvl="1"/>
            <a:r>
              <a:rPr lang="en-US" dirty="0" smtClean="0"/>
              <a:t>Instructions – the directives to the CPU that make up a program</a:t>
            </a:r>
          </a:p>
          <a:p>
            <a:pPr lvl="1"/>
            <a:r>
              <a:rPr lang="en-US" dirty="0" smtClean="0"/>
              <a:t>Pointers – addresses of data objects in memory</a:t>
            </a:r>
          </a:p>
          <a:p>
            <a:r>
              <a:rPr lang="en-US" dirty="0" smtClean="0"/>
              <a:t>These encodings are stored in registers, caches, memories, disks, etc.</a:t>
            </a:r>
          </a:p>
          <a:p>
            <a:r>
              <a:rPr lang="en-US" dirty="0" smtClean="0"/>
              <a:t>They all need addresses</a:t>
            </a:r>
          </a:p>
          <a:p>
            <a:pPr lvl="1"/>
            <a:r>
              <a:rPr lang="en-US" dirty="0" smtClean="0"/>
              <a:t>A way to find them</a:t>
            </a:r>
          </a:p>
          <a:p>
            <a:pPr lvl="1"/>
            <a:r>
              <a:rPr lang="en-US" dirty="0" smtClean="0"/>
              <a:t>Find a new place to put a new item </a:t>
            </a:r>
          </a:p>
          <a:p>
            <a:pPr lvl="1"/>
            <a:r>
              <a:rPr lang="en-US" dirty="0" smtClean="0"/>
              <a:t>Reclaim the place in memory when data no longer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Theme 2: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big gap between how we think about programs and data and the 0s and 1s of computers</a:t>
            </a:r>
          </a:p>
          <a:p>
            <a:r>
              <a:rPr lang="en-US" dirty="0" smtClean="0"/>
              <a:t>Need languages to describe what we mean</a:t>
            </a:r>
          </a:p>
          <a:p>
            <a:r>
              <a:rPr lang="en-US" dirty="0" smtClean="0"/>
              <a:t>Languages need to be translated one step at a time</a:t>
            </a:r>
          </a:p>
          <a:p>
            <a:pPr lvl="1"/>
            <a:r>
              <a:rPr lang="en-US" dirty="0" smtClean="0"/>
              <a:t>Word-by-word</a:t>
            </a:r>
          </a:p>
          <a:p>
            <a:pPr lvl="1"/>
            <a:r>
              <a:rPr lang="en-US" dirty="0" smtClean="0"/>
              <a:t>Phrase structures</a:t>
            </a:r>
          </a:p>
          <a:p>
            <a:pPr lvl="1"/>
            <a:r>
              <a:rPr lang="en-US" dirty="0" smtClean="0"/>
              <a:t>Grammar</a:t>
            </a:r>
          </a:p>
          <a:p>
            <a:r>
              <a:rPr lang="en-US" dirty="0" smtClean="0"/>
              <a:t>We know Java as a programming language</a:t>
            </a:r>
          </a:p>
          <a:p>
            <a:pPr lvl="1"/>
            <a:r>
              <a:rPr lang="en-US" dirty="0" smtClean="0"/>
              <a:t>Have to work our way down to the 0s and 1s of computers</a:t>
            </a:r>
          </a:p>
          <a:p>
            <a:pPr lvl="1"/>
            <a:r>
              <a:rPr lang="en-US" dirty="0" smtClean="0"/>
              <a:t>Try not to lose anything in translation!</a:t>
            </a:r>
          </a:p>
          <a:p>
            <a:pPr lvl="1"/>
            <a:r>
              <a:rPr lang="en-US" dirty="0" smtClean="0"/>
              <a:t>We’ll encounter Java byte-codes, C language, assembly language, and machine code (for the X86 family of CPU architectures)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Theme 3: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computers orchestrate the many things they are doing – seemingly in parallel</a:t>
            </a:r>
          </a:p>
          <a:p>
            <a:r>
              <a:rPr lang="en-US" dirty="0" smtClean="0"/>
              <a:t>What do we have to keep track of when we call a method, and then another, and then another, and so on</a:t>
            </a:r>
          </a:p>
          <a:p>
            <a:r>
              <a:rPr lang="en-US" dirty="0" smtClean="0"/>
              <a:t>How do we know what to do upon “return”</a:t>
            </a:r>
          </a:p>
          <a:p>
            <a:r>
              <a:rPr lang="en-US" dirty="0" smtClean="0"/>
              <a:t>User programs and operating systems</a:t>
            </a:r>
          </a:p>
          <a:p>
            <a:pPr lvl="1"/>
            <a:r>
              <a:rPr lang="en-US" dirty="0" smtClean="0"/>
              <a:t>Multiple user programs</a:t>
            </a:r>
          </a:p>
          <a:p>
            <a:pPr lvl="1"/>
            <a:r>
              <a:rPr lang="en-US" dirty="0" smtClean="0"/>
              <a:t>Operating system has to orchestrate them all </a:t>
            </a:r>
          </a:p>
          <a:p>
            <a:pPr lvl="2"/>
            <a:r>
              <a:rPr lang="en-US" dirty="0" smtClean="0"/>
              <a:t>Each gets a share of computing cycles</a:t>
            </a:r>
          </a:p>
          <a:p>
            <a:pPr lvl="2"/>
            <a:r>
              <a:rPr lang="en-US" dirty="0" smtClean="0"/>
              <a:t>They may need to share system resources (memory, I/O, disks)</a:t>
            </a:r>
          </a:p>
          <a:p>
            <a:pPr lvl="1"/>
            <a:r>
              <a:rPr lang="en-US" dirty="0" smtClean="0"/>
              <a:t>Yielding and taking control of the processor</a:t>
            </a:r>
          </a:p>
          <a:p>
            <a:pPr lvl="2"/>
            <a:r>
              <a:rPr lang="en-US" dirty="0" smtClean="0"/>
              <a:t>Voluntary or by force?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Course Outcomes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Foundation: basics of high-level programming (Java)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Understanding of some of the abstractions that exist between programs and the hardware they run on, why they exist, and how they build upon each other</a:t>
            </a:r>
          </a:p>
          <a:p>
            <a:r>
              <a:rPr lang="en-US" dirty="0" smtClean="0"/>
              <a:t>Knowledge of some of the details of underlying implementations</a:t>
            </a:r>
          </a:p>
          <a:p>
            <a:r>
              <a:rPr lang="en-US" dirty="0" smtClean="0"/>
              <a:t>Become </a:t>
            </a:r>
            <a:r>
              <a:rPr lang="en-US" dirty="0"/>
              <a:t>more effective programmers</a:t>
            </a:r>
          </a:p>
          <a:p>
            <a:pPr lvl="1"/>
            <a:r>
              <a:rPr lang="en-US" dirty="0" smtClean="0"/>
              <a:t>More efficient at finding and eliminating bugs</a:t>
            </a:r>
          </a:p>
          <a:p>
            <a:pPr lvl="1"/>
            <a:r>
              <a:rPr lang="en-US" dirty="0" smtClean="0"/>
              <a:t>Understand the many factors that influence program performance</a:t>
            </a:r>
          </a:p>
          <a:p>
            <a:pPr lvl="1"/>
            <a:r>
              <a:rPr lang="en-US" dirty="0" smtClean="0"/>
              <a:t>Facility with some of the many languages that we use to describe programs and data</a:t>
            </a:r>
          </a:p>
          <a:p>
            <a:r>
              <a:rPr lang="en-US" dirty="0" smtClean="0"/>
              <a:t>Prepare </a:t>
            </a:r>
            <a:r>
              <a:rPr lang="en-US" dirty="0"/>
              <a:t>for later </a:t>
            </a:r>
            <a:r>
              <a:rPr lang="en-US" dirty="0" smtClean="0"/>
              <a:t>classes </a:t>
            </a:r>
            <a:r>
              <a:rPr lang="en-US" dirty="0"/>
              <a:t>in </a:t>
            </a:r>
            <a:r>
              <a:rPr lang="en-US" dirty="0" smtClean="0"/>
              <a:t>CSE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Reality 1: </a:t>
            </a:r>
            <a:r>
              <a:rPr lang="en-US" dirty="0" err="1" smtClean="0"/>
              <a:t>Ints</a:t>
            </a:r>
            <a:r>
              <a:rPr lang="en-US" dirty="0" smtClean="0"/>
              <a:t> ≠ Integers &amp; Floats ≠ </a:t>
            </a:r>
            <a:r>
              <a:rPr lang="en-US" dirty="0" err="1" smtClean="0"/>
              <a:t>Reals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Representations are finite</a:t>
            </a:r>
          </a:p>
          <a:p>
            <a:r>
              <a:rPr lang="en-US" dirty="0" smtClean="0"/>
              <a:t>Example 1: Is x</a:t>
            </a:r>
            <a:r>
              <a:rPr lang="en-US" baseline="30000" dirty="0" smtClean="0"/>
              <a:t>2</a:t>
            </a:r>
            <a:r>
              <a:rPr lang="en-US" dirty="0" smtClean="0"/>
              <a:t> ≥ 0?</a:t>
            </a:r>
          </a:p>
          <a:p>
            <a:pPr lvl="1"/>
            <a:r>
              <a:rPr lang="en-US" dirty="0" smtClean="0"/>
              <a:t>Floats: Yes!</a:t>
            </a:r>
          </a:p>
          <a:p>
            <a:pPr lvl="1"/>
            <a:r>
              <a:rPr lang="en-US" dirty="0" err="1" smtClean="0"/>
              <a:t>Ints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 40000 * 40000  --&gt; 1600000000</a:t>
            </a:r>
          </a:p>
          <a:p>
            <a:pPr lvl="2"/>
            <a:r>
              <a:rPr lang="en-US" dirty="0" smtClean="0"/>
              <a:t> 50000 * 50000  --&gt; ??</a:t>
            </a:r>
          </a:p>
          <a:p>
            <a:r>
              <a:rPr lang="en-US" dirty="0" smtClean="0"/>
              <a:t>Example 2: Is (x + y) + z  =  x + (y + z)?</a:t>
            </a:r>
          </a:p>
          <a:p>
            <a:pPr lvl="1"/>
            <a:r>
              <a:rPr lang="en-US" dirty="0" smtClean="0"/>
              <a:t>Unsigned &amp; Signed </a:t>
            </a:r>
            <a:r>
              <a:rPr lang="en-US" dirty="0" err="1" smtClean="0"/>
              <a:t>Ints</a:t>
            </a:r>
            <a:r>
              <a:rPr lang="en-US" dirty="0" smtClean="0"/>
              <a:t>: Yes!</a:t>
            </a:r>
          </a:p>
          <a:p>
            <a:pPr lvl="1"/>
            <a:r>
              <a:rPr lang="en-US" dirty="0" smtClean="0"/>
              <a:t>Floats:	</a:t>
            </a:r>
          </a:p>
          <a:p>
            <a:pPr lvl="2"/>
            <a:r>
              <a:rPr lang="en-US" dirty="0" smtClean="0"/>
              <a:t> (1e20 + -1e20) + 3.14 --&gt; 3.14</a:t>
            </a:r>
          </a:p>
          <a:p>
            <a:pPr lvl="2"/>
            <a:r>
              <a:rPr lang="en-US" dirty="0" smtClean="0"/>
              <a:t> 1e20 + (-1e20 + 3.14) --&gt; 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Security Example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4495799"/>
            <a:ext cx="8366125" cy="1676401"/>
          </a:xfrm>
        </p:spPr>
        <p:txBody>
          <a:bodyPr/>
          <a:lstStyle/>
          <a:p>
            <a:r>
              <a:rPr lang="en-US" dirty="0"/>
              <a:t>Similar to code found in FreeBSD’s implementation of </a:t>
            </a:r>
            <a:r>
              <a:rPr lang="en-US" dirty="0" err="1" smtClean="0"/>
              <a:t>getpeername</a:t>
            </a:r>
            <a:endParaRPr lang="en-US" dirty="0"/>
          </a:p>
          <a:p>
            <a:r>
              <a:rPr lang="en-US" dirty="0"/>
              <a:t>There are legions of smart people trying to find vulnerabilities in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2288" y="1450975"/>
            <a:ext cx="8205771" cy="27982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KSIZE 1024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char </a:t>
            </a:r>
            <a:r>
              <a:rPr lang="en-US" sz="1600" dirty="0" err="1" smtClean="0">
                <a:latin typeface="Courier New" pitchFamily="49" charset="0"/>
              </a:rPr>
              <a:t>kbuf</a:t>
            </a:r>
            <a:r>
              <a:rPr lang="en-US" sz="1600" dirty="0" smtClean="0">
                <a:latin typeface="Courier New" pitchFamily="49" charset="0"/>
              </a:rPr>
              <a:t>[KSIZE];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KSIZE;</a:t>
            </a:r>
          </a:p>
          <a:p>
            <a:pPr>
              <a:tabLst>
                <a:tab pos="914400" algn="l"/>
                <a:tab pos="2286000" algn="l"/>
              </a:tabLst>
            </a:pPr>
            <a:endParaRPr lang="en-US" sz="1600" dirty="0" smtClean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/* Copy at most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 bytes from kernel region to user buffer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copy_from_kernel</a:t>
            </a:r>
            <a:r>
              <a:rPr lang="en-US" sz="1600" dirty="0" smtClean="0">
                <a:latin typeface="Courier New" pitchFamily="49" charset="0"/>
              </a:rPr>
              <a:t>(void *</a:t>
            </a:r>
            <a:r>
              <a:rPr lang="en-US" sz="1600" dirty="0" err="1" smtClean="0">
                <a:latin typeface="Courier New" pitchFamily="49" charset="0"/>
              </a:rPr>
              <a:t>user_dest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{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/* Byte count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is minimum of buffer size and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if (KSIZE &gt;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;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memcpy</a:t>
            </a:r>
            <a:r>
              <a:rPr lang="en-US" sz="1600" dirty="0" smtClean="0">
                <a:latin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kbuf, len);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len;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Usage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522288" y="1450975"/>
            <a:ext cx="8205771" cy="27982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KSIZE 1024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kbuf</a:t>
            </a:r>
            <a:r>
              <a:rPr lang="en-US" sz="1600" dirty="0">
                <a:latin typeface="Courier New" pitchFamily="49" charset="0"/>
              </a:rPr>
              <a:t>[KSIZE</a:t>
            </a:r>
            <a:r>
              <a:rPr lang="en-US" sz="1600" dirty="0" smtClean="0">
                <a:latin typeface="Courier New" pitchFamily="49" charset="0"/>
              </a:rPr>
              <a:t>];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KSIZE;</a:t>
            </a: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Copy at most maxlen bytes from kernel region to user buffer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int copy_from_kernel(void *user_dest, int maxlen) {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Byte count len is minimum of buffer size and maxlen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if (KSIZE &gt;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;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memcpy</a:t>
            </a:r>
            <a:r>
              <a:rPr lang="en-US" sz="1600" dirty="0" smtClean="0">
                <a:latin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kbuf, len);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len;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22288" y="4495800"/>
            <a:ext cx="8164512" cy="1838325"/>
          </a:xfrm>
          <a:prstGeom prst="rect">
            <a:avLst/>
          </a:prstGeom>
          <a:solidFill>
            <a:srgbClr val="CDF1C5"/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MSIZE 528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getstuff</a:t>
            </a:r>
            <a:r>
              <a:rPr lang="en-US" sz="1600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[MSIZE];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copy_from_kernel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, MSIZE);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(“%s\n”, 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Malicious Usage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522288" y="1447800"/>
            <a:ext cx="8205771" cy="27982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#define KSIZE 1024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char </a:t>
            </a:r>
            <a:r>
              <a:rPr lang="en-US" sz="1600" dirty="0" err="1" smtClean="0">
                <a:latin typeface="Courier New" pitchFamily="49" charset="0"/>
              </a:rPr>
              <a:t>kbuf</a:t>
            </a:r>
            <a:r>
              <a:rPr lang="en-US" sz="1600" dirty="0" smtClean="0">
                <a:latin typeface="Courier New" pitchFamily="49" charset="0"/>
              </a:rPr>
              <a:t>[KSIZE];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KSIZE;</a:t>
            </a:r>
          </a:p>
          <a:p>
            <a:pPr>
              <a:tabLst>
                <a:tab pos="914400" algn="l"/>
                <a:tab pos="2286000" algn="l"/>
              </a:tabLst>
            </a:pPr>
            <a:endParaRPr lang="en-US" sz="1600" dirty="0" smtClean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/* Copy at most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 bytes from kernel region to user buffer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copy_from_kernel</a:t>
            </a:r>
            <a:r>
              <a:rPr lang="en-US" sz="1600" dirty="0" smtClean="0">
                <a:latin typeface="Courier New" pitchFamily="49" charset="0"/>
              </a:rPr>
              <a:t>(void *</a:t>
            </a:r>
            <a:r>
              <a:rPr lang="en-US" sz="1600" dirty="0" err="1" smtClean="0">
                <a:latin typeface="Courier New" pitchFamily="49" charset="0"/>
              </a:rPr>
              <a:t>user_dest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{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/* Byte count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is minimum of buffer size and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if (KSIZE &gt;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memcpy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kbuf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22288" y="4495800"/>
            <a:ext cx="8164512" cy="1838325"/>
          </a:xfrm>
          <a:prstGeom prst="rect">
            <a:avLst/>
          </a:prstGeom>
          <a:solidFill>
            <a:srgbClr val="F1C7C7"/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MSIZE 528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getstuff</a:t>
            </a:r>
            <a:r>
              <a:rPr lang="en-US" sz="1600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[MSIZE];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copy_from_kernel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</a:rPr>
              <a:t>-</a:t>
            </a:r>
            <a:r>
              <a:rPr lang="en-US" sz="1600" dirty="0">
                <a:latin typeface="Courier New" pitchFamily="49" charset="0"/>
              </a:rPr>
              <a:t>MSIZE);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. . .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1137" y="6320118"/>
            <a:ext cx="298739" cy="302559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4039930" indent="-33629639"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1029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8205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23087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641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146AFEE6-3977-6F45-9EA7-4C071D173697}" type="slidenum">
              <a:rPr lang="en-US" sz="1400">
                <a:solidFill>
                  <a:schemeClr val="tx1"/>
                </a:solidFill>
                <a:latin typeface="Trebuchet MS" charset="0"/>
                <a:sym typeface="Trebuchet MS" charset="0"/>
              </a:rPr>
              <a:pPr eaLnBrk="1" hangingPunct="1"/>
              <a:t>2</a:t>
            </a:fld>
            <a:endParaRPr lang="en-US" sz="1400">
              <a:solidFill>
                <a:schemeClr val="tx1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rIns="137270"/>
          <a:lstStyle/>
          <a:p>
            <a:pPr marL="45588"/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Who is Luis?</a:t>
            </a: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9177"/>
            <a:ext cx="2770909" cy="1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5" y="1277471"/>
            <a:ext cx="3948545" cy="287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8" y="4235824"/>
            <a:ext cx="2424545" cy="23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692728" y="4773706"/>
            <a:ext cx="3360178" cy="9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r>
              <a:rPr lang="en-US" sz="1800" dirty="0"/>
              <a:t>PhD in architecture, </a:t>
            </a:r>
          </a:p>
          <a:p>
            <a:pPr eaLnBrk="1" hangingPunct="1"/>
            <a:r>
              <a:rPr lang="en-US" sz="1800" dirty="0"/>
              <a:t>multiprocessors, parallelism,</a:t>
            </a:r>
          </a:p>
          <a:p>
            <a:pPr eaLnBrk="1" hangingPunct="1"/>
            <a:r>
              <a:rPr lang="en-US" sz="1800" dirty="0"/>
              <a:t>compilers.</a:t>
            </a:r>
          </a:p>
        </p:txBody>
      </p:sp>
    </p:spTree>
    <p:extLst>
      <p:ext uri="{BB962C8B-B14F-4D97-AF65-F5344CB8AC3E}">
        <p14:creationId xmlns:p14="http://schemas.microsoft.com/office/powerpoint/2010/main" val="42781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Reality </a:t>
            </a:r>
            <a:r>
              <a:rPr lang="en-US" dirty="0"/>
              <a:t>#</a:t>
            </a:r>
            <a:r>
              <a:rPr lang="en-US" dirty="0" smtClean="0"/>
              <a:t>2: You’ve Got to Know Assembly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Chances </a:t>
            </a:r>
            <a:r>
              <a:rPr lang="en-US" dirty="0"/>
              <a:t>are, you’ll never write </a:t>
            </a:r>
            <a:r>
              <a:rPr lang="en-US" dirty="0" smtClean="0"/>
              <a:t>a program </a:t>
            </a:r>
            <a:r>
              <a:rPr lang="en-US" dirty="0"/>
              <a:t>in </a:t>
            </a:r>
            <a:r>
              <a:rPr lang="en-US" dirty="0" smtClean="0"/>
              <a:t>assembly code</a:t>
            </a:r>
            <a:endParaRPr lang="en-US" dirty="0"/>
          </a:p>
          <a:p>
            <a:pPr lvl="1"/>
            <a:r>
              <a:rPr lang="en-US" dirty="0"/>
              <a:t>Compilers are much better </a:t>
            </a:r>
            <a:r>
              <a:rPr lang="en-US" dirty="0" smtClean="0"/>
              <a:t>and </a:t>
            </a:r>
            <a:r>
              <a:rPr lang="en-US" dirty="0"/>
              <a:t>more patient than you are</a:t>
            </a:r>
          </a:p>
          <a:p>
            <a:r>
              <a:rPr lang="en-US" dirty="0" smtClean="0"/>
              <a:t>But: Understanding </a:t>
            </a:r>
            <a:r>
              <a:rPr lang="en-US" dirty="0"/>
              <a:t>assembly </a:t>
            </a:r>
            <a:r>
              <a:rPr lang="en-US" dirty="0" smtClean="0"/>
              <a:t>is the key </a:t>
            </a:r>
            <a:r>
              <a:rPr lang="en-US" dirty="0"/>
              <a:t>to </a:t>
            </a:r>
            <a:r>
              <a:rPr lang="en-US" dirty="0" smtClean="0"/>
              <a:t>the machine-level </a:t>
            </a:r>
            <a:r>
              <a:rPr lang="en-US" dirty="0"/>
              <a:t>execution model</a:t>
            </a:r>
          </a:p>
          <a:p>
            <a:pPr lvl="1"/>
            <a:r>
              <a:rPr lang="en-US" dirty="0"/>
              <a:t>Behavior of programs in presence of bugs</a:t>
            </a:r>
          </a:p>
          <a:p>
            <a:pPr lvl="2"/>
            <a:r>
              <a:rPr lang="en-US" dirty="0"/>
              <a:t>High-level language model breaks down</a:t>
            </a:r>
          </a:p>
          <a:p>
            <a:pPr lvl="1"/>
            <a:r>
              <a:rPr lang="en-US" dirty="0"/>
              <a:t>Tuning program performance</a:t>
            </a:r>
          </a:p>
          <a:p>
            <a:pPr lvl="2"/>
            <a:r>
              <a:rPr lang="en-US" dirty="0" smtClean="0"/>
              <a:t>Understand optimizations done/not done by the compiler</a:t>
            </a:r>
          </a:p>
          <a:p>
            <a:pPr lvl="2"/>
            <a:r>
              <a:rPr lang="en-US" dirty="0" smtClean="0"/>
              <a:t>Understanding </a:t>
            </a:r>
            <a:r>
              <a:rPr lang="en-US" dirty="0"/>
              <a:t>sources of program inefficiency</a:t>
            </a:r>
          </a:p>
          <a:p>
            <a:pPr lvl="1"/>
            <a:r>
              <a:rPr lang="en-US" dirty="0"/>
              <a:t>Implementing system software</a:t>
            </a:r>
          </a:p>
          <a:p>
            <a:pPr lvl="2"/>
            <a:r>
              <a:rPr lang="en-US" dirty="0" smtClean="0"/>
              <a:t>Operating </a:t>
            </a:r>
            <a:r>
              <a:rPr lang="en-US" dirty="0"/>
              <a:t>systems must manage process state</a:t>
            </a:r>
          </a:p>
          <a:p>
            <a:pPr lvl="1"/>
            <a:r>
              <a:rPr lang="en-US" dirty="0"/>
              <a:t>Creating / fighting malware</a:t>
            </a:r>
          </a:p>
          <a:p>
            <a:pPr lvl="1"/>
            <a:r>
              <a:rPr lang="en-US" dirty="0"/>
              <a:t>x86 assembly is the language of </a:t>
            </a:r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Assembly Code Example</a:t>
            </a:r>
          </a:p>
        </p:txBody>
      </p:sp>
      <p:sp>
        <p:nvSpPr>
          <p:cNvPr id="44038" name="Rectangle 10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Stamp Counter</a:t>
            </a:r>
          </a:p>
          <a:p>
            <a:pPr lvl="1"/>
            <a:r>
              <a:rPr lang="en-US" dirty="0"/>
              <a:t>Special 64-bit register in Intel-compatible machines</a:t>
            </a:r>
          </a:p>
          <a:p>
            <a:pPr lvl="1"/>
            <a:r>
              <a:rPr lang="en-US" dirty="0"/>
              <a:t>Incremented every clock cycle</a:t>
            </a:r>
          </a:p>
          <a:p>
            <a:pPr lvl="1"/>
            <a:r>
              <a:rPr lang="en-US" dirty="0"/>
              <a:t>Read with </a:t>
            </a:r>
            <a:r>
              <a:rPr lang="en-US" dirty="0" err="1"/>
              <a:t>rdtsc</a:t>
            </a:r>
            <a:r>
              <a:rPr lang="en-US" dirty="0"/>
              <a:t> instruction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Measure time </a:t>
            </a:r>
            <a:r>
              <a:rPr lang="en-US" dirty="0" smtClean="0"/>
              <a:t>(in clock cycles) required </a:t>
            </a:r>
            <a:r>
              <a:rPr lang="en-US" dirty="0"/>
              <a:t>by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19200" y="4114800"/>
            <a:ext cx="5972788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lvl="1">
              <a:buSzPct val="100000"/>
            </a:pPr>
            <a:r>
              <a:rPr lang="en-US" sz="1800" dirty="0" smtClean="0">
                <a:latin typeface="Courier New" pitchFamily="49" charset="0"/>
              </a:rPr>
              <a:t>double t;</a:t>
            </a:r>
          </a:p>
          <a:p>
            <a:pPr marL="0" lvl="1">
              <a:buSzPct val="100000"/>
            </a:pPr>
            <a:r>
              <a:rPr lang="en-US" sz="1800" dirty="0" err="1" smtClean="0">
                <a:latin typeface="Courier New" pitchFamily="49" charset="0"/>
              </a:rPr>
              <a:t>start_counter</a:t>
            </a:r>
            <a:r>
              <a:rPr lang="en-US" sz="1800" dirty="0" smtClean="0">
                <a:latin typeface="Courier New" pitchFamily="49" charset="0"/>
              </a:rPr>
              <a:t>();</a:t>
            </a:r>
          </a:p>
          <a:p>
            <a:pPr marL="0" lvl="1">
              <a:buSzPct val="100000"/>
            </a:pPr>
            <a:r>
              <a:rPr lang="en-US" sz="1800" dirty="0" smtClean="0">
                <a:latin typeface="Courier New" pitchFamily="49" charset="0"/>
              </a:rPr>
              <a:t>P();</a:t>
            </a:r>
          </a:p>
          <a:p>
            <a:pPr marL="0" lvl="1">
              <a:buSzPct val="100000"/>
            </a:pPr>
            <a:r>
              <a:rPr lang="en-US" sz="1800" dirty="0" smtClean="0">
                <a:latin typeface="Courier New" pitchFamily="49" charset="0"/>
              </a:rPr>
              <a:t>t = </a:t>
            </a:r>
            <a:r>
              <a:rPr lang="en-US" sz="1800" dirty="0" err="1" smtClean="0">
                <a:latin typeface="Courier New" pitchFamily="49" charset="0"/>
              </a:rPr>
              <a:t>get_counter</a:t>
            </a:r>
            <a:r>
              <a:rPr lang="en-US" sz="1800" dirty="0" smtClean="0">
                <a:latin typeface="Courier New" pitchFamily="49" charset="0"/>
              </a:rPr>
              <a:t>();</a:t>
            </a:r>
          </a:p>
          <a:p>
            <a:pPr marL="0" lvl="1">
              <a:buSzPct val="100000"/>
            </a:pPr>
            <a:r>
              <a:rPr lang="en-US" sz="1800" dirty="0" err="1" smtClean="0">
                <a:latin typeface="Courier New" pitchFamily="49" charset="0"/>
              </a:rPr>
              <a:t>printf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i="1" dirty="0" smtClean="0">
                <a:latin typeface="Courier New" pitchFamily="49" charset="0"/>
              </a:rPr>
              <a:t>"</a:t>
            </a:r>
            <a:r>
              <a:rPr lang="en-US" sz="1800" dirty="0" smtClean="0">
                <a:latin typeface="Courier New" pitchFamily="49" charset="0"/>
              </a:rPr>
              <a:t>P required %f clock cycles\n</a:t>
            </a:r>
            <a:r>
              <a:rPr lang="en-US" sz="1800" i="1" dirty="0" smtClean="0">
                <a:latin typeface="Courier New" pitchFamily="49" charset="0"/>
              </a:rPr>
              <a:t>"</a:t>
            </a:r>
            <a:r>
              <a:rPr lang="en-US" sz="1800" dirty="0" smtClean="0">
                <a:latin typeface="Courier New" pitchFamily="49" charset="0"/>
              </a:rPr>
              <a:t>, t);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to Read Counter</a:t>
            </a:r>
          </a:p>
        </p:txBody>
      </p:sp>
      <p:sp>
        <p:nvSpPr>
          <p:cNvPr id="45062" name="Rectangle 1030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366125" cy="1304925"/>
          </a:xfrm>
        </p:spPr>
        <p:txBody>
          <a:bodyPr/>
          <a:lstStyle/>
          <a:p>
            <a:r>
              <a:rPr lang="en-US" dirty="0"/>
              <a:t>Write small amount of assembly code using GCC’s </a:t>
            </a:r>
            <a:r>
              <a:rPr lang="en-US" dirty="0" err="1"/>
              <a:t>asm</a:t>
            </a:r>
            <a:r>
              <a:rPr lang="en-US" dirty="0"/>
              <a:t> facility</a:t>
            </a:r>
          </a:p>
          <a:p>
            <a:r>
              <a:rPr lang="en-US" dirty="0"/>
              <a:t>Inserts assembly code into machine code generated by compiler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6800" y="2819400"/>
            <a:ext cx="6937796" cy="31367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/* Set *hi and *lo to the high and low order bits</a:t>
            </a:r>
          </a:p>
          <a:p>
            <a:r>
              <a:rPr lang="en-US" sz="1800" dirty="0" smtClean="0">
                <a:latin typeface="Courier New" pitchFamily="49" charset="0"/>
              </a:rPr>
              <a:t>   of the cycle counter.  </a:t>
            </a:r>
          </a:p>
          <a:p>
            <a:r>
              <a:rPr lang="en-US" sz="1800" dirty="0" smtClean="0">
                <a:latin typeface="Courier New" pitchFamily="49" charset="0"/>
              </a:rPr>
              <a:t>*/</a:t>
            </a:r>
          </a:p>
          <a:p>
            <a:r>
              <a:rPr lang="en-US" sz="1800" dirty="0" smtClean="0">
                <a:latin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</a:rPr>
            </a:br>
            <a:r>
              <a:rPr lang="en-US" sz="1800" dirty="0" smtClean="0">
                <a:latin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</a:rPr>
              <a:t>access_counter</a:t>
            </a:r>
            <a:r>
              <a:rPr lang="en-US" sz="1800" dirty="0" smtClean="0">
                <a:latin typeface="Courier New" pitchFamily="49" charset="0"/>
              </a:rPr>
              <a:t>(unsigned *hi, unsigned *lo)</a:t>
            </a:r>
          </a:p>
          <a:p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</a:rPr>
              <a:t>asm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i="1" dirty="0" smtClean="0">
                <a:latin typeface="Courier New" pitchFamily="49" charset="0"/>
              </a:rPr>
              <a:t>"</a:t>
            </a:r>
            <a:r>
              <a:rPr lang="en-US" sz="1800" i="1" dirty="0" err="1" smtClean="0">
                <a:latin typeface="Courier New" pitchFamily="49" charset="0"/>
              </a:rPr>
              <a:t>rdtsc</a:t>
            </a:r>
            <a:r>
              <a:rPr lang="en-US" sz="1800" i="1" dirty="0" smtClean="0">
                <a:latin typeface="Courier New" pitchFamily="49" charset="0"/>
              </a:rPr>
              <a:t>; </a:t>
            </a:r>
            <a:r>
              <a:rPr lang="en-US" sz="1800" i="1" dirty="0" err="1" smtClean="0">
                <a:latin typeface="Courier New" pitchFamily="49" charset="0"/>
              </a:rPr>
              <a:t>movl</a:t>
            </a:r>
            <a:r>
              <a:rPr lang="en-US" sz="1800" i="1" dirty="0" smtClean="0">
                <a:latin typeface="Courier New" pitchFamily="49" charset="0"/>
              </a:rPr>
              <a:t> %%edx,%0; </a:t>
            </a:r>
            <a:r>
              <a:rPr lang="en-US" sz="1800" i="1" dirty="0" err="1" smtClean="0">
                <a:latin typeface="Courier New" pitchFamily="49" charset="0"/>
              </a:rPr>
              <a:t>movl</a:t>
            </a:r>
            <a:r>
              <a:rPr lang="en-US" sz="1800" i="1" dirty="0" smtClean="0">
                <a:latin typeface="Courier New" pitchFamily="49" charset="0"/>
              </a:rPr>
              <a:t> %%eax,%1</a:t>
            </a:r>
            <a:r>
              <a:rPr lang="en-US" sz="1800" dirty="0" smtClean="0">
                <a:latin typeface="Courier New" pitchFamily="49" charset="0"/>
              </a:rPr>
              <a:t>"</a:t>
            </a:r>
            <a:r>
              <a:rPr lang="en-US" sz="1800" i="1" dirty="0" smtClean="0">
                <a:latin typeface="Courier New" pitchFamily="49" charset="0"/>
              </a:rPr>
              <a:t>   </a:t>
            </a:r>
          </a:p>
          <a:p>
            <a:r>
              <a:rPr lang="en-US" sz="1800" i="1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: "=r" (*hi), "=r" (*lo) /* output    */</a:t>
            </a:r>
          </a:p>
          <a:p>
            <a:r>
              <a:rPr lang="en-US" sz="1800" dirty="0" smtClean="0">
                <a:latin typeface="Courier New" pitchFamily="49" charset="0"/>
              </a:rPr>
              <a:t>	:                        /* input     */</a:t>
            </a:r>
          </a:p>
          <a:p>
            <a:r>
              <a:rPr lang="en-US" sz="1800" dirty="0" smtClean="0">
                <a:latin typeface="Courier New" pitchFamily="49" charset="0"/>
              </a:rPr>
              <a:t>	: "%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", "%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");       /* clobbered */</a:t>
            </a: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Reality </a:t>
            </a:r>
            <a:r>
              <a:rPr lang="en-US" dirty="0"/>
              <a:t>#</a:t>
            </a:r>
            <a:r>
              <a:rPr lang="en-US" dirty="0" smtClean="0"/>
              <a:t>3: Memory Matters</a:t>
            </a:r>
            <a:endParaRPr lang="en-US" sz="28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Memory </a:t>
            </a:r>
            <a:r>
              <a:rPr lang="en-US" dirty="0"/>
              <a:t>is not unbounded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must be allocated and managed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applications are </a:t>
            </a:r>
            <a:r>
              <a:rPr lang="en-US" dirty="0" smtClean="0"/>
              <a:t>memory-dominated</a:t>
            </a:r>
            <a:endParaRPr lang="en-US" dirty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Memory referencing bugs </a:t>
            </a:r>
            <a:r>
              <a:rPr lang="en-US" dirty="0" smtClean="0"/>
              <a:t>are especially </a:t>
            </a:r>
            <a:r>
              <a:rPr lang="en-US" dirty="0"/>
              <a:t>pernicious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Effects are distant in both time and space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Memory performance is not uniform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Cache and virtual memory effects can greatly affect program performance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Adapting program to characteristics of memory system can lead to major speed improvements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Referencing Bug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8200" y="1600200"/>
            <a:ext cx="7315200" cy="20240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double fun(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volatile double d[1] = {3.14};</a:t>
            </a:r>
          </a:p>
          <a:p>
            <a:r>
              <a:rPr lang="en-US" sz="1800" dirty="0">
                <a:latin typeface="Courier New" pitchFamily="49" charset="0"/>
              </a:rPr>
              <a:t>  volatile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a[2];</a:t>
            </a:r>
          </a:p>
          <a:p>
            <a:r>
              <a:rPr lang="en-US" sz="1800" dirty="0">
                <a:latin typeface="Courier New" pitchFamily="49" charset="0"/>
              </a:rPr>
              <a:t>  a[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= 1073741824; /* Possibly out of bounds */</a:t>
            </a:r>
          </a:p>
          <a:p>
            <a:r>
              <a:rPr lang="en-US" sz="1800" dirty="0">
                <a:latin typeface="Courier New" pitchFamily="49" charset="0"/>
              </a:rPr>
              <a:t>  return d[0];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838200" y="3962400"/>
            <a:ext cx="7315200" cy="1474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>
                <a:latin typeface="Courier New" pitchFamily="49" charset="0"/>
              </a:rPr>
              <a:t>fun(0)  –&gt;	3.14</a:t>
            </a:r>
          </a:p>
          <a:p>
            <a:r>
              <a:rPr lang="en-US" sz="1800">
                <a:latin typeface="Courier New" pitchFamily="49" charset="0"/>
              </a:rPr>
              <a:t>fun(1)  –&gt;	3.14</a:t>
            </a:r>
          </a:p>
          <a:p>
            <a:r>
              <a:rPr lang="en-US" sz="1800">
                <a:latin typeface="Courier New" pitchFamily="49" charset="0"/>
              </a:rPr>
              <a:t>fun(2)  –&gt;	3.1399998664856</a:t>
            </a:r>
          </a:p>
          <a:p>
            <a:r>
              <a:rPr lang="en-US" sz="1800">
                <a:latin typeface="Courier New" pitchFamily="49" charset="0"/>
              </a:rPr>
              <a:t>fun(3)  –&gt;	2.00000061035156</a:t>
            </a:r>
          </a:p>
          <a:p>
            <a:r>
              <a:rPr lang="en-US" sz="1800">
                <a:latin typeface="Courier New" pitchFamily="49" charset="0"/>
              </a:rPr>
              <a:t>fun(4)  –&gt;	3.14, then segmentation fault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Referencing Bug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8200" y="1252537"/>
            <a:ext cx="7315200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double fun(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volatile double d[1] = {3.14};</a:t>
            </a:r>
          </a:p>
          <a:p>
            <a:r>
              <a:rPr lang="en-US" sz="1600" dirty="0">
                <a:latin typeface="Courier New" pitchFamily="49" charset="0"/>
              </a:rPr>
              <a:t>  volatile long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a[2];</a:t>
            </a:r>
          </a:p>
          <a:p>
            <a:r>
              <a:rPr lang="en-US" sz="1600" dirty="0">
                <a:latin typeface="Courier New" pitchFamily="49" charset="0"/>
              </a:rPr>
              <a:t> 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1073741824; /* Possibly out of bounds */</a:t>
            </a:r>
          </a:p>
          <a:p>
            <a:r>
              <a:rPr lang="en-US" sz="1600" dirty="0">
                <a:latin typeface="Courier New" pitchFamily="49" charset="0"/>
              </a:rPr>
              <a:t>  return d[0];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838200" y="3158838"/>
            <a:ext cx="7315200" cy="132087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fun(0)  –&gt;	3.14</a:t>
            </a:r>
          </a:p>
          <a:p>
            <a:r>
              <a:rPr lang="en-US" sz="1600" dirty="0">
                <a:latin typeface="Courier New" pitchFamily="49" charset="0"/>
              </a:rPr>
              <a:t>fun(1)  –&gt;	3.14</a:t>
            </a:r>
          </a:p>
          <a:p>
            <a:r>
              <a:rPr lang="en-US" sz="1600" dirty="0">
                <a:latin typeface="Courier New" pitchFamily="49" charset="0"/>
              </a:rPr>
              <a:t>fun(2)  –&gt;	3.1399998664856</a:t>
            </a:r>
          </a:p>
          <a:p>
            <a:r>
              <a:rPr lang="en-US" sz="1600" dirty="0">
                <a:latin typeface="Courier New" pitchFamily="49" charset="0"/>
              </a:rPr>
              <a:t>fun(3)  –&gt;	2.00000061035156</a:t>
            </a:r>
          </a:p>
          <a:p>
            <a:r>
              <a:rPr lang="en-US" sz="1600" dirty="0">
                <a:latin typeface="Courier New" pitchFamily="49" charset="0"/>
              </a:rPr>
              <a:t>fun(4)  –&gt;	3.14, then segmentation fault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798619" y="4800600"/>
            <a:ext cx="1844856" cy="1905000"/>
            <a:chOff x="1632" y="816"/>
            <a:chExt cx="1411" cy="145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32" y="816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Saved State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32" y="1104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d7 … d4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32" y="1392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d3 … d0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32" y="1680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a[1]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632" y="1968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a[0]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27418" y="6324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27418" y="5943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1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627418" y="5562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2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27418" y="518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27418" y="4800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4</a:t>
            </a:r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>
            <a:off x="4932218" y="4897581"/>
            <a:ext cx="228600" cy="1694319"/>
          </a:xfrm>
          <a:prstGeom prst="rightBrace">
            <a:avLst>
              <a:gd name="adj1" fmla="val 48333"/>
              <a:gd name="adj2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sz="10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237018" y="5396346"/>
            <a:ext cx="2103437" cy="7017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latin typeface="Calibri" pitchFamily="34" charset="0"/>
              </a:rPr>
              <a:t>Location </a:t>
            </a:r>
            <a:r>
              <a:rPr lang="en-US" sz="1800" dirty="0" smtClean="0">
                <a:latin typeface="Calibri" pitchFamily="34" charset="0"/>
              </a:rPr>
              <a:t>accessed by </a:t>
            </a:r>
            <a:r>
              <a:rPr lang="en-US" sz="1800" dirty="0">
                <a:latin typeface="Courier New" pitchFamily="49" charset="0"/>
              </a:rPr>
              <a:t>fun(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9222" y="4724400"/>
            <a:ext cx="178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Explanation: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Referencing Errors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 smtClean="0"/>
              <a:t>(and </a:t>
            </a:r>
            <a:r>
              <a:rPr lang="en-US" dirty="0"/>
              <a:t>C</a:t>
            </a:r>
            <a:r>
              <a:rPr lang="en-US" dirty="0" smtClean="0"/>
              <a:t>++) </a:t>
            </a:r>
            <a:r>
              <a:rPr lang="en-US" dirty="0"/>
              <a:t>do not provide any memory protection</a:t>
            </a:r>
          </a:p>
          <a:p>
            <a:pPr lvl="1"/>
            <a:r>
              <a:rPr lang="en-US" dirty="0"/>
              <a:t>Out of bounds array references</a:t>
            </a:r>
          </a:p>
          <a:p>
            <a:pPr lvl="1"/>
            <a:r>
              <a:rPr lang="en-US" dirty="0"/>
              <a:t>Invalid pointer values</a:t>
            </a:r>
          </a:p>
          <a:p>
            <a:pPr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dirty="0"/>
              <a:t>Can lead to nasty bugs</a:t>
            </a:r>
          </a:p>
          <a:p>
            <a:pPr lvl="1"/>
            <a:r>
              <a:rPr lang="en-US" dirty="0"/>
              <a:t>Whether or not bug has any effect depends on system and compiler</a:t>
            </a:r>
          </a:p>
          <a:p>
            <a:pPr lvl="1"/>
            <a:r>
              <a:rPr lang="en-US" dirty="0"/>
              <a:t>Action at a distance</a:t>
            </a:r>
          </a:p>
          <a:p>
            <a:pPr lvl="2"/>
            <a:r>
              <a:rPr lang="en-US" dirty="0"/>
              <a:t>Corrupted object logically unrelated to one being accessed</a:t>
            </a:r>
          </a:p>
          <a:p>
            <a:pPr lvl="2"/>
            <a:r>
              <a:rPr lang="en-US" dirty="0"/>
              <a:t>Effect of bug may be first observed long after it is generated</a:t>
            </a:r>
          </a:p>
          <a:p>
            <a:r>
              <a:rPr lang="en-US" dirty="0"/>
              <a:t>How can I deal with this?</a:t>
            </a:r>
          </a:p>
          <a:p>
            <a:pPr lvl="1"/>
            <a:r>
              <a:rPr lang="en-US" dirty="0"/>
              <a:t>Program in Java </a:t>
            </a:r>
            <a:r>
              <a:rPr lang="en-US" dirty="0" smtClean="0"/>
              <a:t>(or C#, or ML, or …)</a:t>
            </a:r>
            <a:endParaRPr lang="en-US" dirty="0"/>
          </a:p>
          <a:p>
            <a:pPr lvl="1"/>
            <a:r>
              <a:rPr lang="en-US" dirty="0"/>
              <a:t>Understand what possible interactions may occur</a:t>
            </a:r>
          </a:p>
          <a:p>
            <a:pPr lvl="1"/>
            <a:r>
              <a:rPr lang="en-US" dirty="0"/>
              <a:t>Use or develop tools to detect referencing errors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 Performance Example</a:t>
            </a:r>
            <a:endParaRPr lang="en-US" sz="3200" i="1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lvl="1"/>
            <a:r>
              <a:rPr lang="en-US" dirty="0"/>
              <a:t>Including how </a:t>
            </a:r>
            <a:r>
              <a:rPr lang="en-US" dirty="0" smtClean="0"/>
              <a:t>program steps </a:t>
            </a:r>
            <a:r>
              <a:rPr lang="en-US" dirty="0"/>
              <a:t>through multi-dimensional array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876800" y="3614003"/>
            <a:ext cx="36576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copyji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src</a:t>
            </a:r>
            <a:r>
              <a:rPr lang="en-US" sz="1400" dirty="0">
                <a:latin typeface="Courier New" pitchFamily="49" charset="0"/>
              </a:rPr>
              <a:t>[2048][2048],</a:t>
            </a:r>
          </a:p>
          <a:p>
            <a:r>
              <a:rPr lang="en-US" sz="1400" dirty="0">
                <a:latin typeface="Courier New" pitchFamily="49" charset="0"/>
              </a:rPr>
              <a:t>          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</a:rPr>
              <a:t>[2048][2048])</a:t>
            </a:r>
          </a:p>
          <a:p>
            <a:r>
              <a:rPr lang="en-US" sz="1400" dirty="0">
                <a:latin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for (j = 0; j &lt; 2048; j++)</a:t>
            </a:r>
          </a:p>
          <a:p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for (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0;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&lt; 2048;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400" dirty="0">
                <a:latin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][j] = </a:t>
            </a:r>
            <a:r>
              <a:rPr lang="en-US" sz="1400" dirty="0" err="1">
                <a:latin typeface="Courier New" pitchFamily="49" charset="0"/>
              </a:rPr>
              <a:t>src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][j];</a:t>
            </a: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0" y="3614003"/>
            <a:ext cx="36576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copyij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src</a:t>
            </a:r>
            <a:r>
              <a:rPr lang="en-US" sz="1400" dirty="0">
                <a:latin typeface="Courier New" pitchFamily="49" charset="0"/>
              </a:rPr>
              <a:t>[2048][2048],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 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</a:rPr>
              <a:t>[2048][2048])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for (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0;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&lt; 2048;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for (j = 0; j &lt; 2048;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][j] = </a:t>
            </a:r>
            <a:r>
              <a:rPr lang="en-US" sz="1400" dirty="0" err="1">
                <a:latin typeface="Courier New" pitchFamily="49" charset="0"/>
              </a:rPr>
              <a:t>src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89219" y="4618457"/>
            <a:ext cx="1295400" cy="228600"/>
            <a:chOff x="2352" y="1440"/>
            <a:chExt cx="960" cy="144"/>
          </a:xfrm>
        </p:grpSpPr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>
              <a:off x="2352" y="1440"/>
              <a:ext cx="960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 flipV="1">
              <a:off x="2352" y="1440"/>
              <a:ext cx="960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38800" y="5503128"/>
            <a:ext cx="219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21 times slower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(Pentium 4)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Reality </a:t>
            </a:r>
            <a:r>
              <a:rPr lang="en-US" dirty="0"/>
              <a:t>#</a:t>
            </a:r>
            <a:r>
              <a:rPr lang="en-US" dirty="0" smtClean="0"/>
              <a:t>4: Performance isn’t counting ops</a:t>
            </a: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op count does not predict performance</a:t>
            </a:r>
            <a:endParaRPr lang="en-US" dirty="0"/>
          </a:p>
          <a:p>
            <a:pPr lvl="1"/>
            <a:r>
              <a:rPr lang="en-US" dirty="0"/>
              <a:t>Easily see 10:1 performance range depending on how code written</a:t>
            </a:r>
          </a:p>
          <a:p>
            <a:pPr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dirty="0"/>
              <a:t>Must understand system to optimize performance</a:t>
            </a:r>
          </a:p>
          <a:p>
            <a:pPr lvl="1"/>
            <a:r>
              <a:rPr lang="en-US" dirty="0"/>
              <a:t>How programs compiled and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 smtClean="0"/>
              <a:t>How memory system is organized</a:t>
            </a:r>
            <a:endParaRPr lang="en-US" dirty="0"/>
          </a:p>
          <a:p>
            <a:pPr lvl="1"/>
            <a:r>
              <a:rPr lang="en-US" dirty="0"/>
              <a:t>How to measure program performance and identify bottlenecks</a:t>
            </a:r>
          </a:p>
          <a:p>
            <a:pPr lvl="1"/>
            <a:r>
              <a:rPr lang="en-US" dirty="0"/>
              <a:t>How to improve performance without destroying code modularity and generality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dirty="0" smtClean="0"/>
              <a:t>Example Matrix Multiplication</a:t>
            </a:r>
          </a:p>
        </p:txBody>
      </p:sp>
      <p:sp>
        <p:nvSpPr>
          <p:cNvPr id="167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Standard desktop computer, vendor compiler, using optimization flags</a:t>
            </a:r>
          </a:p>
          <a:p>
            <a:r>
              <a:rPr lang="en-US" sz="2000" b="0" dirty="0" smtClean="0"/>
              <a:t>Both implementations have </a:t>
            </a:r>
            <a:r>
              <a:rPr lang="en-US" sz="2000" b="0" dirty="0" smtClean="0">
                <a:solidFill>
                  <a:srgbClr val="C00000"/>
                </a:solidFill>
              </a:rPr>
              <a:t>exactly</a:t>
            </a:r>
            <a:r>
              <a:rPr lang="en-US" sz="2000" b="0" dirty="0" smtClean="0"/>
              <a:t> the same operations count (2n</a:t>
            </a:r>
            <a:r>
              <a:rPr lang="en-US" sz="2000" b="0" baseline="30000" dirty="0" smtClean="0"/>
              <a:t>3</a:t>
            </a:r>
            <a:r>
              <a:rPr lang="en-US" sz="2000" b="0" dirty="0" smtClean="0"/>
              <a:t>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20713" y="2155825"/>
          <a:ext cx="786130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hart" r:id="rId4" imgW="9093200" imgH="5143500" progId="Excel.Sheet.8">
                  <p:embed/>
                </p:oleObj>
              </mc:Choice>
              <mc:Fallback>
                <p:oleObj name="Chart" r:id="rId4" imgW="9093200" imgH="5143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2155825"/>
                        <a:ext cx="7861300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7319" name="AutoShape 7"/>
          <p:cNvSpPr>
            <a:spLocks noChangeArrowheads="1"/>
          </p:cNvSpPr>
          <p:nvPr/>
        </p:nvSpPr>
        <p:spPr bwMode="auto">
          <a:xfrm>
            <a:off x="3733006" y="3352800"/>
            <a:ext cx="928687" cy="2436812"/>
          </a:xfrm>
          <a:prstGeom prst="upDownArrow">
            <a:avLst>
              <a:gd name="adj1" fmla="val 50000"/>
              <a:gd name="adj2" fmla="val 52786"/>
            </a:avLst>
          </a:prstGeom>
          <a:solidFill>
            <a:srgbClr val="808080"/>
          </a:soli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160x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024063" y="4375150"/>
            <a:ext cx="12446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5F5F5F"/>
                </a:solidFill>
              </a:rPr>
              <a:t>Triple loop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5334000" y="3505200"/>
            <a:ext cx="2543175" cy="4619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Best code (K. </a:t>
            </a:r>
            <a:r>
              <a:rPr lang="en-US" dirty="0" err="1">
                <a:solidFill>
                  <a:srgbClr val="C00000"/>
                </a:solidFill>
              </a:rPr>
              <a:t>Goto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1137" y="6320118"/>
            <a:ext cx="298739" cy="302559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4039930" indent="-33629639"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1029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8205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23087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641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E6346E76-0FD1-9E43-AF5B-E59B93CDD0C8}" type="slidenum">
              <a:rPr lang="en-US" sz="1400">
                <a:solidFill>
                  <a:schemeClr val="tx1"/>
                </a:solidFill>
                <a:latin typeface="Trebuchet MS" charset="0"/>
                <a:sym typeface="Trebuchet MS" charset="0"/>
              </a:rPr>
              <a:pPr eaLnBrk="1" hangingPunct="1"/>
              <a:t>3</a:t>
            </a:fld>
            <a:endParaRPr lang="en-US" sz="1400">
              <a:solidFill>
                <a:schemeClr val="tx1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rIns="137270"/>
          <a:lstStyle/>
          <a:p>
            <a:pPr marL="45588"/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Who are you?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88922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5+ students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(wow!)</a:t>
            </a:r>
          </a:p>
          <a:p>
            <a:pPr marL="388922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Who has written programs in assembly before?</a:t>
            </a:r>
          </a:p>
          <a:p>
            <a:pPr marL="38892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Written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threaded program before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388922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 is hardware? Software?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is an interface?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do we need a hardware/software interface?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smtClean="0"/>
              <a:t>MMM Plot: Analysis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46113" y="1181100"/>
          <a:ext cx="788035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Chart" r:id="rId4" imgW="9093200" imgH="5143500" progId="Excel.Sheet.8">
                  <p:embed/>
                </p:oleObj>
              </mc:Choice>
              <mc:Fallback>
                <p:oleObj name="Chart" r:id="rId4" imgW="9093200" imgH="51435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181100"/>
                        <a:ext cx="788035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4500" y="4369377"/>
            <a:ext cx="4992072" cy="30777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sz="1400" dirty="0">
                <a:solidFill>
                  <a:srgbClr val="5F5F5F"/>
                </a:solidFill>
                <a:latin typeface="Verdana" pitchFamily="34" charset="0"/>
              </a:rPr>
              <a:t>Memory </a:t>
            </a:r>
            <a:r>
              <a:rPr lang="en-US" sz="1400" dirty="0" smtClean="0">
                <a:solidFill>
                  <a:srgbClr val="5F5F5F"/>
                </a:solidFill>
                <a:latin typeface="Verdana" pitchFamily="34" charset="0"/>
              </a:rPr>
              <a:t>hierarchy and other optimizations: </a:t>
            </a:r>
            <a:r>
              <a:rPr lang="en-US" sz="1400" dirty="0">
                <a:solidFill>
                  <a:srgbClr val="5F5F5F"/>
                </a:solidFill>
                <a:latin typeface="Verdana" pitchFamily="34" charset="0"/>
              </a:rPr>
              <a:t>20x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3275" y="3985202"/>
            <a:ext cx="3146425" cy="3698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sz="1800">
                <a:solidFill>
                  <a:srgbClr val="EA6966"/>
                </a:solidFill>
                <a:latin typeface="Verdana" pitchFamily="34" charset="0"/>
              </a:rPr>
              <a:t>Vector instructions: 4x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6763" y="2697740"/>
            <a:ext cx="2784475" cy="3698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sz="1800">
                <a:solidFill>
                  <a:srgbClr val="CC0000"/>
                </a:solidFill>
                <a:latin typeface="Verdana" pitchFamily="34" charset="0"/>
              </a:rPr>
              <a:t>Multiple threads: 4x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5562600"/>
            <a:ext cx="8228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000" b="0" kern="0" dirty="0" smtClean="0">
                <a:latin typeface="Calibri" pitchFamily="34" charset="0"/>
              </a:rPr>
              <a:t>Reason for 20x: blocking or tiling, loop unrolling, array </a:t>
            </a:r>
            <a:r>
              <a:rPr lang="en-US" sz="2000" b="0" kern="0" dirty="0" err="1" smtClean="0">
                <a:latin typeface="Calibri" pitchFamily="34" charset="0"/>
              </a:rPr>
              <a:t>scalarization</a:t>
            </a:r>
            <a:r>
              <a:rPr lang="en-US" sz="2000" b="0" kern="0" dirty="0" smtClean="0">
                <a:latin typeface="Calibri" pitchFamily="34" charset="0"/>
              </a:rPr>
              <a:t>, instruction scheduling, search to find best choice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Effect: less register spills, less L1/L2 cache misses, less TLB misses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CSE351’s role in new CSE Curriculum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</a:p>
          <a:p>
            <a:pPr lvl="1"/>
            <a:r>
              <a:rPr lang="en-US" dirty="0" smtClean="0"/>
              <a:t>142 and 143: Intro Programming I and II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of 6 core courses</a:t>
            </a:r>
          </a:p>
          <a:p>
            <a:pPr lvl="1"/>
            <a:r>
              <a:rPr lang="en-US" dirty="0" smtClean="0"/>
              <a:t>311: Foundations I</a:t>
            </a:r>
          </a:p>
          <a:p>
            <a:pPr lvl="1"/>
            <a:r>
              <a:rPr lang="en-US" dirty="0" smtClean="0"/>
              <a:t>312: Foundations II</a:t>
            </a:r>
          </a:p>
          <a:p>
            <a:pPr lvl="1"/>
            <a:r>
              <a:rPr lang="en-US" dirty="0" smtClean="0"/>
              <a:t>331: SW Design and Implementation</a:t>
            </a:r>
          </a:p>
          <a:p>
            <a:pPr lvl="1"/>
            <a:r>
              <a:rPr lang="en-US" dirty="0" smtClean="0"/>
              <a:t>332: Data Abstractions</a:t>
            </a:r>
          </a:p>
          <a:p>
            <a:pPr lvl="1"/>
            <a:r>
              <a:rPr lang="en-US" dirty="0" smtClean="0"/>
              <a:t>351: HW/SW Interface</a:t>
            </a:r>
          </a:p>
          <a:p>
            <a:pPr lvl="1"/>
            <a:r>
              <a:rPr lang="en-US" dirty="0" smtClean="0"/>
              <a:t>352: HW Design and Implementation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351 sets the context for many follow-on courses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CSE351’s place in new CSE Curriculum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796061" y="4394200"/>
            <a:ext cx="1539809" cy="83185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Calibri" pitchFamily="34" charset="0"/>
              </a:rPr>
              <a:t>CSE351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905560" y="2559050"/>
            <a:ext cx="1066800" cy="6794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CSE451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Op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Systems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05354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CSE401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Compilers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286000" y="3232151"/>
            <a:ext cx="1686360" cy="116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429000" y="3232150"/>
            <a:ext cx="838200" cy="116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085143" y="3473656"/>
            <a:ext cx="1113702" cy="3052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Concurrency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572000" y="3244850"/>
            <a:ext cx="0" cy="1149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75758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CSE333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Systems </a:t>
            </a:r>
            <a:r>
              <a:rPr lang="en-US" sz="1400" dirty="0" err="1" smtClean="0">
                <a:latin typeface="Calibri" pitchFamily="34" charset="0"/>
              </a:rPr>
              <a:t>Prog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985235" y="3384138"/>
            <a:ext cx="1138965" cy="3052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Performance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34950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r>
              <a:rPr lang="en-US" sz="1400" dirty="0" smtClean="0">
                <a:latin typeface="Calibri" pitchFamily="34" charset="0"/>
              </a:rPr>
              <a:t>CSE484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Security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497480" y="2559050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r>
              <a:rPr lang="en-US" sz="1400" dirty="0" smtClean="0">
                <a:latin typeface="Calibri" pitchFamily="34" charset="0"/>
              </a:rPr>
              <a:t>CSE466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 err="1" smtClean="0">
                <a:latin typeface="Calibri" pitchFamily="34" charset="0"/>
              </a:rPr>
              <a:t>Emb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Systems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796061" y="5880100"/>
            <a:ext cx="1537939" cy="673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r>
              <a:rPr lang="en-US" sz="1600" dirty="0">
                <a:latin typeface="Calibri" pitchFamily="34" charset="0"/>
              </a:rPr>
              <a:t>CS </a:t>
            </a:r>
            <a:r>
              <a:rPr lang="en-US" sz="1600" dirty="0" smtClean="0">
                <a:latin typeface="Calibri" pitchFamily="34" charset="0"/>
              </a:rPr>
              <a:t>143</a:t>
            </a:r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Intro </a:t>
            </a:r>
            <a:r>
              <a:rPr lang="en-US" sz="1600" dirty="0" err="1" smtClean="0">
                <a:latin typeface="Calibri" pitchFamily="34" charset="0"/>
              </a:rPr>
              <a:t>Prog</a:t>
            </a:r>
            <a:r>
              <a:rPr lang="en-US" sz="1600" dirty="0" smtClean="0">
                <a:latin typeface="Calibri" pitchFamily="34" charset="0"/>
              </a:rPr>
              <a:t> II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60960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CSE352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HW Design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1219200" y="3244850"/>
            <a:ext cx="2576861" cy="133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2030312" y="3917538"/>
            <a:ext cx="1093888" cy="3052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Comp. Arch.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520152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CSE461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Networks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4876800" y="3232150"/>
            <a:ext cx="914400" cy="116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98845" y="3689350"/>
            <a:ext cx="830355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Machine</a:t>
            </a:r>
          </a:p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Code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4921846" y="3384550"/>
            <a:ext cx="1021754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Distributed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Systems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4053540" y="1467420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CSE477/481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Capstones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5870" y="45847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990000"/>
              </a:buClr>
              <a:buSzPct val="110000"/>
            </a:pP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  <a:t>The HW/SW Interface</a:t>
            </a:r>
            <a:b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b="0" i="1" kern="0" dirty="0" smtClean="0">
                <a:solidFill>
                  <a:srgbClr val="C00000"/>
                </a:solidFill>
                <a:latin typeface="Calibri" pitchFamily="34" charset="0"/>
              </a:rPr>
              <a:t>Underlying principles linking hardware and software</a:t>
            </a: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H="1">
            <a:off x="5201520" y="3232150"/>
            <a:ext cx="1732680" cy="116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984710" y="3308350"/>
            <a:ext cx="949490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Execution 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Model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4246960" y="5553472"/>
            <a:ext cx="653256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44" name="Line 35"/>
          <p:cNvSpPr>
            <a:spLocks noChangeShapeType="1"/>
          </p:cNvSpPr>
          <p:nvPr/>
        </p:nvSpPr>
        <p:spPr bwMode="auto">
          <a:xfrm flipH="1">
            <a:off x="5335870" y="3244850"/>
            <a:ext cx="2665130" cy="133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6268320" y="3854862"/>
            <a:ext cx="967187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Real-Time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Control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Perspective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smtClean="0"/>
              <a:t>systems courses </a:t>
            </a:r>
            <a:r>
              <a:rPr lang="en-US" dirty="0"/>
              <a:t>are Builder-Centric</a:t>
            </a:r>
          </a:p>
          <a:p>
            <a:pPr lvl="1"/>
            <a:r>
              <a:rPr lang="en-US" dirty="0"/>
              <a:t>Computer Architecture</a:t>
            </a:r>
          </a:p>
          <a:p>
            <a:pPr lvl="2"/>
            <a:r>
              <a:rPr lang="en-US" dirty="0"/>
              <a:t>Design pipelined processor in </a:t>
            </a:r>
            <a:r>
              <a:rPr lang="en-US" dirty="0" err="1"/>
              <a:t>Verilog</a:t>
            </a:r>
            <a:endParaRPr lang="en-US" dirty="0"/>
          </a:p>
          <a:p>
            <a:pPr lvl="1"/>
            <a:r>
              <a:rPr lang="en-US" dirty="0"/>
              <a:t>Operating Systems</a:t>
            </a:r>
          </a:p>
          <a:p>
            <a:pPr lvl="2"/>
            <a:r>
              <a:rPr lang="en-US" dirty="0"/>
              <a:t>Implement large portions of operating system</a:t>
            </a:r>
          </a:p>
          <a:p>
            <a:pPr lvl="1"/>
            <a:r>
              <a:rPr lang="en-US" dirty="0"/>
              <a:t>Compilers</a:t>
            </a:r>
          </a:p>
          <a:p>
            <a:pPr lvl="2"/>
            <a:r>
              <a:rPr lang="en-US" dirty="0"/>
              <a:t>Write compiler for simple language</a:t>
            </a:r>
          </a:p>
          <a:p>
            <a:pPr lvl="1"/>
            <a:r>
              <a:rPr lang="en-US" dirty="0"/>
              <a:t>Networking</a:t>
            </a:r>
          </a:p>
          <a:p>
            <a:pPr lvl="2"/>
            <a:r>
              <a:rPr lang="en-US" dirty="0"/>
              <a:t>Implement and simulate network protocols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Perspective (Cont.)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</a:t>
            </a:r>
            <a:r>
              <a:rPr lang="en-US" dirty="0"/>
              <a:t>is Programmer-Centric</a:t>
            </a:r>
          </a:p>
          <a:p>
            <a:pPr lvl="1"/>
            <a:r>
              <a:rPr lang="en-US" dirty="0"/>
              <a:t>Purpose is to show how </a:t>
            </a:r>
            <a:r>
              <a:rPr lang="en-US" dirty="0" smtClean="0"/>
              <a:t>software really works</a:t>
            </a:r>
          </a:p>
          <a:p>
            <a:pPr lvl="1"/>
            <a:r>
              <a:rPr lang="en-US" dirty="0" smtClean="0"/>
              <a:t>By understanding the underlying </a:t>
            </a:r>
            <a:r>
              <a:rPr lang="en-US" dirty="0"/>
              <a:t>system,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can be more effective as a programmer</a:t>
            </a:r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(e.g., OS and user programs)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just a course for dedicated </a:t>
            </a:r>
            <a:r>
              <a:rPr lang="en-US" dirty="0" smtClean="0"/>
              <a:t>hackers</a:t>
            </a:r>
          </a:p>
          <a:p>
            <a:pPr lvl="2"/>
            <a:r>
              <a:rPr lang="en-US" dirty="0" smtClean="0"/>
              <a:t>What every CSE major needs to know</a:t>
            </a:r>
            <a:endParaRPr lang="en-US" dirty="0"/>
          </a:p>
          <a:p>
            <a:pPr lvl="1"/>
            <a:r>
              <a:rPr lang="en-US" dirty="0" smtClean="0"/>
              <a:t>Provide a context in which to place the other CSE courses you’ll take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Textbooks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Computer Systems: A Programmer’s Perspective, 2</a:t>
            </a:r>
            <a:r>
              <a:rPr lang="en-GB" baseline="30000" dirty="0" smtClean="0"/>
              <a:t>nd</a:t>
            </a:r>
            <a:r>
              <a:rPr lang="en-GB" dirty="0" smtClean="0"/>
              <a:t> Edition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Randal </a:t>
            </a:r>
            <a:r>
              <a:rPr lang="en-GB" dirty="0"/>
              <a:t>E. Bryant and David R. </a:t>
            </a:r>
            <a:r>
              <a:rPr lang="en-GB" dirty="0" err="1" smtClean="0"/>
              <a:t>O’Hallaron</a:t>
            </a:r>
            <a:r>
              <a:rPr lang="en-GB" dirty="0" smtClean="0"/>
              <a:t> 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Prentice-Hall, 2010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csapp.cs.cmu.edu</a:t>
            </a:r>
            <a:endParaRPr lang="en-GB" dirty="0" smtClean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This </a:t>
            </a:r>
            <a:r>
              <a:rPr lang="en-GB" dirty="0"/>
              <a:t>book really matters for the course!</a:t>
            </a:r>
          </a:p>
          <a:p>
            <a:pPr marL="1144588" lvl="2" indent="-236538" defTabSz="457200">
              <a:lnSpc>
                <a:spcPct val="10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to solve labs</a:t>
            </a:r>
          </a:p>
          <a:p>
            <a:pPr marL="1144588" lvl="2" indent="-236538" defTabSz="457200">
              <a:lnSpc>
                <a:spcPct val="10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Practice problems typical of exam problems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 good C book.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C: A Reference Manual (</a:t>
            </a:r>
            <a:r>
              <a:rPr lang="en-GB" dirty="0" err="1" smtClean="0"/>
              <a:t>Harbison</a:t>
            </a:r>
            <a:r>
              <a:rPr lang="en-GB" dirty="0" smtClean="0"/>
              <a:t> and Steele)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C Programming Language (Kernighan and Ritchie)</a:t>
            </a: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 l="10000" r="13333"/>
          <a:stretch>
            <a:fillRect/>
          </a:stretch>
        </p:blipFill>
        <p:spPr bwMode="auto">
          <a:xfrm>
            <a:off x="6477000" y="1828800"/>
            <a:ext cx="1752600" cy="228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Course Components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Lectures (~30)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Higher-level concepts – I’ll assume you’ve done the reading in the text</a:t>
            </a: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Sections (~10)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Applied </a:t>
            </a:r>
            <a:r>
              <a:rPr lang="en-GB" dirty="0"/>
              <a:t>concepts, important tools and skills for labs, clarification of lectures, exam </a:t>
            </a:r>
            <a:r>
              <a:rPr lang="en-GB" dirty="0" smtClean="0"/>
              <a:t>review and preparation</a:t>
            </a: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Written assignments (4)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Problems from text to solidify understanding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Labs (4)</a:t>
            </a:r>
            <a:endParaRPr lang="en-GB" dirty="0"/>
          </a:p>
          <a:p>
            <a:pPr marL="742950" lvl="1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Provide </a:t>
            </a:r>
            <a:r>
              <a:rPr lang="en-GB" dirty="0"/>
              <a:t>in-depth understanding </a:t>
            </a:r>
            <a:r>
              <a:rPr lang="en-GB" dirty="0" smtClean="0"/>
              <a:t>(via practice) of </a:t>
            </a:r>
            <a:r>
              <a:rPr lang="en-GB" dirty="0"/>
              <a:t>an aspect of systems</a:t>
            </a:r>
          </a:p>
          <a:p>
            <a:pPr marL="384175" indent="-384175" defTabSz="457200">
              <a:lnSpc>
                <a:spcPct val="10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Exams (midterm + final)</a:t>
            </a:r>
            <a:endParaRPr lang="en-GB" dirty="0"/>
          </a:p>
          <a:p>
            <a:pPr marL="742950" lvl="1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Test your understanding of concepts </a:t>
            </a:r>
            <a:r>
              <a:rPr lang="en-GB" dirty="0" smtClean="0"/>
              <a:t>and principles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Resources</a:t>
            </a:r>
            <a:r>
              <a:rPr lang="en-GB" dirty="0"/>
              <a:t>	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Web </a:t>
            </a:r>
            <a:r>
              <a:rPr lang="en-GB" dirty="0"/>
              <a:t>Page</a:t>
            </a:r>
          </a:p>
          <a:p>
            <a:pPr marL="742950"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660033"/>
                </a:solidFill>
                <a:hlinkClick r:id="rId3"/>
              </a:rPr>
              <a:t>http</a:t>
            </a:r>
            <a:r>
              <a:rPr lang="en-GB" dirty="0" smtClean="0">
                <a:solidFill>
                  <a:srgbClr val="660033"/>
                </a:solidFill>
                <a:hlinkClick r:id="rId3"/>
              </a:rPr>
              <a:t>://www.cse.washington.edu/351</a:t>
            </a:r>
            <a:endParaRPr lang="en-GB" dirty="0">
              <a:solidFill>
                <a:srgbClr val="660033"/>
              </a:solidFill>
              <a:hlinkClick r:id="rId4"/>
            </a:endParaRPr>
          </a:p>
          <a:p>
            <a:pPr marL="742950"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Copies of lectures</a:t>
            </a:r>
            <a:r>
              <a:rPr lang="en-GB"/>
              <a:t>, </a:t>
            </a:r>
            <a:r>
              <a:rPr lang="en-GB" smtClean="0"/>
              <a:t>assignments, </a:t>
            </a:r>
            <a:r>
              <a:rPr lang="en-GB" dirty="0" smtClean="0"/>
              <a:t>exams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Discussion Board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Keep in touch outside of class – help each other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Staff will monitor and contribute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Mailing List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Low traffic – mostly announcements; you are already subscribed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Staff email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Things that are not appropriate for discussion board or better offline</a:t>
            </a:r>
          </a:p>
          <a:p>
            <a:pPr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Anonymous Feedback (will be linked from homepage)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Any comments about anything related to the course</a:t>
            </a:r>
            <a:br>
              <a:rPr lang="en-GB" dirty="0" smtClean="0"/>
            </a:br>
            <a:r>
              <a:rPr lang="en-GB" dirty="0" smtClean="0"/>
              <a:t>where you would feel better not attaching your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Policies: Grading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Exams: weighted 1/3 (midterm), 2/3 (final)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Written assignments: weighted according to effort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We’ll try to make these about the same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Labs assignments: weighted according to effort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These will likely increase in weight as the quarter progresses</a:t>
            </a:r>
            <a:br>
              <a:rPr lang="en-GB" dirty="0" smtClean="0"/>
            </a:br>
            <a:endParaRPr lang="en-GB" dirty="0" smtClean="0">
              <a:solidFill>
                <a:schemeClr val="tx1"/>
              </a:solidFill>
            </a:endParaRP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Grading: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25% written assignments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35% lab assignments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40% exams</a:t>
            </a:r>
          </a:p>
          <a:p>
            <a:pPr marL="384175" indent="-384175" defTabSz="45720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678"/>
            <a:ext cx="8786982" cy="762000"/>
          </a:xfrm>
        </p:spPr>
        <p:txBody>
          <a:bodyPr/>
          <a:lstStyle/>
          <a:p>
            <a:r>
              <a:rPr lang="en-US" dirty="0" smtClean="0"/>
              <a:t>Welcome to CSE351!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 smtClean="0"/>
              <a:t>Let’s have fun</a:t>
            </a:r>
          </a:p>
          <a:p>
            <a:r>
              <a:rPr lang="en-US" dirty="0" smtClean="0"/>
              <a:t>Let’s learn – together</a:t>
            </a:r>
          </a:p>
          <a:p>
            <a:r>
              <a:rPr lang="en-US" dirty="0" smtClean="0"/>
              <a:t>Let’s communicate</a:t>
            </a:r>
          </a:p>
          <a:p>
            <a:r>
              <a:rPr lang="en-US" dirty="0" smtClean="0"/>
              <a:t>Let’s set the bar for a useful and interesting class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thanks to the many instructors who have shared their lecture notes – I will be borrowing liberally through the qtr – they deserve all the credit, the errors are all mine</a:t>
            </a:r>
          </a:p>
          <a:p>
            <a:pPr marL="744538" lvl="1" indent="-236538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UW: </a:t>
            </a:r>
            <a:r>
              <a:rPr lang="en-US" dirty="0" err="1" smtClean="0"/>
              <a:t>Gaetano</a:t>
            </a:r>
            <a:r>
              <a:rPr lang="en-US" dirty="0" smtClean="0"/>
              <a:t> </a:t>
            </a:r>
            <a:r>
              <a:rPr lang="en-US" dirty="0" err="1" smtClean="0"/>
              <a:t>Borriello</a:t>
            </a:r>
            <a:r>
              <a:rPr lang="en-US" dirty="0" smtClean="0"/>
              <a:t> (Inaugural edition of CSE 351, Spring 2010)</a:t>
            </a:r>
          </a:p>
          <a:p>
            <a:pPr marL="744538" lvl="1" indent="-236538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CMU:  Randy Bryant, David </a:t>
            </a:r>
            <a:r>
              <a:rPr lang="en-US" dirty="0" err="1" smtClean="0"/>
              <a:t>O’Halloran</a:t>
            </a:r>
            <a:r>
              <a:rPr lang="en-US" dirty="0" smtClean="0"/>
              <a:t>, </a:t>
            </a:r>
            <a:r>
              <a:rPr lang="en-GB" dirty="0" smtClean="0"/>
              <a:t>Gregory </a:t>
            </a:r>
            <a:r>
              <a:rPr lang="en-GB" dirty="0" err="1" smtClean="0"/>
              <a:t>Kesden</a:t>
            </a:r>
            <a:r>
              <a:rPr lang="en-GB" dirty="0" smtClean="0"/>
              <a:t>, Markus </a:t>
            </a:r>
            <a:r>
              <a:rPr lang="en-GB" dirty="0" err="1" smtClean="0"/>
              <a:t>Püschel</a:t>
            </a:r>
            <a:endParaRPr lang="en-US" dirty="0" smtClean="0"/>
          </a:p>
          <a:p>
            <a:pPr lvl="1"/>
            <a:r>
              <a:rPr lang="en-US" dirty="0" smtClean="0"/>
              <a:t>Harvard: Matt Welsh</a:t>
            </a:r>
          </a:p>
          <a:p>
            <a:pPr lvl="1"/>
            <a:r>
              <a:rPr lang="en-US" dirty="0" smtClean="0"/>
              <a:t>UW: Tom Anderson, Luis </a:t>
            </a:r>
            <a:r>
              <a:rPr lang="en-US" dirty="0" err="1" smtClean="0"/>
              <a:t>Ceze</a:t>
            </a:r>
            <a:r>
              <a:rPr lang="en-US" dirty="0" smtClean="0"/>
              <a:t>, John </a:t>
            </a:r>
            <a:r>
              <a:rPr lang="en-US" dirty="0" err="1" smtClean="0"/>
              <a:t>Zahorjan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C vs. Assembler vs. Machine Programs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5588" y="1581150"/>
            <a:ext cx="2133600" cy="301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500"/>
              <a:t>if ( x != 0 ) y = (y+z) / x;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32075" y="1543050"/>
            <a:ext cx="2827338" cy="2206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400" dirty="0"/>
              <a:t>        </a:t>
            </a:r>
            <a:r>
              <a:rPr lang="en-US" sz="1400" dirty="0" err="1"/>
              <a:t>cmpl</a:t>
            </a:r>
            <a:r>
              <a:rPr lang="en-US" sz="1400" dirty="0"/>
              <a:t>    $0, -4(%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je      .L2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-12(%</a:t>
            </a:r>
            <a:r>
              <a:rPr lang="en-US" sz="1400" dirty="0" err="1"/>
              <a:t>ebp</a:t>
            </a:r>
            <a:r>
              <a:rPr lang="en-US" sz="1400" dirty="0"/>
              <a:t>), %</a:t>
            </a:r>
            <a:r>
              <a:rPr lang="en-US" sz="1400" dirty="0" err="1"/>
              <a:t>eax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-8(%</a:t>
            </a:r>
            <a:r>
              <a:rPr lang="en-US" sz="1400" dirty="0" err="1"/>
              <a:t>ebp</a:t>
            </a:r>
            <a:r>
              <a:rPr lang="en-US" sz="1400" dirty="0"/>
              <a:t>),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leal</a:t>
            </a:r>
            <a:r>
              <a:rPr lang="en-US" sz="1400" dirty="0"/>
              <a:t>    (%</a:t>
            </a:r>
            <a:r>
              <a:rPr lang="en-US" sz="1400" dirty="0" err="1"/>
              <a:t>edx</a:t>
            </a:r>
            <a:r>
              <a:rPr lang="en-US" sz="1400" dirty="0"/>
              <a:t>,%</a:t>
            </a:r>
            <a:r>
              <a:rPr lang="en-US" sz="1400" dirty="0" err="1"/>
              <a:t>eax</a:t>
            </a:r>
            <a:r>
              <a:rPr lang="en-US" sz="1400" dirty="0"/>
              <a:t>), %</a:t>
            </a:r>
            <a:r>
              <a:rPr lang="en-US" sz="1400" dirty="0" err="1"/>
              <a:t>eax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%</a:t>
            </a:r>
            <a:r>
              <a:rPr lang="en-US" sz="1400" dirty="0" err="1"/>
              <a:t>eax</a:t>
            </a:r>
            <a:r>
              <a:rPr lang="en-US" sz="1400" dirty="0"/>
              <a:t>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sarl</a:t>
            </a:r>
            <a:r>
              <a:rPr lang="en-US" sz="1400" dirty="0"/>
              <a:t>    $31,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idivl</a:t>
            </a:r>
            <a:r>
              <a:rPr lang="en-US" sz="1400" dirty="0"/>
              <a:t>   -4(%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%</a:t>
            </a:r>
            <a:r>
              <a:rPr lang="en-US" sz="1400" dirty="0" err="1"/>
              <a:t>eax</a:t>
            </a:r>
            <a:r>
              <a:rPr lang="en-US" sz="1400" dirty="0"/>
              <a:t>, -8(%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.L2: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619750" y="1543050"/>
            <a:ext cx="3214688" cy="14906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000" dirty="0"/>
              <a:t>1000001101111100001001000001110000000000</a:t>
            </a:r>
          </a:p>
          <a:p>
            <a:r>
              <a:rPr lang="en-US" sz="1000" dirty="0"/>
              <a:t>0111010000011000</a:t>
            </a:r>
          </a:p>
          <a:p>
            <a:r>
              <a:rPr lang="en-US" sz="1000" dirty="0"/>
              <a:t>10001011010001000010010000010100</a:t>
            </a:r>
          </a:p>
          <a:p>
            <a:r>
              <a:rPr lang="en-US" sz="1000" dirty="0"/>
              <a:t>10001011010001100010010100010100</a:t>
            </a:r>
          </a:p>
          <a:p>
            <a:r>
              <a:rPr lang="en-US" sz="1000" dirty="0"/>
              <a:t>100011010000010000000010</a:t>
            </a:r>
          </a:p>
          <a:p>
            <a:r>
              <a:rPr lang="en-US" sz="1000" dirty="0"/>
              <a:t>1000100111000010</a:t>
            </a:r>
          </a:p>
          <a:p>
            <a:r>
              <a:rPr lang="en-US" sz="1000" dirty="0"/>
              <a:t>110000011111101000011111</a:t>
            </a:r>
          </a:p>
          <a:p>
            <a:r>
              <a:rPr lang="en-US" sz="1000" dirty="0"/>
              <a:t>11110111011111000010010000011100</a:t>
            </a:r>
          </a:p>
          <a:p>
            <a:r>
              <a:rPr lang="en-US" sz="1000" dirty="0"/>
              <a:t>10001001010001000010010000011000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99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C vs. Assembler vs. Machine Programs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320675" y="4114800"/>
            <a:ext cx="8366125" cy="2057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 three program fragments are equivalent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You'd rather write C!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 hardware likes bit strings!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 machine instructions are actually much shorter than the bits required torepresent the characters of the assembler code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5588" y="1581150"/>
            <a:ext cx="2133600" cy="301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500"/>
              <a:t>if ( x != 0 ) y = (y+z) / x;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32075" y="1543050"/>
            <a:ext cx="2827338" cy="2206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400" dirty="0"/>
              <a:t>        </a:t>
            </a:r>
            <a:r>
              <a:rPr lang="en-US" sz="1400" dirty="0" err="1"/>
              <a:t>cmpl</a:t>
            </a:r>
            <a:r>
              <a:rPr lang="en-US" sz="1400" dirty="0"/>
              <a:t>    $0, -4(%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je      .L2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-12(%</a:t>
            </a:r>
            <a:r>
              <a:rPr lang="en-US" sz="1400" dirty="0" err="1"/>
              <a:t>ebp</a:t>
            </a:r>
            <a:r>
              <a:rPr lang="en-US" sz="1400" dirty="0"/>
              <a:t>), %</a:t>
            </a:r>
            <a:r>
              <a:rPr lang="en-US" sz="1400" dirty="0" err="1"/>
              <a:t>eax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-8(%</a:t>
            </a:r>
            <a:r>
              <a:rPr lang="en-US" sz="1400" dirty="0" err="1"/>
              <a:t>ebp</a:t>
            </a:r>
            <a:r>
              <a:rPr lang="en-US" sz="1400" dirty="0"/>
              <a:t>),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leal</a:t>
            </a:r>
            <a:r>
              <a:rPr lang="en-US" sz="1400" dirty="0"/>
              <a:t>    (%</a:t>
            </a:r>
            <a:r>
              <a:rPr lang="en-US" sz="1400" dirty="0" err="1"/>
              <a:t>edx</a:t>
            </a:r>
            <a:r>
              <a:rPr lang="en-US" sz="1400" dirty="0"/>
              <a:t>,%</a:t>
            </a:r>
            <a:r>
              <a:rPr lang="en-US" sz="1400" dirty="0" err="1"/>
              <a:t>eax</a:t>
            </a:r>
            <a:r>
              <a:rPr lang="en-US" sz="1400" dirty="0"/>
              <a:t>), %</a:t>
            </a:r>
            <a:r>
              <a:rPr lang="en-US" sz="1400" dirty="0" err="1"/>
              <a:t>eax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%</a:t>
            </a:r>
            <a:r>
              <a:rPr lang="en-US" sz="1400" dirty="0" err="1"/>
              <a:t>eax</a:t>
            </a:r>
            <a:r>
              <a:rPr lang="en-US" sz="1400" dirty="0"/>
              <a:t>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sarl</a:t>
            </a:r>
            <a:r>
              <a:rPr lang="en-US" sz="1400" dirty="0"/>
              <a:t>    $31,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idivl</a:t>
            </a:r>
            <a:r>
              <a:rPr lang="en-US" sz="1400" dirty="0"/>
              <a:t>   -4(%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%</a:t>
            </a:r>
            <a:r>
              <a:rPr lang="en-US" sz="1400" dirty="0" err="1"/>
              <a:t>eax</a:t>
            </a:r>
            <a:r>
              <a:rPr lang="en-US" sz="1400" dirty="0"/>
              <a:t>, -8(%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.L2: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619750" y="1543050"/>
            <a:ext cx="3214688" cy="14906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000" dirty="0"/>
              <a:t>1000001101111100001001000001110000000000</a:t>
            </a:r>
          </a:p>
          <a:p>
            <a:r>
              <a:rPr lang="en-US" sz="1000" dirty="0"/>
              <a:t>0111010000011000</a:t>
            </a:r>
          </a:p>
          <a:p>
            <a:r>
              <a:rPr lang="en-US" sz="1000" dirty="0"/>
              <a:t>10001011010001000010010000010100</a:t>
            </a:r>
          </a:p>
          <a:p>
            <a:r>
              <a:rPr lang="en-US" sz="1000" dirty="0"/>
              <a:t>10001011010001100010010100010100</a:t>
            </a:r>
          </a:p>
          <a:p>
            <a:r>
              <a:rPr lang="en-US" sz="1000" dirty="0"/>
              <a:t>100011010000010000000010</a:t>
            </a:r>
          </a:p>
          <a:p>
            <a:r>
              <a:rPr lang="en-US" sz="1000" dirty="0"/>
              <a:t>1000100111000010</a:t>
            </a:r>
          </a:p>
          <a:p>
            <a:r>
              <a:rPr lang="en-US" sz="1000" dirty="0"/>
              <a:t>110000011111101000011111</a:t>
            </a:r>
          </a:p>
          <a:p>
            <a:r>
              <a:rPr lang="en-US" sz="1000" dirty="0"/>
              <a:t>11110111011111000010010000011100</a:t>
            </a:r>
          </a:p>
          <a:p>
            <a:r>
              <a:rPr lang="en-US" sz="1000" dirty="0"/>
              <a:t>10001001010001000010010000011000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6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/>
              <a:t>HW/SW Interface: The Historical Perspective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20675" y="1380489"/>
            <a:ext cx="8366125" cy="27305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Hardware started out quite primitive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Design was expensive </a:t>
            </a:r>
            <a:r>
              <a:rPr lang="en-US" dirty="0">
                <a:latin typeface="Symbol" charset="0"/>
                <a:cs typeface="Symbol" charset="0"/>
              </a:rPr>
              <a:t></a:t>
            </a:r>
            <a:r>
              <a:rPr lang="en-US" dirty="0"/>
              <a:t> the instruction set was very simple</a:t>
            </a:r>
          </a:p>
          <a:p>
            <a:pPr marL="1295400" lvl="2" indent="-287338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E.g., a single instruction can add two integers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Software </a:t>
            </a:r>
            <a:r>
              <a:rPr lang="en-US" dirty="0"/>
              <a:t>was also very </a:t>
            </a:r>
            <a:r>
              <a:rPr lang="en-US" dirty="0" smtClean="0"/>
              <a:t>primitive</a:t>
            </a:r>
            <a:endParaRPr lang="en-US" dirty="0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114800" y="4114800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4572000" y="4572000"/>
            <a:ext cx="2743200" cy="1371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0" y="4114800"/>
            <a:ext cx="38655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/>
              <a:t>Architecture Specification (Interface)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4341813" y="4343400"/>
            <a:ext cx="23177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3" name="AutoShape 7"/>
          <p:cNvCxnSpPr>
            <a:cxnSpLocks noChangeShapeType="1"/>
          </p:cNvCxnSpPr>
          <p:nvPr/>
        </p:nvCxnSpPr>
        <p:spPr bwMode="auto">
          <a:xfrm>
            <a:off x="2971800" y="4800600"/>
            <a:ext cx="4763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743200" y="5484813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2994025" y="5484813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635250" y="5029200"/>
            <a:ext cx="685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728913" y="4427538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95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HW/SW Interface: Assemblers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20675" y="1168400"/>
            <a:ext cx="8366125" cy="157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Life was made a lot better by assemblers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1 </a:t>
            </a:r>
            <a:r>
              <a:rPr lang="en-US" dirty="0" smtClean="0"/>
              <a:t>assembly </a:t>
            </a:r>
            <a:r>
              <a:rPr lang="en-US" dirty="0"/>
              <a:t>instruction = 1 machine instruction, but...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different syntax: assembly instructions are character strings, not bit strings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807075" y="3538538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159500" y="3995738"/>
            <a:ext cx="1371600" cy="1371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Hardware</a:t>
            </a:r>
          </a:p>
        </p:txBody>
      </p:sp>
      <p:cxnSp>
        <p:nvCxnSpPr>
          <p:cNvPr id="10245" name="AutoShape 5"/>
          <p:cNvCxnSpPr>
            <a:cxnSpLocks noChangeShapeType="1"/>
          </p:cNvCxnSpPr>
          <p:nvPr/>
        </p:nvCxnSpPr>
        <p:spPr bwMode="auto">
          <a:xfrm>
            <a:off x="1460500" y="4224338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231900" y="4908550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481138" y="4908550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123950" y="44529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216025" y="3851275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273300" y="3995738"/>
            <a:ext cx="914400" cy="1371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User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Program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in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 err="1">
                <a:solidFill>
                  <a:srgbClr val="000000"/>
                </a:solidFill>
              </a:rPr>
              <a:t>Asm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611563" y="3538538"/>
            <a:ext cx="1587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873500" y="2852738"/>
            <a:ext cx="2582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Assembler specification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643313" y="3309938"/>
            <a:ext cx="460375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3873500" y="4224338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Assembler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187700" y="46815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473700" y="4681538"/>
            <a:ext cx="614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6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/>
              <a:t>HW/SW Interface: Higher Level Languages (HLL's)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20675" y="1168400"/>
            <a:ext cx="8366125" cy="157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Higher </a:t>
            </a:r>
            <a:r>
              <a:rPr lang="en-US" dirty="0"/>
              <a:t>level of abstraction: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1 HLL line is compiled into many (many) assembler lines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15138" y="3538538"/>
            <a:ext cx="1587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167563" y="4198938"/>
            <a:ext cx="1023937" cy="1023937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Hardware</a:t>
            </a:r>
          </a:p>
        </p:txBody>
      </p:sp>
      <p:cxnSp>
        <p:nvCxnSpPr>
          <p:cNvPr id="11269" name="AutoShape 5"/>
          <p:cNvCxnSpPr>
            <a:cxnSpLocks noChangeShapeType="1"/>
          </p:cNvCxnSpPr>
          <p:nvPr/>
        </p:nvCxnSpPr>
        <p:spPr bwMode="auto">
          <a:xfrm>
            <a:off x="739775" y="4224338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511175" y="4908550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762000" y="4908550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03225" y="44529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96888" y="3851275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54163" y="3995738"/>
            <a:ext cx="914400" cy="1371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User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Program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in C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799013" y="3538538"/>
            <a:ext cx="1587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189288" y="2960688"/>
            <a:ext cx="2670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C language specification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2814638" y="3309938"/>
            <a:ext cx="460375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5218113" y="4343400"/>
            <a:ext cx="120015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Assembler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468563" y="46815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6481763" y="4681538"/>
            <a:ext cx="6143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746375" y="3538538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4484688" y="46815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238500" y="4379913"/>
            <a:ext cx="120015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</a:t>
            </a:r>
          </a:p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Compiler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954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0575" y="1663700"/>
            <a:ext cx="1846263" cy="34290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13038" y="1663700"/>
            <a:ext cx="4144962" cy="34290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0038" y="1663700"/>
            <a:ext cx="2057400" cy="3429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/>
              <a:t>HW/SW Interface: Code / Compile / Run Times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534275" y="2459038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7888288" y="3119438"/>
            <a:ext cx="1023937" cy="1023937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Hardware</a:t>
            </a:r>
          </a:p>
        </p:txBody>
      </p:sp>
      <p:cxnSp>
        <p:nvCxnSpPr>
          <p:cNvPr id="13319" name="AutoShape 7"/>
          <p:cNvCxnSpPr>
            <a:cxnSpLocks noChangeShapeType="1"/>
          </p:cNvCxnSpPr>
          <p:nvPr/>
        </p:nvCxnSpPr>
        <p:spPr bwMode="auto">
          <a:xfrm>
            <a:off x="739775" y="3144838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511175" y="3829050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762000" y="3829050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03225" y="33734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96888" y="2771775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336675" y="2916238"/>
            <a:ext cx="914400" cy="1371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User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Program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in C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583113" y="2459038"/>
            <a:ext cx="1587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5002213" y="3263900"/>
            <a:ext cx="120015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800">
                <a:solidFill>
                  <a:srgbClr val="000000"/>
                </a:solidFill>
              </a:rPr>
              <a:t>Assembler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251075" y="36020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530475" y="2459038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268788" y="36020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3022600" y="3300413"/>
            <a:ext cx="120015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C</a:t>
            </a:r>
          </a:p>
          <a:p>
            <a:pPr algn="ctr">
              <a:tabLst>
                <a:tab pos="7239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Compiler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303963" y="2420938"/>
            <a:ext cx="91440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.exe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File</a:t>
            </a:r>
          </a:p>
        </p:txBody>
      </p:sp>
      <p:cxnSp>
        <p:nvCxnSpPr>
          <p:cNvPr id="13332" name="AutoShape 20"/>
          <p:cNvCxnSpPr>
            <a:cxnSpLocks noChangeShapeType="1"/>
            <a:stCxn id="13326" idx="3"/>
            <a:endCxn id="13331" idx="2"/>
          </p:cNvCxnSpPr>
          <p:nvPr/>
        </p:nvCxnSpPr>
        <p:spPr bwMode="auto">
          <a:xfrm flipV="1">
            <a:off x="6202363" y="3106738"/>
            <a:ext cx="558800" cy="498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33" name="AutoShape 21"/>
          <p:cNvCxnSpPr>
            <a:cxnSpLocks noChangeShapeType="1"/>
            <a:stCxn id="13331" idx="3"/>
            <a:endCxn id="13318" idx="2"/>
          </p:cNvCxnSpPr>
          <p:nvPr/>
        </p:nvCxnSpPr>
        <p:spPr bwMode="auto">
          <a:xfrm>
            <a:off x="7218363" y="2763838"/>
            <a:ext cx="669925" cy="868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98500" y="1206500"/>
            <a:ext cx="1285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Code Time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046538" y="1206500"/>
            <a:ext cx="1577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Compile Time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7466013" y="1206500"/>
            <a:ext cx="1158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Run Time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914400" y="5715000"/>
            <a:ext cx="73088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600" i="1" dirty="0"/>
              <a:t>Note: The compiler and assembler are just programs, developed using</a:t>
            </a:r>
            <a:br>
              <a:rPr lang="en-US" sz="1600" i="1" dirty="0"/>
            </a:br>
            <a:r>
              <a:rPr lang="en-US" sz="1600" i="1" dirty="0"/>
              <a:t>          this same process.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46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7430</TotalTime>
  <Words>2859</Words>
  <Application>Microsoft Macintosh PowerPoint</Application>
  <PresentationFormat>On-screen Show (4:3)</PresentationFormat>
  <Paragraphs>538</Paragraphs>
  <Slides>39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template2010</vt:lpstr>
      <vt:lpstr>Chart</vt:lpstr>
      <vt:lpstr>The Hardware/Software Interface CSE351 Autumn2011 1st Lecture, September 28</vt:lpstr>
      <vt:lpstr>Who is Luis?</vt:lpstr>
      <vt:lpstr>Who are you?</vt:lpstr>
      <vt:lpstr>C vs. Assembler vs. Machine Programs</vt:lpstr>
      <vt:lpstr>C vs. Assembler vs. Machine Programs</vt:lpstr>
      <vt:lpstr>HW/SW Interface: The Historical Perspective</vt:lpstr>
      <vt:lpstr>HW/SW Interface: Assemblers</vt:lpstr>
      <vt:lpstr>HW/SW Interface: Higher Level Languages (HLL's)</vt:lpstr>
      <vt:lpstr>HW/SW Interface: Code / Compile / Run Times</vt:lpstr>
      <vt:lpstr>Overview</vt:lpstr>
      <vt:lpstr>The Big Theme</vt:lpstr>
      <vt:lpstr>Little Theme 1: Representation</vt:lpstr>
      <vt:lpstr>Little Theme 2: Translation</vt:lpstr>
      <vt:lpstr>Little Theme 3: Control Flow</vt:lpstr>
      <vt:lpstr>Course Outcomes</vt:lpstr>
      <vt:lpstr>Reality 1: Ints ≠ Integers &amp; Floats ≠ Reals</vt:lpstr>
      <vt:lpstr>Code Security Example</vt:lpstr>
      <vt:lpstr>Typical Usage</vt:lpstr>
      <vt:lpstr>Malicious Usage</vt:lpstr>
      <vt:lpstr>Reality #2: You’ve Got to Know Assembly</vt:lpstr>
      <vt:lpstr>Assembly Code Example</vt:lpstr>
      <vt:lpstr>Code to Read Counter</vt:lpstr>
      <vt:lpstr>Reality #3: Memory Matters</vt:lpstr>
      <vt:lpstr>Memory Referencing Bug Example</vt:lpstr>
      <vt:lpstr>Memory Referencing Bug Example</vt:lpstr>
      <vt:lpstr>Memory Referencing Errors</vt:lpstr>
      <vt:lpstr>Memory System Performance Example</vt:lpstr>
      <vt:lpstr>Reality #4: Performance isn’t counting ops</vt:lpstr>
      <vt:lpstr>Example Matrix Multiplication</vt:lpstr>
      <vt:lpstr>MMM Plot: Analysis</vt:lpstr>
      <vt:lpstr>CSE351’s role in new CSE Curriculum</vt:lpstr>
      <vt:lpstr>CSE351’s place in new CSE Curriculum</vt:lpstr>
      <vt:lpstr>Course Perspective</vt:lpstr>
      <vt:lpstr>Course Perspective (Cont.)</vt:lpstr>
      <vt:lpstr>Textbooks</vt:lpstr>
      <vt:lpstr>Course Components</vt:lpstr>
      <vt:lpstr>Resources </vt:lpstr>
      <vt:lpstr>Policies: Grading</vt:lpstr>
      <vt:lpstr>Welcome to CSE351!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Luis Ceze</cp:lastModifiedBy>
  <cp:revision>226</cp:revision>
  <cp:lastPrinted>1999-09-20T15:19:18Z</cp:lastPrinted>
  <dcterms:created xsi:type="dcterms:W3CDTF">2010-09-29T03:35:33Z</dcterms:created>
  <dcterms:modified xsi:type="dcterms:W3CDTF">2011-09-27T22:16:30Z</dcterms:modified>
</cp:coreProperties>
</file>