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29"/>
  </p:notesMasterIdLst>
  <p:handoutMasterIdLst>
    <p:handoutMasterId r:id="rId30"/>
  </p:handoutMasterIdLst>
  <p:sldIdLst>
    <p:sldId id="658" r:id="rId2"/>
    <p:sldId id="682" r:id="rId3"/>
    <p:sldId id="683" r:id="rId4"/>
    <p:sldId id="684" r:id="rId5"/>
    <p:sldId id="686" r:id="rId6"/>
    <p:sldId id="685" r:id="rId7"/>
    <p:sldId id="659" r:id="rId8"/>
    <p:sldId id="660" r:id="rId9"/>
    <p:sldId id="662" r:id="rId10"/>
    <p:sldId id="665" r:id="rId11"/>
    <p:sldId id="666" r:id="rId12"/>
    <p:sldId id="667" r:id="rId13"/>
    <p:sldId id="669" r:id="rId14"/>
    <p:sldId id="670" r:id="rId15"/>
    <p:sldId id="671" r:id="rId16"/>
    <p:sldId id="672" r:id="rId17"/>
    <p:sldId id="674" r:id="rId18"/>
    <p:sldId id="673" r:id="rId19"/>
    <p:sldId id="675" r:id="rId20"/>
    <p:sldId id="676" r:id="rId21"/>
    <p:sldId id="677" r:id="rId22"/>
    <p:sldId id="678" r:id="rId23"/>
    <p:sldId id="679" r:id="rId24"/>
    <p:sldId id="681" r:id="rId25"/>
    <p:sldId id="687" r:id="rId26"/>
    <p:sldId id="688" r:id="rId27"/>
    <p:sldId id="689" r:id="rId28"/>
  </p:sldIdLst>
  <p:sldSz cx="9144000" cy="6858000" type="screen4x3"/>
  <p:notesSz cx="7302500" cy="9586913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19" autoAdjust="0"/>
    <p:restoredTop sz="94660" autoAdjust="0"/>
  </p:normalViewPr>
  <p:slideViewPr>
    <p:cSldViewPr snapToGrid="0">
      <p:cViewPr varScale="1">
        <p:scale>
          <a:sx n="125" d="100"/>
          <a:sy n="125" d="100"/>
        </p:scale>
        <p:origin x="-120" y="-7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680B4B-1BBE-A641-8639-6B98BDFF532D}" type="slidenum">
              <a:rPr lang="en-US"/>
              <a:pPr/>
              <a:t>3</a:t>
            </a:fld>
            <a:endParaRPr lang="en-US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4BB525-3263-9F45-8D7F-5B5A66F6BF8C}" type="slidenum">
              <a:rPr lang="en-US"/>
              <a:pPr/>
              <a:t>4</a:t>
            </a:fld>
            <a:endParaRPr lang="en-US"/>
          </a:p>
        </p:txBody>
      </p:sp>
      <p:sp>
        <p:nvSpPr>
          <p:cNvPr id="491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FD4E3A-E1D3-0F42-9520-8DC912C645AD}" type="slidenum">
              <a:rPr lang="en-US"/>
              <a:pPr/>
              <a:t>5</a:t>
            </a:fld>
            <a:endParaRPr lang="en-US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27075"/>
            <a:ext cx="4794250" cy="3595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0568" y="4554101"/>
            <a:ext cx="5841366" cy="42243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839872-E263-8646-B223-2D52C79F6119}" type="slidenum">
              <a:rPr lang="en-US"/>
              <a:pPr/>
              <a:t>6</a:t>
            </a:fld>
            <a:endParaRPr lang="en-US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ISAs</a:t>
            </a:r>
          </a:p>
          <a:p>
            <a:r>
              <a:rPr lang="en-US" dirty="0" smtClean="0"/>
              <a:t>Brief history of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/>
              <a:t>Assembly basics: registers, operands, move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Historically</a:t>
            </a:r>
          </a:p>
          <a:p>
            <a:pPr lvl="1"/>
            <a:r>
              <a:rPr lang="en-US" dirty="0" smtClean="0"/>
              <a:t>AMD has followed just behind Intel</a:t>
            </a:r>
          </a:p>
          <a:p>
            <a:pPr lvl="1"/>
            <a:r>
              <a:rPr lang="en-US" dirty="0" smtClean="0"/>
              <a:t>A little bit slower, a lot cheaper</a:t>
            </a:r>
          </a:p>
          <a:p>
            <a:r>
              <a:rPr lang="en-US" dirty="0" smtClean="0"/>
              <a:t>Then</a:t>
            </a:r>
          </a:p>
          <a:p>
            <a:pPr lvl="1"/>
            <a:r>
              <a:rPr lang="en-US" dirty="0" smtClean="0"/>
              <a:t>Recruited top circuit designers from Digital Equipment and other downward trending companies</a:t>
            </a:r>
          </a:p>
          <a:p>
            <a:pPr lvl="1"/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lvl="1"/>
            <a:r>
              <a:rPr lang="en-US" dirty="0" smtClean="0"/>
              <a:t>Developed x86-64, their own extension to 64 bits</a:t>
            </a:r>
          </a:p>
          <a:p>
            <a:r>
              <a:rPr lang="en-US" dirty="0" smtClean="0"/>
              <a:t>Recently</a:t>
            </a:r>
          </a:p>
          <a:p>
            <a:pPr lvl="1"/>
            <a:r>
              <a:rPr lang="en-US" dirty="0" smtClean="0"/>
              <a:t>Intel much quicker with dual core design</a:t>
            </a:r>
          </a:p>
          <a:p>
            <a:pPr lvl="1"/>
            <a:r>
              <a:rPr lang="en-US" dirty="0" smtClean="0"/>
              <a:t>Intel currently far ahead in performance</a:t>
            </a:r>
          </a:p>
          <a:p>
            <a:pPr lvl="1"/>
            <a:r>
              <a:rPr lang="en-US" dirty="0" smtClean="0"/>
              <a:t>em64t backwards compatible to x86-64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Intel Attempted 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AMD Stepped 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  <a:endParaRPr lang="en-US" dirty="0" smtClean="0"/>
          </a:p>
          <a:p>
            <a:r>
              <a:rPr lang="en-US" dirty="0" smtClean="0"/>
              <a:t>Meanwhile: EM64t well introduced, </a:t>
            </a:r>
            <a:br>
              <a:rPr lang="en-US" dirty="0" smtClean="0"/>
            </a:br>
            <a:r>
              <a:rPr lang="en-US" dirty="0" smtClean="0"/>
              <a:t>however, still often not used by OS, programs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smtClean="0"/>
              <a:t>Coverage in 351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x86</a:t>
            </a:r>
          </a:p>
          <a:p>
            <a:endParaRPr lang="en-US" dirty="0" smtClean="0"/>
          </a:p>
          <a:p>
            <a:r>
              <a:rPr lang="en-US" dirty="0" smtClean="0"/>
              <a:t>x86-64/EM64T</a:t>
            </a:r>
            <a:endParaRPr lang="en-US" dirty="0"/>
          </a:p>
          <a:p>
            <a:pPr lvl="1"/>
            <a:r>
              <a:rPr lang="en-US" dirty="0"/>
              <a:t>The emerging </a:t>
            </a:r>
            <a:r>
              <a:rPr lang="en-US" dirty="0" smtClean="0"/>
              <a:t>standard – we’ll just touch on its major additions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dirty="0" smtClean="0">
                <a:solidFill>
                  <a:srgbClr val="C00000"/>
                </a:solidFill>
              </a:rPr>
              <a:t>Architecture:</a:t>
            </a:r>
            <a:r>
              <a:rPr lang="en-US" b="0" dirty="0" smtClean="0"/>
              <a:t> (also instruction set architecture or ISA) </a:t>
            </a:r>
            <a:br>
              <a:rPr lang="en-US" b="0" dirty="0" smtClean="0"/>
            </a:br>
            <a:r>
              <a:rPr lang="en-US" b="0" dirty="0" smtClean="0"/>
              <a:t>The parts of a processor design that one needs to understand to write assembly code (“what is directly visible to SW”)</a:t>
            </a:r>
          </a:p>
          <a:p>
            <a:r>
              <a:rPr lang="en-US" b="0" dirty="0" smtClean="0">
                <a:solidFill>
                  <a:srgbClr val="C00000"/>
                </a:solidFill>
              </a:rPr>
              <a:t>Microarchitecture:</a:t>
            </a:r>
            <a:r>
              <a:rPr lang="en-US" b="0" dirty="0" smtClean="0"/>
              <a:t> Implementation of the architecture</a:t>
            </a:r>
          </a:p>
          <a:p>
            <a:endParaRPr lang="en-US" b="0" dirty="0"/>
          </a:p>
          <a:p>
            <a:r>
              <a:rPr lang="en-US" b="0" dirty="0" smtClean="0"/>
              <a:t>Is cache size “architecture”?</a:t>
            </a:r>
          </a:p>
          <a:p>
            <a:r>
              <a:rPr lang="en-US" b="0" dirty="0" smtClean="0"/>
              <a:t>How about core frequency?</a:t>
            </a:r>
          </a:p>
          <a:p>
            <a:r>
              <a:rPr lang="en-US" b="0" dirty="0" smtClean="0"/>
              <a:t>And number of registers?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4357687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PC: Program </a:t>
            </a:r>
            <a:r>
              <a:rPr lang="en-US" sz="1800" dirty="0"/>
              <a:t>c</a:t>
            </a:r>
            <a:r>
              <a:rPr lang="en-US" sz="1800" dirty="0" smtClean="0"/>
              <a:t>ounter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</a:t>
            </a:r>
            <a:r>
              <a:rPr lang="en-US" sz="1800" dirty="0" smtClean="0"/>
              <a:t>file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</a:t>
            </a:r>
            <a:r>
              <a:rPr lang="en-US" sz="1800" dirty="0" smtClean="0"/>
              <a:t>codes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019800" y="1676400"/>
            <a:ext cx="2286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Program Data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3882579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 pitchFamily="34" charset="0"/>
              </a:rPr>
              <a:t>Condition</a:t>
            </a:r>
          </a:p>
          <a:p>
            <a:r>
              <a:rPr lang="en-US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4984750"/>
            <a:ext cx="40767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</a:t>
            </a:r>
            <a:r>
              <a:rPr lang="en-US" sz="1600" dirty="0" smtClean="0"/>
              <a:t>procedures (we’ll come back to that)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3978275" y="3124200"/>
            <a:ext cx="25019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39624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39782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553200" y="4800600"/>
            <a:ext cx="22860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79306" y="5183500"/>
            <a:ext cx="1893091" cy="76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	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	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-O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-O</a:t>
            </a:r>
            <a:r>
              <a:rPr lang="en-US" dirty="0"/>
              <a:t>)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1622425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sum(int x, int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1111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592263"/>
            <a:ext cx="4195763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sum: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7200" y="4038600"/>
            <a:ext cx="4943886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-O -S </a:t>
            </a:r>
            <a:r>
              <a:rPr lang="en-US" dirty="0" err="1">
                <a:latin typeface="Courier New" pitchFamily="49" charset="0"/>
              </a:rPr>
              <a:t>code.c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 smtClean="0"/>
              <a:t>Three Kinds of Instructions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control (control flow)</a:t>
            </a:r>
            <a:endParaRPr lang="en-US" dirty="0"/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2, or 4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bytes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2514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>
                <a:latin typeface="Courier New" pitchFamily="49" charset="0"/>
              </a:rPr>
              <a:t>sum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393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&lt;sum&gt;:	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dirty="0"/>
              <a:t>,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13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2, or 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0x401040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should the HW/SW interface contain?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9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486400"/>
          </a:xfrm>
        </p:spPr>
        <p:txBody>
          <a:bodyPr/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</a:t>
            </a:r>
            <a:r>
              <a:rPr lang="en-US" dirty="0" smtClean="0"/>
              <a:t>speak</a:t>
            </a:r>
            <a:endParaRPr lang="en-US" dirty="0"/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0x401046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t = x+y;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3400" y="54864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>
                <a:latin typeface="Courier New" pitchFamily="49" charset="0"/>
              </a:rPr>
              <a:t>0x401046:	03 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x 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+= 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[2]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990600" y="1447800"/>
            <a:ext cx="67818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00401040 &lt;_sum&gt;: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0:	55             	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1:	89 e5          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3:	8b 45 0c       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6:	03 45 08       	add    0x8(%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9:	89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 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b:	5d             	pop 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c:	c3             	ret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i="1" dirty="0">
                <a:latin typeface="Courier New" pitchFamily="49" charset="0"/>
              </a:rPr>
              <a:t>d:	8d 76 00       	lea    0x0(%</a:t>
            </a:r>
            <a:r>
              <a:rPr lang="en-US" sz="1800" i="1" dirty="0" err="1">
                <a:latin typeface="Courier New" pitchFamily="49" charset="0"/>
              </a:rPr>
              <a:t>esi</a:t>
            </a:r>
            <a:r>
              <a:rPr lang="en-US" sz="1800" i="1" dirty="0">
                <a:latin typeface="Courier New" pitchFamily="49" charset="0"/>
              </a:rPr>
              <a:t>),%</a:t>
            </a:r>
            <a:r>
              <a:rPr lang="en-US" sz="1800" i="1" dirty="0" err="1">
                <a:latin typeface="Courier New" pitchFamily="49" charset="0"/>
              </a:rPr>
              <a:t>esi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p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438400" y="1447800"/>
            <a:ext cx="6019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&lt;sum&gt;:	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0x401041 &lt;sum+1&gt;: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0x401043 &lt;sum+3&gt;: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0x401046 &lt;sum+6&gt;:	add    0x8(%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0x401049 &lt;sum+9&gt;: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0x40104b &lt;sum+11&gt;:	pop 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0x40104c &lt;sum+12&gt;:	ret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i="1" dirty="0">
                <a:latin typeface="Courier New" pitchFamily="49" charset="0"/>
              </a:rPr>
              <a:t>0x40104d &lt;sum+13&gt;:	lea    0x0(%</a:t>
            </a:r>
            <a:r>
              <a:rPr lang="en-US" sz="1800" i="1" dirty="0" err="1">
                <a:latin typeface="Courier New" pitchFamily="49" charset="0"/>
              </a:rPr>
              <a:t>esi</a:t>
            </a:r>
            <a:r>
              <a:rPr lang="en-US" sz="1800" i="1" dirty="0">
                <a:latin typeface="Courier New" pitchFamily="49" charset="0"/>
              </a:rPr>
              <a:t>),%</a:t>
            </a:r>
            <a:r>
              <a:rPr lang="en-US" sz="1800" i="1" dirty="0" err="1">
                <a:latin typeface="Courier New" pitchFamily="49" charset="0"/>
              </a:rPr>
              <a:t>esi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sum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x/13b sum</a:t>
            </a:r>
          </a:p>
          <a:p>
            <a:pPr lvl="1"/>
            <a:r>
              <a:rPr lang="en-US" dirty="0"/>
              <a:t>Examine the 13 bytes starting at </a:t>
            </a:r>
            <a:r>
              <a:rPr lang="en-US" dirty="0">
                <a:latin typeface="Courier New" pitchFamily="49" charset="0"/>
              </a:rPr>
              <a:t>sum</a:t>
            </a: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0"/>
            <a:ext cx="1524000" cy="3946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0xc3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% objdump -d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WINWORD.EXE:  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30001000:	55             	push  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30001001:	8b ec          	mov   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30001003:	6a ff          	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30001005:	68 90 10 00 30 	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3000100a:	68 91 dc 4c 30 	push   $0x304cdc91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560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Integer Registers</a:t>
            </a:r>
          </a:p>
        </p:txBody>
      </p:sp>
      <p:sp>
        <p:nvSpPr>
          <p:cNvPr id="2561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52400" y="6019800"/>
            <a:ext cx="7329488" cy="838200"/>
          </a:xfrm>
        </p:spPr>
        <p:txBody>
          <a:bodyPr/>
          <a:lstStyle/>
          <a:p>
            <a:pPr lvl="1"/>
            <a:r>
              <a:rPr lang="en-US" smtClean="0">
                <a:latin typeface="Calibri" pitchFamily="-96" charset="0"/>
              </a:rPr>
              <a:t>Twice the number of registers</a:t>
            </a:r>
          </a:p>
          <a:p>
            <a:pPr lvl="1"/>
            <a:r>
              <a:rPr lang="en-US" smtClean="0">
                <a:latin typeface="Calibri" pitchFamily="-96" charset="0"/>
              </a:rPr>
              <a:t>Accessible as 8, 16, 32, 64 bits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ebx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%edi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%ebp</a:t>
            </a: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28955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762000" y="1447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762000" y="2057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762000" y="2667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762000" y="3276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762000" y="3886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762000" y="4495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762000" y="51054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762000" y="5715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7657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8001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x86-64 Integer </a:t>
            </a:r>
            <a:r>
              <a:rPr lang="en-US" dirty="0" smtClean="0">
                <a:latin typeface="Calibri" pitchFamily="-96" charset="0"/>
              </a:rPr>
              <a:t>Registers: 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Usage Conventions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27658" name="Rectangle 20"/>
          <p:cNvSpPr>
            <a:spLocks noChangeArrowheads="1"/>
          </p:cNvSpPr>
          <p:nvPr/>
        </p:nvSpPr>
        <p:spPr bwMode="auto">
          <a:xfrm>
            <a:off x="4724400" y="1447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4724400" y="2057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/>
        </p:nvSpPr>
        <p:spPr bwMode="auto">
          <a:xfrm>
            <a:off x="4724400" y="2667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/>
        </p:nvSpPr>
        <p:spPr bwMode="auto">
          <a:xfrm>
            <a:off x="4724400" y="3276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4724400" y="38862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4724400" y="44958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4724400" y="5105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/>
        </p:nvSpPr>
        <p:spPr bwMode="auto">
          <a:xfrm>
            <a:off x="4724400" y="5715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2903538" y="58023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6865938" y="5791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/>
        </p:nvSpPr>
        <p:spPr bwMode="auto">
          <a:xfrm>
            <a:off x="6858000" y="5181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6858000" y="4572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/>
        </p:nvSpPr>
        <p:spPr bwMode="auto">
          <a:xfrm>
            <a:off x="6851438" y="39624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 smtClean="0">
                <a:latin typeface="Calibri" pitchFamily="-96" charset="0"/>
              </a:rPr>
              <a:t>Callee</a:t>
            </a:r>
            <a:r>
              <a:rPr lang="en-US" sz="1800" dirty="0" smtClean="0"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/>
        </p:nvSpPr>
        <p:spPr bwMode="auto">
          <a:xfrm>
            <a:off x="6858000" y="2743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alibri" pitchFamily="-96" charset="0"/>
              </a:rPr>
              <a:t>Caller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/>
        </p:nvSpPr>
        <p:spPr bwMode="auto">
          <a:xfrm>
            <a:off x="2895600" y="2133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/>
        </p:nvSpPr>
        <p:spPr bwMode="auto">
          <a:xfrm>
            <a:off x="2822575" y="5181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Stack pointer</a:t>
            </a:r>
          </a:p>
        </p:txBody>
      </p:sp>
      <p:sp>
        <p:nvSpPr>
          <p:cNvPr id="27674" name="TextBox 44"/>
          <p:cNvSpPr txBox="1">
            <a:spLocks noChangeArrowheads="1"/>
          </p:cNvSpPr>
          <p:nvPr/>
        </p:nvSpPr>
        <p:spPr bwMode="auto">
          <a:xfrm>
            <a:off x="6827250" y="3352800"/>
            <a:ext cx="1400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alibri" pitchFamily="-96" charset="0"/>
              </a:rPr>
              <a:t>Caller Saved</a:t>
            </a:r>
            <a:endParaRPr lang="en-US" sz="1800" dirty="0">
              <a:latin typeface="Calibri" pitchFamily="-96" charset="0"/>
            </a:endParaRPr>
          </a:p>
        </p:txBody>
      </p:sp>
      <p:sp>
        <p:nvSpPr>
          <p:cNvPr id="27675" name="TextBox 45"/>
          <p:cNvSpPr txBox="1">
            <a:spLocks noChangeArrowheads="1"/>
          </p:cNvSpPr>
          <p:nvPr/>
        </p:nvSpPr>
        <p:spPr bwMode="auto">
          <a:xfrm>
            <a:off x="2867025" y="1524000"/>
            <a:ext cx="140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Return value</a:t>
            </a:r>
          </a:p>
        </p:txBody>
      </p:sp>
      <p:sp>
        <p:nvSpPr>
          <p:cNvPr id="27676" name="TextBox 46"/>
          <p:cNvSpPr txBox="1">
            <a:spLocks noChangeArrowheads="1"/>
          </p:cNvSpPr>
          <p:nvPr/>
        </p:nvSpPr>
        <p:spPr bwMode="auto">
          <a:xfrm>
            <a:off x="2841625" y="27543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#4</a:t>
            </a:r>
          </a:p>
        </p:txBody>
      </p:sp>
      <p:sp>
        <p:nvSpPr>
          <p:cNvPr id="27677" name="TextBox 47"/>
          <p:cNvSpPr txBox="1">
            <a:spLocks noChangeArrowheads="1"/>
          </p:cNvSpPr>
          <p:nvPr/>
        </p:nvSpPr>
        <p:spPr bwMode="auto">
          <a:xfrm>
            <a:off x="2841625" y="45720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#1</a:t>
            </a:r>
          </a:p>
        </p:txBody>
      </p:sp>
      <p:sp>
        <p:nvSpPr>
          <p:cNvPr id="27678" name="TextBox 48"/>
          <p:cNvSpPr txBox="1">
            <a:spLocks noChangeArrowheads="1"/>
          </p:cNvSpPr>
          <p:nvPr/>
        </p:nvSpPr>
        <p:spPr bwMode="auto">
          <a:xfrm>
            <a:off x="2841625" y="33639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#3</a:t>
            </a:r>
          </a:p>
        </p:txBody>
      </p:sp>
      <p:sp>
        <p:nvSpPr>
          <p:cNvPr id="27679" name="TextBox 49"/>
          <p:cNvSpPr txBox="1">
            <a:spLocks noChangeArrowheads="1"/>
          </p:cNvSpPr>
          <p:nvPr/>
        </p:nvSpPr>
        <p:spPr bwMode="auto">
          <a:xfrm>
            <a:off x="2841625" y="39735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#2</a:t>
            </a:r>
          </a:p>
        </p:txBody>
      </p:sp>
      <p:sp>
        <p:nvSpPr>
          <p:cNvPr id="27680" name="TextBox 50"/>
          <p:cNvSpPr txBox="1">
            <a:spLocks noChangeArrowheads="1"/>
          </p:cNvSpPr>
          <p:nvPr/>
        </p:nvSpPr>
        <p:spPr bwMode="auto">
          <a:xfrm>
            <a:off x="6804025" y="21336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Argument #6</a:t>
            </a:r>
          </a:p>
        </p:txBody>
      </p:sp>
      <p:sp>
        <p:nvSpPr>
          <p:cNvPr id="27681" name="TextBox 51"/>
          <p:cNvSpPr txBox="1">
            <a:spLocks noChangeArrowheads="1"/>
          </p:cNvSpPr>
          <p:nvPr/>
        </p:nvSpPr>
        <p:spPr bwMode="auto">
          <a:xfrm>
            <a:off x="6804025" y="15240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Argument #5</a:t>
            </a:r>
          </a:p>
        </p:txBody>
      </p:sp>
    </p:spTree>
    <p:extLst>
      <p:ext uri="{BB962C8B-B14F-4D97-AF65-F5344CB8AC3E}">
        <p14:creationId xmlns:p14="http://schemas.microsoft.com/office/powerpoint/2010/main" val="237367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The General ISA</a:t>
            </a:r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600200" y="2057400"/>
            <a:ext cx="2971800" cy="2971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14600" y="2419350"/>
            <a:ext cx="1143000" cy="42996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14600" y="3355975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4600" y="3571875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16188" y="3787775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16188" y="4292600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51150" y="3910013"/>
            <a:ext cx="3714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334607" y="2881730"/>
            <a:ext cx="11461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dirty="0"/>
              <a:t>Registers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800600" y="1371600"/>
            <a:ext cx="2286000" cy="1371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53050" y="865188"/>
            <a:ext cx="10572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b="1"/>
              <a:t>Memory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800600" y="2740025"/>
            <a:ext cx="2286000" cy="32035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60663" y="1549400"/>
            <a:ext cx="6635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b="1">
                <a:solidFill>
                  <a:srgbClr val="000000"/>
                </a:solidFill>
              </a:rPr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40519607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General ISA Design Decisions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Instructions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What instructions are available? What do they do?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are then encoded?</a:t>
            </a:r>
          </a:p>
          <a:p>
            <a:pPr marL="863600" lvl="1" indent="-323850"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/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Registers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many registers are there?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wide are they?</a:t>
            </a:r>
            <a:br>
              <a:rPr lang="en-US"/>
            </a:br>
            <a:endParaRPr lang="en-US"/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Memory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do you specify a memory location?</a:t>
            </a:r>
          </a:p>
        </p:txBody>
      </p:sp>
    </p:spTree>
    <p:extLst>
      <p:ext uri="{BB962C8B-B14F-4D97-AF65-F5344CB8AC3E}">
        <p14:creationId xmlns:p14="http://schemas.microsoft.com/office/powerpoint/2010/main" val="1299640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0575" y="1663700"/>
            <a:ext cx="1846263" cy="3429000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713038" y="1663700"/>
            <a:ext cx="4144962" cy="34290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0038" y="1663700"/>
            <a:ext cx="2057400" cy="3429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/>
              <a:t>HW/SW Interface: Code / Compile / Run Times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34275" y="2459038"/>
            <a:ext cx="1588" cy="2286000"/>
          </a:xfrm>
          <a:prstGeom prst="line">
            <a:avLst/>
          </a:prstGeom>
          <a:noFill/>
          <a:ln w="7308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888288" y="3119438"/>
            <a:ext cx="1023937" cy="1023937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Hardware</a:t>
            </a:r>
          </a:p>
        </p:txBody>
      </p:sp>
      <p:cxnSp>
        <p:nvCxnSpPr>
          <p:cNvPr id="13319" name="AutoShape 7"/>
          <p:cNvCxnSpPr>
            <a:cxnSpLocks noChangeShapeType="1"/>
          </p:cNvCxnSpPr>
          <p:nvPr/>
        </p:nvCxnSpPr>
        <p:spPr bwMode="auto">
          <a:xfrm>
            <a:off x="739775" y="3144838"/>
            <a:ext cx="4763" cy="7445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511175" y="3829050"/>
            <a:ext cx="228600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 flipV="1">
            <a:off x="762000" y="3829050"/>
            <a:ext cx="231775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03225" y="3373438"/>
            <a:ext cx="685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96888" y="2771775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336675" y="2916238"/>
            <a:ext cx="914400" cy="13716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User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Program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in C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583113" y="2459038"/>
            <a:ext cx="1587" cy="2286000"/>
          </a:xfrm>
          <a:prstGeom prst="line">
            <a:avLst/>
          </a:prstGeom>
          <a:noFill/>
          <a:ln w="7308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5002213" y="3263900"/>
            <a:ext cx="1200150" cy="68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>
                <a:solidFill>
                  <a:srgbClr val="000000"/>
                </a:solidFill>
              </a:rPr>
              <a:t>Assembler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251075" y="3602038"/>
            <a:ext cx="685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530475" y="2459038"/>
            <a:ext cx="1588" cy="2286000"/>
          </a:xfrm>
          <a:prstGeom prst="line">
            <a:avLst/>
          </a:prstGeom>
          <a:noFill/>
          <a:ln w="7308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268788" y="3602038"/>
            <a:ext cx="685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3022600" y="3300413"/>
            <a:ext cx="1200150" cy="68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Compiler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6303963" y="2420938"/>
            <a:ext cx="914400" cy="68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.exe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File</a:t>
            </a:r>
          </a:p>
        </p:txBody>
      </p:sp>
      <p:cxnSp>
        <p:nvCxnSpPr>
          <p:cNvPr id="13332" name="AutoShape 20"/>
          <p:cNvCxnSpPr>
            <a:cxnSpLocks noChangeShapeType="1"/>
            <a:stCxn id="13326" idx="3"/>
            <a:endCxn id="13331" idx="2"/>
          </p:cNvCxnSpPr>
          <p:nvPr/>
        </p:nvCxnSpPr>
        <p:spPr bwMode="auto">
          <a:xfrm flipV="1">
            <a:off x="6202363" y="3106738"/>
            <a:ext cx="558800" cy="498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33" name="AutoShape 21"/>
          <p:cNvCxnSpPr>
            <a:cxnSpLocks noChangeShapeType="1"/>
            <a:stCxn id="13331" idx="3"/>
            <a:endCxn id="13318" idx="2"/>
          </p:cNvCxnSpPr>
          <p:nvPr/>
        </p:nvCxnSpPr>
        <p:spPr bwMode="auto">
          <a:xfrm>
            <a:off x="7218363" y="2763838"/>
            <a:ext cx="669925" cy="868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98500" y="1206500"/>
            <a:ext cx="12858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Code Time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046538" y="1206500"/>
            <a:ext cx="1577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Compile Time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7466013" y="1206500"/>
            <a:ext cx="11588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Run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78691" y="5614916"/>
            <a:ext cx="427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What makes programs run fast?</a:t>
            </a:r>
          </a:p>
        </p:txBody>
      </p:sp>
    </p:spTree>
    <p:extLst>
      <p:ext uri="{BB962C8B-B14F-4D97-AF65-F5344CB8AC3E}">
        <p14:creationId xmlns:p14="http://schemas.microsoft.com/office/powerpoint/2010/main" val="3301124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Executing Programs Fast!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The </a:t>
            </a:r>
            <a:r>
              <a:rPr lang="en-US" dirty="0"/>
              <a:t>time required to execute a program depends on: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program (as written in C, for instance)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compiler: what set of assembler instructions it translates the C program into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ISA: what set of instructions it made available to the compiler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hardware implementation: how much time it takes to execute an instruction</a:t>
            </a:r>
            <a:br>
              <a:rPr lang="en-US" dirty="0"/>
            </a:br>
            <a:endParaRPr lang="en-US" dirty="0"/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There is a complicated interaction among these</a:t>
            </a:r>
          </a:p>
        </p:txBody>
      </p:sp>
    </p:spTree>
    <p:extLst>
      <p:ext uri="{BB962C8B-B14F-4D97-AF65-F5344CB8AC3E}">
        <p14:creationId xmlns:p14="http://schemas.microsoft.com/office/powerpoint/2010/main" val="42602680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8534400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Totally </a:t>
            </a:r>
            <a:r>
              <a:rPr lang="en-US" dirty="0" smtClean="0"/>
              <a:t>dominate the server/laptop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</a:t>
            </a:r>
            <a:r>
              <a:rPr lang="en-US" dirty="0"/>
              <a:t>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addressing”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Capable of running Unix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32-bit </a:t>
            </a:r>
            <a:r>
              <a:rPr lang="en-US" dirty="0"/>
              <a:t>Linux/</a:t>
            </a:r>
            <a:r>
              <a:rPr lang="en-US" dirty="0" err="1"/>
              <a:t>gcc</a:t>
            </a:r>
            <a:r>
              <a:rPr lang="en-US" dirty="0"/>
              <a:t> uses no instructions introduced in later </a:t>
            </a:r>
            <a:r>
              <a:rPr lang="en-US" dirty="0" smtClean="0"/>
              <a:t>models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4F	2005	230M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processor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Meanwhile, Pentium 4s (</a:t>
            </a:r>
            <a:r>
              <a:rPr lang="en-US" dirty="0" err="1" smtClean="0"/>
              <a:t>Netburst</a:t>
            </a:r>
            <a:r>
              <a:rPr lang="en-US" dirty="0" smtClean="0"/>
              <a:t> arch.) phased out in favor of “Core” line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4739341" y="1565835"/>
            <a:ext cx="1402480" cy="2862730"/>
          </a:xfrm>
          <a:custGeom>
            <a:avLst/>
            <a:gdLst>
              <a:gd name="connsiteX0" fmla="*/ 0 w 1402480"/>
              <a:gd name="connsiteY0" fmla="*/ 2540000 h 2862730"/>
              <a:gd name="connsiteX1" fmla="*/ 442259 w 1402480"/>
              <a:gd name="connsiteY1" fmla="*/ 0 h 2862730"/>
              <a:gd name="connsiteX2" fmla="*/ 448235 w 1402480"/>
              <a:gd name="connsiteY2" fmla="*/ 2862730 h 2862730"/>
              <a:gd name="connsiteX3" fmla="*/ 0 w 1402480"/>
              <a:gd name="connsiteY3" fmla="*/ 2701365 h 2862730"/>
              <a:gd name="connsiteX4" fmla="*/ 0 w 1402480"/>
              <a:gd name="connsiteY4" fmla="*/ 2540000 h 286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480" h="2862730">
                <a:moveTo>
                  <a:pt x="0" y="2540000"/>
                </a:moveTo>
                <a:lnTo>
                  <a:pt x="442259" y="0"/>
                </a:lnTo>
                <a:cubicBezTo>
                  <a:pt x="446243" y="954237"/>
                  <a:pt x="1402480" y="2862730"/>
                  <a:pt x="448235" y="2862730"/>
                </a:cubicBezTo>
                <a:lnTo>
                  <a:pt x="0" y="2701365"/>
                </a:lnTo>
                <a:lnTo>
                  <a:pt x="0" y="2540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contd.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486	1989	1.9M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291M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Parallel operations on 1, 2, and 4-byte data, both integer &amp; FP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enable more efficient conditional </a:t>
            </a:r>
            <a:r>
              <a:rPr lang="en-US" dirty="0" smtClean="0"/>
              <a:t>operations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Linux/GCC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Very limited impact on performance --- mostly came from HW.</a:t>
            </a:r>
            <a:endParaRPr lang="en-US" dirty="0"/>
          </a:p>
        </p:txBody>
      </p:sp>
      <p:pic>
        <p:nvPicPr>
          <p:cNvPr id="6" name="Picture 2" descr="C:\Documents and Settings\Markus Pueschel\Desktop\1cor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39875"/>
            <a:ext cx="37449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9638</TotalTime>
  <Words>1321</Words>
  <Application>Microsoft Macintosh PowerPoint</Application>
  <PresentationFormat>On-screen Show (4:3)</PresentationFormat>
  <Paragraphs>468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template2010</vt:lpstr>
      <vt:lpstr>Instruction Set Architectures</vt:lpstr>
      <vt:lpstr>What should the HW/SW interface contain?</vt:lpstr>
      <vt:lpstr>The General ISA</vt:lpstr>
      <vt:lpstr>General ISA Design Decisions</vt:lpstr>
      <vt:lpstr>HW/SW Interface: Code / Compile / Run Times</vt:lpstr>
      <vt:lpstr>Executing Programs Fast!</vt:lpstr>
      <vt:lpstr>Intel x86 Processors</vt:lpstr>
      <vt:lpstr>Intel x86 Evolution: Milestones</vt:lpstr>
      <vt:lpstr>Intel x86 Processors, contd.</vt:lpstr>
      <vt:lpstr>x86 Clones: Advanced Micro Devices (AMD)</vt:lpstr>
      <vt:lpstr>Intel’s 64-Bit</vt:lpstr>
      <vt:lpstr>Our Coverage in 351</vt:lpstr>
      <vt:lpstr>Definitions</vt:lpstr>
      <vt:lpstr>Assembly Programmer’s View</vt:lpstr>
      <vt:lpstr>Turning C into Object Code</vt:lpstr>
      <vt:lpstr>Compiling Into Assembly</vt:lpstr>
      <vt:lpstr>Three Kinds of Instructions</vt:lpstr>
      <vt:lpstr>Assembly Characteristics: Data Types</vt:lpstr>
      <vt:lpstr>Object Code</vt:lpstr>
      <vt:lpstr>Example</vt:lpstr>
      <vt:lpstr>Disassembling Object Code</vt:lpstr>
      <vt:lpstr>Alternate Disassembly</vt:lpstr>
      <vt:lpstr>What Can be Disassembled?</vt:lpstr>
      <vt:lpstr>Integer Registers (IA32)</vt:lpstr>
      <vt:lpstr>Integer Registers (IA32)</vt:lpstr>
      <vt:lpstr>x86-64 Integer Registers</vt:lpstr>
      <vt:lpstr>x86-64 Integer Registers:  Usage Conventions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247</cp:revision>
  <cp:lastPrinted>2010-04-05T04:50:38Z</cp:lastPrinted>
  <dcterms:created xsi:type="dcterms:W3CDTF">2010-10-11T01:33:22Z</dcterms:created>
  <dcterms:modified xsi:type="dcterms:W3CDTF">2011-10-07T23:53:39Z</dcterms:modified>
</cp:coreProperties>
</file>