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96"/>
  </p:notesMasterIdLst>
  <p:handoutMasterIdLst>
    <p:handoutMasterId r:id="rId97"/>
  </p:handoutMasterIdLst>
  <p:sldIdLst>
    <p:sldId id="789" r:id="rId2"/>
    <p:sldId id="658" r:id="rId3"/>
    <p:sldId id="716" r:id="rId4"/>
    <p:sldId id="783" r:id="rId5"/>
    <p:sldId id="784" r:id="rId6"/>
    <p:sldId id="785" r:id="rId7"/>
    <p:sldId id="786" r:id="rId8"/>
    <p:sldId id="682" r:id="rId9"/>
    <p:sldId id="683" r:id="rId10"/>
    <p:sldId id="684" r:id="rId11"/>
    <p:sldId id="725" r:id="rId12"/>
    <p:sldId id="788" r:id="rId13"/>
    <p:sldId id="685" r:id="rId14"/>
    <p:sldId id="687" r:id="rId15"/>
    <p:sldId id="688" r:id="rId16"/>
    <p:sldId id="689" r:id="rId17"/>
    <p:sldId id="690" r:id="rId18"/>
    <p:sldId id="691" r:id="rId19"/>
    <p:sldId id="692" r:id="rId20"/>
    <p:sldId id="693" r:id="rId21"/>
    <p:sldId id="694" r:id="rId22"/>
    <p:sldId id="695" r:id="rId23"/>
    <p:sldId id="696" r:id="rId24"/>
    <p:sldId id="699" r:id="rId25"/>
    <p:sldId id="700" r:id="rId26"/>
    <p:sldId id="701" r:id="rId27"/>
    <p:sldId id="703" r:id="rId28"/>
    <p:sldId id="726" r:id="rId29"/>
    <p:sldId id="704" r:id="rId30"/>
    <p:sldId id="705" r:id="rId31"/>
    <p:sldId id="706" r:id="rId32"/>
    <p:sldId id="707" r:id="rId33"/>
    <p:sldId id="708" r:id="rId34"/>
    <p:sldId id="709" r:id="rId35"/>
    <p:sldId id="710" r:id="rId36"/>
    <p:sldId id="711" r:id="rId37"/>
    <p:sldId id="712" r:id="rId38"/>
    <p:sldId id="713" r:id="rId39"/>
    <p:sldId id="714" r:id="rId40"/>
    <p:sldId id="727" r:id="rId41"/>
    <p:sldId id="746" r:id="rId42"/>
    <p:sldId id="728" r:id="rId43"/>
    <p:sldId id="729" r:id="rId44"/>
    <p:sldId id="730" r:id="rId45"/>
    <p:sldId id="731" r:id="rId46"/>
    <p:sldId id="732" r:id="rId47"/>
    <p:sldId id="733" r:id="rId48"/>
    <p:sldId id="734" r:id="rId49"/>
    <p:sldId id="735" r:id="rId50"/>
    <p:sldId id="736" r:id="rId51"/>
    <p:sldId id="737" r:id="rId52"/>
    <p:sldId id="738" r:id="rId53"/>
    <p:sldId id="739" r:id="rId54"/>
    <p:sldId id="740" r:id="rId55"/>
    <p:sldId id="741" r:id="rId56"/>
    <p:sldId id="742" r:id="rId57"/>
    <p:sldId id="743" r:id="rId58"/>
    <p:sldId id="744" r:id="rId59"/>
    <p:sldId id="747" r:id="rId60"/>
    <p:sldId id="748" r:id="rId61"/>
    <p:sldId id="749" r:id="rId62"/>
    <p:sldId id="750" r:id="rId63"/>
    <p:sldId id="751" r:id="rId64"/>
    <p:sldId id="752" r:id="rId65"/>
    <p:sldId id="753" r:id="rId66"/>
    <p:sldId id="754" r:id="rId67"/>
    <p:sldId id="755" r:id="rId68"/>
    <p:sldId id="756" r:id="rId69"/>
    <p:sldId id="757" r:id="rId70"/>
    <p:sldId id="758" r:id="rId71"/>
    <p:sldId id="759" r:id="rId72"/>
    <p:sldId id="760" r:id="rId73"/>
    <p:sldId id="761" r:id="rId74"/>
    <p:sldId id="762" r:id="rId75"/>
    <p:sldId id="763" r:id="rId76"/>
    <p:sldId id="764" r:id="rId77"/>
    <p:sldId id="765" r:id="rId78"/>
    <p:sldId id="766" r:id="rId79"/>
    <p:sldId id="767" r:id="rId80"/>
    <p:sldId id="768" r:id="rId81"/>
    <p:sldId id="769" r:id="rId82"/>
    <p:sldId id="770" r:id="rId83"/>
    <p:sldId id="771" r:id="rId84"/>
    <p:sldId id="772" r:id="rId85"/>
    <p:sldId id="773" r:id="rId86"/>
    <p:sldId id="774" r:id="rId87"/>
    <p:sldId id="775" r:id="rId88"/>
    <p:sldId id="776" r:id="rId89"/>
    <p:sldId id="777" r:id="rId90"/>
    <p:sldId id="778" r:id="rId91"/>
    <p:sldId id="779" r:id="rId92"/>
    <p:sldId id="780" r:id="rId93"/>
    <p:sldId id="781" r:id="rId94"/>
    <p:sldId id="782" r:id="rId95"/>
  </p:sldIdLst>
  <p:sldSz cx="9144000" cy="6858000" type="screen4x3"/>
  <p:notesSz cx="7302500" cy="9586913"/>
  <p:custDataLst>
    <p:tags r:id="rId9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9999"/>
    <a:srgbClr val="FFFF99"/>
    <a:srgbClr val="DCB834"/>
    <a:srgbClr val="DFC03D"/>
    <a:srgbClr val="CDF1C5"/>
    <a:srgbClr val="F1C7C7"/>
    <a:srgbClr val="EFBFBF"/>
    <a:srgbClr val="C5FEB8"/>
    <a:srgbClr val="808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9" autoAdjust="0"/>
    <p:restoredTop sz="94660" autoAdjust="0"/>
  </p:normalViewPr>
  <p:slideViewPr>
    <p:cSldViewPr snapToGrid="0">
      <p:cViewPr varScale="1">
        <p:scale>
          <a:sx n="103" d="100"/>
          <a:sy n="103" d="100"/>
        </p:scale>
        <p:origin x="-112" y="-1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viewProps" Target="viewProps.xml"/><Relationship Id="rId102" Type="http://schemas.openxmlformats.org/officeDocument/2006/relationships/theme" Target="theme/theme1.xml"/><Relationship Id="rId10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notesMaster" Target="notesMasters/notesMaster1.xml"/><Relationship Id="rId97" Type="http://schemas.openxmlformats.org/officeDocument/2006/relationships/handoutMaster" Target="handoutMasters/handoutMaster1.xml"/><Relationship Id="rId98" Type="http://schemas.openxmlformats.org/officeDocument/2006/relationships/printerSettings" Target="printerSettings/printerSettings1.bin"/><Relationship Id="rId99" Type="http://schemas.openxmlformats.org/officeDocument/2006/relationships/tags" Target="tags/tag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presProps" Target="presProps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4945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509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8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8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9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9099E9D-F56F-6344-A322-4C2AFFAEFF14}" type="slidenum">
              <a:rPr lang="en-US"/>
              <a:pPr/>
              <a:t>41</a:t>
            </a:fld>
            <a:endParaRPr lang="en-US"/>
          </a:p>
        </p:txBody>
      </p:sp>
      <p:sp>
        <p:nvSpPr>
          <p:cNvPr id="6553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553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E8CB64-74A8-AA4D-9CE1-37EE49A80520}" type="slidenum">
              <a:rPr lang="en-US"/>
              <a:pPr/>
              <a:t>59</a:t>
            </a:fld>
            <a:endParaRPr lang="en-US"/>
          </a:p>
        </p:txBody>
      </p:sp>
      <p:sp>
        <p:nvSpPr>
          <p:cNvPr id="6451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28663"/>
            <a:ext cx="4792663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45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0250" y="4552950"/>
            <a:ext cx="5842000" cy="4222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192576-7481-B34E-9AD2-81278E2F1E1D}" type="slidenum">
              <a:rPr lang="en-US"/>
              <a:pPr/>
              <a:t>60</a:t>
            </a:fld>
            <a:endParaRPr lang="en-US"/>
          </a:p>
        </p:txBody>
      </p:sp>
      <p:sp>
        <p:nvSpPr>
          <p:cNvPr id="6656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28663"/>
            <a:ext cx="4792663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656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0250" y="4552950"/>
            <a:ext cx="5842000" cy="43132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00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  <p:sldLayoutId id="2147483679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hyperlink" Target="http://www.jegerlehner.ch/intel/IntelCodeTable.pdf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0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5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8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9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0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1 due last night</a:t>
            </a:r>
          </a:p>
          <a:p>
            <a:r>
              <a:rPr lang="en-US" dirty="0" smtClean="0"/>
              <a:t>Lab 2 release soon</a:t>
            </a:r>
          </a:p>
          <a:p>
            <a:r>
              <a:rPr lang="en-US" dirty="0" smtClean="0"/>
              <a:t>HW1 due Monday night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41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1659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movl</a:t>
            </a:r>
            <a:r>
              <a:rPr lang="en-US"/>
              <a:t> Operand Combinations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655531"/>
            <a:ext cx="8140700" cy="533400"/>
          </a:xfrm>
          <a:noFill/>
        </p:spPr>
        <p:txBody>
          <a:bodyPr lIns="0" tIns="0" rIns="0" bIns="0"/>
          <a:lstStyle/>
          <a:p>
            <a:pPr marL="0" indent="0" algn="ctr">
              <a:buNone/>
            </a:pPr>
            <a:r>
              <a:rPr lang="en-US" i="1" dirty="0">
                <a:solidFill>
                  <a:srgbClr val="C00000"/>
                </a:solidFill>
              </a:rPr>
              <a:t>Cannot do memory-memory transfer with a single </a:t>
            </a:r>
            <a:r>
              <a:rPr lang="en-US" i="1" dirty="0" smtClean="0">
                <a:solidFill>
                  <a:srgbClr val="C00000"/>
                </a:solidFill>
              </a:rPr>
              <a:t>instruction.</a:t>
            </a:r>
          </a:p>
          <a:p>
            <a:pPr marL="0" indent="0" algn="ctr">
              <a:buNone/>
            </a:pPr>
            <a:r>
              <a:rPr lang="en-US" sz="1800" b="0" dirty="0" smtClean="0">
                <a:solidFill>
                  <a:srgbClr val="C00000"/>
                </a:solidFill>
              </a:rPr>
              <a:t>How do you copy from a memory location to another then?</a:t>
            </a:r>
            <a:endParaRPr lang="en-US" sz="1800" b="0" dirty="0">
              <a:solidFill>
                <a:srgbClr val="C00000"/>
              </a:solidFill>
            </a:endParaRP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28600" y="3771900"/>
            <a:ext cx="9144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latin typeface="Courier New" pitchFamily="49" charset="0"/>
              </a:rPr>
              <a:t>movl</a:t>
            </a: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600200" y="2705100"/>
            <a:ext cx="760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Imm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600200" y="3771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1600200" y="49149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2819400" y="2476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2819400" y="29337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2819400" y="3619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819400" y="4065588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2819400" y="4914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447800" y="1752600"/>
            <a:ext cx="104913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Source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2819400" y="1752600"/>
            <a:ext cx="76149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57716" name="AutoShape 20"/>
          <p:cNvSpPr>
            <a:spLocks/>
          </p:cNvSpPr>
          <p:nvPr/>
        </p:nvSpPr>
        <p:spPr bwMode="auto">
          <a:xfrm>
            <a:off x="1295400" y="2628900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7" name="AutoShape 21"/>
          <p:cNvSpPr>
            <a:spLocks/>
          </p:cNvSpPr>
          <p:nvPr/>
        </p:nvSpPr>
        <p:spPr bwMode="auto">
          <a:xfrm>
            <a:off x="2514600" y="2552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8" name="AutoShape 22"/>
          <p:cNvSpPr>
            <a:spLocks/>
          </p:cNvSpPr>
          <p:nvPr/>
        </p:nvSpPr>
        <p:spPr bwMode="auto">
          <a:xfrm>
            <a:off x="2514600" y="3695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6858000" y="1752600"/>
            <a:ext cx="130676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3733800" y="2506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$0x4,%eax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3733800" y="2963863"/>
            <a:ext cx="2774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$-147,(%eax)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3733800" y="3649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%eax,%edx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3733800" y="4095750"/>
            <a:ext cx="2622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</a:rPr>
              <a:t>,(%</a:t>
            </a:r>
            <a:r>
              <a:rPr lang="en-US" sz="2000" dirty="0" err="1">
                <a:latin typeface="Courier New" pitchFamily="49" charset="0"/>
              </a:rPr>
              <a:t>edx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3733800" y="4945063"/>
            <a:ext cx="2622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(%eax),%edx</a:t>
            </a: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4572000" y="1752600"/>
            <a:ext cx="12203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Src,Dest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1659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movl</a:t>
            </a:r>
            <a:r>
              <a:rPr lang="en-US"/>
              <a:t> Operand Combinations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28600" y="3771900"/>
            <a:ext cx="9144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latin typeface="Courier New" pitchFamily="49" charset="0"/>
              </a:rPr>
              <a:t>movl</a:t>
            </a: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600200" y="2705100"/>
            <a:ext cx="760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Imm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600200" y="3771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1600200" y="49149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2819400" y="2476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2819400" y="29337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2819400" y="3619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819400" y="4065588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2819400" y="4914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447800" y="1752600"/>
            <a:ext cx="104913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Source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2819400" y="1752600"/>
            <a:ext cx="76149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57716" name="AutoShape 20"/>
          <p:cNvSpPr>
            <a:spLocks/>
          </p:cNvSpPr>
          <p:nvPr/>
        </p:nvSpPr>
        <p:spPr bwMode="auto">
          <a:xfrm>
            <a:off x="1295400" y="2628900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7" name="AutoShape 21"/>
          <p:cNvSpPr>
            <a:spLocks/>
          </p:cNvSpPr>
          <p:nvPr/>
        </p:nvSpPr>
        <p:spPr bwMode="auto">
          <a:xfrm>
            <a:off x="2514600" y="2552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8" name="AutoShape 22"/>
          <p:cNvSpPr>
            <a:spLocks/>
          </p:cNvSpPr>
          <p:nvPr/>
        </p:nvSpPr>
        <p:spPr bwMode="auto">
          <a:xfrm>
            <a:off x="2514600" y="3695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6858000" y="1752600"/>
            <a:ext cx="130676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3733800" y="2506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$0x4,%eax</a:t>
            </a: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6673850" y="2506663"/>
            <a:ext cx="1860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0x4;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3733800" y="2963863"/>
            <a:ext cx="2774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$-147,(%eax)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6673850" y="29638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-147;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3733800" y="3649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%eax,%edx</a:t>
            </a: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6673850" y="3649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temp2 = temp1;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3733800" y="4095750"/>
            <a:ext cx="2622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</a:rPr>
              <a:t>,(%</a:t>
            </a:r>
            <a:r>
              <a:rPr lang="en-US" sz="2000" dirty="0" err="1">
                <a:latin typeface="Courier New" pitchFamily="49" charset="0"/>
              </a:rPr>
              <a:t>edx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6673850" y="4095750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temp;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3733800" y="4945063"/>
            <a:ext cx="2622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(%eax),%edx</a:t>
            </a:r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6673850" y="49450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*p;</a:t>
            </a: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4572000" y="1752600"/>
            <a:ext cx="12203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Src,Dest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38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vs.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both?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Performance?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Usage difference?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30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035800" cy="573088"/>
          </a:xfrm>
        </p:spPr>
        <p:txBody>
          <a:bodyPr/>
          <a:lstStyle/>
          <a:p>
            <a:r>
              <a:rPr lang="en-US" dirty="0"/>
              <a:t>Simple </a:t>
            </a:r>
            <a:r>
              <a:rPr lang="en-US" dirty="0" smtClean="0"/>
              <a:t>Memory Addressing </a:t>
            </a:r>
            <a:r>
              <a:rPr lang="en-US" dirty="0"/>
              <a:t>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/>
              <a:t>Normal	(R)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[R]]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memory address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>
                <a:latin typeface="Courier New" pitchFamily="49" charset="0"/>
              </a:rPr>
              <a:t>movl</a:t>
            </a:r>
            <a:r>
              <a:rPr lang="en-US" sz="2400" b="1" dirty="0">
                <a:latin typeface="Courier New" pitchFamily="49" charset="0"/>
              </a:rPr>
              <a:t> (%</a:t>
            </a:r>
            <a:r>
              <a:rPr lang="en-US" sz="2400" b="1" dirty="0" err="1">
                <a:latin typeface="Courier New" pitchFamily="49" charset="0"/>
              </a:rPr>
              <a:t>ecx</a:t>
            </a:r>
            <a:r>
              <a:rPr lang="en-US" sz="2400" b="1" dirty="0">
                <a:latin typeface="Courier New" pitchFamily="49" charset="0"/>
              </a:rPr>
              <a:t>),%</a:t>
            </a:r>
            <a:r>
              <a:rPr lang="en-US" sz="2400" b="1" dirty="0" err="1">
                <a:latin typeface="Courier New" pitchFamily="49" charset="0"/>
              </a:rPr>
              <a:t>eax</a:t>
            </a:r>
            <a:endParaRPr lang="en-US" sz="2400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endParaRPr lang="en-US" sz="2400" dirty="0"/>
          </a:p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/>
              <a:t>Displacement	D(R)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start of memory region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Constant displacement D specifies offset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>
                <a:latin typeface="Courier New" pitchFamily="49" charset="0"/>
              </a:rPr>
              <a:t>movl</a:t>
            </a:r>
            <a:r>
              <a:rPr lang="en-US" sz="2400" b="1" dirty="0">
                <a:latin typeface="Courier New" pitchFamily="49" charset="0"/>
              </a:rPr>
              <a:t> 8(%</a:t>
            </a:r>
            <a:r>
              <a:rPr lang="en-US" sz="2400" b="1" dirty="0" err="1">
                <a:latin typeface="Courier New" pitchFamily="49" charset="0"/>
              </a:rPr>
              <a:t>ebp</a:t>
            </a:r>
            <a:r>
              <a:rPr lang="en-US" sz="2400" b="1" dirty="0">
                <a:latin typeface="Courier New" pitchFamily="49" charset="0"/>
              </a:rPr>
              <a:t>),%</a:t>
            </a:r>
            <a:r>
              <a:rPr lang="en-US" sz="2400" b="1" dirty="0" err="1">
                <a:latin typeface="Courier New" pitchFamily="49" charset="0"/>
              </a:rPr>
              <a:t>edx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658100" cy="573088"/>
          </a:xfrm>
        </p:spPr>
        <p:txBody>
          <a:bodyPr/>
          <a:lstStyle/>
          <a:p>
            <a:r>
              <a:rPr lang="en-US"/>
              <a:t>Using Simple Addressing Modes</a:t>
            </a:r>
          </a:p>
        </p:txBody>
      </p:sp>
      <p:sp>
        <p:nvSpPr>
          <p:cNvPr id="189443" name="Rectangle 3"/>
          <p:cNvSpPr>
            <a:spLocks noChangeArrowheads="1"/>
          </p:cNvSpPr>
          <p:nvPr/>
        </p:nvSpPr>
        <p:spPr bwMode="auto">
          <a:xfrm>
            <a:off x="304800" y="20574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swap(int *xp, int *yp)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t0 = *xp;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*yp;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*xp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*yp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4343400" y="1066800"/>
            <a:ext cx="3657600" cy="4965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latin typeface="Courier New" pitchFamily="49" charset="0"/>
              </a:rPr>
              <a:t>swap: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pushl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 %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ebp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movl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  %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esp,%ebp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pushl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 %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ebx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12(%</a:t>
            </a:r>
            <a:r>
              <a:rPr lang="en-US" sz="2000" dirty="0" err="1">
                <a:latin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</a:rPr>
              <a:t>ecx</a:t>
            </a:r>
            <a:endParaRPr lang="en-US" sz="20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8(%</a:t>
            </a:r>
            <a:r>
              <a:rPr lang="en-US" sz="2000" dirty="0" err="1">
                <a:latin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</a:rPr>
              <a:t>edx</a:t>
            </a:r>
            <a:endParaRPr lang="en-US" sz="20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(%</a:t>
            </a:r>
            <a:r>
              <a:rPr lang="en-US" sz="2000" dirty="0" err="1">
                <a:latin typeface="Courier New" pitchFamily="49" charset="0"/>
              </a:rPr>
              <a:t>ecx</a:t>
            </a:r>
            <a:r>
              <a:rPr lang="en-US" sz="2000" dirty="0">
                <a:latin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</a:rPr>
              <a:t>eax</a:t>
            </a:r>
            <a:endParaRPr lang="en-US" sz="20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(%</a:t>
            </a:r>
            <a:r>
              <a:rPr lang="en-US" sz="2000" dirty="0" err="1">
                <a:latin typeface="Courier New" pitchFamily="49" charset="0"/>
              </a:rPr>
              <a:t>edx</a:t>
            </a:r>
            <a:r>
              <a:rPr lang="en-US" sz="2000" dirty="0">
                <a:latin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</a:rPr>
              <a:t>ebx</a:t>
            </a:r>
            <a:endParaRPr lang="en-US" sz="20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</a:rPr>
              <a:t>,(%</a:t>
            </a:r>
            <a:r>
              <a:rPr lang="en-US" sz="2000" dirty="0" err="1">
                <a:latin typeface="Courier New" pitchFamily="49" charset="0"/>
              </a:rPr>
              <a:t>edx</a:t>
            </a:r>
            <a:r>
              <a:rPr lang="en-US" sz="20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ebx</a:t>
            </a:r>
            <a:r>
              <a:rPr lang="en-US" sz="2000" dirty="0">
                <a:latin typeface="Courier New" pitchFamily="49" charset="0"/>
              </a:rPr>
              <a:t>,(%</a:t>
            </a:r>
            <a:r>
              <a:rPr lang="en-US" sz="2000" dirty="0" err="1">
                <a:latin typeface="Courier New" pitchFamily="49" charset="0"/>
              </a:rPr>
              <a:t>ecx</a:t>
            </a:r>
            <a:r>
              <a:rPr lang="en-US" sz="20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20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movl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 -4(%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ebp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),%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ebx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movl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 %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ebp,%esp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popl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 %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ebp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ret</a:t>
            </a:r>
          </a:p>
        </p:txBody>
      </p:sp>
      <p:sp>
        <p:nvSpPr>
          <p:cNvPr id="189445" name="AutoShape 5"/>
          <p:cNvSpPr>
            <a:spLocks/>
          </p:cNvSpPr>
          <p:nvPr/>
        </p:nvSpPr>
        <p:spPr bwMode="auto">
          <a:xfrm>
            <a:off x="7786688" y="2514600"/>
            <a:ext cx="271462" cy="1905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8134350" y="3282950"/>
            <a:ext cx="83388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Body</a:t>
            </a:r>
          </a:p>
        </p:txBody>
      </p:sp>
      <p:sp>
        <p:nvSpPr>
          <p:cNvPr id="189447" name="AutoShape 7"/>
          <p:cNvSpPr>
            <a:spLocks/>
          </p:cNvSpPr>
          <p:nvPr/>
        </p:nvSpPr>
        <p:spPr bwMode="auto">
          <a:xfrm>
            <a:off x="7778750" y="1447800"/>
            <a:ext cx="279400" cy="838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9448" name="Text Box 8"/>
          <p:cNvSpPr txBox="1">
            <a:spLocks noChangeArrowheads="1"/>
          </p:cNvSpPr>
          <p:nvPr/>
        </p:nvSpPr>
        <p:spPr bwMode="auto">
          <a:xfrm>
            <a:off x="8134350" y="1546225"/>
            <a:ext cx="59131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Up</a:t>
            </a:r>
          </a:p>
        </p:txBody>
      </p:sp>
      <p:sp>
        <p:nvSpPr>
          <p:cNvPr id="189449" name="AutoShape 9"/>
          <p:cNvSpPr>
            <a:spLocks/>
          </p:cNvSpPr>
          <p:nvPr/>
        </p:nvSpPr>
        <p:spPr bwMode="auto">
          <a:xfrm>
            <a:off x="7777163" y="4800600"/>
            <a:ext cx="280987" cy="1219200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9450" name="Text Box 10"/>
          <p:cNvSpPr txBox="1">
            <a:spLocks noChangeArrowheads="1"/>
          </p:cNvSpPr>
          <p:nvPr/>
        </p:nvSpPr>
        <p:spPr bwMode="auto">
          <a:xfrm>
            <a:off x="8134350" y="5226050"/>
            <a:ext cx="930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Finish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304800" y="12954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swap(int *xp, int *yp)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t0 = *xp;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*yp;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*xp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*yp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3200400" y="4419600"/>
            <a:ext cx="5943600" cy="207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(t1)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(t0)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	#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	#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7391400" y="1371600"/>
            <a:ext cx="1763368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Stack</a:t>
            </a:r>
          </a:p>
          <a:p>
            <a:pPr algn="l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(in memory)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533400" y="4114800"/>
            <a:ext cx="24384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alibri" pitchFamily="34" charset="0"/>
              </a:rPr>
              <a:t>Register	</a:t>
            </a:r>
            <a:r>
              <a:rPr lang="en-US" sz="1800" dirty="0" smtClean="0">
                <a:latin typeface="Calibri" pitchFamily="34" charset="0"/>
              </a:rPr>
              <a:t>Value</a:t>
            </a:r>
            <a:endParaRPr lang="en-US" sz="1800" dirty="0">
              <a:latin typeface="Calibri" pitchFamily="34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t1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t0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257800" y="914400"/>
            <a:ext cx="3305175" cy="3352800"/>
            <a:chOff x="3408" y="672"/>
            <a:chExt cx="2082" cy="2112"/>
          </a:xfrm>
        </p:grpSpPr>
        <p:sp>
          <p:nvSpPr>
            <p:cNvPr id="160776" name="Rectangle 8"/>
            <p:cNvSpPr>
              <a:spLocks noChangeArrowheads="1"/>
            </p:cNvSpPr>
            <p:nvPr/>
          </p:nvSpPr>
          <p:spPr bwMode="auto">
            <a:xfrm>
              <a:off x="3984" y="158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yp</a:t>
              </a:r>
            </a:p>
          </p:txBody>
        </p:sp>
        <p:sp>
          <p:nvSpPr>
            <p:cNvPr id="160777" name="Rectangle 9"/>
            <p:cNvSpPr>
              <a:spLocks noChangeArrowheads="1"/>
            </p:cNvSpPr>
            <p:nvPr/>
          </p:nvSpPr>
          <p:spPr bwMode="auto">
            <a:xfrm>
              <a:off x="3984" y="182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xp</a:t>
              </a:r>
            </a:p>
          </p:txBody>
        </p:sp>
        <p:sp>
          <p:nvSpPr>
            <p:cNvPr id="160778" name="Rectangle 10"/>
            <p:cNvSpPr>
              <a:spLocks noChangeArrowheads="1"/>
            </p:cNvSpPr>
            <p:nvPr/>
          </p:nvSpPr>
          <p:spPr bwMode="auto">
            <a:xfrm>
              <a:off x="3984" y="206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 err="1">
                  <a:latin typeface="Calibri" pitchFamily="34" charset="0"/>
                </a:rPr>
                <a:t>Rtn</a:t>
              </a:r>
              <a:r>
                <a:rPr lang="en-US" sz="1800" dirty="0">
                  <a:latin typeface="Calibri" pitchFamily="34" charset="0"/>
                </a:rPr>
                <a:t> </a:t>
              </a:r>
              <a:r>
                <a:rPr lang="en-US" sz="1800" dirty="0" err="1">
                  <a:latin typeface="Calibri" pitchFamily="34" charset="0"/>
                </a:rPr>
                <a:t>adr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0779" name="Rectangle 11"/>
            <p:cNvSpPr>
              <a:spLocks noChangeArrowheads="1"/>
            </p:cNvSpPr>
            <p:nvPr/>
          </p:nvSpPr>
          <p:spPr bwMode="auto">
            <a:xfrm>
              <a:off x="3984" y="230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Old %</a:t>
              </a:r>
              <a:r>
                <a:rPr lang="en-US" sz="1800" dirty="0" err="1">
                  <a:latin typeface="Courier New" pitchFamily="49" charset="0"/>
                </a:rPr>
                <a:t>ebp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0780" name="Line 12"/>
            <p:cNvSpPr>
              <a:spLocks noChangeShapeType="1"/>
            </p:cNvSpPr>
            <p:nvPr/>
          </p:nvSpPr>
          <p:spPr bwMode="auto">
            <a:xfrm flipH="1">
              <a:off x="4656" y="2421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0781" name="Text Box 13"/>
            <p:cNvSpPr txBox="1">
              <a:spLocks noChangeArrowheads="1"/>
            </p:cNvSpPr>
            <p:nvPr/>
          </p:nvSpPr>
          <p:spPr bwMode="auto">
            <a:xfrm>
              <a:off x="5030" y="2313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ebp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60782" name="Text Box 14"/>
            <p:cNvSpPr txBox="1">
              <a:spLocks noChangeArrowheads="1"/>
            </p:cNvSpPr>
            <p:nvPr/>
          </p:nvSpPr>
          <p:spPr bwMode="auto">
            <a:xfrm>
              <a:off x="3648" y="230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0 </a:t>
              </a:r>
            </a:p>
          </p:txBody>
        </p:sp>
        <p:sp>
          <p:nvSpPr>
            <p:cNvPr id="160783" name="Text Box 15"/>
            <p:cNvSpPr txBox="1">
              <a:spLocks noChangeArrowheads="1"/>
            </p:cNvSpPr>
            <p:nvPr/>
          </p:nvSpPr>
          <p:spPr bwMode="auto">
            <a:xfrm>
              <a:off x="3648" y="206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4 </a:t>
              </a:r>
            </a:p>
          </p:txBody>
        </p:sp>
        <p:sp>
          <p:nvSpPr>
            <p:cNvPr id="160784" name="Text Box 16"/>
            <p:cNvSpPr txBox="1">
              <a:spLocks noChangeArrowheads="1"/>
            </p:cNvSpPr>
            <p:nvPr/>
          </p:nvSpPr>
          <p:spPr bwMode="auto">
            <a:xfrm>
              <a:off x="3648" y="182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8 </a:t>
              </a:r>
            </a:p>
          </p:txBody>
        </p:sp>
        <p:sp>
          <p:nvSpPr>
            <p:cNvPr id="160785" name="Text Box 17"/>
            <p:cNvSpPr txBox="1">
              <a:spLocks noChangeArrowheads="1"/>
            </p:cNvSpPr>
            <p:nvPr/>
          </p:nvSpPr>
          <p:spPr bwMode="auto">
            <a:xfrm>
              <a:off x="3648" y="158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12 </a:t>
              </a:r>
            </a:p>
          </p:txBody>
        </p:sp>
        <p:sp>
          <p:nvSpPr>
            <p:cNvPr id="160786" name="Text Box 18"/>
            <p:cNvSpPr txBox="1">
              <a:spLocks noChangeArrowheads="1"/>
            </p:cNvSpPr>
            <p:nvPr/>
          </p:nvSpPr>
          <p:spPr bwMode="auto">
            <a:xfrm>
              <a:off x="3408" y="1296"/>
              <a:ext cx="485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160787" name="Rectangle 19"/>
            <p:cNvSpPr>
              <a:spLocks noChangeArrowheads="1"/>
            </p:cNvSpPr>
            <p:nvPr/>
          </p:nvSpPr>
          <p:spPr bwMode="auto">
            <a:xfrm>
              <a:off x="3984" y="672"/>
              <a:ext cx="672" cy="91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60788" name="Rectangle 20"/>
            <p:cNvSpPr>
              <a:spLocks noChangeArrowheads="1"/>
            </p:cNvSpPr>
            <p:nvPr/>
          </p:nvSpPr>
          <p:spPr bwMode="auto">
            <a:xfrm>
              <a:off x="3984" y="254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Old %</a:t>
              </a:r>
              <a:r>
                <a:rPr lang="en-US" sz="1800" dirty="0" err="1">
                  <a:latin typeface="Courier New" pitchFamily="49" charset="0"/>
                </a:rPr>
                <a:t>ebx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0789" name="Text Box 21"/>
            <p:cNvSpPr txBox="1">
              <a:spLocks noChangeArrowheads="1"/>
            </p:cNvSpPr>
            <p:nvPr/>
          </p:nvSpPr>
          <p:spPr bwMode="auto">
            <a:xfrm>
              <a:off x="3648" y="254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-4 </a:t>
              </a:r>
            </a:p>
          </p:txBody>
        </p:sp>
      </p:grp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2209800" y="4419600"/>
            <a:ext cx="6324600" cy="2084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(t1)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(t0)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		#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		#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6140" name="Line 12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6141" name="Text Box 13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76142" name="Text Box 14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76143" name="Text Box 15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76144" name="Text Box 16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76145" name="Text Box 17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76146" name="Text Box 18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76148" name="Rectangle 20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6149" name="Text Box 21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76151" name="Rectangle 23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6153" name="Rectangle 25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5" name="Rectangle 27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6" name="Text Box 28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6157" name="Text Box 29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6158" name="Text Box 30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6159" name="Text Box 31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6160" name="Text Box 32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6161" name="Text Box 33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6162" name="Text Box 34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6163" name="Text Box 35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6164" name="Text Box 36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6165" name="Text Box 37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6166" name="Text Box 38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76167" name="Rectangle 39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76168" name="Rectangle 40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6171" name="Rectangle 4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6172" name="Rectangle 4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6173" name="Rectangle 4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ecx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6174" name="Rectangle 4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6175" name="Rectangle 4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6176" name="Rectangle 4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6177" name="Rectangle 49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76178" name="Rectangle 5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1219200" y="1524000"/>
            <a:ext cx="1066800" cy="3581400"/>
            <a:chOff x="3984" y="1008"/>
            <a:chExt cx="1584" cy="2256"/>
          </a:xfrm>
        </p:grpSpPr>
        <p:sp>
          <p:nvSpPr>
            <p:cNvPr id="176180" name="Rectangle 52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1" name="Rectangle 53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2" name="Rectangle 54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3" name="Rectangle 55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4" name="Rectangle 56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5" name="Rectangle 57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6" name="Rectangle 58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7" name="Rectangle 59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0x104</a:t>
              </a:r>
            </a:p>
          </p:txBody>
        </p:sp>
      </p:grpSp>
      <p:sp>
        <p:nvSpPr>
          <p:cNvPr id="54" name="Slide Number Placeholder 5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205" name="Rectangle 53"/>
          <p:cNvSpPr>
            <a:spLocks noChangeArrowheads="1"/>
          </p:cNvSpPr>
          <p:nvPr/>
        </p:nvSpPr>
        <p:spPr bwMode="auto">
          <a:xfrm>
            <a:off x="2209800" y="4419600"/>
            <a:ext cx="6324600" cy="2084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movl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12(%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ebp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	</a:t>
            </a:r>
            <a:r>
              <a:rPr lang="en-US" sz="1800" dirty="0" smtClean="0">
                <a:solidFill>
                  <a:srgbClr val="CC0000"/>
                </a:solidFill>
                <a:latin typeface="Courier New" pitchFamily="49" charset="0"/>
              </a:rPr>
              <a:t>	# 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yp</a:t>
            </a:r>
            <a:endParaRPr lang="en-US" sz="1800" dirty="0">
              <a:solidFill>
                <a:srgbClr val="CC0000"/>
              </a:solidFill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(t1)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(t0)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		#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		#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</a:t>
            </a: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7160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77167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7168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77169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77170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7171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172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173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174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7175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7176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7177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7178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7179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7180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7181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7182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7183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7184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77185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77186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7188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7189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7190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77191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7192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7193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7194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7195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1219200" y="1524000"/>
            <a:ext cx="1066800" cy="3581400"/>
            <a:chOff x="3984" y="1008"/>
            <a:chExt cx="1584" cy="2256"/>
          </a:xfrm>
        </p:grpSpPr>
        <p:sp>
          <p:nvSpPr>
            <p:cNvPr id="177197" name="Rectangle 45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7198" name="Rectangle 46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7199" name="Rectangle 47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solidFill>
                  <a:srgbClr val="CC0000"/>
                </a:solidFill>
                <a:latin typeface="Courier New" pitchFamily="49" charset="0"/>
              </a:endParaRPr>
            </a:p>
          </p:txBody>
        </p:sp>
        <p:sp>
          <p:nvSpPr>
            <p:cNvPr id="177200" name="Rectangle 48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7201" name="Rectangle 49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7202" name="Rectangle 50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7203" name="Rectangle 51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7204" name="Rectangle 52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0x104</a:t>
              </a:r>
            </a:p>
          </p:txBody>
        </p:sp>
      </p:grpSp>
      <p:sp>
        <p:nvSpPr>
          <p:cNvPr id="177215" name="Rectangle 63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7216" name="Rectangle 64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rgbClr val="CC0000"/>
                </a:solidFill>
                <a:latin typeface="Courier New" pitchFamily="49" charset="0"/>
              </a:rPr>
              <a:t>0x120</a:t>
            </a: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231" name="Rectangle 55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8183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8184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8185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78186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78187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78188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78189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78190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78191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8192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78193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78194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8195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196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197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198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8199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8200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8201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8202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8203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8204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8205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8206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8207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8208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78209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78210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8212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8213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78214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78215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8216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8217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8218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78219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78221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3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8224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5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6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7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8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78229" name="Rectangle 53"/>
          <p:cNvSpPr>
            <a:spLocks noChangeArrowheads="1"/>
          </p:cNvSpPr>
          <p:nvPr/>
        </p:nvSpPr>
        <p:spPr bwMode="auto">
          <a:xfrm>
            <a:off x="2209800" y="4419600"/>
            <a:ext cx="6324600" cy="2084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movl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8(%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ebp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		# 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xp</a:t>
            </a:r>
            <a:endParaRPr lang="en-US" sz="1800" dirty="0">
              <a:solidFill>
                <a:srgbClr val="CC0000"/>
              </a:solidFill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(t1)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(t0)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		#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		#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</a:t>
            </a:r>
          </a:p>
        </p:txBody>
      </p:sp>
      <p:sp>
        <p:nvSpPr>
          <p:cNvPr id="178230" name="Rectangle 54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8222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solidFill>
                  <a:srgbClr val="CC0000"/>
                </a:solidFill>
                <a:latin typeface="Courier New" pitchFamily="49" charset="0"/>
              </a:rPr>
              <a:t>0x124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56" name="Rectangle 56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9206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9207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9208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9209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79210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79211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79212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79213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79214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79215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9216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79217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79218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9219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20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21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22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9223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9224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9225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9226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9227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9228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9229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9230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9231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9232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79233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79234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9236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9237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79238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79239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9240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9241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9242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9243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79246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9247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9248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49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50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51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52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79253" name="Rectangle 53"/>
          <p:cNvSpPr>
            <a:spLocks noChangeArrowheads="1"/>
          </p:cNvSpPr>
          <p:nvPr/>
        </p:nvSpPr>
        <p:spPr bwMode="auto">
          <a:xfrm>
            <a:off x="2209800" y="4419600"/>
            <a:ext cx="6324600" cy="2084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movl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(%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		# 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= *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yp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(t1)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(t0)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		#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		#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</a:t>
            </a:r>
          </a:p>
        </p:txBody>
      </p:sp>
      <p:sp>
        <p:nvSpPr>
          <p:cNvPr id="179257" name="Rectangle 57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9245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solidFill>
                  <a:srgbClr val="CC0000"/>
                </a:solidFill>
                <a:latin typeface="Courier New" pitchFamily="49" charset="0"/>
              </a:rPr>
              <a:t>456</a:t>
            </a: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X86 Assembly, and C-to-assembly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instructions, registers, and operands</a:t>
            </a:r>
          </a:p>
          <a:p>
            <a:r>
              <a:rPr lang="en-US" dirty="0" smtClean="0"/>
              <a:t>Complete addressing mode, address computation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smtClean="0"/>
              <a:t>Arithmetic operations (including some x86-64 instructions)</a:t>
            </a:r>
          </a:p>
          <a:p>
            <a:r>
              <a:rPr lang="en-US" dirty="0" smtClean="0"/>
              <a:t>Condition codes</a:t>
            </a:r>
          </a:p>
          <a:p>
            <a:r>
              <a:rPr lang="en-US" dirty="0" smtClean="0"/>
              <a:t>Control, unconditional and conditional branches</a:t>
            </a:r>
          </a:p>
          <a:p>
            <a:r>
              <a:rPr lang="en-US" dirty="0" smtClean="0"/>
              <a:t>While loops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78" name="Rectangle 54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0231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0232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0233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80235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80236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80237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80238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80239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0240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80241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80242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0243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44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45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46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80248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80249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80250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80251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80252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80253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80254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80255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80256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80257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80258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80260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80261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80262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80263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80264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80265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80266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80267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80269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0270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0271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0273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74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75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76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80277" name="Rectangle 53"/>
          <p:cNvSpPr>
            <a:spLocks noChangeArrowheads="1"/>
          </p:cNvSpPr>
          <p:nvPr/>
        </p:nvSpPr>
        <p:spPr bwMode="auto">
          <a:xfrm>
            <a:off x="2209800" y="4419600"/>
            <a:ext cx="6324600" cy="2084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(t1)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movl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(%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ebx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		# 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ebx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= *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xp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(t0)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		#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		#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</a:t>
            </a:r>
          </a:p>
        </p:txBody>
      </p:sp>
      <p:sp>
        <p:nvSpPr>
          <p:cNvPr id="180280" name="Rectangle 56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80272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solidFill>
                  <a:srgbClr val="CC0000"/>
                </a:solidFill>
                <a:latin typeface="Courier New" pitchFamily="49" charset="0"/>
              </a:rPr>
              <a:t>123</a:t>
            </a: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14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3304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3305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83306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83307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83308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83309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83310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83311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3312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83315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16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17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18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83319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83320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83321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83322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83323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83324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83325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83326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83327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83328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83329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83330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83332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83333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83334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83335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83336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83337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83338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83339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83350" name="Rectangle 54"/>
          <p:cNvSpPr>
            <a:spLocks noChangeArrowheads="1"/>
          </p:cNvSpPr>
          <p:nvPr/>
        </p:nvSpPr>
        <p:spPr bwMode="auto">
          <a:xfrm>
            <a:off x="1447800" y="1524000"/>
            <a:ext cx="1066800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3341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3342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3343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3344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83345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46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47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48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83349" name="Rectangle 53"/>
          <p:cNvSpPr>
            <a:spLocks noChangeArrowheads="1"/>
          </p:cNvSpPr>
          <p:nvPr/>
        </p:nvSpPr>
        <p:spPr bwMode="auto">
          <a:xfrm>
            <a:off x="2209800" y="4419600"/>
            <a:ext cx="6324600" cy="2084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(t1)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(t0)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movl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%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,(%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)		# *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xp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eax</a:t>
            </a:r>
            <a:endParaRPr lang="en-US" sz="1800" dirty="0">
              <a:solidFill>
                <a:srgbClr val="CC0000"/>
              </a:solidFill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		#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</a:t>
            </a:r>
          </a:p>
        </p:txBody>
      </p:sp>
      <p:sp>
        <p:nvSpPr>
          <p:cNvPr id="183351" name="Rectangle 55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solidFill>
                <a:srgbClr val="CC0000"/>
              </a:solidFill>
              <a:latin typeface="Courier New" pitchFamily="49" charset="0"/>
            </a:endParaRPr>
          </a:p>
        </p:txBody>
      </p:sp>
      <p:sp>
        <p:nvSpPr>
          <p:cNvPr id="183313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rgbClr val="CC0000"/>
                </a:solidFill>
                <a:latin typeface="Courier New" pitchFamily="49" charset="0"/>
              </a:rPr>
              <a:t>456</a:t>
            </a:r>
          </a:p>
        </p:txBody>
      </p:sp>
      <p:sp>
        <p:nvSpPr>
          <p:cNvPr id="183352" name="Rectangle 56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6553200" y="2362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6553200" y="2743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6553200" y="3124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6553200" y="3505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4328" name="Line 8"/>
          <p:cNvSpPr>
            <a:spLocks noChangeShapeType="1"/>
          </p:cNvSpPr>
          <p:nvPr/>
        </p:nvSpPr>
        <p:spPr bwMode="auto">
          <a:xfrm>
            <a:off x="5715000" y="3733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4329" name="Text Box 9"/>
          <p:cNvSpPr txBox="1">
            <a:spLocks noChangeArrowheads="1"/>
          </p:cNvSpPr>
          <p:nvPr/>
        </p:nvSpPr>
        <p:spPr bwMode="auto">
          <a:xfrm>
            <a:off x="495300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84331" name="Text Box 11"/>
          <p:cNvSpPr txBox="1">
            <a:spLocks noChangeArrowheads="1"/>
          </p:cNvSpPr>
          <p:nvPr/>
        </p:nvSpPr>
        <p:spPr bwMode="auto">
          <a:xfrm>
            <a:off x="6019800" y="3124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84332" name="Text Box 12"/>
          <p:cNvSpPr txBox="1">
            <a:spLocks noChangeArrowheads="1"/>
          </p:cNvSpPr>
          <p:nvPr/>
        </p:nvSpPr>
        <p:spPr bwMode="auto">
          <a:xfrm>
            <a:off x="6019800" y="2743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84333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84334" name="Text Box 14"/>
          <p:cNvSpPr txBox="1">
            <a:spLocks noChangeArrowheads="1"/>
          </p:cNvSpPr>
          <p:nvPr/>
        </p:nvSpPr>
        <p:spPr bwMode="auto">
          <a:xfrm>
            <a:off x="5638800" y="1905000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84335" name="Rectangle 15"/>
          <p:cNvSpPr>
            <a:spLocks noChangeArrowheads="1"/>
          </p:cNvSpPr>
          <p:nvPr/>
        </p:nvSpPr>
        <p:spPr bwMode="auto">
          <a:xfrm>
            <a:off x="6553200" y="3886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4336" name="Text Box 16"/>
          <p:cNvSpPr txBox="1">
            <a:spLocks noChangeArrowheads="1"/>
          </p:cNvSpPr>
          <p:nvPr/>
        </p:nvSpPr>
        <p:spPr bwMode="auto">
          <a:xfrm>
            <a:off x="6019800" y="3886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-4 </a:t>
            </a:r>
          </a:p>
        </p:txBody>
      </p:sp>
      <p:sp>
        <p:nvSpPr>
          <p:cNvPr id="184337" name="Rectangle 17"/>
          <p:cNvSpPr>
            <a:spLocks noChangeArrowheads="1"/>
          </p:cNvSpPr>
          <p:nvPr/>
        </p:nvSpPr>
        <p:spPr bwMode="auto">
          <a:xfrm>
            <a:off x="6553200" y="45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4338" name="Rectangle 18"/>
          <p:cNvSpPr>
            <a:spLocks noChangeArrowheads="1"/>
          </p:cNvSpPr>
          <p:nvPr/>
        </p:nvSpPr>
        <p:spPr bwMode="auto">
          <a:xfrm>
            <a:off x="6553200" y="838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rgbClr val="CC0000"/>
                </a:solidFill>
                <a:latin typeface="Courier New" pitchFamily="49" charset="0"/>
              </a:rPr>
              <a:t> </a:t>
            </a:r>
          </a:p>
        </p:txBody>
      </p:sp>
      <p:sp>
        <p:nvSpPr>
          <p:cNvPr id="184339" name="Rectangle 19"/>
          <p:cNvSpPr>
            <a:spLocks noChangeArrowheads="1"/>
          </p:cNvSpPr>
          <p:nvPr/>
        </p:nvSpPr>
        <p:spPr bwMode="auto">
          <a:xfrm>
            <a:off x="6553200" y="1219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40" name="Rectangle 20"/>
          <p:cNvSpPr>
            <a:spLocks noChangeArrowheads="1"/>
          </p:cNvSpPr>
          <p:nvPr/>
        </p:nvSpPr>
        <p:spPr bwMode="auto">
          <a:xfrm>
            <a:off x="6553200" y="1600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41" name="Rectangle 21"/>
          <p:cNvSpPr>
            <a:spLocks noChangeArrowheads="1"/>
          </p:cNvSpPr>
          <p:nvPr/>
        </p:nvSpPr>
        <p:spPr bwMode="auto">
          <a:xfrm>
            <a:off x="6553200" y="1981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42" name="Text Box 22"/>
          <p:cNvSpPr txBox="1">
            <a:spLocks noChangeArrowheads="1"/>
          </p:cNvSpPr>
          <p:nvPr/>
        </p:nvSpPr>
        <p:spPr bwMode="auto">
          <a:xfrm>
            <a:off x="7620000" y="164068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84343" name="Text Box 23"/>
          <p:cNvSpPr txBox="1">
            <a:spLocks noChangeArrowheads="1"/>
          </p:cNvSpPr>
          <p:nvPr/>
        </p:nvSpPr>
        <p:spPr bwMode="auto">
          <a:xfrm>
            <a:off x="7696200" y="4572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84344" name="Text Box 24"/>
          <p:cNvSpPr txBox="1">
            <a:spLocks noChangeArrowheads="1"/>
          </p:cNvSpPr>
          <p:nvPr/>
        </p:nvSpPr>
        <p:spPr bwMode="auto">
          <a:xfrm>
            <a:off x="7696200" y="8524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84345" name="Text Box 25"/>
          <p:cNvSpPr txBox="1">
            <a:spLocks noChangeArrowheads="1"/>
          </p:cNvSpPr>
          <p:nvPr/>
        </p:nvSpPr>
        <p:spPr bwMode="auto">
          <a:xfrm>
            <a:off x="7696200" y="124777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84346" name="Text Box 26"/>
          <p:cNvSpPr txBox="1">
            <a:spLocks noChangeArrowheads="1"/>
          </p:cNvSpPr>
          <p:nvPr/>
        </p:nvSpPr>
        <p:spPr bwMode="auto">
          <a:xfrm>
            <a:off x="7696200" y="164306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84347" name="Text Box 27"/>
          <p:cNvSpPr txBox="1">
            <a:spLocks noChangeArrowheads="1"/>
          </p:cNvSpPr>
          <p:nvPr/>
        </p:nvSpPr>
        <p:spPr bwMode="auto">
          <a:xfrm>
            <a:off x="7696200" y="203835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84348" name="Text Box 28"/>
          <p:cNvSpPr txBox="1">
            <a:spLocks noChangeArrowheads="1"/>
          </p:cNvSpPr>
          <p:nvPr/>
        </p:nvSpPr>
        <p:spPr bwMode="auto">
          <a:xfrm>
            <a:off x="7696200" y="243363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84349" name="Text Box 29"/>
          <p:cNvSpPr txBox="1">
            <a:spLocks noChangeArrowheads="1"/>
          </p:cNvSpPr>
          <p:nvPr/>
        </p:nvSpPr>
        <p:spPr bwMode="auto">
          <a:xfrm>
            <a:off x="7696200" y="2828925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84350" name="Text Box 30"/>
          <p:cNvSpPr txBox="1">
            <a:spLocks noChangeArrowheads="1"/>
          </p:cNvSpPr>
          <p:nvPr/>
        </p:nvSpPr>
        <p:spPr bwMode="auto">
          <a:xfrm>
            <a:off x="7696200" y="3224213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84351" name="Text Box 31"/>
          <p:cNvSpPr txBox="1">
            <a:spLocks noChangeArrowheads="1"/>
          </p:cNvSpPr>
          <p:nvPr/>
        </p:nvSpPr>
        <p:spPr bwMode="auto">
          <a:xfrm>
            <a:off x="7696200" y="3619500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84352" name="Text Box 32"/>
          <p:cNvSpPr txBox="1">
            <a:spLocks noChangeArrowheads="1"/>
          </p:cNvSpPr>
          <p:nvPr/>
        </p:nvSpPr>
        <p:spPr bwMode="auto">
          <a:xfrm>
            <a:off x="7696200" y="4014788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0x100 </a:t>
            </a:r>
          </a:p>
        </p:txBody>
      </p:sp>
      <p:sp>
        <p:nvSpPr>
          <p:cNvPr id="184353" name="Rectangle 33"/>
          <p:cNvSpPr>
            <a:spLocks noChangeArrowheads="1"/>
          </p:cNvSpPr>
          <p:nvPr/>
        </p:nvSpPr>
        <p:spPr bwMode="auto">
          <a:xfrm>
            <a:off x="5029200" y="2362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84354" name="Rectangle 34"/>
          <p:cNvSpPr>
            <a:spLocks noChangeArrowheads="1"/>
          </p:cNvSpPr>
          <p:nvPr/>
        </p:nvSpPr>
        <p:spPr bwMode="auto">
          <a:xfrm>
            <a:off x="5029200" y="2743200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84356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84357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84358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84359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84360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84361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84362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84363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84365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4366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4367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4369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70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71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72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84373" name="Rectangle 53"/>
          <p:cNvSpPr>
            <a:spLocks noChangeArrowheads="1"/>
          </p:cNvSpPr>
          <p:nvPr/>
        </p:nvSpPr>
        <p:spPr bwMode="auto">
          <a:xfrm>
            <a:off x="2209800" y="4419600"/>
            <a:ext cx="6324600" cy="2084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(t1)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	# 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(t0)</a:t>
            </a: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		#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movl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%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ebx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,(%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)		# *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yp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CC0000"/>
                </a:solidFill>
                <a:latin typeface="Courier New" pitchFamily="49" charset="0"/>
              </a:rPr>
              <a:t>ebx</a:t>
            </a: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 </a:t>
            </a:r>
          </a:p>
        </p:txBody>
      </p:sp>
      <p:sp>
        <p:nvSpPr>
          <p:cNvPr id="184374" name="Rectangle 54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84375" name="Rectangle 55"/>
          <p:cNvSpPr>
            <a:spLocks noChangeArrowheads="1"/>
          </p:cNvSpPr>
          <p:nvPr/>
        </p:nvSpPr>
        <p:spPr bwMode="auto">
          <a:xfrm>
            <a:off x="6553200" y="914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123</a:t>
            </a:r>
          </a:p>
        </p:txBody>
      </p:sp>
      <p:sp>
        <p:nvSpPr>
          <p:cNvPr id="184368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077200" cy="573088"/>
          </a:xfrm>
        </p:spPr>
        <p:txBody>
          <a:bodyPr/>
          <a:lstStyle/>
          <a:p>
            <a:r>
              <a:rPr lang="en-US" dirty="0" smtClean="0"/>
              <a:t>Complete Memory </a:t>
            </a:r>
            <a:r>
              <a:rPr lang="en-US" dirty="0"/>
              <a:t>Addressing Modes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307387" cy="5530850"/>
          </a:xfrm>
        </p:spPr>
        <p:txBody>
          <a:bodyPr/>
          <a:lstStyle/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/>
              <a:t>Most General Form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D(</a:t>
            </a:r>
            <a:r>
              <a:rPr lang="en-US" dirty="0" err="1" smtClean="0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 D]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/>
              <a:t>D: 	Constant “displacement” 1, 2, or 4 bytes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Rb</a:t>
            </a:r>
            <a:r>
              <a:rPr lang="en-US" dirty="0"/>
              <a:t>: 	Base register: Any of 8 integer registers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Ri</a:t>
            </a:r>
            <a:r>
              <a:rPr lang="en-US" dirty="0"/>
              <a:t>:	Index register: Any, except for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esp</a:t>
            </a:r>
            <a:endParaRPr lang="en-US" b="1" dirty="0">
              <a:latin typeface="Courier New" pitchFamily="49" charset="0"/>
            </a:endParaRPr>
          </a:p>
          <a:p>
            <a:pPr marL="839788" lvl="2" indent="-165100" defTabSz="895350">
              <a:tabLst>
                <a:tab pos="1206500" algn="l"/>
                <a:tab pos="3657600" algn="l"/>
              </a:tabLst>
            </a:pPr>
            <a:r>
              <a:rPr lang="en-US" sz="2000" dirty="0"/>
              <a:t>Unlikely you’d use </a:t>
            </a:r>
            <a:r>
              <a:rPr lang="en-US" sz="2000" b="1" dirty="0">
                <a:latin typeface="Courier New" pitchFamily="49" charset="0"/>
              </a:rPr>
              <a:t>%</a:t>
            </a:r>
            <a:r>
              <a:rPr lang="en-US" sz="2000" b="1" dirty="0" err="1">
                <a:latin typeface="Courier New" pitchFamily="49" charset="0"/>
              </a:rPr>
              <a:t>ebp</a:t>
            </a:r>
            <a:r>
              <a:rPr lang="en-US" sz="2000" b="0" dirty="0"/>
              <a:t>,</a:t>
            </a:r>
            <a:r>
              <a:rPr lang="en-US" sz="2000" dirty="0"/>
              <a:t> either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/>
              <a:t>S: 	Scale: 1, 2, 4, or </a:t>
            </a:r>
            <a:r>
              <a:rPr lang="en-US" dirty="0" smtClean="0"/>
              <a:t>8 (</a:t>
            </a:r>
            <a:r>
              <a:rPr lang="en-US" i="1" dirty="0" smtClean="0">
                <a:solidFill>
                  <a:srgbClr val="C00000"/>
                </a:solidFill>
              </a:rPr>
              <a:t>why these numbers?</a:t>
            </a:r>
            <a:r>
              <a:rPr lang="en-US" dirty="0" smtClean="0"/>
              <a:t>)</a:t>
            </a:r>
            <a:endParaRPr lang="en-US" dirty="0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endParaRPr lang="en-US" dirty="0" smtClean="0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 smtClean="0"/>
              <a:t>Special </a:t>
            </a:r>
            <a:r>
              <a:rPr lang="en-US" dirty="0"/>
              <a:t>Cases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D(</a:t>
            </a:r>
            <a:r>
              <a:rPr lang="en-US" dirty="0" err="1" smtClean="0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]+D]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 Computation Examples</a:t>
            </a:r>
          </a:p>
        </p:txBody>
      </p:sp>
      <p:sp>
        <p:nvSpPr>
          <p:cNvPr id="187398" name="Rectangle 6"/>
          <p:cNvSpPr>
            <a:spLocks noChangeArrowheads="1"/>
          </p:cNvSpPr>
          <p:nvPr/>
        </p:nvSpPr>
        <p:spPr bwMode="auto">
          <a:xfrm>
            <a:off x="1066800" y="1600200"/>
            <a:ext cx="12954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%edx</a:t>
            </a:r>
          </a:p>
        </p:txBody>
      </p:sp>
      <p:sp>
        <p:nvSpPr>
          <p:cNvPr id="187399" name="Rectangle 7"/>
          <p:cNvSpPr>
            <a:spLocks noChangeArrowheads="1"/>
          </p:cNvSpPr>
          <p:nvPr/>
        </p:nvSpPr>
        <p:spPr bwMode="auto">
          <a:xfrm>
            <a:off x="1066800" y="2057400"/>
            <a:ext cx="12954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%ecx</a:t>
            </a:r>
          </a:p>
        </p:txBody>
      </p:sp>
      <p:sp>
        <p:nvSpPr>
          <p:cNvPr id="187407" name="Rectangle 15"/>
          <p:cNvSpPr>
            <a:spLocks noChangeArrowheads="1"/>
          </p:cNvSpPr>
          <p:nvPr/>
        </p:nvSpPr>
        <p:spPr bwMode="auto">
          <a:xfrm>
            <a:off x="2125663" y="1600200"/>
            <a:ext cx="1303337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0xf000</a:t>
            </a:r>
          </a:p>
        </p:txBody>
      </p:sp>
      <p:sp>
        <p:nvSpPr>
          <p:cNvPr id="187408" name="Rectangle 16"/>
          <p:cNvSpPr>
            <a:spLocks noChangeArrowheads="1"/>
          </p:cNvSpPr>
          <p:nvPr/>
        </p:nvSpPr>
        <p:spPr bwMode="auto">
          <a:xfrm>
            <a:off x="2125663" y="2057400"/>
            <a:ext cx="1303337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0x100</a:t>
            </a:r>
          </a:p>
        </p:txBody>
      </p:sp>
      <p:graphicFrame>
        <p:nvGraphicFramePr>
          <p:cNvPr id="187509" name="Group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1385"/>
              </p:ext>
            </p:extLst>
          </p:nvPr>
        </p:nvGraphicFramePr>
        <p:xfrm>
          <a:off x="1066800" y="3124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/>
                <a:gridCol w="2741612"/>
                <a:gridCol w="152082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Expression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Address Computation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Address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0x8(%edx)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(%edx,%ecx)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(%edx,%ecx,4)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0x80(%edx,2)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922657" y="1422377"/>
            <a:ext cx="38023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sz="1800" dirty="0" smtClean="0"/>
              <a:t>(</a:t>
            </a:r>
            <a:r>
              <a:rPr lang="en-US" sz="1800" dirty="0" err="1"/>
              <a:t>Rb,Ri</a:t>
            </a:r>
            <a:r>
              <a:rPr lang="en-US" sz="1800" dirty="0"/>
              <a:t>)	</a:t>
            </a:r>
            <a:r>
              <a:rPr lang="en-US" sz="1800" dirty="0" err="1"/>
              <a:t>Mem</a:t>
            </a:r>
            <a:r>
              <a:rPr lang="en-US" sz="1800" dirty="0"/>
              <a:t>[</a:t>
            </a:r>
            <a:r>
              <a:rPr lang="en-US" sz="1800" dirty="0" err="1"/>
              <a:t>Reg</a:t>
            </a:r>
            <a:r>
              <a:rPr lang="en-US" sz="1800" dirty="0"/>
              <a:t>[</a:t>
            </a:r>
            <a:r>
              <a:rPr lang="en-US" sz="1800" dirty="0" err="1"/>
              <a:t>Rb</a:t>
            </a:r>
            <a:r>
              <a:rPr lang="en-US" sz="1800" dirty="0"/>
              <a:t>]+</a:t>
            </a:r>
            <a:r>
              <a:rPr lang="en-US" sz="1800" dirty="0" err="1"/>
              <a:t>Reg</a:t>
            </a:r>
            <a:r>
              <a:rPr lang="en-US" sz="1800" dirty="0"/>
              <a:t>[</a:t>
            </a:r>
            <a:r>
              <a:rPr lang="en-US" sz="1800" dirty="0" err="1"/>
              <a:t>Ri</a:t>
            </a:r>
            <a:r>
              <a:rPr lang="en-US" sz="1800" dirty="0"/>
              <a:t>]]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sz="1800" dirty="0" smtClean="0"/>
              <a:t>D</a:t>
            </a:r>
            <a:r>
              <a:rPr lang="en-US" sz="1800" dirty="0"/>
              <a:t>(</a:t>
            </a:r>
            <a:r>
              <a:rPr lang="en-US" sz="1800" dirty="0" err="1"/>
              <a:t>Rb,Ri</a:t>
            </a:r>
            <a:r>
              <a:rPr lang="en-US" sz="1800" dirty="0"/>
              <a:t>)	</a:t>
            </a:r>
            <a:r>
              <a:rPr lang="en-US" sz="1800" dirty="0" err="1"/>
              <a:t>Mem</a:t>
            </a:r>
            <a:r>
              <a:rPr lang="en-US" sz="1800" dirty="0"/>
              <a:t>[</a:t>
            </a:r>
            <a:r>
              <a:rPr lang="en-US" sz="1800" dirty="0" err="1"/>
              <a:t>Reg</a:t>
            </a:r>
            <a:r>
              <a:rPr lang="en-US" sz="1800" dirty="0"/>
              <a:t>[</a:t>
            </a:r>
            <a:r>
              <a:rPr lang="en-US" sz="1800" dirty="0" err="1"/>
              <a:t>Rb</a:t>
            </a:r>
            <a:r>
              <a:rPr lang="en-US" sz="1800" dirty="0"/>
              <a:t>]+</a:t>
            </a:r>
            <a:r>
              <a:rPr lang="en-US" sz="1800" dirty="0" err="1"/>
              <a:t>Reg</a:t>
            </a:r>
            <a:r>
              <a:rPr lang="en-US" sz="1800" dirty="0"/>
              <a:t>[</a:t>
            </a:r>
            <a:r>
              <a:rPr lang="en-US" sz="1800" dirty="0" err="1"/>
              <a:t>Ri</a:t>
            </a:r>
            <a:r>
              <a:rPr lang="en-US" sz="1800" dirty="0"/>
              <a:t>]+D]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sz="1800" dirty="0" smtClean="0"/>
              <a:t>(</a:t>
            </a:r>
            <a:r>
              <a:rPr lang="en-US" sz="1800" dirty="0" err="1"/>
              <a:t>Rb,Ri,S</a:t>
            </a:r>
            <a:r>
              <a:rPr lang="en-US" sz="1800" dirty="0"/>
              <a:t>)	</a:t>
            </a:r>
            <a:r>
              <a:rPr lang="en-US" sz="1800" dirty="0" err="1"/>
              <a:t>Mem</a:t>
            </a:r>
            <a:r>
              <a:rPr lang="en-US" sz="1800" dirty="0"/>
              <a:t>[</a:t>
            </a:r>
            <a:r>
              <a:rPr lang="en-US" sz="1800" dirty="0" err="1"/>
              <a:t>Reg</a:t>
            </a:r>
            <a:r>
              <a:rPr lang="en-US" sz="1800" dirty="0"/>
              <a:t>[</a:t>
            </a:r>
            <a:r>
              <a:rPr lang="en-US" sz="1800" dirty="0" err="1"/>
              <a:t>Rb</a:t>
            </a:r>
            <a:r>
              <a:rPr lang="en-US" sz="1800" dirty="0"/>
              <a:t>]+S*</a:t>
            </a:r>
            <a:r>
              <a:rPr lang="en-US" sz="1800" dirty="0" err="1"/>
              <a:t>Reg</a:t>
            </a:r>
            <a:r>
              <a:rPr lang="en-US" sz="1800" dirty="0"/>
              <a:t>[</a:t>
            </a:r>
            <a:r>
              <a:rPr lang="en-US" sz="1800" dirty="0" err="1"/>
              <a:t>Ri</a:t>
            </a:r>
            <a:r>
              <a:rPr lang="en-US" sz="1800" dirty="0"/>
              <a:t>]</a:t>
            </a:r>
            <a:r>
              <a:rPr lang="en-US" sz="1800" dirty="0" smtClean="0"/>
              <a:t>]</a:t>
            </a:r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sz="1800" dirty="0"/>
              <a:t>D(</a:t>
            </a:r>
            <a:r>
              <a:rPr lang="en-US" sz="1800" dirty="0" err="1" smtClean="0"/>
              <a:t>Rb</a:t>
            </a:r>
            <a:r>
              <a:rPr lang="en-US" sz="1800" dirty="0" smtClean="0"/>
              <a:t>)</a:t>
            </a:r>
            <a:r>
              <a:rPr lang="en-US" sz="1800" dirty="0"/>
              <a:t>	</a:t>
            </a:r>
            <a:r>
              <a:rPr lang="en-US" sz="1800" dirty="0" err="1"/>
              <a:t>Mem</a:t>
            </a:r>
            <a:r>
              <a:rPr lang="en-US" sz="1800" dirty="0"/>
              <a:t>[</a:t>
            </a:r>
            <a:r>
              <a:rPr lang="en-US" sz="1800" dirty="0" err="1"/>
              <a:t>Reg</a:t>
            </a:r>
            <a:r>
              <a:rPr lang="en-US" sz="1800" dirty="0"/>
              <a:t>[</a:t>
            </a:r>
            <a:r>
              <a:rPr lang="en-US" sz="1800" dirty="0" err="1"/>
              <a:t>Rb</a:t>
            </a:r>
            <a:r>
              <a:rPr lang="en-US" sz="1800" dirty="0" smtClean="0"/>
              <a:t>] +</a:t>
            </a:r>
            <a:r>
              <a:rPr lang="en-US" sz="1800" dirty="0"/>
              <a:t>D</a:t>
            </a:r>
            <a:r>
              <a:rPr lang="en-US" sz="1800" dirty="0" smtClean="0"/>
              <a:t>]</a:t>
            </a:r>
            <a:endParaRPr lang="en-US" sz="1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 Computation Examples</a:t>
            </a:r>
          </a:p>
        </p:txBody>
      </p:sp>
      <p:sp>
        <p:nvSpPr>
          <p:cNvPr id="187398" name="Rectangle 6"/>
          <p:cNvSpPr>
            <a:spLocks noChangeArrowheads="1"/>
          </p:cNvSpPr>
          <p:nvPr/>
        </p:nvSpPr>
        <p:spPr bwMode="auto">
          <a:xfrm>
            <a:off x="1066800" y="1600200"/>
            <a:ext cx="12954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%edx</a:t>
            </a:r>
          </a:p>
        </p:txBody>
      </p:sp>
      <p:sp>
        <p:nvSpPr>
          <p:cNvPr id="187399" name="Rectangle 7"/>
          <p:cNvSpPr>
            <a:spLocks noChangeArrowheads="1"/>
          </p:cNvSpPr>
          <p:nvPr/>
        </p:nvSpPr>
        <p:spPr bwMode="auto">
          <a:xfrm>
            <a:off x="1066800" y="2057400"/>
            <a:ext cx="12954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%ecx</a:t>
            </a:r>
          </a:p>
        </p:txBody>
      </p:sp>
      <p:sp>
        <p:nvSpPr>
          <p:cNvPr id="187407" name="Rectangle 15"/>
          <p:cNvSpPr>
            <a:spLocks noChangeArrowheads="1"/>
          </p:cNvSpPr>
          <p:nvPr/>
        </p:nvSpPr>
        <p:spPr bwMode="auto">
          <a:xfrm>
            <a:off x="2125663" y="1600200"/>
            <a:ext cx="1303337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0xf000</a:t>
            </a:r>
          </a:p>
        </p:txBody>
      </p:sp>
      <p:sp>
        <p:nvSpPr>
          <p:cNvPr id="187408" name="Rectangle 16"/>
          <p:cNvSpPr>
            <a:spLocks noChangeArrowheads="1"/>
          </p:cNvSpPr>
          <p:nvPr/>
        </p:nvSpPr>
        <p:spPr bwMode="auto">
          <a:xfrm>
            <a:off x="2125663" y="2057400"/>
            <a:ext cx="1303337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0x100</a:t>
            </a:r>
          </a:p>
        </p:txBody>
      </p:sp>
      <p:graphicFrame>
        <p:nvGraphicFramePr>
          <p:cNvPr id="187509" name="Group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753599"/>
              </p:ext>
            </p:extLst>
          </p:nvPr>
        </p:nvGraphicFramePr>
        <p:xfrm>
          <a:off x="1066800" y="3124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/>
                <a:gridCol w="2741612"/>
                <a:gridCol w="152082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Expression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Address Computation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Address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0x8(%edx)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0xf000 + 0x8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0xf008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(%edx,%ecx)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0xf000 + 0x100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0xf100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(%edx,%ecx,4)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0xf000 + 4*0x100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0xf400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0x80(%edx,2)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2*0xf000 + 0x80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0x1e080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85800"/>
          </a:xfrm>
        </p:spPr>
        <p:txBody>
          <a:bodyPr/>
          <a:lstStyle/>
          <a:p>
            <a:r>
              <a:rPr lang="en-US"/>
              <a:t>Address Computation Instruction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624887" cy="5224462"/>
          </a:xfrm>
        </p:spPr>
        <p:txBody>
          <a:bodyPr/>
          <a:lstStyle/>
          <a:p>
            <a:r>
              <a:rPr lang="en-US" sz="2800" dirty="0" err="1">
                <a:latin typeface="Courier New" pitchFamily="49" charset="0"/>
              </a:rPr>
              <a:t>leal</a:t>
            </a:r>
            <a:r>
              <a:rPr lang="en-US" sz="2800" dirty="0"/>
              <a:t> </a:t>
            </a:r>
            <a:r>
              <a:rPr lang="en-US" sz="2800" i="1" dirty="0" err="1"/>
              <a:t>Src</a:t>
            </a:r>
            <a:r>
              <a:rPr lang="en-US" sz="2800" dirty="0" err="1"/>
              <a:t>,</a:t>
            </a:r>
            <a:r>
              <a:rPr lang="en-US" sz="2800" i="1" dirty="0" err="1"/>
              <a:t>Dest</a:t>
            </a:r>
            <a:endParaRPr lang="en-US" sz="2800" dirty="0"/>
          </a:p>
          <a:p>
            <a:pPr lvl="1"/>
            <a:r>
              <a:rPr lang="en-US" sz="2400" i="1" dirty="0" err="1"/>
              <a:t>Src</a:t>
            </a:r>
            <a:r>
              <a:rPr lang="en-US" sz="2400" dirty="0"/>
              <a:t> is address mode expression</a:t>
            </a:r>
          </a:p>
          <a:p>
            <a:pPr lvl="1"/>
            <a:r>
              <a:rPr lang="en-US" sz="2400" dirty="0"/>
              <a:t>Set </a:t>
            </a:r>
            <a:r>
              <a:rPr lang="en-US" sz="2400" i="1" dirty="0" err="1"/>
              <a:t>Dest</a:t>
            </a:r>
            <a:r>
              <a:rPr lang="en-US" sz="2400" dirty="0"/>
              <a:t> to address denoted by expression</a:t>
            </a:r>
          </a:p>
          <a:p>
            <a:endParaRPr lang="en-US" sz="2800" dirty="0" smtClean="0"/>
          </a:p>
          <a:p>
            <a:r>
              <a:rPr lang="en-US" sz="2800" dirty="0" smtClean="0"/>
              <a:t>Uses</a:t>
            </a:r>
            <a:endParaRPr lang="en-US" sz="2800" dirty="0"/>
          </a:p>
          <a:p>
            <a:pPr lvl="1"/>
            <a:r>
              <a:rPr lang="en-US" sz="2400" dirty="0"/>
              <a:t>Computing addresses without a memory reference</a:t>
            </a:r>
          </a:p>
          <a:p>
            <a:pPr lvl="2"/>
            <a:r>
              <a:rPr lang="en-US" sz="2000" dirty="0"/>
              <a:t>E.g., translation of </a:t>
            </a:r>
            <a:r>
              <a:rPr lang="en-US" sz="2000" b="1" dirty="0">
                <a:latin typeface="Courier New" pitchFamily="49" charset="0"/>
              </a:rPr>
              <a:t>p = &amp;x[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];</a:t>
            </a:r>
            <a:endParaRPr lang="en-US" sz="2000" b="1" dirty="0"/>
          </a:p>
          <a:p>
            <a:pPr lvl="1"/>
            <a:r>
              <a:rPr lang="en-US" sz="2400" dirty="0"/>
              <a:t>Computing arithmetic expressions of the form x + </a:t>
            </a:r>
            <a:r>
              <a:rPr lang="en-US" sz="2400" dirty="0" err="1"/>
              <a:t>k</a:t>
            </a:r>
            <a:r>
              <a:rPr lang="en-US" sz="2400" dirty="0" smtClean="0"/>
              <a:t>*</a:t>
            </a:r>
            <a:r>
              <a:rPr lang="en-US" sz="2400" dirty="0" err="1" smtClean="0"/>
              <a:t>i</a:t>
            </a:r>
            <a:endParaRPr lang="en-US" sz="2400" dirty="0" smtClean="0"/>
          </a:p>
          <a:p>
            <a:pPr lvl="2"/>
            <a:r>
              <a:rPr lang="en-US" sz="2000" dirty="0"/>
              <a:t>k = 1, 2, 4, or </a:t>
            </a:r>
            <a:r>
              <a:rPr lang="en-US" sz="2000" dirty="0" smtClean="0"/>
              <a:t>8</a:t>
            </a:r>
            <a:endParaRPr lang="en-US" dirty="0" smtClean="0"/>
          </a:p>
          <a:p>
            <a:pPr lvl="2">
              <a:buNone/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264400" cy="573088"/>
          </a:xfrm>
        </p:spPr>
        <p:txBody>
          <a:bodyPr/>
          <a:lstStyle/>
          <a:p>
            <a:r>
              <a:rPr lang="en-US"/>
              <a:t>Some Arithmetic Operations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>
              <a:tabLst>
                <a:tab pos="2857500" algn="l"/>
                <a:tab pos="5600700" algn="l"/>
              </a:tabLst>
            </a:pPr>
            <a:r>
              <a:rPr lang="en-US" dirty="0" smtClean="0"/>
              <a:t>Two </a:t>
            </a:r>
            <a:r>
              <a:rPr lang="en-US" dirty="0"/>
              <a:t>Operand </a:t>
            </a:r>
            <a:r>
              <a:rPr lang="en-US" dirty="0" smtClean="0"/>
              <a:t>Instructions:</a:t>
            </a:r>
          </a:p>
          <a:p>
            <a:pPr marL="623888" lvl="1" indent="-223838" defTabSz="895350">
              <a:buNone/>
              <a:tabLst>
                <a:tab pos="2857500" algn="l"/>
                <a:tab pos="5600700" algn="l"/>
              </a:tabLst>
            </a:pPr>
            <a:r>
              <a:rPr lang="en-US" b="1" i="1" dirty="0" smtClean="0">
                <a:solidFill>
                  <a:srgbClr val="C00000"/>
                </a:solidFill>
              </a:rPr>
              <a:t>Format</a:t>
            </a:r>
            <a:r>
              <a:rPr lang="en-US" dirty="0" smtClean="0"/>
              <a:t>	</a:t>
            </a:r>
            <a:r>
              <a:rPr lang="en-US" b="1" i="1" dirty="0" smtClean="0">
                <a:solidFill>
                  <a:srgbClr val="C00000"/>
                </a:solidFill>
              </a:rPr>
              <a:t>Computation</a:t>
            </a:r>
            <a:endParaRPr lang="en-US" b="1" i="1" dirty="0">
              <a:solidFill>
                <a:srgbClr val="C00000"/>
              </a:solidFill>
            </a:endParaRPr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addl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/>
              <a:t> </a:t>
            </a:r>
            <a:r>
              <a:rPr lang="en-US" i="1" dirty="0" err="1" smtClean="0"/>
              <a:t>Src</a:t>
            </a:r>
            <a:r>
              <a:rPr lang="en-US" dirty="0" err="1" smtClean="0"/>
              <a:t>,</a:t>
            </a:r>
            <a:r>
              <a:rPr lang="en-US" i="1" dirty="0" err="1" smtClean="0"/>
              <a:t>Dest</a:t>
            </a:r>
            <a:r>
              <a:rPr lang="en-US" dirty="0"/>
              <a:t>	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+ </a:t>
            </a:r>
            <a:r>
              <a:rPr lang="en-US" i="1" dirty="0" err="1"/>
              <a:t>Src</a:t>
            </a:r>
            <a:endParaRPr lang="en-US" i="1" dirty="0"/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subl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/>
              <a:t> </a:t>
            </a:r>
            <a:r>
              <a:rPr lang="en-US" i="1" dirty="0" err="1"/>
              <a:t>Src</a:t>
            </a:r>
            <a:r>
              <a:rPr lang="en-US" dirty="0" err="1"/>
              <a:t>,</a:t>
            </a:r>
            <a:r>
              <a:rPr lang="en-US" i="1" dirty="0" err="1"/>
              <a:t>Dest</a:t>
            </a:r>
            <a:r>
              <a:rPr lang="en-US" dirty="0"/>
              <a:t>	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- </a:t>
            </a:r>
            <a:r>
              <a:rPr lang="en-US" i="1" dirty="0" err="1"/>
              <a:t>Src</a:t>
            </a:r>
            <a:endParaRPr lang="en-US" i="1" dirty="0"/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imull</a:t>
            </a:r>
            <a:r>
              <a:rPr lang="en-US" b="1" dirty="0"/>
              <a:t> </a:t>
            </a:r>
            <a:r>
              <a:rPr lang="en-US" i="1" dirty="0" err="1"/>
              <a:t>Src,Dest</a:t>
            </a:r>
            <a:r>
              <a:rPr lang="en-US" i="1" dirty="0"/>
              <a:t>	</a:t>
            </a:r>
            <a:r>
              <a:rPr lang="en-US" i="1" dirty="0" err="1"/>
              <a:t>Dest</a:t>
            </a:r>
            <a:r>
              <a:rPr lang="en-US" i="1" dirty="0"/>
              <a:t> = </a:t>
            </a:r>
            <a:r>
              <a:rPr lang="en-US" i="1" dirty="0" err="1"/>
              <a:t>Dest</a:t>
            </a:r>
            <a:r>
              <a:rPr lang="en-US" i="1" dirty="0"/>
              <a:t> * </a:t>
            </a:r>
            <a:r>
              <a:rPr lang="en-US" i="1" dirty="0" err="1"/>
              <a:t>Src</a:t>
            </a:r>
            <a:endParaRPr lang="en-US" i="1" dirty="0"/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sall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/>
              <a:t> </a:t>
            </a:r>
            <a:r>
              <a:rPr lang="en-US" i="1" dirty="0" err="1"/>
              <a:t>Src,Dest</a:t>
            </a:r>
            <a:r>
              <a:rPr lang="en-US" i="1" dirty="0"/>
              <a:t>	</a:t>
            </a:r>
            <a:r>
              <a:rPr lang="en-US" i="1" dirty="0" err="1"/>
              <a:t>Dest</a:t>
            </a:r>
            <a:r>
              <a:rPr lang="en-US" i="1" dirty="0"/>
              <a:t> = </a:t>
            </a:r>
            <a:r>
              <a:rPr lang="en-US" i="1" dirty="0" err="1"/>
              <a:t>Dest</a:t>
            </a:r>
            <a:r>
              <a:rPr lang="en-US" i="1" dirty="0"/>
              <a:t> &lt;&lt; </a:t>
            </a:r>
            <a:r>
              <a:rPr lang="en-US" i="1" dirty="0" err="1"/>
              <a:t>Src</a:t>
            </a:r>
            <a:r>
              <a:rPr lang="en-US" i="1" dirty="0"/>
              <a:t>	</a:t>
            </a:r>
            <a:r>
              <a:rPr lang="en-US" b="1" i="1" dirty="0">
                <a:solidFill>
                  <a:srgbClr val="C00000"/>
                </a:solidFill>
              </a:rPr>
              <a:t>Also called </a:t>
            </a:r>
            <a:r>
              <a:rPr lang="en-US" b="1" i="1" dirty="0" err="1">
                <a:solidFill>
                  <a:srgbClr val="C00000"/>
                </a:solidFill>
              </a:rPr>
              <a:t>shll</a:t>
            </a:r>
            <a:endParaRPr lang="en-US" b="1" i="1" dirty="0">
              <a:solidFill>
                <a:srgbClr val="C00000"/>
              </a:solidFill>
            </a:endParaRPr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sarl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/>
              <a:t> </a:t>
            </a:r>
            <a:r>
              <a:rPr lang="en-US" i="1" dirty="0" err="1"/>
              <a:t>Src,Dest</a:t>
            </a:r>
            <a:r>
              <a:rPr lang="en-US" i="1" dirty="0"/>
              <a:t>	</a:t>
            </a:r>
            <a:r>
              <a:rPr lang="en-US" i="1" dirty="0" err="1"/>
              <a:t>Dest</a:t>
            </a:r>
            <a:r>
              <a:rPr lang="en-US" i="1" dirty="0"/>
              <a:t> = </a:t>
            </a:r>
            <a:r>
              <a:rPr lang="en-US" i="1" dirty="0" err="1"/>
              <a:t>Dest</a:t>
            </a:r>
            <a:r>
              <a:rPr lang="en-US" i="1" dirty="0"/>
              <a:t> &gt;&gt; </a:t>
            </a:r>
            <a:r>
              <a:rPr lang="en-US" i="1" dirty="0" err="1"/>
              <a:t>Src</a:t>
            </a:r>
            <a:r>
              <a:rPr lang="en-US" i="1" dirty="0"/>
              <a:t>	</a:t>
            </a:r>
            <a:r>
              <a:rPr lang="en-US" b="1" i="1" dirty="0">
                <a:solidFill>
                  <a:srgbClr val="C00000"/>
                </a:solidFill>
              </a:rPr>
              <a:t>Arithmetic</a:t>
            </a:r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shrl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/>
              <a:t> </a:t>
            </a:r>
            <a:r>
              <a:rPr lang="en-US" i="1" dirty="0" err="1"/>
              <a:t>Src,Dest</a:t>
            </a:r>
            <a:r>
              <a:rPr lang="en-US" i="1" dirty="0"/>
              <a:t>	</a:t>
            </a:r>
            <a:r>
              <a:rPr lang="en-US" i="1" dirty="0" err="1"/>
              <a:t>Dest</a:t>
            </a:r>
            <a:r>
              <a:rPr lang="en-US" i="1" dirty="0"/>
              <a:t> = </a:t>
            </a:r>
            <a:r>
              <a:rPr lang="en-US" i="1" dirty="0" err="1"/>
              <a:t>Dest</a:t>
            </a:r>
            <a:r>
              <a:rPr lang="en-US" i="1" dirty="0"/>
              <a:t> &gt;&gt; </a:t>
            </a:r>
            <a:r>
              <a:rPr lang="en-US" i="1" dirty="0" err="1"/>
              <a:t>Src</a:t>
            </a:r>
            <a:r>
              <a:rPr lang="en-US" i="1" dirty="0"/>
              <a:t>	</a:t>
            </a:r>
            <a:r>
              <a:rPr lang="en-US" b="1" i="1" dirty="0">
                <a:solidFill>
                  <a:srgbClr val="C00000"/>
                </a:solidFill>
              </a:rPr>
              <a:t>Logical</a:t>
            </a:r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xorl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/>
              <a:t> </a:t>
            </a:r>
            <a:r>
              <a:rPr lang="en-US" i="1" dirty="0" err="1"/>
              <a:t>Src,Dest</a:t>
            </a:r>
            <a:r>
              <a:rPr lang="en-US" i="1" dirty="0"/>
              <a:t>	</a:t>
            </a:r>
            <a:r>
              <a:rPr lang="en-US" i="1" dirty="0" err="1"/>
              <a:t>Dest</a:t>
            </a:r>
            <a:r>
              <a:rPr lang="en-US" i="1" dirty="0"/>
              <a:t> = </a:t>
            </a:r>
            <a:r>
              <a:rPr lang="en-US" i="1" dirty="0" err="1"/>
              <a:t>Dest</a:t>
            </a:r>
            <a:r>
              <a:rPr lang="en-US" i="1" dirty="0"/>
              <a:t> ^ </a:t>
            </a:r>
            <a:r>
              <a:rPr lang="en-US" i="1" dirty="0" err="1"/>
              <a:t>Src</a:t>
            </a:r>
            <a:endParaRPr lang="en-US" i="1" dirty="0"/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andl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/>
              <a:t> </a:t>
            </a:r>
            <a:r>
              <a:rPr lang="en-US" i="1" dirty="0" err="1"/>
              <a:t>Src,Dest</a:t>
            </a:r>
            <a:r>
              <a:rPr lang="en-US" i="1" dirty="0"/>
              <a:t>	</a:t>
            </a:r>
            <a:r>
              <a:rPr lang="en-US" i="1" dirty="0" err="1"/>
              <a:t>Dest</a:t>
            </a:r>
            <a:r>
              <a:rPr lang="en-US" i="1" dirty="0"/>
              <a:t> = </a:t>
            </a:r>
            <a:r>
              <a:rPr lang="en-US" i="1" dirty="0" err="1"/>
              <a:t>Dest</a:t>
            </a:r>
            <a:r>
              <a:rPr lang="en-US" i="1" dirty="0"/>
              <a:t> &amp; </a:t>
            </a:r>
            <a:r>
              <a:rPr lang="en-US" i="1" dirty="0" err="1"/>
              <a:t>Src</a:t>
            </a:r>
            <a:endParaRPr lang="en-US" i="1" dirty="0"/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orl</a:t>
            </a: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/>
              <a:t> </a:t>
            </a:r>
            <a:r>
              <a:rPr lang="en-US" i="1" dirty="0" err="1"/>
              <a:t>Src,Dest</a:t>
            </a:r>
            <a:r>
              <a:rPr lang="en-US" i="1" dirty="0"/>
              <a:t>	</a:t>
            </a:r>
            <a:r>
              <a:rPr lang="en-US" i="1" dirty="0" err="1"/>
              <a:t>Dest</a:t>
            </a:r>
            <a:r>
              <a:rPr lang="en-US" i="1" dirty="0"/>
              <a:t> = </a:t>
            </a:r>
            <a:r>
              <a:rPr lang="en-US" i="1" dirty="0" err="1"/>
              <a:t>Dest</a:t>
            </a:r>
            <a:r>
              <a:rPr lang="en-US" i="1" dirty="0"/>
              <a:t> | </a:t>
            </a:r>
            <a:r>
              <a:rPr lang="en-US" i="1" dirty="0" err="1" smtClean="0"/>
              <a:t>Src</a:t>
            </a:r>
            <a:endParaRPr lang="en-US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264400" cy="573088"/>
          </a:xfrm>
        </p:spPr>
        <p:txBody>
          <a:bodyPr/>
          <a:lstStyle/>
          <a:p>
            <a:r>
              <a:rPr lang="en-US"/>
              <a:t>Some Arithmetic Operations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>
              <a:tabLst>
                <a:tab pos="2857500" algn="l"/>
                <a:tab pos="5600700" algn="l"/>
              </a:tabLst>
            </a:pPr>
            <a:r>
              <a:rPr lang="en-US" dirty="0" smtClean="0"/>
              <a:t>Two </a:t>
            </a:r>
            <a:r>
              <a:rPr lang="en-US" dirty="0"/>
              <a:t>Operand </a:t>
            </a:r>
            <a:r>
              <a:rPr lang="en-US" dirty="0" smtClean="0"/>
              <a:t>Instructions:</a:t>
            </a:r>
          </a:p>
          <a:p>
            <a:pPr marL="623888" lvl="1" indent="-223838" defTabSz="895350">
              <a:buNone/>
              <a:tabLst>
                <a:tab pos="2857500" algn="l"/>
                <a:tab pos="5600700" algn="l"/>
              </a:tabLst>
            </a:pPr>
            <a:r>
              <a:rPr lang="en-US" b="1" i="1" dirty="0" smtClean="0">
                <a:solidFill>
                  <a:srgbClr val="C00000"/>
                </a:solidFill>
              </a:rPr>
              <a:t>Format</a:t>
            </a:r>
            <a:r>
              <a:rPr lang="en-US" dirty="0" smtClean="0"/>
              <a:t>	</a:t>
            </a:r>
            <a:r>
              <a:rPr lang="en-US" b="1" i="1" dirty="0" smtClean="0">
                <a:solidFill>
                  <a:srgbClr val="C00000"/>
                </a:solidFill>
              </a:rPr>
              <a:t>Computation</a:t>
            </a:r>
            <a:endParaRPr lang="en-US" b="1" i="1" dirty="0">
              <a:solidFill>
                <a:srgbClr val="C00000"/>
              </a:solidFill>
            </a:endParaRPr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addl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/>
              <a:t> </a:t>
            </a:r>
            <a:r>
              <a:rPr lang="en-US" i="1" dirty="0" err="1" smtClean="0"/>
              <a:t>Src</a:t>
            </a:r>
            <a:r>
              <a:rPr lang="en-US" dirty="0" err="1" smtClean="0"/>
              <a:t>,</a:t>
            </a:r>
            <a:r>
              <a:rPr lang="en-US" i="1" dirty="0" err="1" smtClean="0"/>
              <a:t>Dest</a:t>
            </a:r>
            <a:r>
              <a:rPr lang="en-US" dirty="0"/>
              <a:t>	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+ </a:t>
            </a:r>
            <a:r>
              <a:rPr lang="en-US" i="1" dirty="0" err="1"/>
              <a:t>Src</a:t>
            </a:r>
            <a:endParaRPr lang="en-US" i="1" dirty="0"/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subl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/>
              <a:t> </a:t>
            </a:r>
            <a:r>
              <a:rPr lang="en-US" i="1" dirty="0" err="1"/>
              <a:t>Src</a:t>
            </a:r>
            <a:r>
              <a:rPr lang="en-US" dirty="0" err="1"/>
              <a:t>,</a:t>
            </a:r>
            <a:r>
              <a:rPr lang="en-US" i="1" dirty="0" err="1"/>
              <a:t>Dest</a:t>
            </a:r>
            <a:r>
              <a:rPr lang="en-US" dirty="0"/>
              <a:t>	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- </a:t>
            </a:r>
            <a:r>
              <a:rPr lang="en-US" i="1" dirty="0" err="1"/>
              <a:t>Src</a:t>
            </a:r>
            <a:endParaRPr lang="en-US" i="1" dirty="0"/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imull</a:t>
            </a:r>
            <a:r>
              <a:rPr lang="en-US" b="1" dirty="0"/>
              <a:t> </a:t>
            </a:r>
            <a:r>
              <a:rPr lang="en-US" i="1" dirty="0" err="1"/>
              <a:t>Src,Dest</a:t>
            </a:r>
            <a:r>
              <a:rPr lang="en-US" i="1" dirty="0"/>
              <a:t>	</a:t>
            </a:r>
            <a:r>
              <a:rPr lang="en-US" i="1" dirty="0" err="1"/>
              <a:t>Dest</a:t>
            </a:r>
            <a:r>
              <a:rPr lang="en-US" i="1" dirty="0"/>
              <a:t> = </a:t>
            </a:r>
            <a:r>
              <a:rPr lang="en-US" i="1" dirty="0" err="1"/>
              <a:t>Dest</a:t>
            </a:r>
            <a:r>
              <a:rPr lang="en-US" i="1" dirty="0"/>
              <a:t> * </a:t>
            </a:r>
            <a:r>
              <a:rPr lang="en-US" i="1" dirty="0" err="1"/>
              <a:t>Src</a:t>
            </a:r>
            <a:endParaRPr lang="en-US" i="1" dirty="0"/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sall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/>
              <a:t> </a:t>
            </a:r>
            <a:r>
              <a:rPr lang="en-US" i="1" dirty="0" err="1"/>
              <a:t>Src,Dest</a:t>
            </a:r>
            <a:r>
              <a:rPr lang="en-US" i="1" dirty="0"/>
              <a:t>	</a:t>
            </a:r>
            <a:r>
              <a:rPr lang="en-US" i="1" dirty="0" err="1"/>
              <a:t>Dest</a:t>
            </a:r>
            <a:r>
              <a:rPr lang="en-US" i="1" dirty="0"/>
              <a:t> = </a:t>
            </a:r>
            <a:r>
              <a:rPr lang="en-US" i="1" dirty="0" err="1"/>
              <a:t>Dest</a:t>
            </a:r>
            <a:r>
              <a:rPr lang="en-US" i="1" dirty="0"/>
              <a:t> &lt;&lt; </a:t>
            </a:r>
            <a:r>
              <a:rPr lang="en-US" i="1" dirty="0" err="1"/>
              <a:t>Src</a:t>
            </a:r>
            <a:r>
              <a:rPr lang="en-US" i="1" dirty="0"/>
              <a:t>	</a:t>
            </a:r>
            <a:r>
              <a:rPr lang="en-US" b="1" i="1" dirty="0">
                <a:solidFill>
                  <a:srgbClr val="C00000"/>
                </a:solidFill>
              </a:rPr>
              <a:t>Also called </a:t>
            </a:r>
            <a:r>
              <a:rPr lang="en-US" b="1" i="1" dirty="0" err="1">
                <a:solidFill>
                  <a:srgbClr val="C00000"/>
                </a:solidFill>
              </a:rPr>
              <a:t>shll</a:t>
            </a:r>
            <a:endParaRPr lang="en-US" b="1" i="1" dirty="0">
              <a:solidFill>
                <a:srgbClr val="C00000"/>
              </a:solidFill>
            </a:endParaRPr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sarl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/>
              <a:t> </a:t>
            </a:r>
            <a:r>
              <a:rPr lang="en-US" i="1" dirty="0" err="1"/>
              <a:t>Src,Dest</a:t>
            </a:r>
            <a:r>
              <a:rPr lang="en-US" i="1" dirty="0"/>
              <a:t>	</a:t>
            </a:r>
            <a:r>
              <a:rPr lang="en-US" i="1" dirty="0" err="1"/>
              <a:t>Dest</a:t>
            </a:r>
            <a:r>
              <a:rPr lang="en-US" i="1" dirty="0"/>
              <a:t> = </a:t>
            </a:r>
            <a:r>
              <a:rPr lang="en-US" i="1" dirty="0" err="1"/>
              <a:t>Dest</a:t>
            </a:r>
            <a:r>
              <a:rPr lang="en-US" i="1" dirty="0"/>
              <a:t> &gt;&gt; </a:t>
            </a:r>
            <a:r>
              <a:rPr lang="en-US" i="1" dirty="0" err="1"/>
              <a:t>Src</a:t>
            </a:r>
            <a:r>
              <a:rPr lang="en-US" i="1" dirty="0"/>
              <a:t>	</a:t>
            </a:r>
            <a:r>
              <a:rPr lang="en-US" b="1" i="1" dirty="0">
                <a:solidFill>
                  <a:srgbClr val="C00000"/>
                </a:solidFill>
              </a:rPr>
              <a:t>Arithmetic</a:t>
            </a:r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shrl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/>
              <a:t> </a:t>
            </a:r>
            <a:r>
              <a:rPr lang="en-US" i="1" dirty="0" err="1"/>
              <a:t>Src,Dest</a:t>
            </a:r>
            <a:r>
              <a:rPr lang="en-US" i="1" dirty="0"/>
              <a:t>	</a:t>
            </a:r>
            <a:r>
              <a:rPr lang="en-US" i="1" dirty="0" err="1"/>
              <a:t>Dest</a:t>
            </a:r>
            <a:r>
              <a:rPr lang="en-US" i="1" dirty="0"/>
              <a:t> = </a:t>
            </a:r>
            <a:r>
              <a:rPr lang="en-US" i="1" dirty="0" err="1"/>
              <a:t>Dest</a:t>
            </a:r>
            <a:r>
              <a:rPr lang="en-US" i="1" dirty="0"/>
              <a:t> &gt;&gt; </a:t>
            </a:r>
            <a:r>
              <a:rPr lang="en-US" i="1" dirty="0" err="1"/>
              <a:t>Src</a:t>
            </a:r>
            <a:r>
              <a:rPr lang="en-US" i="1" dirty="0"/>
              <a:t>	</a:t>
            </a:r>
            <a:r>
              <a:rPr lang="en-US" b="1" i="1" dirty="0">
                <a:solidFill>
                  <a:srgbClr val="C00000"/>
                </a:solidFill>
              </a:rPr>
              <a:t>Logical</a:t>
            </a:r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xorl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/>
              <a:t> </a:t>
            </a:r>
            <a:r>
              <a:rPr lang="en-US" i="1" dirty="0" err="1"/>
              <a:t>Src,Dest</a:t>
            </a:r>
            <a:r>
              <a:rPr lang="en-US" i="1" dirty="0"/>
              <a:t>	</a:t>
            </a:r>
            <a:r>
              <a:rPr lang="en-US" i="1" dirty="0" err="1"/>
              <a:t>Dest</a:t>
            </a:r>
            <a:r>
              <a:rPr lang="en-US" i="1" dirty="0"/>
              <a:t> = </a:t>
            </a:r>
            <a:r>
              <a:rPr lang="en-US" i="1" dirty="0" err="1"/>
              <a:t>Dest</a:t>
            </a:r>
            <a:r>
              <a:rPr lang="en-US" i="1" dirty="0"/>
              <a:t> ^ </a:t>
            </a:r>
            <a:r>
              <a:rPr lang="en-US" i="1" dirty="0" err="1"/>
              <a:t>Src</a:t>
            </a:r>
            <a:endParaRPr lang="en-US" i="1" dirty="0"/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andl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/>
              <a:t> </a:t>
            </a:r>
            <a:r>
              <a:rPr lang="en-US" i="1" dirty="0" err="1"/>
              <a:t>Src,Dest</a:t>
            </a:r>
            <a:r>
              <a:rPr lang="en-US" i="1" dirty="0"/>
              <a:t>	</a:t>
            </a:r>
            <a:r>
              <a:rPr lang="en-US" i="1" dirty="0" err="1"/>
              <a:t>Dest</a:t>
            </a:r>
            <a:r>
              <a:rPr lang="en-US" i="1" dirty="0"/>
              <a:t> = </a:t>
            </a:r>
            <a:r>
              <a:rPr lang="en-US" i="1" dirty="0" err="1"/>
              <a:t>Dest</a:t>
            </a:r>
            <a:r>
              <a:rPr lang="en-US" i="1" dirty="0"/>
              <a:t> &amp; </a:t>
            </a:r>
            <a:r>
              <a:rPr lang="en-US" i="1" dirty="0" err="1"/>
              <a:t>Src</a:t>
            </a:r>
            <a:endParaRPr lang="en-US" i="1" dirty="0"/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orl</a:t>
            </a: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/>
              <a:t> </a:t>
            </a:r>
            <a:r>
              <a:rPr lang="en-US" i="1" dirty="0" err="1"/>
              <a:t>Src,Dest</a:t>
            </a:r>
            <a:r>
              <a:rPr lang="en-US" i="1" dirty="0"/>
              <a:t>	</a:t>
            </a:r>
            <a:r>
              <a:rPr lang="en-US" i="1" dirty="0" err="1"/>
              <a:t>Dest</a:t>
            </a:r>
            <a:r>
              <a:rPr lang="en-US" i="1" dirty="0"/>
              <a:t> = </a:t>
            </a:r>
            <a:r>
              <a:rPr lang="en-US" i="1" dirty="0" err="1"/>
              <a:t>Dest</a:t>
            </a:r>
            <a:r>
              <a:rPr lang="en-US" i="1" dirty="0"/>
              <a:t> | </a:t>
            </a:r>
            <a:r>
              <a:rPr lang="en-US" i="1" dirty="0" err="1" smtClean="0"/>
              <a:t>Src</a:t>
            </a:r>
            <a:endParaRPr lang="en-US" i="1" dirty="0" smtClean="0"/>
          </a:p>
          <a:p>
            <a:pPr marL="160338" indent="-222250" defTabSz="895350">
              <a:lnSpc>
                <a:spcPct val="110000"/>
              </a:lnSpc>
              <a:tabLst>
                <a:tab pos="2857500" algn="l"/>
                <a:tab pos="5600700" algn="l"/>
              </a:tabLst>
            </a:pPr>
            <a:r>
              <a:rPr lang="en-US" dirty="0" smtClean="0"/>
              <a:t>No distinction between signed and unsigned </a:t>
            </a:r>
            <a:r>
              <a:rPr lang="en-US" dirty="0" err="1" smtClean="0"/>
              <a:t>int</a:t>
            </a:r>
            <a:r>
              <a:rPr lang="en-US" dirty="0" smtClean="0"/>
              <a:t> (why?)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35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188200" cy="573088"/>
          </a:xfrm>
        </p:spPr>
        <p:txBody>
          <a:bodyPr/>
          <a:lstStyle/>
          <a:p>
            <a:r>
              <a:rPr lang="en-US"/>
              <a:t>Some Arithmetic Operations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>
              <a:tabLst>
                <a:tab pos="2857500" algn="l"/>
                <a:tab pos="5600700" algn="l"/>
              </a:tabLst>
            </a:pPr>
            <a:r>
              <a:rPr lang="en-US" dirty="0" smtClean="0"/>
              <a:t>One </a:t>
            </a:r>
            <a:r>
              <a:rPr lang="en-US" dirty="0"/>
              <a:t>Operand Instructions</a:t>
            </a:r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incl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i="1" dirty="0" err="1" smtClean="0"/>
              <a:t>Dest</a:t>
            </a:r>
            <a:r>
              <a:rPr lang="en-US" dirty="0"/>
              <a:t>	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+ 1</a:t>
            </a:r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decl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i="1" dirty="0" err="1" smtClean="0"/>
              <a:t>Dest</a:t>
            </a:r>
            <a:r>
              <a:rPr lang="en-US" dirty="0"/>
              <a:t>	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- 1</a:t>
            </a:r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negl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i="1" dirty="0" err="1" smtClean="0"/>
              <a:t>Dest</a:t>
            </a:r>
            <a:r>
              <a:rPr lang="en-US" dirty="0"/>
              <a:t>	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dirty="0" smtClean="0">
                <a:latin typeface="Courier New" pitchFamily="49" charset="0"/>
              </a:rPr>
              <a:t>-</a:t>
            </a:r>
            <a:r>
              <a:rPr lang="en-US" i="1" dirty="0" err="1" smtClean="0"/>
              <a:t>Dest</a:t>
            </a:r>
            <a:endParaRPr lang="en-US" dirty="0">
              <a:latin typeface="Courier New" pitchFamily="49" charset="0"/>
            </a:endParaRPr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r>
              <a:rPr lang="en-US" b="1" dirty="0" err="1">
                <a:latin typeface="Courier New" pitchFamily="49" charset="0"/>
              </a:rPr>
              <a:t>notl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i="1" dirty="0" err="1" smtClean="0"/>
              <a:t>Dest</a:t>
            </a:r>
            <a:r>
              <a:rPr lang="en-US" dirty="0"/>
              <a:t>	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dirty="0" smtClean="0">
                <a:latin typeface="Courier New" pitchFamily="49" charset="0"/>
              </a:rPr>
              <a:t>~</a:t>
            </a:r>
            <a:r>
              <a:rPr lang="en-US" i="1" dirty="0" err="1" smtClean="0"/>
              <a:t>Dest</a:t>
            </a:r>
            <a:endParaRPr lang="en-US" i="1" dirty="0" smtClean="0"/>
          </a:p>
          <a:p>
            <a:pPr marL="560388" lvl="1" indent="-222250" defTabSz="895350">
              <a:lnSpc>
                <a:spcPct val="110000"/>
              </a:lnSpc>
              <a:buFont typeface="Wingdings" pitchFamily="2" charset="2"/>
              <a:buNone/>
              <a:tabLst>
                <a:tab pos="2857500" algn="l"/>
                <a:tab pos="5600700" algn="l"/>
              </a:tabLst>
            </a:pPr>
            <a:endParaRPr lang="en-US" i="1" dirty="0" smtClean="0"/>
          </a:p>
          <a:p>
            <a:pPr marL="160338" indent="-222250" defTabSz="895350">
              <a:lnSpc>
                <a:spcPct val="110000"/>
              </a:lnSpc>
              <a:tabLst>
                <a:tab pos="2857500" algn="l"/>
                <a:tab pos="5600700" algn="l"/>
              </a:tabLst>
            </a:pPr>
            <a:r>
              <a:rPr lang="en-US" dirty="0" smtClean="0"/>
              <a:t>See book for more instructions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r>
              <a:rPr lang="en-US" dirty="0" smtClean="0"/>
              <a:t>Three Kinds of Instructions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27150"/>
            <a:ext cx="8548687" cy="4921250"/>
          </a:xfrm>
        </p:spPr>
        <p:txBody>
          <a:bodyPr/>
          <a:lstStyle/>
          <a:p>
            <a:r>
              <a:rPr lang="en-US" dirty="0" smtClean="0"/>
              <a:t>Perform </a:t>
            </a:r>
            <a:r>
              <a:rPr lang="en-US" dirty="0"/>
              <a:t>arithmetic function on register or memory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c = a + b;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Transfer </a:t>
            </a:r>
            <a:r>
              <a:rPr lang="en-US" dirty="0"/>
              <a:t>data between memory and register</a:t>
            </a:r>
          </a:p>
          <a:p>
            <a:pPr lvl="1"/>
            <a:r>
              <a:rPr lang="en-US" dirty="0"/>
              <a:t>Load data from memory into </a:t>
            </a:r>
            <a:r>
              <a:rPr lang="en-US" dirty="0" smtClean="0"/>
              <a:t>register</a:t>
            </a:r>
          </a:p>
          <a:p>
            <a:pPr lvl="2"/>
            <a:r>
              <a:rPr lang="en-US" dirty="0" smtClean="0"/>
              <a:t>%</a:t>
            </a:r>
            <a:r>
              <a:rPr lang="en-US" dirty="0" err="1" smtClean="0"/>
              <a:t>reg</a:t>
            </a:r>
            <a:r>
              <a:rPr lang="en-US" dirty="0" smtClean="0"/>
              <a:t> = </a:t>
            </a:r>
            <a:r>
              <a:rPr lang="en-US" dirty="0" err="1" smtClean="0"/>
              <a:t>Mem</a:t>
            </a:r>
            <a:r>
              <a:rPr lang="en-US" dirty="0" smtClean="0"/>
              <a:t>[address] </a:t>
            </a:r>
            <a:endParaRPr lang="en-US" dirty="0"/>
          </a:p>
          <a:p>
            <a:pPr lvl="1"/>
            <a:r>
              <a:rPr lang="en-US" dirty="0"/>
              <a:t>Store register data into </a:t>
            </a:r>
            <a:r>
              <a:rPr lang="en-US" dirty="0" smtClean="0"/>
              <a:t>memory</a:t>
            </a:r>
          </a:p>
          <a:p>
            <a:pPr lvl="2"/>
            <a:r>
              <a:rPr lang="en-US" dirty="0" err="1" smtClean="0"/>
              <a:t>Mem</a:t>
            </a:r>
            <a:r>
              <a:rPr lang="en-US" dirty="0" smtClean="0"/>
              <a:t>[address] = %</a:t>
            </a:r>
            <a:r>
              <a:rPr lang="en-US" dirty="0" err="1" smtClean="0"/>
              <a:t>reg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Transfer control (control flow)</a:t>
            </a:r>
            <a:endParaRPr lang="en-US" dirty="0"/>
          </a:p>
          <a:p>
            <a:pPr lvl="1"/>
            <a:r>
              <a:rPr lang="en-US" dirty="0"/>
              <a:t>Unconditional jumps to/from procedures</a:t>
            </a:r>
          </a:p>
          <a:p>
            <a:pPr lvl="1"/>
            <a:r>
              <a:rPr lang="en-US" dirty="0"/>
              <a:t>Conditional branches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57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304800"/>
            <a:ext cx="8562975" cy="762000"/>
          </a:xfrm>
        </p:spPr>
        <p:txBody>
          <a:bodyPr/>
          <a:lstStyle/>
          <a:p>
            <a:r>
              <a:rPr lang="en-US" sz="3400"/>
              <a:t>Using </a:t>
            </a:r>
            <a:r>
              <a:rPr lang="en-US" sz="3400">
                <a:latin typeface="Courier New" pitchFamily="49" charset="0"/>
              </a:rPr>
              <a:t>leal</a:t>
            </a:r>
            <a:r>
              <a:rPr lang="en-US" sz="3400"/>
              <a:t> for Arithmetic Expressions</a:t>
            </a: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381000" y="1752600"/>
            <a:ext cx="3429000" cy="31226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int arith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(int x, int y, int z)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x+y;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t2 = z+t1;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t3 = x+4;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t4 = y * 48;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t5 = t3 + t4;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rval = t2 * t5;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return rval;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3657600" y="1143000"/>
            <a:ext cx="4114800" cy="448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arith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8(%ebp),%eax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12(%ebp),%edx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edx,%eax),%ecx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(%edx,%edx,2),%edx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sall</a:t>
            </a:r>
            <a:r>
              <a:rPr lang="en-US" sz="1800" dirty="0">
                <a:latin typeface="Courier New" pitchFamily="49" charset="0"/>
              </a:rPr>
              <a:t> $4,%edx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 16(%ebp),%ecx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4(%edx,%eax),%eax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imull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ecx,%eax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ebp,%esp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</p:txBody>
      </p:sp>
      <p:sp>
        <p:nvSpPr>
          <p:cNvPr id="164869" name="AutoShape 5"/>
          <p:cNvSpPr>
            <a:spLocks/>
          </p:cNvSpPr>
          <p:nvPr/>
        </p:nvSpPr>
        <p:spPr bwMode="auto">
          <a:xfrm>
            <a:off x="7620000" y="2362200"/>
            <a:ext cx="304800" cy="2133600"/>
          </a:xfrm>
          <a:prstGeom prst="rightBrace">
            <a:avLst>
              <a:gd name="adj1" fmla="val 583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8001000" y="3276600"/>
            <a:ext cx="6703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Body</a:t>
            </a:r>
          </a:p>
        </p:txBody>
      </p:sp>
      <p:sp>
        <p:nvSpPr>
          <p:cNvPr id="164871" name="AutoShape 7"/>
          <p:cNvSpPr>
            <a:spLocks/>
          </p:cNvSpPr>
          <p:nvPr/>
        </p:nvSpPr>
        <p:spPr bwMode="auto">
          <a:xfrm>
            <a:off x="7696200" y="1447800"/>
            <a:ext cx="228600" cy="4572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8001000" y="1524000"/>
            <a:ext cx="48763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Up</a:t>
            </a:r>
          </a:p>
        </p:txBody>
      </p:sp>
      <p:sp>
        <p:nvSpPr>
          <p:cNvPr id="164873" name="AutoShape 9"/>
          <p:cNvSpPr>
            <a:spLocks/>
          </p:cNvSpPr>
          <p:nvPr/>
        </p:nvSpPr>
        <p:spPr bwMode="auto">
          <a:xfrm>
            <a:off x="7620000" y="4800600"/>
            <a:ext cx="304800" cy="685800"/>
          </a:xfrm>
          <a:prstGeom prst="righ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4874" name="Text Box 10"/>
          <p:cNvSpPr txBox="1">
            <a:spLocks noChangeArrowheads="1"/>
          </p:cNvSpPr>
          <p:nvPr/>
        </p:nvSpPr>
        <p:spPr bwMode="auto">
          <a:xfrm>
            <a:off x="7924800" y="4953000"/>
            <a:ext cx="74090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Finish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2"/>
            <a:ext cx="6008688" cy="573088"/>
          </a:xfrm>
        </p:spPr>
        <p:txBody>
          <a:bodyPr/>
          <a:lstStyle/>
          <a:p>
            <a:r>
              <a:rPr lang="en-US"/>
              <a:t>Understanding </a:t>
            </a:r>
            <a:r>
              <a:rPr lang="en-US">
                <a:latin typeface="Courier New" pitchFamily="49" charset="0"/>
              </a:rPr>
              <a:t>arith</a:t>
            </a:r>
            <a:endParaRPr lang="en-US"/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609600" y="1143000"/>
            <a:ext cx="3429000" cy="31226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int arith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(int x, int y, int z)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x+y;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t2 = z+t1;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t3 = x+4;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t4 = y * 48;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t5 = t3 + t4;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rval = t2 * t5;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return rval;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304800" y="4419600"/>
            <a:ext cx="67818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8(%ebp),%eax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12(%ebp),%edx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edx,%eax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x+y</a:t>
            </a:r>
            <a:r>
              <a:rPr lang="en-US" sz="1800" dirty="0">
                <a:latin typeface="Courier New" pitchFamily="49" charset="0"/>
              </a:rPr>
              <a:t>  (t1)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(%edx,%edx,2),%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3*y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sall</a:t>
            </a:r>
            <a:r>
              <a:rPr lang="en-US" sz="1800" dirty="0">
                <a:latin typeface="Courier New" pitchFamily="49" charset="0"/>
              </a:rPr>
              <a:t> $4,%edx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48*y (t4)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 16(%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z+t1 (t2)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4(%</a:t>
            </a:r>
            <a:r>
              <a:rPr lang="en-US" sz="1800" dirty="0" err="1">
                <a:latin typeface="Courier New" pitchFamily="49" charset="0"/>
              </a:rPr>
              <a:t>edx,%eax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4+t4+x (t5)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imull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ecx,%eax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t5*t2 (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0199" y="1219200"/>
            <a:ext cx="3305175" cy="2971800"/>
            <a:chOff x="3408" y="672"/>
            <a:chExt cx="2082" cy="1872"/>
          </a:xfrm>
        </p:grpSpPr>
        <p:sp>
          <p:nvSpPr>
            <p:cNvPr id="165894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y</a:t>
              </a:r>
            </a:p>
          </p:txBody>
        </p:sp>
        <p:sp>
          <p:nvSpPr>
            <p:cNvPr id="165895" name="Rectangle 7"/>
            <p:cNvSpPr>
              <a:spLocks noChangeArrowheads="1"/>
            </p:cNvSpPr>
            <p:nvPr/>
          </p:nvSpPr>
          <p:spPr bwMode="auto">
            <a:xfrm>
              <a:off x="3984" y="182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x</a:t>
              </a:r>
            </a:p>
          </p:txBody>
        </p:sp>
        <p:sp>
          <p:nvSpPr>
            <p:cNvPr id="165896" name="Rectangle 8"/>
            <p:cNvSpPr>
              <a:spLocks noChangeArrowheads="1"/>
            </p:cNvSpPr>
            <p:nvPr/>
          </p:nvSpPr>
          <p:spPr bwMode="auto">
            <a:xfrm>
              <a:off x="3984" y="206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 err="1">
                  <a:latin typeface="Calibri" pitchFamily="34" charset="0"/>
                </a:rPr>
                <a:t>Rtn</a:t>
              </a:r>
              <a:r>
                <a:rPr lang="en-US" sz="1800" dirty="0">
                  <a:latin typeface="Calibri" pitchFamily="34" charset="0"/>
                </a:rPr>
                <a:t> </a:t>
              </a:r>
              <a:r>
                <a:rPr lang="en-US" sz="1800" dirty="0" err="1">
                  <a:latin typeface="Calibri" pitchFamily="34" charset="0"/>
                </a:rPr>
                <a:t>adr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7" name="Rectangle 9"/>
            <p:cNvSpPr>
              <a:spLocks noChangeArrowheads="1"/>
            </p:cNvSpPr>
            <p:nvPr/>
          </p:nvSpPr>
          <p:spPr bwMode="auto">
            <a:xfrm>
              <a:off x="3984" y="230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Old %</a:t>
              </a:r>
              <a:r>
                <a:rPr lang="en-US" sz="1800" dirty="0" err="1">
                  <a:latin typeface="Courier New" pitchFamily="49" charset="0"/>
                </a:rPr>
                <a:t>ebp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8" name="Line 10"/>
            <p:cNvSpPr>
              <a:spLocks noChangeShapeType="1"/>
            </p:cNvSpPr>
            <p:nvPr/>
          </p:nvSpPr>
          <p:spPr bwMode="auto">
            <a:xfrm flipH="1">
              <a:off x="4656" y="240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9" name="Text Box 11"/>
            <p:cNvSpPr txBox="1">
              <a:spLocks noChangeArrowheads="1"/>
            </p:cNvSpPr>
            <p:nvPr/>
          </p:nvSpPr>
          <p:spPr bwMode="auto">
            <a:xfrm>
              <a:off x="5030" y="2292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165900" name="Text Box 12"/>
            <p:cNvSpPr txBox="1">
              <a:spLocks noChangeArrowheads="1"/>
            </p:cNvSpPr>
            <p:nvPr/>
          </p:nvSpPr>
          <p:spPr bwMode="auto">
            <a:xfrm>
              <a:off x="3648" y="230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0 </a:t>
              </a:r>
            </a:p>
          </p:txBody>
        </p:sp>
        <p:sp>
          <p:nvSpPr>
            <p:cNvPr id="165901" name="Text Box 13"/>
            <p:cNvSpPr txBox="1">
              <a:spLocks noChangeArrowheads="1"/>
            </p:cNvSpPr>
            <p:nvPr/>
          </p:nvSpPr>
          <p:spPr bwMode="auto">
            <a:xfrm>
              <a:off x="3648" y="206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4 </a:t>
              </a:r>
            </a:p>
          </p:txBody>
        </p:sp>
        <p:sp>
          <p:nvSpPr>
            <p:cNvPr id="165902" name="Text Box 14"/>
            <p:cNvSpPr txBox="1">
              <a:spLocks noChangeArrowheads="1"/>
            </p:cNvSpPr>
            <p:nvPr/>
          </p:nvSpPr>
          <p:spPr bwMode="auto">
            <a:xfrm>
              <a:off x="3648" y="182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8 </a:t>
              </a:r>
            </a:p>
          </p:txBody>
        </p:sp>
        <p:sp>
          <p:nvSpPr>
            <p:cNvPr id="165903" name="Text Box 15"/>
            <p:cNvSpPr txBox="1">
              <a:spLocks noChangeArrowheads="1"/>
            </p:cNvSpPr>
            <p:nvPr/>
          </p:nvSpPr>
          <p:spPr bwMode="auto">
            <a:xfrm>
              <a:off x="3648" y="158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12 </a:t>
              </a:r>
            </a:p>
          </p:txBody>
        </p:sp>
        <p:sp>
          <p:nvSpPr>
            <p:cNvPr id="165904" name="Text Box 16"/>
            <p:cNvSpPr txBox="1">
              <a:spLocks noChangeArrowheads="1"/>
            </p:cNvSpPr>
            <p:nvPr/>
          </p:nvSpPr>
          <p:spPr bwMode="auto">
            <a:xfrm>
              <a:off x="3408" y="1056"/>
              <a:ext cx="485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165905" name="Text Box 17"/>
            <p:cNvSpPr txBox="1">
              <a:spLocks noChangeArrowheads="1"/>
            </p:cNvSpPr>
            <p:nvPr/>
          </p:nvSpPr>
          <p:spPr bwMode="auto">
            <a:xfrm>
              <a:off x="4896" y="864"/>
              <a:ext cx="436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Stack</a:t>
              </a:r>
            </a:p>
          </p:txBody>
        </p:sp>
        <p:sp>
          <p:nvSpPr>
            <p:cNvPr id="165906" name="Rectangle 18"/>
            <p:cNvSpPr>
              <a:spLocks noChangeArrowheads="1"/>
            </p:cNvSpPr>
            <p:nvPr/>
          </p:nvSpPr>
          <p:spPr bwMode="auto">
            <a:xfrm>
              <a:off x="3984" y="672"/>
              <a:ext cx="672" cy="6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65907" name="Rectangle 19"/>
            <p:cNvSpPr>
              <a:spLocks noChangeArrowheads="1"/>
            </p:cNvSpPr>
            <p:nvPr/>
          </p:nvSpPr>
          <p:spPr bwMode="auto">
            <a:xfrm>
              <a:off x="3984" y="134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z</a:t>
              </a:r>
            </a:p>
          </p:txBody>
        </p:sp>
        <p:sp>
          <p:nvSpPr>
            <p:cNvPr id="165908" name="Text Box 20"/>
            <p:cNvSpPr txBox="1">
              <a:spLocks noChangeArrowheads="1"/>
            </p:cNvSpPr>
            <p:nvPr/>
          </p:nvSpPr>
          <p:spPr bwMode="auto">
            <a:xfrm>
              <a:off x="3648" y="134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16 </a:t>
              </a:r>
            </a:p>
          </p:txBody>
        </p:sp>
      </p:grpSp>
      <p:sp>
        <p:nvSpPr>
          <p:cNvPr id="22" name="Rectangle 21"/>
          <p:cNvSpPr/>
          <p:nvPr/>
        </p:nvSpPr>
        <p:spPr bwMode="auto">
          <a:xfrm>
            <a:off x="4038600" y="4419600"/>
            <a:ext cx="2895600" cy="2286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What does each of these instructions mean?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2"/>
            <a:ext cx="6008688" cy="573088"/>
          </a:xfrm>
        </p:spPr>
        <p:txBody>
          <a:bodyPr/>
          <a:lstStyle/>
          <a:p>
            <a:r>
              <a:rPr lang="en-US"/>
              <a:t>Understanding </a:t>
            </a:r>
            <a:r>
              <a:rPr lang="en-US">
                <a:latin typeface="Courier New" pitchFamily="49" charset="0"/>
              </a:rPr>
              <a:t>arith</a:t>
            </a:r>
            <a:endParaRPr lang="en-US"/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609600" y="1143000"/>
            <a:ext cx="3429000" cy="31226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int arith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(int x, int y, int z)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x+y;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t2 = z+t1;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t3 = x+4;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t4 = y * 48;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t5 = t3 + t4;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rval = t2 * t5;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return rval;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304800" y="4419600"/>
            <a:ext cx="67818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y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edx,%eax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x+y</a:t>
            </a:r>
            <a:r>
              <a:rPr lang="en-US" sz="1800" dirty="0">
                <a:latin typeface="Courier New" pitchFamily="49" charset="0"/>
              </a:rPr>
              <a:t>  (t1)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(%edx,%edx,2),%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3*y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sall</a:t>
            </a:r>
            <a:r>
              <a:rPr lang="en-US" sz="1800" dirty="0">
                <a:latin typeface="Courier New" pitchFamily="49" charset="0"/>
              </a:rPr>
              <a:t> $4,%edx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48*y (t4)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 16(%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z+t1 (t2)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4(%</a:t>
            </a:r>
            <a:r>
              <a:rPr lang="en-US" sz="1800" dirty="0" err="1">
                <a:latin typeface="Courier New" pitchFamily="49" charset="0"/>
              </a:rPr>
              <a:t>edx,%eax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4+t4+x (t5)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imull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ecx,%eax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t5*t2 (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0199" y="1219200"/>
            <a:ext cx="3305175" cy="2971800"/>
            <a:chOff x="3408" y="672"/>
            <a:chExt cx="2082" cy="1872"/>
          </a:xfrm>
        </p:grpSpPr>
        <p:sp>
          <p:nvSpPr>
            <p:cNvPr id="165894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y</a:t>
              </a:r>
            </a:p>
          </p:txBody>
        </p:sp>
        <p:sp>
          <p:nvSpPr>
            <p:cNvPr id="165895" name="Rectangle 7"/>
            <p:cNvSpPr>
              <a:spLocks noChangeArrowheads="1"/>
            </p:cNvSpPr>
            <p:nvPr/>
          </p:nvSpPr>
          <p:spPr bwMode="auto">
            <a:xfrm>
              <a:off x="3984" y="182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x</a:t>
              </a:r>
            </a:p>
          </p:txBody>
        </p:sp>
        <p:sp>
          <p:nvSpPr>
            <p:cNvPr id="165896" name="Rectangle 8"/>
            <p:cNvSpPr>
              <a:spLocks noChangeArrowheads="1"/>
            </p:cNvSpPr>
            <p:nvPr/>
          </p:nvSpPr>
          <p:spPr bwMode="auto">
            <a:xfrm>
              <a:off x="3984" y="206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 err="1">
                  <a:latin typeface="Calibri" pitchFamily="34" charset="0"/>
                </a:rPr>
                <a:t>Rtn</a:t>
              </a:r>
              <a:r>
                <a:rPr lang="en-US" sz="1800" dirty="0">
                  <a:latin typeface="Calibri" pitchFamily="34" charset="0"/>
                </a:rPr>
                <a:t> </a:t>
              </a:r>
              <a:r>
                <a:rPr lang="en-US" sz="1800" dirty="0" err="1">
                  <a:latin typeface="Calibri" pitchFamily="34" charset="0"/>
                </a:rPr>
                <a:t>adr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7" name="Rectangle 9"/>
            <p:cNvSpPr>
              <a:spLocks noChangeArrowheads="1"/>
            </p:cNvSpPr>
            <p:nvPr/>
          </p:nvSpPr>
          <p:spPr bwMode="auto">
            <a:xfrm>
              <a:off x="3984" y="230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Old %</a:t>
              </a:r>
              <a:r>
                <a:rPr lang="en-US" sz="1800" dirty="0" err="1">
                  <a:latin typeface="Courier New" pitchFamily="49" charset="0"/>
                </a:rPr>
                <a:t>ebp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8" name="Line 10"/>
            <p:cNvSpPr>
              <a:spLocks noChangeShapeType="1"/>
            </p:cNvSpPr>
            <p:nvPr/>
          </p:nvSpPr>
          <p:spPr bwMode="auto">
            <a:xfrm flipH="1">
              <a:off x="4656" y="240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9" name="Text Box 11"/>
            <p:cNvSpPr txBox="1">
              <a:spLocks noChangeArrowheads="1"/>
            </p:cNvSpPr>
            <p:nvPr/>
          </p:nvSpPr>
          <p:spPr bwMode="auto">
            <a:xfrm>
              <a:off x="5030" y="2292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165900" name="Text Box 12"/>
            <p:cNvSpPr txBox="1">
              <a:spLocks noChangeArrowheads="1"/>
            </p:cNvSpPr>
            <p:nvPr/>
          </p:nvSpPr>
          <p:spPr bwMode="auto">
            <a:xfrm>
              <a:off x="3648" y="230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0 </a:t>
              </a:r>
            </a:p>
          </p:txBody>
        </p:sp>
        <p:sp>
          <p:nvSpPr>
            <p:cNvPr id="165901" name="Text Box 13"/>
            <p:cNvSpPr txBox="1">
              <a:spLocks noChangeArrowheads="1"/>
            </p:cNvSpPr>
            <p:nvPr/>
          </p:nvSpPr>
          <p:spPr bwMode="auto">
            <a:xfrm>
              <a:off x="3648" y="206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4 </a:t>
              </a:r>
            </a:p>
          </p:txBody>
        </p:sp>
        <p:sp>
          <p:nvSpPr>
            <p:cNvPr id="165902" name="Text Box 14"/>
            <p:cNvSpPr txBox="1">
              <a:spLocks noChangeArrowheads="1"/>
            </p:cNvSpPr>
            <p:nvPr/>
          </p:nvSpPr>
          <p:spPr bwMode="auto">
            <a:xfrm>
              <a:off x="3648" y="182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8 </a:t>
              </a:r>
            </a:p>
          </p:txBody>
        </p:sp>
        <p:sp>
          <p:nvSpPr>
            <p:cNvPr id="165903" name="Text Box 15"/>
            <p:cNvSpPr txBox="1">
              <a:spLocks noChangeArrowheads="1"/>
            </p:cNvSpPr>
            <p:nvPr/>
          </p:nvSpPr>
          <p:spPr bwMode="auto">
            <a:xfrm>
              <a:off x="3648" y="158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12 </a:t>
              </a:r>
            </a:p>
          </p:txBody>
        </p:sp>
        <p:sp>
          <p:nvSpPr>
            <p:cNvPr id="165904" name="Text Box 16"/>
            <p:cNvSpPr txBox="1">
              <a:spLocks noChangeArrowheads="1"/>
            </p:cNvSpPr>
            <p:nvPr/>
          </p:nvSpPr>
          <p:spPr bwMode="auto">
            <a:xfrm>
              <a:off x="3408" y="1056"/>
              <a:ext cx="485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165905" name="Text Box 17"/>
            <p:cNvSpPr txBox="1">
              <a:spLocks noChangeArrowheads="1"/>
            </p:cNvSpPr>
            <p:nvPr/>
          </p:nvSpPr>
          <p:spPr bwMode="auto">
            <a:xfrm>
              <a:off x="4896" y="864"/>
              <a:ext cx="436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Stack</a:t>
              </a:r>
            </a:p>
          </p:txBody>
        </p:sp>
        <p:sp>
          <p:nvSpPr>
            <p:cNvPr id="165906" name="Rectangle 18"/>
            <p:cNvSpPr>
              <a:spLocks noChangeArrowheads="1"/>
            </p:cNvSpPr>
            <p:nvPr/>
          </p:nvSpPr>
          <p:spPr bwMode="auto">
            <a:xfrm>
              <a:off x="3984" y="672"/>
              <a:ext cx="672" cy="6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65907" name="Rectangle 19"/>
            <p:cNvSpPr>
              <a:spLocks noChangeArrowheads="1"/>
            </p:cNvSpPr>
            <p:nvPr/>
          </p:nvSpPr>
          <p:spPr bwMode="auto">
            <a:xfrm>
              <a:off x="3984" y="134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z</a:t>
              </a:r>
            </a:p>
          </p:txBody>
        </p:sp>
        <p:sp>
          <p:nvSpPr>
            <p:cNvPr id="165908" name="Text Box 20"/>
            <p:cNvSpPr txBox="1">
              <a:spLocks noChangeArrowheads="1"/>
            </p:cNvSpPr>
            <p:nvPr/>
          </p:nvSpPr>
          <p:spPr bwMode="auto">
            <a:xfrm>
              <a:off x="3648" y="134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16 </a:t>
              </a:r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2"/>
            <a:ext cx="6008688" cy="573088"/>
          </a:xfrm>
        </p:spPr>
        <p:txBody>
          <a:bodyPr/>
          <a:lstStyle/>
          <a:p>
            <a:r>
              <a:rPr lang="en-US"/>
              <a:t>Understanding </a:t>
            </a:r>
            <a:r>
              <a:rPr lang="en-US">
                <a:latin typeface="Courier New" pitchFamily="49" charset="0"/>
              </a:rPr>
              <a:t>arith</a:t>
            </a:r>
            <a:endParaRPr lang="en-US"/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609600" y="1143000"/>
            <a:ext cx="3429000" cy="31226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arith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y,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t1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x+y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t2 = z+t1;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t3 = x+4;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t4 = y * 48;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t5 = t3 + t4;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 = t2 * t5;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304800" y="4419600"/>
            <a:ext cx="67818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y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leal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(%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edx,%eax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	#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x+y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 (t1)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(%edx,%edx,2),%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3*y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sall</a:t>
            </a:r>
            <a:r>
              <a:rPr lang="en-US" sz="1800" dirty="0">
                <a:latin typeface="Courier New" pitchFamily="49" charset="0"/>
              </a:rPr>
              <a:t> $4,%edx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48*y (t4)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 16(%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z+t1 (t2)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4(%</a:t>
            </a:r>
            <a:r>
              <a:rPr lang="en-US" sz="1800" dirty="0" err="1">
                <a:latin typeface="Courier New" pitchFamily="49" charset="0"/>
              </a:rPr>
              <a:t>edx,%eax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4+t4+x (t5)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imull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ecx,%eax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t5*t2 (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0199" y="1219200"/>
            <a:ext cx="3305175" cy="2971800"/>
            <a:chOff x="3408" y="672"/>
            <a:chExt cx="2082" cy="1872"/>
          </a:xfrm>
        </p:grpSpPr>
        <p:sp>
          <p:nvSpPr>
            <p:cNvPr id="165894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y</a:t>
              </a:r>
            </a:p>
          </p:txBody>
        </p:sp>
        <p:sp>
          <p:nvSpPr>
            <p:cNvPr id="165895" name="Rectangle 7"/>
            <p:cNvSpPr>
              <a:spLocks noChangeArrowheads="1"/>
            </p:cNvSpPr>
            <p:nvPr/>
          </p:nvSpPr>
          <p:spPr bwMode="auto">
            <a:xfrm>
              <a:off x="3984" y="182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x</a:t>
              </a:r>
            </a:p>
          </p:txBody>
        </p:sp>
        <p:sp>
          <p:nvSpPr>
            <p:cNvPr id="165896" name="Rectangle 8"/>
            <p:cNvSpPr>
              <a:spLocks noChangeArrowheads="1"/>
            </p:cNvSpPr>
            <p:nvPr/>
          </p:nvSpPr>
          <p:spPr bwMode="auto">
            <a:xfrm>
              <a:off x="3984" y="206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 err="1">
                  <a:latin typeface="Calibri" pitchFamily="34" charset="0"/>
                </a:rPr>
                <a:t>Rtn</a:t>
              </a:r>
              <a:r>
                <a:rPr lang="en-US" sz="1800" dirty="0">
                  <a:latin typeface="Calibri" pitchFamily="34" charset="0"/>
                </a:rPr>
                <a:t> </a:t>
              </a:r>
              <a:r>
                <a:rPr lang="en-US" sz="1800" dirty="0" err="1">
                  <a:latin typeface="Calibri" pitchFamily="34" charset="0"/>
                </a:rPr>
                <a:t>adr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7" name="Rectangle 9"/>
            <p:cNvSpPr>
              <a:spLocks noChangeArrowheads="1"/>
            </p:cNvSpPr>
            <p:nvPr/>
          </p:nvSpPr>
          <p:spPr bwMode="auto">
            <a:xfrm>
              <a:off x="3984" y="230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Old %</a:t>
              </a:r>
              <a:r>
                <a:rPr lang="en-US" sz="1800" dirty="0" err="1">
                  <a:latin typeface="Courier New" pitchFamily="49" charset="0"/>
                </a:rPr>
                <a:t>ebp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8" name="Line 10"/>
            <p:cNvSpPr>
              <a:spLocks noChangeShapeType="1"/>
            </p:cNvSpPr>
            <p:nvPr/>
          </p:nvSpPr>
          <p:spPr bwMode="auto">
            <a:xfrm flipH="1">
              <a:off x="4656" y="240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9" name="Text Box 11"/>
            <p:cNvSpPr txBox="1">
              <a:spLocks noChangeArrowheads="1"/>
            </p:cNvSpPr>
            <p:nvPr/>
          </p:nvSpPr>
          <p:spPr bwMode="auto">
            <a:xfrm>
              <a:off x="5030" y="2292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165900" name="Text Box 12"/>
            <p:cNvSpPr txBox="1">
              <a:spLocks noChangeArrowheads="1"/>
            </p:cNvSpPr>
            <p:nvPr/>
          </p:nvSpPr>
          <p:spPr bwMode="auto">
            <a:xfrm>
              <a:off x="3648" y="230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0 </a:t>
              </a:r>
            </a:p>
          </p:txBody>
        </p:sp>
        <p:sp>
          <p:nvSpPr>
            <p:cNvPr id="165901" name="Text Box 13"/>
            <p:cNvSpPr txBox="1">
              <a:spLocks noChangeArrowheads="1"/>
            </p:cNvSpPr>
            <p:nvPr/>
          </p:nvSpPr>
          <p:spPr bwMode="auto">
            <a:xfrm>
              <a:off x="3648" y="206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4 </a:t>
              </a:r>
            </a:p>
          </p:txBody>
        </p:sp>
        <p:sp>
          <p:nvSpPr>
            <p:cNvPr id="165902" name="Text Box 14"/>
            <p:cNvSpPr txBox="1">
              <a:spLocks noChangeArrowheads="1"/>
            </p:cNvSpPr>
            <p:nvPr/>
          </p:nvSpPr>
          <p:spPr bwMode="auto">
            <a:xfrm>
              <a:off x="3648" y="182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8 </a:t>
              </a:r>
            </a:p>
          </p:txBody>
        </p:sp>
        <p:sp>
          <p:nvSpPr>
            <p:cNvPr id="165903" name="Text Box 15"/>
            <p:cNvSpPr txBox="1">
              <a:spLocks noChangeArrowheads="1"/>
            </p:cNvSpPr>
            <p:nvPr/>
          </p:nvSpPr>
          <p:spPr bwMode="auto">
            <a:xfrm>
              <a:off x="3648" y="158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12 </a:t>
              </a:r>
            </a:p>
          </p:txBody>
        </p:sp>
        <p:sp>
          <p:nvSpPr>
            <p:cNvPr id="165904" name="Text Box 16"/>
            <p:cNvSpPr txBox="1">
              <a:spLocks noChangeArrowheads="1"/>
            </p:cNvSpPr>
            <p:nvPr/>
          </p:nvSpPr>
          <p:spPr bwMode="auto">
            <a:xfrm>
              <a:off x="3408" y="1056"/>
              <a:ext cx="485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165905" name="Text Box 17"/>
            <p:cNvSpPr txBox="1">
              <a:spLocks noChangeArrowheads="1"/>
            </p:cNvSpPr>
            <p:nvPr/>
          </p:nvSpPr>
          <p:spPr bwMode="auto">
            <a:xfrm>
              <a:off x="4896" y="864"/>
              <a:ext cx="436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Stack</a:t>
              </a:r>
            </a:p>
          </p:txBody>
        </p:sp>
        <p:sp>
          <p:nvSpPr>
            <p:cNvPr id="165906" name="Rectangle 18"/>
            <p:cNvSpPr>
              <a:spLocks noChangeArrowheads="1"/>
            </p:cNvSpPr>
            <p:nvPr/>
          </p:nvSpPr>
          <p:spPr bwMode="auto">
            <a:xfrm>
              <a:off x="3984" y="672"/>
              <a:ext cx="672" cy="6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65907" name="Rectangle 19"/>
            <p:cNvSpPr>
              <a:spLocks noChangeArrowheads="1"/>
            </p:cNvSpPr>
            <p:nvPr/>
          </p:nvSpPr>
          <p:spPr bwMode="auto">
            <a:xfrm>
              <a:off x="3984" y="134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z</a:t>
              </a:r>
            </a:p>
          </p:txBody>
        </p:sp>
        <p:sp>
          <p:nvSpPr>
            <p:cNvPr id="165908" name="Text Box 20"/>
            <p:cNvSpPr txBox="1">
              <a:spLocks noChangeArrowheads="1"/>
            </p:cNvSpPr>
            <p:nvPr/>
          </p:nvSpPr>
          <p:spPr bwMode="auto">
            <a:xfrm>
              <a:off x="3648" y="134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16 </a:t>
              </a:r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2"/>
            <a:ext cx="6008688" cy="573088"/>
          </a:xfrm>
        </p:spPr>
        <p:txBody>
          <a:bodyPr/>
          <a:lstStyle/>
          <a:p>
            <a:r>
              <a:rPr lang="en-US"/>
              <a:t>Understanding </a:t>
            </a:r>
            <a:r>
              <a:rPr lang="en-US">
                <a:latin typeface="Courier New" pitchFamily="49" charset="0"/>
              </a:rPr>
              <a:t>arith</a:t>
            </a:r>
            <a:endParaRPr lang="en-US"/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609600" y="1143000"/>
            <a:ext cx="3429000" cy="31226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arith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y,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t1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x+y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t2 = z+t1;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t3 = x+4;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t4 = y * 48;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t5 = t3 + t4;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 = t2 * t5;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304800" y="4419600"/>
            <a:ext cx="67818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y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leal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(%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edx,%eax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	#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x+y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 (t1)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leal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(%edx,%edx,2),%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	# 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= 3*y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sall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$4,%edx	# 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= 48*y (t4)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 16(%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z+t1 (t2)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4(%</a:t>
            </a:r>
            <a:r>
              <a:rPr lang="en-US" sz="1800" dirty="0" err="1">
                <a:latin typeface="Courier New" pitchFamily="49" charset="0"/>
              </a:rPr>
              <a:t>edx,%eax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4+t4+x (t5)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imull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ecx,%eax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t5*t2 (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0199" y="1219200"/>
            <a:ext cx="3305175" cy="2971800"/>
            <a:chOff x="3408" y="672"/>
            <a:chExt cx="2082" cy="1872"/>
          </a:xfrm>
        </p:grpSpPr>
        <p:sp>
          <p:nvSpPr>
            <p:cNvPr id="165894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y</a:t>
              </a:r>
            </a:p>
          </p:txBody>
        </p:sp>
        <p:sp>
          <p:nvSpPr>
            <p:cNvPr id="165895" name="Rectangle 7"/>
            <p:cNvSpPr>
              <a:spLocks noChangeArrowheads="1"/>
            </p:cNvSpPr>
            <p:nvPr/>
          </p:nvSpPr>
          <p:spPr bwMode="auto">
            <a:xfrm>
              <a:off x="3984" y="182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x</a:t>
              </a:r>
            </a:p>
          </p:txBody>
        </p:sp>
        <p:sp>
          <p:nvSpPr>
            <p:cNvPr id="165896" name="Rectangle 8"/>
            <p:cNvSpPr>
              <a:spLocks noChangeArrowheads="1"/>
            </p:cNvSpPr>
            <p:nvPr/>
          </p:nvSpPr>
          <p:spPr bwMode="auto">
            <a:xfrm>
              <a:off x="3984" y="206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 err="1">
                  <a:latin typeface="Calibri" pitchFamily="34" charset="0"/>
                </a:rPr>
                <a:t>Rtn</a:t>
              </a:r>
              <a:r>
                <a:rPr lang="en-US" sz="1800" dirty="0">
                  <a:latin typeface="Calibri" pitchFamily="34" charset="0"/>
                </a:rPr>
                <a:t> </a:t>
              </a:r>
              <a:r>
                <a:rPr lang="en-US" sz="1800" dirty="0" err="1">
                  <a:latin typeface="Calibri" pitchFamily="34" charset="0"/>
                </a:rPr>
                <a:t>adr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7" name="Rectangle 9"/>
            <p:cNvSpPr>
              <a:spLocks noChangeArrowheads="1"/>
            </p:cNvSpPr>
            <p:nvPr/>
          </p:nvSpPr>
          <p:spPr bwMode="auto">
            <a:xfrm>
              <a:off x="3984" y="230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Old %</a:t>
              </a:r>
              <a:r>
                <a:rPr lang="en-US" sz="1800" dirty="0" err="1">
                  <a:latin typeface="Courier New" pitchFamily="49" charset="0"/>
                </a:rPr>
                <a:t>ebp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8" name="Line 10"/>
            <p:cNvSpPr>
              <a:spLocks noChangeShapeType="1"/>
            </p:cNvSpPr>
            <p:nvPr/>
          </p:nvSpPr>
          <p:spPr bwMode="auto">
            <a:xfrm flipH="1">
              <a:off x="4656" y="240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9" name="Text Box 11"/>
            <p:cNvSpPr txBox="1">
              <a:spLocks noChangeArrowheads="1"/>
            </p:cNvSpPr>
            <p:nvPr/>
          </p:nvSpPr>
          <p:spPr bwMode="auto">
            <a:xfrm>
              <a:off x="5030" y="2292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165900" name="Text Box 12"/>
            <p:cNvSpPr txBox="1">
              <a:spLocks noChangeArrowheads="1"/>
            </p:cNvSpPr>
            <p:nvPr/>
          </p:nvSpPr>
          <p:spPr bwMode="auto">
            <a:xfrm>
              <a:off x="3648" y="230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0 </a:t>
              </a:r>
            </a:p>
          </p:txBody>
        </p:sp>
        <p:sp>
          <p:nvSpPr>
            <p:cNvPr id="165901" name="Text Box 13"/>
            <p:cNvSpPr txBox="1">
              <a:spLocks noChangeArrowheads="1"/>
            </p:cNvSpPr>
            <p:nvPr/>
          </p:nvSpPr>
          <p:spPr bwMode="auto">
            <a:xfrm>
              <a:off x="3648" y="206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4 </a:t>
              </a:r>
            </a:p>
          </p:txBody>
        </p:sp>
        <p:sp>
          <p:nvSpPr>
            <p:cNvPr id="165902" name="Text Box 14"/>
            <p:cNvSpPr txBox="1">
              <a:spLocks noChangeArrowheads="1"/>
            </p:cNvSpPr>
            <p:nvPr/>
          </p:nvSpPr>
          <p:spPr bwMode="auto">
            <a:xfrm>
              <a:off x="3648" y="182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8 </a:t>
              </a:r>
            </a:p>
          </p:txBody>
        </p:sp>
        <p:sp>
          <p:nvSpPr>
            <p:cNvPr id="165903" name="Text Box 15"/>
            <p:cNvSpPr txBox="1">
              <a:spLocks noChangeArrowheads="1"/>
            </p:cNvSpPr>
            <p:nvPr/>
          </p:nvSpPr>
          <p:spPr bwMode="auto">
            <a:xfrm>
              <a:off x="3648" y="158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12 </a:t>
              </a:r>
            </a:p>
          </p:txBody>
        </p:sp>
        <p:sp>
          <p:nvSpPr>
            <p:cNvPr id="165904" name="Text Box 16"/>
            <p:cNvSpPr txBox="1">
              <a:spLocks noChangeArrowheads="1"/>
            </p:cNvSpPr>
            <p:nvPr/>
          </p:nvSpPr>
          <p:spPr bwMode="auto">
            <a:xfrm>
              <a:off x="3408" y="1056"/>
              <a:ext cx="485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165905" name="Text Box 17"/>
            <p:cNvSpPr txBox="1">
              <a:spLocks noChangeArrowheads="1"/>
            </p:cNvSpPr>
            <p:nvPr/>
          </p:nvSpPr>
          <p:spPr bwMode="auto">
            <a:xfrm>
              <a:off x="4896" y="864"/>
              <a:ext cx="436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Stack</a:t>
              </a:r>
            </a:p>
          </p:txBody>
        </p:sp>
        <p:sp>
          <p:nvSpPr>
            <p:cNvPr id="165906" name="Rectangle 18"/>
            <p:cNvSpPr>
              <a:spLocks noChangeArrowheads="1"/>
            </p:cNvSpPr>
            <p:nvPr/>
          </p:nvSpPr>
          <p:spPr bwMode="auto">
            <a:xfrm>
              <a:off x="3984" y="672"/>
              <a:ext cx="672" cy="6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65907" name="Rectangle 19"/>
            <p:cNvSpPr>
              <a:spLocks noChangeArrowheads="1"/>
            </p:cNvSpPr>
            <p:nvPr/>
          </p:nvSpPr>
          <p:spPr bwMode="auto">
            <a:xfrm>
              <a:off x="3984" y="134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z</a:t>
              </a:r>
            </a:p>
          </p:txBody>
        </p:sp>
        <p:sp>
          <p:nvSpPr>
            <p:cNvPr id="165908" name="Text Box 20"/>
            <p:cNvSpPr txBox="1">
              <a:spLocks noChangeArrowheads="1"/>
            </p:cNvSpPr>
            <p:nvPr/>
          </p:nvSpPr>
          <p:spPr bwMode="auto">
            <a:xfrm>
              <a:off x="3648" y="134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16 </a:t>
              </a:r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2"/>
            <a:ext cx="6008688" cy="573088"/>
          </a:xfrm>
        </p:spPr>
        <p:txBody>
          <a:bodyPr/>
          <a:lstStyle/>
          <a:p>
            <a:r>
              <a:rPr lang="en-US"/>
              <a:t>Understanding </a:t>
            </a:r>
            <a:r>
              <a:rPr lang="en-US">
                <a:latin typeface="Courier New" pitchFamily="49" charset="0"/>
              </a:rPr>
              <a:t>arith</a:t>
            </a:r>
            <a:endParaRPr lang="en-US"/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609600" y="1143000"/>
            <a:ext cx="3429000" cy="31226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arith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y,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t1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x+y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</a:rPr>
              <a:t> t2 = z+t1;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t3 = x+4;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t4 = y * 48;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t5 = t3 + t4;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 = t2 * t5;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304800" y="4419600"/>
            <a:ext cx="67818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y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leal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(%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edx,%eax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	#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x+y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 (t1)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leal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(%edx,%edx,2),%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	# 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= 3*y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sall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$4,%edx	# </a:t>
            </a:r>
            <a:r>
              <a:rPr lang="en-US" sz="1800" dirty="0" err="1">
                <a:solidFill>
                  <a:srgbClr val="00B0F0"/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rgbClr val="00B0F0"/>
                </a:solidFill>
                <a:latin typeface="Courier New" pitchFamily="49" charset="0"/>
              </a:rPr>
              <a:t> = 48*y (t4)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</a:rPr>
              <a:t>addl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</a:rPr>
              <a:t> 16(%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</a:rPr>
              <a:t>ebp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</a:rPr>
              <a:t>	# 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</a:rPr>
              <a:t>ecx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</a:rPr>
              <a:t> = z+t1 (t2)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leal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4(%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edx,%eax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	# 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= 4+t4+x (t5)</a:t>
            </a:r>
          </a:p>
          <a:p>
            <a:pPr algn="l">
              <a:lnSpc>
                <a:spcPct val="100000"/>
              </a:lnSpc>
              <a:tabLst>
                <a:tab pos="2286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imull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ecx,%eax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t5*t2 (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0199" y="1219200"/>
            <a:ext cx="3305175" cy="2971800"/>
            <a:chOff x="3408" y="672"/>
            <a:chExt cx="2082" cy="1872"/>
          </a:xfrm>
        </p:grpSpPr>
        <p:sp>
          <p:nvSpPr>
            <p:cNvPr id="165894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y</a:t>
              </a:r>
            </a:p>
          </p:txBody>
        </p:sp>
        <p:sp>
          <p:nvSpPr>
            <p:cNvPr id="165895" name="Rectangle 7"/>
            <p:cNvSpPr>
              <a:spLocks noChangeArrowheads="1"/>
            </p:cNvSpPr>
            <p:nvPr/>
          </p:nvSpPr>
          <p:spPr bwMode="auto">
            <a:xfrm>
              <a:off x="3984" y="182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x</a:t>
              </a:r>
            </a:p>
          </p:txBody>
        </p:sp>
        <p:sp>
          <p:nvSpPr>
            <p:cNvPr id="165896" name="Rectangle 8"/>
            <p:cNvSpPr>
              <a:spLocks noChangeArrowheads="1"/>
            </p:cNvSpPr>
            <p:nvPr/>
          </p:nvSpPr>
          <p:spPr bwMode="auto">
            <a:xfrm>
              <a:off x="3984" y="206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 err="1">
                  <a:latin typeface="Calibri" pitchFamily="34" charset="0"/>
                </a:rPr>
                <a:t>Rtn</a:t>
              </a:r>
              <a:r>
                <a:rPr lang="en-US" sz="1800" dirty="0">
                  <a:latin typeface="Calibri" pitchFamily="34" charset="0"/>
                </a:rPr>
                <a:t> </a:t>
              </a:r>
              <a:r>
                <a:rPr lang="en-US" sz="1800" dirty="0" err="1">
                  <a:latin typeface="Calibri" pitchFamily="34" charset="0"/>
                </a:rPr>
                <a:t>adr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7" name="Rectangle 9"/>
            <p:cNvSpPr>
              <a:spLocks noChangeArrowheads="1"/>
            </p:cNvSpPr>
            <p:nvPr/>
          </p:nvSpPr>
          <p:spPr bwMode="auto">
            <a:xfrm>
              <a:off x="3984" y="230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Old %</a:t>
              </a:r>
              <a:r>
                <a:rPr lang="en-US" sz="1800" dirty="0" err="1">
                  <a:latin typeface="Courier New" pitchFamily="49" charset="0"/>
                </a:rPr>
                <a:t>ebp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8" name="Line 10"/>
            <p:cNvSpPr>
              <a:spLocks noChangeShapeType="1"/>
            </p:cNvSpPr>
            <p:nvPr/>
          </p:nvSpPr>
          <p:spPr bwMode="auto">
            <a:xfrm flipH="1">
              <a:off x="4656" y="240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5899" name="Text Box 11"/>
            <p:cNvSpPr txBox="1">
              <a:spLocks noChangeArrowheads="1"/>
            </p:cNvSpPr>
            <p:nvPr/>
          </p:nvSpPr>
          <p:spPr bwMode="auto">
            <a:xfrm>
              <a:off x="5030" y="2292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165900" name="Text Box 12"/>
            <p:cNvSpPr txBox="1">
              <a:spLocks noChangeArrowheads="1"/>
            </p:cNvSpPr>
            <p:nvPr/>
          </p:nvSpPr>
          <p:spPr bwMode="auto">
            <a:xfrm>
              <a:off x="3648" y="230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0 </a:t>
              </a:r>
            </a:p>
          </p:txBody>
        </p:sp>
        <p:sp>
          <p:nvSpPr>
            <p:cNvPr id="165901" name="Text Box 13"/>
            <p:cNvSpPr txBox="1">
              <a:spLocks noChangeArrowheads="1"/>
            </p:cNvSpPr>
            <p:nvPr/>
          </p:nvSpPr>
          <p:spPr bwMode="auto">
            <a:xfrm>
              <a:off x="3648" y="206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4 </a:t>
              </a:r>
            </a:p>
          </p:txBody>
        </p:sp>
        <p:sp>
          <p:nvSpPr>
            <p:cNvPr id="165902" name="Text Box 14"/>
            <p:cNvSpPr txBox="1">
              <a:spLocks noChangeArrowheads="1"/>
            </p:cNvSpPr>
            <p:nvPr/>
          </p:nvSpPr>
          <p:spPr bwMode="auto">
            <a:xfrm>
              <a:off x="3648" y="182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8 </a:t>
              </a:r>
            </a:p>
          </p:txBody>
        </p:sp>
        <p:sp>
          <p:nvSpPr>
            <p:cNvPr id="165903" name="Text Box 15"/>
            <p:cNvSpPr txBox="1">
              <a:spLocks noChangeArrowheads="1"/>
            </p:cNvSpPr>
            <p:nvPr/>
          </p:nvSpPr>
          <p:spPr bwMode="auto">
            <a:xfrm>
              <a:off x="3648" y="158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12 </a:t>
              </a:r>
            </a:p>
          </p:txBody>
        </p:sp>
        <p:sp>
          <p:nvSpPr>
            <p:cNvPr id="165904" name="Text Box 16"/>
            <p:cNvSpPr txBox="1">
              <a:spLocks noChangeArrowheads="1"/>
            </p:cNvSpPr>
            <p:nvPr/>
          </p:nvSpPr>
          <p:spPr bwMode="auto">
            <a:xfrm>
              <a:off x="3408" y="1056"/>
              <a:ext cx="485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165905" name="Text Box 17"/>
            <p:cNvSpPr txBox="1">
              <a:spLocks noChangeArrowheads="1"/>
            </p:cNvSpPr>
            <p:nvPr/>
          </p:nvSpPr>
          <p:spPr bwMode="auto">
            <a:xfrm>
              <a:off x="4896" y="864"/>
              <a:ext cx="436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Stack</a:t>
              </a:r>
            </a:p>
          </p:txBody>
        </p:sp>
        <p:sp>
          <p:nvSpPr>
            <p:cNvPr id="165906" name="Rectangle 18"/>
            <p:cNvSpPr>
              <a:spLocks noChangeArrowheads="1"/>
            </p:cNvSpPr>
            <p:nvPr/>
          </p:nvSpPr>
          <p:spPr bwMode="auto">
            <a:xfrm>
              <a:off x="3984" y="672"/>
              <a:ext cx="672" cy="6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65907" name="Rectangle 19"/>
            <p:cNvSpPr>
              <a:spLocks noChangeArrowheads="1"/>
            </p:cNvSpPr>
            <p:nvPr/>
          </p:nvSpPr>
          <p:spPr bwMode="auto">
            <a:xfrm>
              <a:off x="3984" y="134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z</a:t>
              </a:r>
            </a:p>
          </p:txBody>
        </p:sp>
        <p:sp>
          <p:nvSpPr>
            <p:cNvPr id="165908" name="Text Box 20"/>
            <p:cNvSpPr txBox="1">
              <a:spLocks noChangeArrowheads="1"/>
            </p:cNvSpPr>
            <p:nvPr/>
          </p:nvSpPr>
          <p:spPr bwMode="auto">
            <a:xfrm>
              <a:off x="3648" y="1344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16 </a:t>
              </a:r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905500" cy="573088"/>
          </a:xfrm>
        </p:spPr>
        <p:txBody>
          <a:bodyPr/>
          <a:lstStyle/>
          <a:p>
            <a:r>
              <a:rPr lang="en-US"/>
              <a:t>Another Example</a:t>
            </a:r>
          </a:p>
        </p:txBody>
      </p: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381000" y="1447800"/>
            <a:ext cx="3733800" cy="22987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int logical(int x, int y)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x^y;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t2 = t1 &gt;&gt; 17;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mask = (1&lt;&lt;13) - 7;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rval = t2 &amp; mask;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return rval;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4343400" y="1143000"/>
            <a:ext cx="4114800" cy="3384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logical: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8(%ebp),%eax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xorl</a:t>
            </a:r>
            <a:r>
              <a:rPr lang="en-US" sz="1800" dirty="0">
                <a:latin typeface="Courier New" pitchFamily="49" charset="0"/>
              </a:rPr>
              <a:t> 12(%ebp),%eax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sarl</a:t>
            </a:r>
            <a:r>
              <a:rPr lang="en-US" sz="1800" dirty="0">
                <a:latin typeface="Courier New" pitchFamily="49" charset="0"/>
              </a:rPr>
              <a:t> $17,%eax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andl</a:t>
            </a:r>
            <a:r>
              <a:rPr lang="en-US" sz="1800" dirty="0">
                <a:latin typeface="Courier New" pitchFamily="49" charset="0"/>
              </a:rPr>
              <a:t> $8185,%eax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ebp,%esp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</p:txBody>
      </p:sp>
      <p:sp>
        <p:nvSpPr>
          <p:cNvPr id="166917" name="AutoShape 5"/>
          <p:cNvSpPr>
            <a:spLocks/>
          </p:cNvSpPr>
          <p:nvPr/>
        </p:nvSpPr>
        <p:spPr bwMode="auto">
          <a:xfrm>
            <a:off x="7620000" y="23622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8001000" y="3276600"/>
            <a:ext cx="6703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Body</a:t>
            </a:r>
          </a:p>
        </p:txBody>
      </p:sp>
      <p:sp>
        <p:nvSpPr>
          <p:cNvPr id="166919" name="AutoShape 7"/>
          <p:cNvSpPr>
            <a:spLocks/>
          </p:cNvSpPr>
          <p:nvPr/>
        </p:nvSpPr>
        <p:spPr bwMode="auto">
          <a:xfrm>
            <a:off x="7696200" y="1447800"/>
            <a:ext cx="228600" cy="4572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8001000" y="1371600"/>
            <a:ext cx="48763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Up</a:t>
            </a:r>
          </a:p>
        </p:txBody>
      </p:sp>
      <p:sp>
        <p:nvSpPr>
          <p:cNvPr id="166921" name="AutoShape 9"/>
          <p:cNvSpPr>
            <a:spLocks/>
          </p:cNvSpPr>
          <p:nvPr/>
        </p:nvSpPr>
        <p:spPr bwMode="auto">
          <a:xfrm>
            <a:off x="7620000" y="3733800"/>
            <a:ext cx="304800" cy="685800"/>
          </a:xfrm>
          <a:prstGeom prst="righ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6922" name="Text Box 10"/>
          <p:cNvSpPr txBox="1">
            <a:spLocks noChangeArrowheads="1"/>
          </p:cNvSpPr>
          <p:nvPr/>
        </p:nvSpPr>
        <p:spPr bwMode="auto">
          <a:xfrm>
            <a:off x="8077200" y="3962400"/>
            <a:ext cx="74090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Finish</a:t>
            </a:r>
          </a:p>
        </p:txBody>
      </p:sp>
      <p:sp>
        <p:nvSpPr>
          <p:cNvPr id="166923" name="Rectangle 11"/>
          <p:cNvSpPr>
            <a:spLocks noChangeArrowheads="1"/>
          </p:cNvSpPr>
          <p:nvPr/>
        </p:nvSpPr>
        <p:spPr bwMode="auto">
          <a:xfrm>
            <a:off x="334066" y="4883409"/>
            <a:ext cx="64770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 x</a:t>
            </a:r>
          </a:p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xorl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 </a:t>
            </a:r>
            <a:r>
              <a:rPr lang="en-US" sz="1800" dirty="0" err="1">
                <a:latin typeface="Courier New" pitchFamily="49" charset="0"/>
              </a:rPr>
              <a:t>x^y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sarl</a:t>
            </a:r>
            <a:r>
              <a:rPr lang="en-US" sz="1800" dirty="0">
                <a:latin typeface="Courier New" pitchFamily="49" charset="0"/>
              </a:rPr>
              <a:t> $17,%eax	</a:t>
            </a:r>
            <a:r>
              <a:rPr lang="en-US" sz="1800" dirty="0" smtClean="0">
                <a:latin typeface="Courier New" pitchFamily="49" charset="0"/>
              </a:rPr>
              <a:t>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 t1&gt;&gt;17</a:t>
            </a:r>
          </a:p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andl</a:t>
            </a:r>
            <a:r>
              <a:rPr lang="en-US" sz="1800" dirty="0">
                <a:latin typeface="Courier New" pitchFamily="49" charset="0"/>
              </a:rPr>
              <a:t> $8185,%eax	</a:t>
            </a:r>
            <a:r>
              <a:rPr lang="en-US" sz="1800" dirty="0" smtClean="0">
                <a:latin typeface="Courier New" pitchFamily="49" charset="0"/>
              </a:rPr>
              <a:t>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 t2 &amp;</a:t>
            </a:r>
            <a:r>
              <a:rPr lang="en-US" sz="1800" dirty="0" smtClean="0">
                <a:latin typeface="Courier New" pitchFamily="49" charset="0"/>
              </a:rPr>
              <a:t> 8185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36</a:t>
            </a:fld>
            <a:endParaRPr lang="en-US"/>
          </a:p>
        </p:txBody>
      </p: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6210437" y="4891045"/>
            <a:ext cx="2233077" cy="1778866"/>
            <a:chOff x="3408" y="864"/>
            <a:chExt cx="2119" cy="1688"/>
          </a:xfrm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y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3984" y="182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x</a:t>
              </a:r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3984" y="206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100" dirty="0" err="1">
                  <a:latin typeface="Calibri" pitchFamily="34" charset="0"/>
                </a:rPr>
                <a:t>Rtn</a:t>
              </a:r>
              <a:r>
                <a:rPr lang="en-US" sz="1100" dirty="0">
                  <a:latin typeface="Calibri" pitchFamily="34" charset="0"/>
                </a:rPr>
                <a:t> </a:t>
              </a:r>
              <a:r>
                <a:rPr lang="en-US" sz="1100" dirty="0" err="1">
                  <a:latin typeface="Calibri" pitchFamily="34" charset="0"/>
                </a:rPr>
                <a:t>adr</a:t>
              </a:r>
              <a:endParaRPr lang="en-US" sz="1100" dirty="0">
                <a:latin typeface="Calibri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3984" y="2304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100" dirty="0">
                  <a:latin typeface="Calibri" pitchFamily="34" charset="0"/>
                </a:rPr>
                <a:t>Old %</a:t>
              </a:r>
              <a:r>
                <a:rPr lang="en-US" sz="1100" dirty="0" err="1">
                  <a:latin typeface="Courier New" pitchFamily="49" charset="0"/>
                </a:rPr>
                <a:t>ebp</a:t>
              </a:r>
              <a:endParaRPr lang="en-US" sz="1100" dirty="0">
                <a:latin typeface="Calibri" pitchFamily="34" charset="0"/>
              </a:endParaRPr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 flipH="1">
              <a:off x="4656" y="240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100" dirty="0">
                <a:latin typeface="Calibri" pitchFamily="34" charset="0"/>
              </a:endParaRPr>
            </a:p>
          </p:txBody>
        </p:sp>
        <p:sp>
          <p:nvSpPr>
            <p:cNvPr id="20" name="Text Box 11"/>
            <p:cNvSpPr txBox="1">
              <a:spLocks noChangeArrowheads="1"/>
            </p:cNvSpPr>
            <p:nvPr/>
          </p:nvSpPr>
          <p:spPr bwMode="auto">
            <a:xfrm>
              <a:off x="5030" y="2292"/>
              <a:ext cx="497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21" name="Text Box 12"/>
            <p:cNvSpPr txBox="1">
              <a:spLocks noChangeArrowheads="1"/>
            </p:cNvSpPr>
            <p:nvPr/>
          </p:nvSpPr>
          <p:spPr bwMode="auto">
            <a:xfrm>
              <a:off x="3648" y="2304"/>
              <a:ext cx="336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 0 </a:t>
              </a:r>
            </a:p>
          </p:txBody>
        </p:sp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3648" y="2064"/>
              <a:ext cx="336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 4 </a:t>
              </a:r>
            </a:p>
          </p:txBody>
        </p:sp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3648" y="1824"/>
              <a:ext cx="336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 8 </a:t>
              </a: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3648" y="1584"/>
              <a:ext cx="336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12 </a:t>
              </a:r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3408" y="1056"/>
              <a:ext cx="51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4896" y="864"/>
              <a:ext cx="471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dirty="0">
                  <a:latin typeface="Calibri" pitchFamily="34" charset="0"/>
                </a:rPr>
                <a:t>Stack</a:t>
              </a:r>
            </a:p>
          </p:txBody>
        </p:sp>
        <p:sp>
          <p:nvSpPr>
            <p:cNvPr id="27" name="Rectangle 18"/>
            <p:cNvSpPr>
              <a:spLocks noChangeArrowheads="1"/>
            </p:cNvSpPr>
            <p:nvPr/>
          </p:nvSpPr>
          <p:spPr bwMode="auto">
            <a:xfrm>
              <a:off x="3984" y="912"/>
              <a:ext cx="672" cy="6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1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1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100" dirty="0">
                  <a:latin typeface="Calibri" pitchFamily="34" charset="0"/>
                </a:rPr>
                <a:t>•</a:t>
              </a:r>
              <a:endParaRPr lang="en-US" sz="1100" dirty="0">
                <a:latin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905500" cy="573088"/>
          </a:xfrm>
        </p:spPr>
        <p:txBody>
          <a:bodyPr/>
          <a:lstStyle/>
          <a:p>
            <a:r>
              <a:rPr lang="en-US"/>
              <a:t>Another Example</a:t>
            </a:r>
          </a:p>
        </p:txBody>
      </p:sp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381000" y="1447800"/>
            <a:ext cx="3733800" cy="22987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logical(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y)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t1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x^y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t2 = t1 &gt;&gt; 17;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mask = (1&lt;&lt;13) - 7;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 = t2 &amp; mask;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4343400" y="1143000"/>
            <a:ext cx="4114800" cy="3384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logical: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pushl 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%esp,%ebp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8(%ebp),%eax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xorl 12(%ebp),%eax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sarl $17,%eax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andl $8185,%eax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%ebp,%esp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popl 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ret</a:t>
            </a:r>
          </a:p>
        </p:txBody>
      </p:sp>
      <p:sp>
        <p:nvSpPr>
          <p:cNvPr id="210949" name="AutoShape 5"/>
          <p:cNvSpPr>
            <a:spLocks/>
          </p:cNvSpPr>
          <p:nvPr/>
        </p:nvSpPr>
        <p:spPr bwMode="auto">
          <a:xfrm>
            <a:off x="7620000" y="23622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8001000" y="3276600"/>
            <a:ext cx="6703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Body</a:t>
            </a:r>
          </a:p>
        </p:txBody>
      </p:sp>
      <p:sp>
        <p:nvSpPr>
          <p:cNvPr id="210951" name="AutoShape 7"/>
          <p:cNvSpPr>
            <a:spLocks/>
          </p:cNvSpPr>
          <p:nvPr/>
        </p:nvSpPr>
        <p:spPr bwMode="auto">
          <a:xfrm>
            <a:off x="7696200" y="1447800"/>
            <a:ext cx="228600" cy="4572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10952" name="Text Box 8"/>
          <p:cNvSpPr txBox="1">
            <a:spLocks noChangeArrowheads="1"/>
          </p:cNvSpPr>
          <p:nvPr/>
        </p:nvSpPr>
        <p:spPr bwMode="auto">
          <a:xfrm>
            <a:off x="8001000" y="1371600"/>
            <a:ext cx="48763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Up</a:t>
            </a:r>
          </a:p>
        </p:txBody>
      </p:sp>
      <p:sp>
        <p:nvSpPr>
          <p:cNvPr id="210953" name="AutoShape 9"/>
          <p:cNvSpPr>
            <a:spLocks/>
          </p:cNvSpPr>
          <p:nvPr/>
        </p:nvSpPr>
        <p:spPr bwMode="auto">
          <a:xfrm>
            <a:off x="7620000" y="3733800"/>
            <a:ext cx="304800" cy="685800"/>
          </a:xfrm>
          <a:prstGeom prst="righ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10954" name="Text Box 10"/>
          <p:cNvSpPr txBox="1">
            <a:spLocks noChangeArrowheads="1"/>
          </p:cNvSpPr>
          <p:nvPr/>
        </p:nvSpPr>
        <p:spPr bwMode="auto">
          <a:xfrm>
            <a:off x="8077200" y="3962400"/>
            <a:ext cx="74090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Finish</a:t>
            </a:r>
          </a:p>
        </p:txBody>
      </p:sp>
      <p:sp>
        <p:nvSpPr>
          <p:cNvPr id="210955" name="Rectangle 11"/>
          <p:cNvSpPr>
            <a:spLocks noChangeArrowheads="1"/>
          </p:cNvSpPr>
          <p:nvPr/>
        </p:nvSpPr>
        <p:spPr bwMode="auto">
          <a:xfrm>
            <a:off x="1143000" y="4953000"/>
            <a:ext cx="64770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xorl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12(%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ebp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x^y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	(t1)</a:t>
            </a:r>
          </a:p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sarl</a:t>
            </a:r>
            <a:r>
              <a:rPr lang="en-US" sz="1800" dirty="0">
                <a:latin typeface="Courier New" pitchFamily="49" charset="0"/>
              </a:rPr>
              <a:t> $17,%eax	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t1&gt;&gt;17	(t2)</a:t>
            </a:r>
          </a:p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andl</a:t>
            </a:r>
            <a:r>
              <a:rPr lang="en-US" sz="1800" dirty="0">
                <a:latin typeface="Courier New" pitchFamily="49" charset="0"/>
              </a:rPr>
              <a:t> $8185,%eax	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t2 &amp; 8185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905500" cy="573088"/>
          </a:xfrm>
        </p:spPr>
        <p:txBody>
          <a:bodyPr/>
          <a:lstStyle/>
          <a:p>
            <a:r>
              <a:rPr lang="en-US"/>
              <a:t>Another Example</a:t>
            </a:r>
          </a:p>
        </p:txBody>
      </p:sp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381000" y="1447800"/>
            <a:ext cx="3733800" cy="22987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logical(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y)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t1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x^y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 t2 = t1 &gt;&gt; 17;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mask = (1&lt;&lt;13) - 7;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 = t2 &amp; mask;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4343400" y="1143000"/>
            <a:ext cx="4114800" cy="3384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logical: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pushl 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%esp,%ebp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8(%ebp),%eax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xorl 12(%ebp),%eax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sarl $17,%eax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andl $8185,%eax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%ebp,%esp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popl 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ret</a:t>
            </a:r>
          </a:p>
        </p:txBody>
      </p:sp>
      <p:sp>
        <p:nvSpPr>
          <p:cNvPr id="210949" name="AutoShape 5"/>
          <p:cNvSpPr>
            <a:spLocks/>
          </p:cNvSpPr>
          <p:nvPr/>
        </p:nvSpPr>
        <p:spPr bwMode="auto">
          <a:xfrm>
            <a:off x="7620000" y="23622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8001000" y="3276600"/>
            <a:ext cx="6703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Body</a:t>
            </a:r>
          </a:p>
        </p:txBody>
      </p:sp>
      <p:sp>
        <p:nvSpPr>
          <p:cNvPr id="210951" name="AutoShape 7"/>
          <p:cNvSpPr>
            <a:spLocks/>
          </p:cNvSpPr>
          <p:nvPr/>
        </p:nvSpPr>
        <p:spPr bwMode="auto">
          <a:xfrm>
            <a:off x="7696200" y="1447800"/>
            <a:ext cx="228600" cy="4572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10952" name="Text Box 8"/>
          <p:cNvSpPr txBox="1">
            <a:spLocks noChangeArrowheads="1"/>
          </p:cNvSpPr>
          <p:nvPr/>
        </p:nvSpPr>
        <p:spPr bwMode="auto">
          <a:xfrm>
            <a:off x="8001000" y="1371600"/>
            <a:ext cx="48763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Up</a:t>
            </a:r>
          </a:p>
        </p:txBody>
      </p:sp>
      <p:sp>
        <p:nvSpPr>
          <p:cNvPr id="210953" name="AutoShape 9"/>
          <p:cNvSpPr>
            <a:spLocks/>
          </p:cNvSpPr>
          <p:nvPr/>
        </p:nvSpPr>
        <p:spPr bwMode="auto">
          <a:xfrm>
            <a:off x="7620000" y="3733800"/>
            <a:ext cx="304800" cy="685800"/>
          </a:xfrm>
          <a:prstGeom prst="righ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10954" name="Text Box 10"/>
          <p:cNvSpPr txBox="1">
            <a:spLocks noChangeArrowheads="1"/>
          </p:cNvSpPr>
          <p:nvPr/>
        </p:nvSpPr>
        <p:spPr bwMode="auto">
          <a:xfrm>
            <a:off x="8077200" y="3962400"/>
            <a:ext cx="74090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Finish</a:t>
            </a:r>
          </a:p>
        </p:txBody>
      </p:sp>
      <p:sp>
        <p:nvSpPr>
          <p:cNvPr id="210955" name="Rectangle 11"/>
          <p:cNvSpPr>
            <a:spLocks noChangeArrowheads="1"/>
          </p:cNvSpPr>
          <p:nvPr/>
        </p:nvSpPr>
        <p:spPr bwMode="auto">
          <a:xfrm>
            <a:off x="1143000" y="4953000"/>
            <a:ext cx="64770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xorl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12(%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ebp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x^y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	(t1)</a:t>
            </a:r>
          </a:p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sarl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 $17,%eax	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 = t1&gt;&gt;17	(t2)</a:t>
            </a:r>
          </a:p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andl</a:t>
            </a:r>
            <a:r>
              <a:rPr lang="en-US" sz="1800" dirty="0">
                <a:latin typeface="Courier New" pitchFamily="49" charset="0"/>
              </a:rPr>
              <a:t> $8185,%eax	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t2 &amp; 8185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905500" cy="573088"/>
          </a:xfrm>
        </p:spPr>
        <p:txBody>
          <a:bodyPr/>
          <a:lstStyle/>
          <a:p>
            <a:r>
              <a:rPr lang="en-US"/>
              <a:t>Another Example</a:t>
            </a:r>
          </a:p>
        </p:txBody>
      </p:sp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381000" y="1447800"/>
            <a:ext cx="3733800" cy="22987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logical(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y)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t1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x^y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 t2 = t1 &gt;&gt; 17;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mask = (1&lt;&lt;13) - 7;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rval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= t2 &amp; mask;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rval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4343400" y="1143000"/>
            <a:ext cx="4114800" cy="3384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logical: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pushl 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%esp,%ebp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8(%ebp),%eax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xorl 12(%ebp),%eax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sarl $17,%eax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andl $8185,%eax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%ebp,%esp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popl 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ret</a:t>
            </a:r>
          </a:p>
        </p:txBody>
      </p:sp>
      <p:sp>
        <p:nvSpPr>
          <p:cNvPr id="210949" name="AutoShape 5"/>
          <p:cNvSpPr>
            <a:spLocks/>
          </p:cNvSpPr>
          <p:nvPr/>
        </p:nvSpPr>
        <p:spPr bwMode="auto">
          <a:xfrm>
            <a:off x="7620000" y="23622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8001000" y="3276600"/>
            <a:ext cx="6703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Body</a:t>
            </a:r>
          </a:p>
        </p:txBody>
      </p:sp>
      <p:sp>
        <p:nvSpPr>
          <p:cNvPr id="210951" name="AutoShape 7"/>
          <p:cNvSpPr>
            <a:spLocks/>
          </p:cNvSpPr>
          <p:nvPr/>
        </p:nvSpPr>
        <p:spPr bwMode="auto">
          <a:xfrm>
            <a:off x="7696200" y="1447800"/>
            <a:ext cx="228600" cy="4572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10952" name="Text Box 8"/>
          <p:cNvSpPr txBox="1">
            <a:spLocks noChangeArrowheads="1"/>
          </p:cNvSpPr>
          <p:nvPr/>
        </p:nvSpPr>
        <p:spPr bwMode="auto">
          <a:xfrm>
            <a:off x="8001000" y="1371600"/>
            <a:ext cx="48763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Up</a:t>
            </a:r>
          </a:p>
        </p:txBody>
      </p:sp>
      <p:sp>
        <p:nvSpPr>
          <p:cNvPr id="210953" name="AutoShape 9"/>
          <p:cNvSpPr>
            <a:spLocks/>
          </p:cNvSpPr>
          <p:nvPr/>
        </p:nvSpPr>
        <p:spPr bwMode="auto">
          <a:xfrm>
            <a:off x="7620000" y="3733800"/>
            <a:ext cx="304800" cy="685800"/>
          </a:xfrm>
          <a:prstGeom prst="righ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10954" name="Text Box 10"/>
          <p:cNvSpPr txBox="1">
            <a:spLocks noChangeArrowheads="1"/>
          </p:cNvSpPr>
          <p:nvPr/>
        </p:nvSpPr>
        <p:spPr bwMode="auto">
          <a:xfrm>
            <a:off x="8077200" y="3962400"/>
            <a:ext cx="74090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Finish</a:t>
            </a:r>
          </a:p>
        </p:txBody>
      </p:sp>
      <p:sp>
        <p:nvSpPr>
          <p:cNvPr id="210955" name="Rectangle 11"/>
          <p:cNvSpPr>
            <a:spLocks noChangeArrowheads="1"/>
          </p:cNvSpPr>
          <p:nvPr/>
        </p:nvSpPr>
        <p:spPr bwMode="auto">
          <a:xfrm>
            <a:off x="1143000" y="4953000"/>
            <a:ext cx="64770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xorl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12(%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ebp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),%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x^y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	(t1)</a:t>
            </a:r>
          </a:p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sarl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 $17,%eax	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 = t1&gt;&gt;17	(t2)</a:t>
            </a:r>
          </a:p>
          <a:p>
            <a:pPr algn="l">
              <a:lnSpc>
                <a:spcPct val="100000"/>
              </a:lnSpc>
              <a:tabLst>
                <a:tab pos="114300" algn="l"/>
                <a:tab pos="3149600" algn="l"/>
                <a:tab pos="49784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andl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$8185,%eax	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= t2 &amp; 8185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62000" y="4267200"/>
            <a:ext cx="256192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2</a:t>
            </a:r>
            <a:r>
              <a:rPr lang="en-US" sz="1800" baseline="30000" dirty="0">
                <a:latin typeface="Calibri" pitchFamily="34" charset="0"/>
              </a:rPr>
              <a:t>13</a:t>
            </a:r>
            <a:r>
              <a:rPr lang="en-US" sz="1800" dirty="0">
                <a:latin typeface="Calibri" pitchFamily="34" charset="0"/>
              </a:rPr>
              <a:t> = 8192, 2</a:t>
            </a:r>
            <a:r>
              <a:rPr lang="en-US" sz="1800" baseline="30000" dirty="0">
                <a:latin typeface="Calibri" pitchFamily="34" charset="0"/>
              </a:rPr>
              <a:t>13</a:t>
            </a:r>
            <a:r>
              <a:rPr lang="en-US" sz="1800" dirty="0">
                <a:latin typeface="Calibri" pitchFamily="34" charset="0"/>
              </a:rPr>
              <a:t> – 7 = 8185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264400" cy="573088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838200"/>
            <a:ext cx="4572000" cy="5486400"/>
          </a:xfrm>
        </p:spPr>
        <p:txBody>
          <a:bodyPr/>
          <a:lstStyle/>
          <a:p>
            <a:pPr marL="223838" indent="-223838" defTabSz="895350">
              <a:tabLst>
                <a:tab pos="1143000" algn="l"/>
                <a:tab pos="2514600" algn="l"/>
              </a:tabLst>
            </a:pPr>
            <a:r>
              <a:rPr lang="en-US" dirty="0"/>
              <a:t>C Code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Add two signed integers</a:t>
            </a:r>
          </a:p>
          <a:p>
            <a:pPr marL="223838" indent="-223838" defTabSz="895350">
              <a:tabLst>
                <a:tab pos="1143000" algn="l"/>
                <a:tab pos="2514600" algn="l"/>
              </a:tabLst>
            </a:pPr>
            <a:r>
              <a:rPr lang="en-US" dirty="0"/>
              <a:t>Assembly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Add 2 4-byte integers</a:t>
            </a:r>
          </a:p>
          <a:p>
            <a:pPr marL="839788" lvl="2" indent="-165100" defTabSz="895350">
              <a:tabLst>
                <a:tab pos="1143000" algn="l"/>
                <a:tab pos="2514600" algn="l"/>
              </a:tabLst>
            </a:pPr>
            <a:r>
              <a:rPr lang="en-US" dirty="0"/>
              <a:t>“Long” words in GCC </a:t>
            </a:r>
            <a:r>
              <a:rPr lang="en-US" dirty="0" smtClean="0"/>
              <a:t>speak</a:t>
            </a:r>
            <a:endParaRPr lang="en-US" dirty="0"/>
          </a:p>
          <a:p>
            <a:pPr marL="839788" lvl="2" indent="-165100" defTabSz="895350">
              <a:tabLst>
                <a:tab pos="1143000" algn="l"/>
                <a:tab pos="2514600" algn="l"/>
              </a:tabLst>
            </a:pPr>
            <a:r>
              <a:rPr lang="en-US" dirty="0"/>
              <a:t>Same instruction whether signed or unsigned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Operands:</a:t>
            </a:r>
          </a:p>
          <a:p>
            <a:pPr marL="839788" lvl="2" indent="-165100" defTabSz="895350">
              <a:buFont typeface="Wingdings" pitchFamily="2" charset="2"/>
              <a:buNone/>
              <a:tabLst>
                <a:tab pos="1143000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x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eax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143000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y</a:t>
            </a:r>
            <a:r>
              <a:rPr lang="en-US" b="1" dirty="0"/>
              <a:t>:</a:t>
            </a:r>
            <a:r>
              <a:rPr lang="en-US" dirty="0"/>
              <a:t>	Memory	</a:t>
            </a:r>
            <a:r>
              <a:rPr lang="en-US" b="1" dirty="0"/>
              <a:t>M[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%ebp+8]</a:t>
            </a:r>
            <a:endParaRPr lang="en-US" b="1" dirty="0"/>
          </a:p>
          <a:p>
            <a:pPr marL="839788" lvl="2" indent="-165100" defTabSz="895350">
              <a:buFont typeface="Wingdings" pitchFamily="2" charset="2"/>
              <a:buNone/>
              <a:tabLst>
                <a:tab pos="1143000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t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eax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1120775" lvl="3" indent="-166688" defTabSz="895350">
              <a:tabLst>
                <a:tab pos="1143000" algn="l"/>
                <a:tab pos="2514600" algn="l"/>
              </a:tabLst>
            </a:pPr>
            <a:r>
              <a:rPr lang="en-US" dirty="0"/>
              <a:t>Return function value in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eax</a:t>
            </a:r>
            <a:endParaRPr lang="en-US" b="1" dirty="0"/>
          </a:p>
          <a:p>
            <a:pPr marL="223838" indent="-223838" defTabSz="895350">
              <a:tabLst>
                <a:tab pos="1143000" algn="l"/>
                <a:tab pos="2514600" algn="l"/>
              </a:tabLst>
            </a:pPr>
            <a:r>
              <a:rPr lang="en-US" dirty="0"/>
              <a:t>Object Code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3-byte instruction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Stored at address </a:t>
            </a:r>
            <a:r>
              <a:rPr lang="en-US" b="1" dirty="0">
                <a:latin typeface="Courier New" pitchFamily="49" charset="0"/>
              </a:rPr>
              <a:t>0x401046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533400" y="11430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t = x+y;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533400" y="22860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549400" algn="l"/>
              </a:tabLst>
            </a:pPr>
            <a:r>
              <a:rPr lang="en-US" sz="1800" dirty="0" err="1" smtClean="0">
                <a:latin typeface="Courier New" pitchFamily="49" charset="0"/>
              </a:rPr>
              <a:t>addl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533400" y="54864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92100" algn="l"/>
              </a:tabLst>
            </a:pPr>
            <a:r>
              <a:rPr lang="en-US" sz="1800">
                <a:latin typeface="Courier New" pitchFamily="49" charset="0"/>
              </a:rPr>
              <a:t>0x401046:	03 45 08</a:t>
            </a: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762000" y="2819400"/>
            <a:ext cx="3429000" cy="2169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Similar to expression: 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	x += y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 smtClean="0">
                <a:latin typeface="Calibri" pitchFamily="34" charset="0"/>
              </a:rPr>
              <a:t>More precisely:</a:t>
            </a:r>
            <a:endParaRPr lang="en-US" sz="1800" dirty="0">
              <a:latin typeface="Calibri" pitchFamily="34" charset="0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+= 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[2]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03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Control-Flow/Conditionals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Unconditional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Conditional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184237" y="1454183"/>
            <a:ext cx="3733800" cy="119776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sz="1800" dirty="0">
                <a:latin typeface="Courier New" pitchFamily="49" charset="0"/>
              </a:rPr>
              <a:t>w</a:t>
            </a:r>
            <a:r>
              <a:rPr lang="en-US" sz="1800" dirty="0" smtClean="0">
                <a:latin typeface="Courier New" pitchFamily="49" charset="0"/>
              </a:rPr>
              <a:t>hile(true) {</a:t>
            </a:r>
          </a:p>
          <a:p>
            <a:pPr>
              <a:tabLst>
                <a:tab pos="285750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do_something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tabLst>
                <a:tab pos="285750" algn="l"/>
              </a:tabLst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tabLst>
                <a:tab pos="285750" algn="l"/>
              </a:tabLst>
            </a:pPr>
            <a:r>
              <a:rPr lang="en-US" sz="1800" dirty="0" smtClean="0">
                <a:latin typeface="Courier New" pitchFamily="49" charset="0"/>
              </a:rPr>
              <a:t>...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198010" y="3581836"/>
            <a:ext cx="3657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absdiff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y)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if (x &gt; y)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 result = x-y;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 else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 result = y-x;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return result;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4972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481013"/>
            <a:ext cx="8405812" cy="671512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Conditionals and Control Flow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6875" y="1362075"/>
            <a:ext cx="8366125" cy="497205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A test / conditional branch is sufficient to implement most control flow constructs offered in higher level languages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if (condition) then {...} else {…}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while(condition) {…}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do {…} while (condition)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for (initialization; condition; ) {...}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(Unconditional branches implemented some related control flow constructs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break, continue)</a:t>
            </a:r>
          </a:p>
        </p:txBody>
      </p:sp>
    </p:spTree>
    <p:extLst>
      <p:ext uri="{BB962C8B-B14F-4D97-AF65-F5344CB8AC3E}">
        <p14:creationId xmlns:p14="http://schemas.microsoft.com/office/powerpoint/2010/main" val="42738065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569912"/>
            <a:ext cx="2032000" cy="573088"/>
          </a:xfrm>
        </p:spPr>
        <p:txBody>
          <a:bodyPr/>
          <a:lstStyle/>
          <a:p>
            <a:r>
              <a:rPr lang="en-US"/>
              <a:t>Jumping</a:t>
            </a:r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9413" y="1342440"/>
            <a:ext cx="8307387" cy="1219200"/>
          </a:xfrm>
        </p:spPr>
        <p:txBody>
          <a:bodyPr/>
          <a:lstStyle/>
          <a:p>
            <a:r>
              <a:rPr lang="en-US"/>
              <a:t>jX Instructions</a:t>
            </a:r>
          </a:p>
          <a:p>
            <a:pPr lvl="1"/>
            <a:r>
              <a:rPr lang="en-US"/>
              <a:t>Jump to different part of code depending on condition codes</a:t>
            </a:r>
          </a:p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2485440"/>
          <a:ext cx="6096000" cy="3762960"/>
        </p:xfrm>
        <a:graphic>
          <a:graphicData uri="http://schemas.openxmlformats.org/drawingml/2006/table">
            <a:tbl>
              <a:tblPr/>
              <a:tblGrid>
                <a:gridCol w="1110074"/>
                <a:gridCol w="2215967"/>
                <a:gridCol w="2769959"/>
              </a:tblGrid>
              <a:tr h="31358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jX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Condition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20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Description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23060" algn="l"/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jmp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Unconditional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23060" algn="l"/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je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ourier New"/>
                          <a:ea typeface="Times New Roman"/>
                          <a:cs typeface="Times New Roman"/>
                        </a:rPr>
                        <a:t>ZF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Equal / Zero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jne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ourier New"/>
                          <a:ea typeface="Times New Roman"/>
                          <a:cs typeface="Times New Roman"/>
                        </a:rPr>
                        <a:t>~ZF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Not Equal / Not Zero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js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SF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Negative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jns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~SF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Nonnegative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jg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~(SF^OF)&amp;~ZF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Greater (Signed)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jge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~(SF^OF)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Greater or Equal (Signed)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jl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(SF^OF)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Less (Signed)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jle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(SF^OF)|ZF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Less or Equal (Signed)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ja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~CF&amp;~ZF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Above (unsigned)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jb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CF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Below (unsigned)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573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04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Processor State (IA32, Partial)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95400"/>
            <a:ext cx="3214687" cy="4875212"/>
          </a:xfrm>
        </p:spPr>
        <p:txBody>
          <a:bodyPr/>
          <a:lstStyle/>
          <a:p>
            <a:r>
              <a:rPr lang="en-US" dirty="0"/>
              <a:t>Information about currently executing program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Temporary </a:t>
            </a:r>
            <a:r>
              <a:rPr lang="en-US" dirty="0" smtClean="0"/>
              <a:t>data</a:t>
            </a:r>
            <a:br>
              <a:rPr lang="en-US" dirty="0" smtClean="0"/>
            </a:br>
            <a:r>
              <a:rPr lang="en-US" dirty="0" smtClean="0"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dirty="0" smtClean="0"/>
              <a:t>, … )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 smtClean="0"/>
              <a:t>Location </a:t>
            </a:r>
            <a:r>
              <a:rPr lang="en-US" dirty="0"/>
              <a:t>of runtime </a:t>
            </a:r>
            <a:r>
              <a:rPr lang="en-US" dirty="0" smtClean="0"/>
              <a:t>stack</a:t>
            </a:r>
            <a:br>
              <a:rPr lang="en-US" dirty="0" smtClean="0"/>
            </a:br>
            <a:r>
              <a:rPr lang="en-US" dirty="0" smtClean="0"/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ebp,%esp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)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 smtClean="0"/>
              <a:t>Location of current code control point</a:t>
            </a:r>
            <a:br>
              <a:rPr lang="en-US" dirty="0" smtClean="0"/>
            </a:br>
            <a:r>
              <a:rPr lang="en-US" dirty="0" smtClean="0"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eip</a:t>
            </a:r>
            <a:r>
              <a:rPr lang="en-US" dirty="0" smtClean="0"/>
              <a:t>, … 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Status </a:t>
            </a:r>
            <a:r>
              <a:rPr lang="en-US" dirty="0"/>
              <a:t>of recent </a:t>
            </a:r>
            <a:r>
              <a:rPr lang="en-US" dirty="0" smtClean="0"/>
              <a:t>tests</a:t>
            </a:r>
            <a:br>
              <a:rPr lang="en-US" dirty="0" smtClean="0"/>
            </a:br>
            <a:r>
              <a:rPr lang="en-US" dirty="0" smtClean="0"/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CF,ZF,SF,OF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15413" name="Rectangle 21"/>
          <p:cNvSpPr>
            <a:spLocks noChangeArrowheads="1"/>
          </p:cNvSpPr>
          <p:nvPr/>
        </p:nvSpPr>
        <p:spPr bwMode="auto">
          <a:xfrm>
            <a:off x="3886200" y="5334000"/>
            <a:ext cx="2514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defTabSz="457200">
              <a:lnSpc>
                <a:spcPct val="95000"/>
              </a:lnSpc>
              <a:buClr>
                <a:srgbClr val="000066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Courier New" pitchFamily="49" charset="0"/>
              </a:rPr>
              <a:t>%eip</a:t>
            </a:r>
          </a:p>
        </p:txBody>
      </p:sp>
      <p:sp>
        <p:nvSpPr>
          <p:cNvPr id="315415" name="Text Box 23"/>
          <p:cNvSpPr txBox="1">
            <a:spLocks noChangeArrowheads="1"/>
          </p:cNvSpPr>
          <p:nvPr/>
        </p:nvSpPr>
        <p:spPr bwMode="auto">
          <a:xfrm>
            <a:off x="6977985" y="2362200"/>
            <a:ext cx="1861215" cy="707886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med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General purpose</a:t>
            </a:r>
          </a:p>
          <a:p>
            <a:r>
              <a:rPr lang="en-US" sz="2000" dirty="0">
                <a:latin typeface="Calibri" pitchFamily="34" charset="0"/>
              </a:rPr>
              <a:t>registers</a:t>
            </a:r>
          </a:p>
        </p:txBody>
      </p:sp>
      <p:sp>
        <p:nvSpPr>
          <p:cNvPr id="315416" name="Text Box 24"/>
          <p:cNvSpPr txBox="1">
            <a:spLocks noChangeArrowheads="1"/>
          </p:cNvSpPr>
          <p:nvPr/>
        </p:nvSpPr>
        <p:spPr bwMode="auto">
          <a:xfrm>
            <a:off x="6538764" y="4103489"/>
            <a:ext cx="1919436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med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Current stack top</a:t>
            </a:r>
          </a:p>
        </p:txBody>
      </p:sp>
      <p:sp>
        <p:nvSpPr>
          <p:cNvPr id="315417" name="Text Box 25"/>
          <p:cNvSpPr txBox="1">
            <a:spLocks noChangeArrowheads="1"/>
          </p:cNvSpPr>
          <p:nvPr/>
        </p:nvSpPr>
        <p:spPr bwMode="auto">
          <a:xfrm>
            <a:off x="6553200" y="4554790"/>
            <a:ext cx="2190408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med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Current stack frame</a:t>
            </a:r>
          </a:p>
        </p:txBody>
      </p:sp>
      <p:sp>
        <p:nvSpPr>
          <p:cNvPr id="315418" name="Text Box 26"/>
          <p:cNvSpPr txBox="1">
            <a:spLocks noChangeArrowheads="1"/>
          </p:cNvSpPr>
          <p:nvPr/>
        </p:nvSpPr>
        <p:spPr bwMode="auto">
          <a:xfrm>
            <a:off x="6553200" y="5314890"/>
            <a:ext cx="208768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med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Instruction pointer</a:t>
            </a:r>
          </a:p>
        </p:txBody>
      </p:sp>
      <p:sp>
        <p:nvSpPr>
          <p:cNvPr id="315419" name="Rectangle 27"/>
          <p:cNvSpPr>
            <a:spLocks noChangeArrowheads="1"/>
          </p:cNvSpPr>
          <p:nvPr/>
        </p:nvSpPr>
        <p:spPr bwMode="auto">
          <a:xfrm>
            <a:off x="3886200" y="6019800"/>
            <a:ext cx="533400" cy="533400"/>
          </a:xfrm>
          <a:prstGeom prst="rect">
            <a:avLst/>
          </a:prstGeom>
          <a:solidFill>
            <a:srgbClr val="C5FEB8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lnSpc>
                <a:spcPct val="95000"/>
              </a:lnSpc>
              <a:buClr>
                <a:srgbClr val="000066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Courier New" pitchFamily="49" charset="0"/>
              </a:rPr>
              <a:t>CF</a:t>
            </a:r>
          </a:p>
        </p:txBody>
      </p:sp>
      <p:sp>
        <p:nvSpPr>
          <p:cNvPr id="315420" name="Rectangle 28"/>
          <p:cNvSpPr>
            <a:spLocks noChangeArrowheads="1"/>
          </p:cNvSpPr>
          <p:nvPr/>
        </p:nvSpPr>
        <p:spPr bwMode="auto">
          <a:xfrm>
            <a:off x="4495800" y="6019800"/>
            <a:ext cx="533400" cy="533400"/>
          </a:xfrm>
          <a:prstGeom prst="rect">
            <a:avLst/>
          </a:prstGeom>
          <a:solidFill>
            <a:srgbClr val="C5FEB8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lnSpc>
                <a:spcPct val="95000"/>
              </a:lnSpc>
              <a:buClr>
                <a:srgbClr val="000066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Courier New" pitchFamily="49" charset="0"/>
              </a:rPr>
              <a:t>ZF</a:t>
            </a:r>
          </a:p>
        </p:txBody>
      </p:sp>
      <p:sp>
        <p:nvSpPr>
          <p:cNvPr id="315421" name="Rectangle 29"/>
          <p:cNvSpPr>
            <a:spLocks noChangeArrowheads="1"/>
          </p:cNvSpPr>
          <p:nvPr/>
        </p:nvSpPr>
        <p:spPr bwMode="auto">
          <a:xfrm>
            <a:off x="5105400" y="6019800"/>
            <a:ext cx="533400" cy="533400"/>
          </a:xfrm>
          <a:prstGeom prst="rect">
            <a:avLst/>
          </a:prstGeom>
          <a:solidFill>
            <a:srgbClr val="C5FEB8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lnSpc>
                <a:spcPct val="95000"/>
              </a:lnSpc>
              <a:buClr>
                <a:srgbClr val="000066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Courier New" pitchFamily="49" charset="0"/>
              </a:rPr>
              <a:t>SF</a:t>
            </a:r>
          </a:p>
        </p:txBody>
      </p:sp>
      <p:sp>
        <p:nvSpPr>
          <p:cNvPr id="315422" name="Rectangle 30"/>
          <p:cNvSpPr>
            <a:spLocks noChangeArrowheads="1"/>
          </p:cNvSpPr>
          <p:nvPr/>
        </p:nvSpPr>
        <p:spPr bwMode="auto">
          <a:xfrm>
            <a:off x="5715000" y="6019800"/>
            <a:ext cx="533400" cy="533400"/>
          </a:xfrm>
          <a:prstGeom prst="rect">
            <a:avLst/>
          </a:prstGeom>
          <a:solidFill>
            <a:srgbClr val="C5FEB8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lnSpc>
                <a:spcPct val="95000"/>
              </a:lnSpc>
              <a:buClr>
                <a:srgbClr val="000066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Courier New" pitchFamily="49" charset="0"/>
              </a:rPr>
              <a:t>OF</a:t>
            </a:r>
          </a:p>
        </p:txBody>
      </p:sp>
      <p:sp>
        <p:nvSpPr>
          <p:cNvPr id="315423" name="Text Box 31"/>
          <p:cNvSpPr txBox="1">
            <a:spLocks noChangeArrowheads="1"/>
          </p:cNvSpPr>
          <p:nvPr/>
        </p:nvSpPr>
        <p:spPr bwMode="auto">
          <a:xfrm>
            <a:off x="6578942" y="6019800"/>
            <a:ext cx="2646080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med"/>
          </a:ln>
          <a:effectLst/>
        </p:spPr>
        <p:txBody>
          <a:bodyPr wrap="square" lIns="45720" rIns="4572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Condition codes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886200" y="1371600"/>
            <a:ext cx="2514600" cy="3581400"/>
            <a:chOff x="3984" y="1008"/>
            <a:chExt cx="1584" cy="2256"/>
          </a:xfrm>
        </p:grpSpPr>
        <p:sp>
          <p:nvSpPr>
            <p:cNvPr id="25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26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27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28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33" name="AutoShape 5"/>
          <p:cNvSpPr>
            <a:spLocks/>
          </p:cNvSpPr>
          <p:nvPr/>
        </p:nvSpPr>
        <p:spPr bwMode="auto">
          <a:xfrm>
            <a:off x="6553200" y="1371600"/>
            <a:ext cx="271462" cy="2667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738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3700" y="493712"/>
            <a:ext cx="7759700" cy="573088"/>
          </a:xfrm>
        </p:spPr>
        <p:txBody>
          <a:bodyPr/>
          <a:lstStyle/>
          <a:p>
            <a:r>
              <a:rPr lang="en-US" dirty="0"/>
              <a:t>Condition </a:t>
            </a:r>
            <a:r>
              <a:rPr lang="en-US" dirty="0" smtClean="0"/>
              <a:t>Codes (Implicit Setting)</a:t>
            </a:r>
            <a:endParaRPr lang="en-US" dirty="0"/>
          </a:p>
        </p:txBody>
      </p:sp>
      <p:sp>
        <p:nvSpPr>
          <p:cNvPr id="1904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72487" cy="5105400"/>
          </a:xfrm>
        </p:spPr>
        <p:txBody>
          <a:bodyPr/>
          <a:lstStyle/>
          <a:p>
            <a:pPr marL="223838" indent="-223838" defTabSz="895350">
              <a:tabLst>
                <a:tab pos="1085850" algn="l"/>
                <a:tab pos="4057650" algn="l"/>
                <a:tab pos="4743450" algn="l"/>
              </a:tabLst>
            </a:pPr>
            <a:r>
              <a:rPr lang="en-US" dirty="0"/>
              <a:t>Single </a:t>
            </a:r>
            <a:r>
              <a:rPr lang="en-US" dirty="0" smtClean="0"/>
              <a:t>bit registers</a:t>
            </a:r>
            <a:endParaRPr lang="en-US" dirty="0"/>
          </a:p>
          <a:p>
            <a:pPr marL="742950" lvl="1" indent="-404813" defTabSz="895350">
              <a:buFont typeface="Wingdings" pitchFamily="2" charset="2"/>
              <a:buNone/>
              <a:tabLst>
                <a:tab pos="1085850" algn="l"/>
                <a:tab pos="2513013" algn="l"/>
                <a:tab pos="3887788" algn="l"/>
              </a:tabLst>
            </a:pPr>
            <a:r>
              <a:rPr lang="en-US" b="1" dirty="0">
                <a:latin typeface="Courier New" pitchFamily="49" charset="0"/>
              </a:rPr>
              <a:t>CF</a:t>
            </a:r>
            <a:r>
              <a:rPr lang="en-US" dirty="0"/>
              <a:t>	</a:t>
            </a:r>
            <a:r>
              <a:rPr lang="en-US" dirty="0" smtClean="0"/>
              <a:t> Carry Flag (for unsigned)</a:t>
            </a:r>
            <a:r>
              <a:rPr lang="en-US" dirty="0"/>
              <a:t>	</a:t>
            </a:r>
            <a:r>
              <a:rPr lang="en-US" b="1" dirty="0" smtClean="0">
                <a:latin typeface="Courier New" pitchFamily="49" charset="0"/>
              </a:rPr>
              <a:t>SF</a:t>
            </a:r>
            <a:r>
              <a:rPr lang="en-US" dirty="0" smtClean="0"/>
              <a:t>  Sign Flag (for signed)</a:t>
            </a:r>
            <a:endParaRPr lang="en-US" dirty="0"/>
          </a:p>
          <a:p>
            <a:pPr marL="742950" lvl="1" indent="-404813" defTabSz="895350">
              <a:buFont typeface="Wingdings" pitchFamily="2" charset="2"/>
              <a:buNone/>
              <a:tabLst>
                <a:tab pos="1085850" algn="l"/>
                <a:tab pos="2513013" algn="l"/>
                <a:tab pos="3887788" algn="l"/>
              </a:tabLst>
            </a:pPr>
            <a:r>
              <a:rPr lang="en-US" b="1" dirty="0">
                <a:latin typeface="Courier New" pitchFamily="49" charset="0"/>
              </a:rPr>
              <a:t>ZF</a:t>
            </a:r>
            <a:r>
              <a:rPr lang="en-US" dirty="0"/>
              <a:t>	</a:t>
            </a:r>
            <a:r>
              <a:rPr lang="en-US" dirty="0" smtClean="0"/>
              <a:t> Zero </a:t>
            </a:r>
            <a:r>
              <a:rPr lang="en-US" dirty="0"/>
              <a:t>Flag	</a:t>
            </a: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</a:rPr>
              <a:t>OF</a:t>
            </a:r>
            <a:r>
              <a:rPr lang="en-US" dirty="0" smtClean="0"/>
              <a:t>  Overflow Flag (for signed)</a:t>
            </a:r>
          </a:p>
          <a:p>
            <a:pPr marL="223838" indent="-223838" defTabSz="895350">
              <a:tabLst>
                <a:tab pos="1085850" algn="l"/>
                <a:tab pos="4057650" algn="l"/>
                <a:tab pos="4743450" algn="l"/>
              </a:tabLst>
            </a:pPr>
            <a:r>
              <a:rPr lang="en-US" dirty="0" smtClean="0"/>
              <a:t>Implicitly set (think of it as side effect) by arithmetic operations</a:t>
            </a:r>
            <a:endParaRPr lang="en-US" dirty="0">
              <a:latin typeface="Courier New" pitchFamily="49" charset="0"/>
            </a:endParaRPr>
          </a:p>
          <a:p>
            <a:pPr marL="631825" lvl="1" indent="-293688" defTabSz="895350">
              <a:buNone/>
              <a:tabLst>
                <a:tab pos="1085850" algn="l"/>
                <a:tab pos="4057650" algn="l"/>
                <a:tab pos="4743450" algn="l"/>
              </a:tabLst>
            </a:pPr>
            <a:r>
              <a:rPr lang="en-US" dirty="0" smtClean="0"/>
              <a:t>	Example: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addl</a:t>
            </a:r>
            <a:r>
              <a:rPr lang="en-US" b="1" dirty="0" smtClean="0">
                <a:latin typeface="Courier New" pitchFamily="49" charset="0"/>
              </a:rPr>
              <a:t>/</a:t>
            </a:r>
            <a:r>
              <a:rPr lang="en-US" b="1" dirty="0" err="1" smtClean="0">
                <a:latin typeface="Courier New" pitchFamily="49" charset="0"/>
              </a:rPr>
              <a:t>addq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i="1" dirty="0" err="1" smtClean="0"/>
              <a:t>Src,Dest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smtClean="0"/>
              <a:t>↔ </a:t>
            </a:r>
            <a:r>
              <a:rPr lang="en-US" b="1" dirty="0" smtClean="0">
                <a:latin typeface="Courier New" pitchFamily="49" charset="0"/>
              </a:rPr>
              <a:t>t = </a:t>
            </a:r>
            <a:r>
              <a:rPr lang="en-US" b="1" dirty="0" err="1" smtClean="0">
                <a:latin typeface="Courier New" pitchFamily="49" charset="0"/>
              </a:rPr>
              <a:t>a+b</a:t>
            </a:r>
            <a:endParaRPr lang="en-US" b="1" dirty="0" smtClean="0">
              <a:latin typeface="Courier New" pitchFamily="49" charset="0"/>
            </a:endParaRPr>
          </a:p>
          <a:p>
            <a:pPr marL="631825" lvl="1" indent="-293688" defTabSz="895350">
              <a:tabLst>
                <a:tab pos="1085850" algn="l"/>
                <a:tab pos="4057650" algn="l"/>
                <a:tab pos="4743450" algn="l"/>
              </a:tabLst>
            </a:pPr>
            <a:r>
              <a:rPr lang="en-US" b="1" dirty="0" smtClean="0">
                <a:solidFill>
                  <a:srgbClr val="C00000"/>
                </a:solidFill>
              </a:rPr>
              <a:t>CF </a:t>
            </a:r>
            <a:r>
              <a:rPr lang="en-US" b="1" dirty="0">
                <a:solidFill>
                  <a:srgbClr val="C00000"/>
                </a:solidFill>
              </a:rPr>
              <a:t>set</a:t>
            </a:r>
            <a:r>
              <a:rPr lang="en-US" dirty="0"/>
              <a:t> if carry out from most significant </a:t>
            </a:r>
            <a:r>
              <a:rPr lang="en-US" dirty="0" smtClean="0"/>
              <a:t>bit (unsigned overflow)</a:t>
            </a:r>
            <a:endParaRPr lang="en-US" dirty="0"/>
          </a:p>
          <a:p>
            <a:pPr marL="631825" lvl="1" indent="-293688" defTabSz="895350">
              <a:tabLst>
                <a:tab pos="1085850" algn="l"/>
                <a:tab pos="4057650" algn="l"/>
                <a:tab pos="4743450" algn="l"/>
              </a:tabLst>
            </a:pPr>
            <a:r>
              <a:rPr lang="en-US" b="1" dirty="0" smtClean="0">
                <a:solidFill>
                  <a:srgbClr val="C00000"/>
                </a:solidFill>
              </a:rPr>
              <a:t>ZF set </a:t>
            </a:r>
            <a:r>
              <a:rPr lang="en-US" dirty="0"/>
              <a:t>if </a:t>
            </a:r>
            <a:r>
              <a:rPr lang="en-US" b="1" dirty="0">
                <a:latin typeface="Courier New" pitchFamily="49" charset="0"/>
              </a:rPr>
              <a:t>t == 0</a:t>
            </a:r>
            <a:endParaRPr lang="en-US" b="1" dirty="0"/>
          </a:p>
          <a:p>
            <a:pPr marL="631825" lvl="1" indent="-293688" defTabSz="895350">
              <a:tabLst>
                <a:tab pos="1085850" algn="l"/>
                <a:tab pos="4057650" algn="l"/>
                <a:tab pos="4743450" algn="l"/>
              </a:tabLst>
            </a:pPr>
            <a:r>
              <a:rPr lang="en-US" b="1" dirty="0" smtClean="0">
                <a:solidFill>
                  <a:srgbClr val="C00000"/>
                </a:solidFill>
              </a:rPr>
              <a:t>SF set </a:t>
            </a:r>
            <a:r>
              <a:rPr lang="en-US" dirty="0"/>
              <a:t>if </a:t>
            </a:r>
            <a:r>
              <a:rPr lang="en-US" b="1" dirty="0">
                <a:latin typeface="Courier New" pitchFamily="49" charset="0"/>
              </a:rPr>
              <a:t>t &lt; </a:t>
            </a:r>
            <a:r>
              <a:rPr lang="en-US" b="1" dirty="0" smtClean="0">
                <a:latin typeface="Courier New" pitchFamily="49" charset="0"/>
              </a:rPr>
              <a:t>0 </a:t>
            </a:r>
            <a:r>
              <a:rPr lang="en-US" dirty="0" smtClean="0"/>
              <a:t>(as signed)</a:t>
            </a:r>
            <a:endParaRPr lang="en-US" dirty="0"/>
          </a:p>
          <a:p>
            <a:pPr marL="631825" lvl="1" indent="-293688" defTabSz="895350">
              <a:tabLst>
                <a:tab pos="1085850" algn="l"/>
                <a:tab pos="4057650" algn="l"/>
                <a:tab pos="4743450" algn="l"/>
              </a:tabLst>
            </a:pPr>
            <a:r>
              <a:rPr lang="en-US" b="1" dirty="0" smtClean="0">
                <a:solidFill>
                  <a:srgbClr val="C00000"/>
                </a:solidFill>
              </a:rPr>
              <a:t>OF set </a:t>
            </a:r>
            <a:r>
              <a:rPr lang="en-US" dirty="0"/>
              <a:t>if two’s complement </a:t>
            </a:r>
            <a:r>
              <a:rPr lang="en-US" dirty="0" smtClean="0"/>
              <a:t>(signed) overflow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</a:rPr>
              <a:t>(a&gt;0 </a:t>
            </a:r>
            <a:r>
              <a:rPr lang="en-US" b="1" dirty="0">
                <a:latin typeface="Courier New" pitchFamily="49" charset="0"/>
              </a:rPr>
              <a:t>&amp;&amp; b&gt;0 &amp;&amp; t&lt;0) </a:t>
            </a:r>
            <a:r>
              <a:rPr lang="en-US" b="1" dirty="0" smtClean="0">
                <a:latin typeface="Courier New" pitchFamily="49" charset="0"/>
              </a:rPr>
              <a:t>|| </a:t>
            </a:r>
            <a:r>
              <a:rPr lang="en-US" b="1" dirty="0">
                <a:latin typeface="Courier New" pitchFamily="49" charset="0"/>
              </a:rPr>
              <a:t>(a&lt;0 &amp;&amp; b&lt;0 &amp;&amp; t&gt;=0</a:t>
            </a:r>
            <a:r>
              <a:rPr lang="en-US" b="1" dirty="0" smtClean="0">
                <a:latin typeface="Courier New" pitchFamily="49" charset="0"/>
              </a:rPr>
              <a:t>)</a:t>
            </a:r>
            <a:endParaRPr lang="en-US" i="1" dirty="0" smtClean="0"/>
          </a:p>
          <a:p>
            <a:pPr marL="223838" indent="-223838" defTabSz="895350">
              <a:tabLst>
                <a:tab pos="1085850" algn="l"/>
                <a:tab pos="4057650" algn="l"/>
                <a:tab pos="4743450" algn="l"/>
              </a:tabLst>
            </a:pPr>
            <a:r>
              <a:rPr lang="en-US" i="1" dirty="0" smtClean="0"/>
              <a:t>Not</a:t>
            </a:r>
            <a:r>
              <a:rPr lang="en-US" dirty="0" smtClean="0"/>
              <a:t> </a:t>
            </a:r>
            <a:r>
              <a:rPr lang="en-US" dirty="0"/>
              <a:t>set by </a:t>
            </a:r>
            <a:r>
              <a:rPr lang="en-US" dirty="0" smtClean="0">
                <a:latin typeface="Courier New" pitchFamily="49" charset="0"/>
              </a:rPr>
              <a:t>lea </a:t>
            </a:r>
            <a:r>
              <a:rPr lang="en-US" dirty="0" smtClean="0"/>
              <a:t>instruction (beware!)</a:t>
            </a:r>
          </a:p>
          <a:p>
            <a:pPr marL="223838" indent="-223838" defTabSz="895350">
              <a:tabLst>
                <a:tab pos="1085850" algn="l"/>
                <a:tab pos="4057650" algn="l"/>
                <a:tab pos="4743450" algn="l"/>
              </a:tabLst>
            </a:pPr>
            <a:r>
              <a:rPr lang="en-US" dirty="0" smtClean="0">
                <a:hlinkClick r:id="rId3"/>
              </a:rPr>
              <a:t>Full documentation</a:t>
            </a:r>
            <a:r>
              <a:rPr lang="en-US" dirty="0" smtClean="0"/>
              <a:t> (IA32)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44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69912"/>
            <a:ext cx="8534400" cy="573088"/>
          </a:xfrm>
        </p:spPr>
        <p:txBody>
          <a:bodyPr/>
          <a:lstStyle/>
          <a:p>
            <a:r>
              <a:rPr lang="en-US" dirty="0" smtClean="0"/>
              <a:t>Condition </a:t>
            </a:r>
            <a:r>
              <a:rPr lang="en-US" dirty="0"/>
              <a:t>Codes </a:t>
            </a:r>
            <a:r>
              <a:rPr lang="en-US" dirty="0" smtClean="0"/>
              <a:t>(Explicit Setting: Compare)</a:t>
            </a:r>
            <a:endParaRPr lang="en-US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5588"/>
            <a:ext cx="8701087" cy="4799012"/>
          </a:xfrm>
        </p:spPr>
        <p:txBody>
          <a:bodyPr/>
          <a:lstStyle/>
          <a:p>
            <a:pPr marL="282575" indent="-282575"/>
            <a:r>
              <a:rPr lang="en-US" dirty="0"/>
              <a:t>Explicit Setting by Compare Instruction</a:t>
            </a:r>
          </a:p>
          <a:p>
            <a:pPr marL="631825" lvl="1" indent="-290513"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</a:rPr>
              <a:t>cmpl</a:t>
            </a:r>
            <a:r>
              <a:rPr lang="en-US" b="1" dirty="0" smtClean="0">
                <a:latin typeface="Courier New" pitchFamily="49" charset="0"/>
              </a:rPr>
              <a:t>/</a:t>
            </a:r>
            <a:r>
              <a:rPr lang="en-US" b="1" dirty="0" err="1" smtClean="0">
                <a:latin typeface="Courier New" pitchFamily="49" charset="0"/>
              </a:rPr>
              <a:t>cmpq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i="1" dirty="0" smtClean="0"/>
              <a:t>Src2</a:t>
            </a:r>
            <a:r>
              <a:rPr lang="en-US" dirty="0" smtClean="0"/>
              <a:t>,</a:t>
            </a:r>
            <a:r>
              <a:rPr lang="en-US" i="1" dirty="0" smtClean="0"/>
              <a:t>Src1</a:t>
            </a:r>
            <a:endParaRPr lang="en-US" dirty="0">
              <a:latin typeface="Courier New" pitchFamily="49" charset="0"/>
            </a:endParaRPr>
          </a:p>
          <a:p>
            <a:pPr marL="631825" lvl="1" indent="-290513">
              <a:buNone/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b="1" dirty="0" err="1" smtClean="0">
                <a:latin typeface="Courier New" pitchFamily="49" charset="0"/>
              </a:rPr>
              <a:t>cmpl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b,a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like computing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a-b</a:t>
            </a:r>
            <a:r>
              <a:rPr lang="en-US" dirty="0"/>
              <a:t> without setting destination</a:t>
            </a:r>
            <a:endParaRPr lang="en-US" dirty="0">
              <a:latin typeface="Courier New" pitchFamily="49" charset="0"/>
            </a:endParaRPr>
          </a:p>
          <a:p>
            <a:pPr marL="631825" lvl="1" indent="-290513"/>
            <a:endParaRPr lang="en-US" dirty="0" smtClean="0"/>
          </a:p>
          <a:p>
            <a:pPr marL="631825" lvl="1" indent="-290513"/>
            <a:r>
              <a:rPr lang="en-US" b="1" dirty="0" smtClean="0">
                <a:solidFill>
                  <a:srgbClr val="C00000"/>
                </a:solidFill>
              </a:rPr>
              <a:t>CF set </a:t>
            </a:r>
            <a:r>
              <a:rPr lang="en-US" dirty="0"/>
              <a:t>if carry out from most significant </a:t>
            </a:r>
            <a:r>
              <a:rPr lang="en-US" dirty="0" smtClean="0"/>
              <a:t>bit (used </a:t>
            </a:r>
            <a:r>
              <a:rPr lang="en-US" dirty="0"/>
              <a:t>for unsigned </a:t>
            </a:r>
            <a:r>
              <a:rPr lang="en-US" dirty="0" smtClean="0"/>
              <a:t>comparisons)</a:t>
            </a:r>
            <a:endParaRPr lang="en-US" dirty="0"/>
          </a:p>
          <a:p>
            <a:pPr marL="631825" lvl="1" indent="-290513"/>
            <a:r>
              <a:rPr lang="en-US" b="1" dirty="0" smtClean="0">
                <a:solidFill>
                  <a:srgbClr val="C00000"/>
                </a:solidFill>
              </a:rPr>
              <a:t>ZF set </a:t>
            </a:r>
            <a:r>
              <a:rPr lang="en-US" dirty="0"/>
              <a:t>if </a:t>
            </a:r>
            <a:r>
              <a:rPr lang="en-US" b="1" dirty="0">
                <a:latin typeface="Courier New" pitchFamily="49" charset="0"/>
              </a:rPr>
              <a:t>a == b</a:t>
            </a:r>
            <a:endParaRPr lang="en-US" b="1" dirty="0"/>
          </a:p>
          <a:p>
            <a:pPr marL="631825" lvl="1" indent="-290513"/>
            <a:r>
              <a:rPr lang="en-US" b="1" dirty="0" smtClean="0">
                <a:solidFill>
                  <a:srgbClr val="C00000"/>
                </a:solidFill>
              </a:rPr>
              <a:t>SF set </a:t>
            </a:r>
            <a:r>
              <a:rPr lang="en-US" dirty="0"/>
              <a:t>if </a:t>
            </a:r>
            <a:r>
              <a:rPr lang="en-US" b="1" dirty="0">
                <a:latin typeface="Courier New" pitchFamily="49" charset="0"/>
              </a:rPr>
              <a:t>(a-b) &lt; </a:t>
            </a:r>
            <a:r>
              <a:rPr lang="en-US" b="1" dirty="0" smtClean="0">
                <a:latin typeface="Courier New" pitchFamily="49" charset="0"/>
              </a:rPr>
              <a:t>0 </a:t>
            </a:r>
            <a:r>
              <a:rPr lang="en-US" dirty="0" smtClean="0"/>
              <a:t>(as signed)</a:t>
            </a:r>
            <a:endParaRPr lang="en-US" dirty="0"/>
          </a:p>
          <a:p>
            <a:pPr marL="631825" lvl="1" indent="-290513"/>
            <a:r>
              <a:rPr lang="en-US" b="1" dirty="0" smtClean="0">
                <a:solidFill>
                  <a:srgbClr val="C00000"/>
                </a:solidFill>
              </a:rPr>
              <a:t>OF set </a:t>
            </a:r>
            <a:r>
              <a:rPr lang="en-US" dirty="0"/>
              <a:t>if two’s complement </a:t>
            </a:r>
            <a:r>
              <a:rPr lang="en-US" dirty="0" smtClean="0"/>
              <a:t>(signed) overflow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</a:rPr>
              <a:t>(a&gt;0 </a:t>
            </a:r>
            <a:r>
              <a:rPr lang="en-US" b="1" dirty="0">
                <a:latin typeface="Courier New" pitchFamily="49" charset="0"/>
              </a:rPr>
              <a:t>&amp;&amp; b&lt;0 &amp;&amp; (a-b)&lt;0) || (a&lt;0 &amp;&amp; b&gt;0 &amp;&amp; (a-b)&gt;0)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58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607300" cy="573088"/>
          </a:xfrm>
        </p:spPr>
        <p:txBody>
          <a:bodyPr/>
          <a:lstStyle/>
          <a:p>
            <a:r>
              <a:rPr lang="en-US" dirty="0" smtClean="0"/>
              <a:t>Condition </a:t>
            </a:r>
            <a:r>
              <a:rPr lang="en-US" dirty="0"/>
              <a:t>Codes </a:t>
            </a:r>
            <a:r>
              <a:rPr lang="en-US" dirty="0" smtClean="0"/>
              <a:t>(Explicit Setting: Test)</a:t>
            </a:r>
            <a:endParaRPr lang="en-US" dirty="0"/>
          </a:p>
        </p:txBody>
      </p:sp>
      <p:sp>
        <p:nvSpPr>
          <p:cNvPr id="1925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581150"/>
            <a:ext cx="7896225" cy="4972050"/>
          </a:xfrm>
        </p:spPr>
        <p:txBody>
          <a:bodyPr/>
          <a:lstStyle/>
          <a:p>
            <a:r>
              <a:rPr lang="en-US" dirty="0"/>
              <a:t>Explicit Setting by Test instruction</a:t>
            </a:r>
          </a:p>
          <a:p>
            <a:pPr marL="401638" lvl="1" indent="169863">
              <a:buNone/>
            </a:pPr>
            <a:r>
              <a:rPr lang="en-US" b="1" dirty="0" err="1" smtClean="0">
                <a:latin typeface="Courier New" pitchFamily="49" charset="0"/>
              </a:rPr>
              <a:t>testl</a:t>
            </a:r>
            <a:r>
              <a:rPr lang="en-US" dirty="0" smtClean="0">
                <a:latin typeface="Courier New" pitchFamily="49" charset="0"/>
              </a:rPr>
              <a:t>/</a:t>
            </a:r>
            <a:r>
              <a:rPr lang="en-US" b="1" dirty="0" err="1" smtClean="0">
                <a:latin typeface="Courier New" pitchFamily="49" charset="0"/>
              </a:rPr>
              <a:t>testq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i="1" dirty="0" smtClean="0"/>
              <a:t>Src2</a:t>
            </a:r>
            <a:r>
              <a:rPr lang="en-US" dirty="0" smtClean="0"/>
              <a:t>,</a:t>
            </a:r>
            <a:r>
              <a:rPr lang="en-US" i="1" dirty="0" smtClean="0"/>
              <a:t>Src1</a:t>
            </a:r>
            <a:br>
              <a:rPr lang="en-US" i="1" dirty="0" smtClean="0"/>
            </a:br>
            <a:r>
              <a:rPr lang="en-US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testl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b,a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like computing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a&amp;b</a:t>
            </a:r>
            <a:r>
              <a:rPr lang="en-US" dirty="0" smtClean="0"/>
              <a:t> without setting destination </a:t>
            </a:r>
            <a:endParaRPr lang="en-US" i="1" dirty="0"/>
          </a:p>
          <a:p>
            <a:pPr lvl="1">
              <a:buFont typeface="Wingdings" pitchFamily="2" charset="2"/>
              <a:buNone/>
            </a:pPr>
            <a:endParaRPr lang="en-US" i="1" dirty="0"/>
          </a:p>
          <a:p>
            <a:pPr lvl="1"/>
            <a:r>
              <a:rPr lang="en-US" dirty="0"/>
              <a:t>Sets condition codes based on value of </a:t>
            </a:r>
            <a:r>
              <a:rPr lang="en-US" i="1" dirty="0"/>
              <a:t>Src1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&amp;</a:t>
            </a:r>
            <a:r>
              <a:rPr lang="en-US" dirty="0"/>
              <a:t> </a:t>
            </a:r>
            <a:r>
              <a:rPr lang="en-US" i="1" dirty="0" smtClean="0"/>
              <a:t>Src2</a:t>
            </a:r>
          </a:p>
          <a:p>
            <a:pPr lvl="1"/>
            <a:r>
              <a:rPr lang="en-US" dirty="0" smtClean="0"/>
              <a:t>Useful </a:t>
            </a:r>
            <a:r>
              <a:rPr lang="en-US" dirty="0"/>
              <a:t>to have one of the operands be a </a:t>
            </a:r>
            <a:r>
              <a:rPr lang="en-US" dirty="0" smtClean="0"/>
              <a:t>mask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ZF </a:t>
            </a:r>
            <a:r>
              <a:rPr lang="en-US" dirty="0"/>
              <a:t>set when </a:t>
            </a:r>
            <a:r>
              <a:rPr lang="en-US" b="1" dirty="0" err="1">
                <a:latin typeface="Courier New" pitchFamily="49" charset="0"/>
              </a:rPr>
              <a:t>a&amp;b</a:t>
            </a:r>
            <a:r>
              <a:rPr lang="en-US" b="1" dirty="0">
                <a:latin typeface="Courier New" pitchFamily="49" charset="0"/>
              </a:rPr>
              <a:t> == 0</a:t>
            </a:r>
          </a:p>
          <a:p>
            <a:pPr lvl="1"/>
            <a:r>
              <a:rPr lang="en-US" dirty="0"/>
              <a:t>SF set when </a:t>
            </a:r>
            <a:r>
              <a:rPr lang="en-US" b="1" dirty="0" err="1">
                <a:latin typeface="Courier New" pitchFamily="49" charset="0"/>
              </a:rPr>
              <a:t>a&amp;b</a:t>
            </a:r>
            <a:r>
              <a:rPr lang="en-US" b="1" dirty="0">
                <a:latin typeface="Courier New" pitchFamily="49" charset="0"/>
              </a:rPr>
              <a:t> &lt; </a:t>
            </a:r>
            <a:r>
              <a:rPr lang="en-US" b="1" dirty="0" smtClean="0">
                <a:latin typeface="Courier New" pitchFamily="49" charset="0"/>
              </a:rPr>
              <a:t>0</a:t>
            </a:r>
          </a:p>
          <a:p>
            <a:pPr lvl="1"/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</a:rPr>
              <a:t>testl</a:t>
            </a:r>
            <a:r>
              <a:rPr lang="en-US" b="1" dirty="0" smtClean="0">
                <a:latin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</a:rPr>
              <a:t>, %</a:t>
            </a:r>
            <a:r>
              <a:rPr lang="en-US" b="1" dirty="0" err="1" smtClean="0">
                <a:latin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</a:endParaRPr>
          </a:p>
          <a:p>
            <a:pPr lvl="2"/>
            <a:r>
              <a:rPr lang="en-US" dirty="0" smtClean="0"/>
              <a:t>Sets SF and ZF, check if </a:t>
            </a:r>
            <a:r>
              <a:rPr lang="en-US" dirty="0" err="1" smtClean="0"/>
              <a:t>eax</a:t>
            </a:r>
            <a:r>
              <a:rPr lang="en-US" dirty="0" smtClean="0"/>
              <a:t> is +,0,-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26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6743700" cy="573088"/>
          </a:xfrm>
        </p:spPr>
        <p:txBody>
          <a:bodyPr/>
          <a:lstStyle/>
          <a:p>
            <a:r>
              <a:rPr lang="en-US" dirty="0"/>
              <a:t>Reading Condition Codes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1219200"/>
          </a:xfrm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lvl="1"/>
            <a:r>
              <a:rPr lang="en-US" dirty="0"/>
              <a:t>Set</a:t>
            </a:r>
            <a:r>
              <a:rPr lang="en-US" dirty="0" smtClean="0"/>
              <a:t> a single </a:t>
            </a:r>
            <a:r>
              <a:rPr lang="en-US" dirty="0"/>
              <a:t>byte based on combinations of condition codes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2494220"/>
          <a:ext cx="6096000" cy="3449380"/>
        </p:xfrm>
        <a:graphic>
          <a:graphicData uri="http://schemas.openxmlformats.org/drawingml/2006/table">
            <a:tbl>
              <a:tblPr/>
              <a:tblGrid>
                <a:gridCol w="1110074"/>
                <a:gridCol w="2215967"/>
                <a:gridCol w="2769959"/>
              </a:tblGrid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23060" algn="l"/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  <a:cs typeface="Times New Roman"/>
                        </a:rPr>
                        <a:t>SetX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Times New Roman"/>
                        </a:rPr>
                        <a:t>Condition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Description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23060" algn="l"/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ourier New"/>
                          <a:ea typeface="Times New Roman"/>
                          <a:cs typeface="Times New Roman"/>
                        </a:rPr>
                        <a:t>sete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>
                          <a:latin typeface="Courier New"/>
                          <a:ea typeface="Times New Roman"/>
                          <a:cs typeface="Times New Roman"/>
                        </a:rPr>
                        <a:t>ZF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Times New Roman"/>
                        </a:rPr>
                        <a:t>Equal / Zero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ourier New"/>
                          <a:ea typeface="Times New Roman"/>
                          <a:cs typeface="Times New Roman"/>
                        </a:rPr>
                        <a:t>setne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>
                          <a:latin typeface="Courier New"/>
                          <a:ea typeface="Times New Roman"/>
                          <a:cs typeface="Times New Roman"/>
                        </a:rPr>
                        <a:t>~ZF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Times New Roman"/>
                        </a:rPr>
                        <a:t>Not Equal / Not Zero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>
                          <a:latin typeface="Courier New"/>
                          <a:ea typeface="Times New Roman"/>
                          <a:cs typeface="Times New Roman"/>
                        </a:rPr>
                        <a:t>sets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>
                          <a:latin typeface="Courier New"/>
                          <a:ea typeface="Times New Roman"/>
                          <a:cs typeface="Times New Roman"/>
                        </a:rPr>
                        <a:t>SF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Negative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ourier New"/>
                          <a:ea typeface="Times New Roman"/>
                          <a:cs typeface="Times New Roman"/>
                        </a:rPr>
                        <a:t>setns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>
                          <a:latin typeface="Courier New"/>
                          <a:ea typeface="Times New Roman"/>
                          <a:cs typeface="Times New Roman"/>
                        </a:rPr>
                        <a:t>~SF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Times New Roman"/>
                        </a:rPr>
                        <a:t>Nonnegative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ourier New"/>
                          <a:ea typeface="Times New Roman"/>
                          <a:cs typeface="Times New Roman"/>
                        </a:rPr>
                        <a:t>setg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>
                          <a:latin typeface="Courier New"/>
                          <a:ea typeface="Times New Roman"/>
                          <a:cs typeface="Times New Roman"/>
                        </a:rPr>
                        <a:t>~(SF^OF)&amp;~ZF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Times New Roman"/>
                        </a:rPr>
                        <a:t>Greater (Signed)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ourier New"/>
                          <a:ea typeface="Times New Roman"/>
                          <a:cs typeface="Times New Roman"/>
                        </a:rPr>
                        <a:t>setge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>
                          <a:latin typeface="Courier New"/>
                          <a:ea typeface="Times New Roman"/>
                          <a:cs typeface="Times New Roman"/>
                        </a:rPr>
                        <a:t>~(SF^OF)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Times New Roman"/>
                        </a:rPr>
                        <a:t>Greater or Equal (Signed)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ourier New"/>
                          <a:ea typeface="Times New Roman"/>
                          <a:cs typeface="Times New Roman"/>
                        </a:rPr>
                        <a:t>setl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>
                          <a:latin typeface="Courier New"/>
                          <a:ea typeface="Times New Roman"/>
                          <a:cs typeface="Times New Roman"/>
                        </a:rPr>
                        <a:t>(SF^OF)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Times New Roman"/>
                        </a:rPr>
                        <a:t>Less (Signed)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ourier New"/>
                          <a:ea typeface="Times New Roman"/>
                          <a:cs typeface="Times New Roman"/>
                        </a:rPr>
                        <a:t>setle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>
                          <a:latin typeface="Courier New"/>
                          <a:ea typeface="Times New Roman"/>
                          <a:cs typeface="Times New Roman"/>
                        </a:rPr>
                        <a:t>(SF^OF)|ZF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Times New Roman"/>
                        </a:rPr>
                        <a:t>Less or Equal (Signed)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>
                          <a:latin typeface="Courier New"/>
                          <a:ea typeface="Times New Roman"/>
                          <a:cs typeface="Times New Roman"/>
                        </a:rPr>
                        <a:t>seta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>
                          <a:latin typeface="Courier New"/>
                          <a:ea typeface="Times New Roman"/>
                          <a:cs typeface="Times New Roman"/>
                        </a:rPr>
                        <a:t>~CF&amp;~ZF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Times New Roman"/>
                        </a:rPr>
                        <a:t>Above (unsigned)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ourier New"/>
                          <a:ea typeface="Times New Roman"/>
                          <a:cs typeface="Times New Roman"/>
                        </a:rPr>
                        <a:t>setb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>
                          <a:latin typeface="Courier New"/>
                          <a:ea typeface="Times New Roman"/>
                          <a:cs typeface="Times New Roman"/>
                        </a:rPr>
                        <a:t>CF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Below (unsigned)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573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0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7512"/>
            <a:ext cx="8001000" cy="573088"/>
          </a:xfrm>
        </p:spPr>
        <p:txBody>
          <a:bodyPr/>
          <a:lstStyle/>
          <a:p>
            <a:r>
              <a:rPr lang="en-US" dirty="0"/>
              <a:t>Reading Condition Codes (Cont.)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5881687" cy="2667000"/>
          </a:xfrm>
        </p:spPr>
        <p:txBody>
          <a:bodyPr/>
          <a:lstStyle/>
          <a:p>
            <a:pPr marL="282575" indent="-282575"/>
            <a:r>
              <a:rPr lang="en-US" dirty="0" err="1"/>
              <a:t>SetX</a:t>
            </a:r>
            <a:r>
              <a:rPr lang="en-US" dirty="0"/>
              <a:t> </a:t>
            </a:r>
            <a:r>
              <a:rPr lang="en-US" dirty="0" smtClean="0"/>
              <a:t>Instructions: </a:t>
            </a:r>
            <a:br>
              <a:rPr lang="en-US" dirty="0" smtClean="0"/>
            </a:br>
            <a:r>
              <a:rPr lang="en-US" sz="2000" b="0" dirty="0" smtClean="0"/>
              <a:t>Set </a:t>
            </a:r>
            <a:r>
              <a:rPr lang="en-US" sz="2000" b="0" dirty="0"/>
              <a:t>single byte based on </a:t>
            </a:r>
            <a:r>
              <a:rPr lang="en-US" sz="2000" b="0" dirty="0" smtClean="0"/>
              <a:t>combination </a:t>
            </a:r>
            <a:r>
              <a:rPr lang="en-US" sz="2000" b="0" dirty="0"/>
              <a:t>of condition codes</a:t>
            </a:r>
          </a:p>
          <a:p>
            <a:pPr marL="1588" indent="-287338"/>
            <a:r>
              <a:rPr lang="en-US" dirty="0"/>
              <a:t>One of 8 addressable byte registers</a:t>
            </a:r>
          </a:p>
          <a:p>
            <a:pPr marL="571500" lvl="1" indent="-228600"/>
            <a:r>
              <a:rPr lang="en-US" dirty="0" smtClean="0"/>
              <a:t>Does </a:t>
            </a:r>
            <a:r>
              <a:rPr lang="en-US" dirty="0"/>
              <a:t>not alter remaining 3 bytes</a:t>
            </a:r>
          </a:p>
          <a:p>
            <a:pPr marL="571500" lvl="1" indent="-228600"/>
            <a:r>
              <a:rPr lang="en-US" dirty="0"/>
              <a:t>Typically use </a:t>
            </a:r>
            <a:r>
              <a:rPr lang="en-US" b="1" dirty="0" err="1">
                <a:latin typeface="Courier New" pitchFamily="49" charset="0"/>
              </a:rPr>
              <a:t>movzbl</a:t>
            </a:r>
            <a:r>
              <a:rPr lang="en-US" dirty="0"/>
              <a:t> to finish job</a:t>
            </a:r>
          </a:p>
          <a:p>
            <a:pPr marL="284163" lvl="1" indent="-169863"/>
            <a:endParaRPr lang="en-US" dirty="0"/>
          </a:p>
        </p:txBody>
      </p:sp>
      <p:sp>
        <p:nvSpPr>
          <p:cNvPr id="194580" name="Rectangle 20"/>
          <p:cNvSpPr>
            <a:spLocks noChangeArrowheads="1"/>
          </p:cNvSpPr>
          <p:nvPr/>
        </p:nvSpPr>
        <p:spPr bwMode="auto">
          <a:xfrm>
            <a:off x="762000" y="3505200"/>
            <a:ext cx="3814762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>
                <a:latin typeface="Courier New" pitchFamily="49" charset="0"/>
              </a:rPr>
              <a:t>int gt (int x, int y)</a:t>
            </a:r>
          </a:p>
          <a:p>
            <a:r>
              <a:rPr lang="en-US" sz="1800">
                <a:latin typeface="Courier New" pitchFamily="49" charset="0"/>
              </a:rPr>
              <a:t>{</a:t>
            </a:r>
          </a:p>
          <a:p>
            <a:r>
              <a:rPr lang="en-US" sz="1800">
                <a:latin typeface="Courier New" pitchFamily="49" charset="0"/>
              </a:rPr>
              <a:t>  return x &gt; y;</a:t>
            </a:r>
          </a:p>
          <a:p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94581" name="Rectangle 21"/>
          <p:cNvSpPr>
            <a:spLocks noChangeArrowheads="1"/>
          </p:cNvSpPr>
          <p:nvPr/>
        </p:nvSpPr>
        <p:spPr bwMode="auto">
          <a:xfrm>
            <a:off x="457200" y="5410200"/>
            <a:ext cx="6248400" cy="11977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086100" algn="l"/>
              </a:tabLst>
            </a:pPr>
            <a:r>
              <a:rPr lang="en-US" sz="1800">
                <a:latin typeface="Courier New" pitchFamily="49" charset="0"/>
              </a:rPr>
              <a:t>movl 12(%ebp),%eax	# eax = y</a:t>
            </a:r>
          </a:p>
          <a:p>
            <a:pPr>
              <a:lnSpc>
                <a:spcPct val="100000"/>
              </a:lnSpc>
              <a:tabLst>
                <a:tab pos="3086100" algn="l"/>
              </a:tabLst>
            </a:pPr>
            <a:r>
              <a:rPr lang="en-US" sz="1800">
                <a:latin typeface="Courier New" pitchFamily="49" charset="0"/>
              </a:rPr>
              <a:t>cmpl %eax,8(%ebp)	# Compare x : y</a:t>
            </a:r>
          </a:p>
          <a:p>
            <a:pPr>
              <a:lnSpc>
                <a:spcPct val="100000"/>
              </a:lnSpc>
              <a:tabLst>
                <a:tab pos="3086100" algn="l"/>
              </a:tabLst>
            </a:pPr>
            <a:r>
              <a:rPr lang="en-US" sz="1800">
                <a:latin typeface="Courier New" pitchFamily="49" charset="0"/>
              </a:rPr>
              <a:t>setg %al	# al = x &gt; y</a:t>
            </a:r>
          </a:p>
          <a:p>
            <a:pPr>
              <a:lnSpc>
                <a:spcPct val="100000"/>
              </a:lnSpc>
              <a:tabLst>
                <a:tab pos="3086100" algn="l"/>
              </a:tabLst>
            </a:pPr>
            <a:r>
              <a:rPr lang="en-US" sz="1800">
                <a:latin typeface="Courier New" pitchFamily="49" charset="0"/>
              </a:rPr>
              <a:t>movzbl %al,%eax	# Zero rest of %eax</a:t>
            </a:r>
          </a:p>
        </p:txBody>
      </p:sp>
      <p:sp>
        <p:nvSpPr>
          <p:cNvPr id="194584" name="Text Box 24"/>
          <p:cNvSpPr txBox="1">
            <a:spLocks noChangeArrowheads="1"/>
          </p:cNvSpPr>
          <p:nvPr/>
        </p:nvSpPr>
        <p:spPr bwMode="auto">
          <a:xfrm>
            <a:off x="365125" y="4948535"/>
            <a:ext cx="138747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Body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400800" y="1219200"/>
            <a:ext cx="2514600" cy="3581400"/>
            <a:chOff x="3984" y="1008"/>
            <a:chExt cx="1584" cy="2256"/>
          </a:xfrm>
        </p:grpSpPr>
        <p:sp>
          <p:nvSpPr>
            <p:cNvPr id="67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ecx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71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72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73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74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75" name="Rectangle 74"/>
          <p:cNvSpPr/>
          <p:nvPr/>
        </p:nvSpPr>
        <p:spPr bwMode="auto">
          <a:xfrm>
            <a:off x="8305800" y="1219200"/>
            <a:ext cx="6096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%al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7696200" y="1219200"/>
            <a:ext cx="6096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%ah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305800" y="1676400"/>
            <a:ext cx="6096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%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</a:rPr>
              <a:t>cl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7696200" y="1676400"/>
            <a:ext cx="6096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%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</a:rPr>
              <a:t>ch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8305800" y="2133600"/>
            <a:ext cx="6096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%dl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7696200" y="2133600"/>
            <a:ext cx="6096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%dh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8305800" y="2590800"/>
            <a:ext cx="6096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%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</a:rPr>
              <a:t>bl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7696200" y="2590800"/>
            <a:ext cx="6096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%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</a:rPr>
              <a:t>bh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3581400" y="5421149"/>
            <a:ext cx="3124200" cy="119776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What does each of these instructions do?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14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7512"/>
            <a:ext cx="8001000" cy="573088"/>
          </a:xfrm>
        </p:spPr>
        <p:txBody>
          <a:bodyPr/>
          <a:lstStyle/>
          <a:p>
            <a:r>
              <a:rPr lang="en-US" dirty="0"/>
              <a:t>Reading Condition Codes (Cont.)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5881687" cy="2667000"/>
          </a:xfrm>
        </p:spPr>
        <p:txBody>
          <a:bodyPr/>
          <a:lstStyle/>
          <a:p>
            <a:pPr marL="282575" indent="-282575"/>
            <a:r>
              <a:rPr lang="en-US" dirty="0" err="1"/>
              <a:t>SetX</a:t>
            </a:r>
            <a:r>
              <a:rPr lang="en-US" dirty="0"/>
              <a:t> </a:t>
            </a:r>
            <a:r>
              <a:rPr lang="en-US" dirty="0" smtClean="0"/>
              <a:t>Instructions: </a:t>
            </a:r>
            <a:br>
              <a:rPr lang="en-US" dirty="0" smtClean="0"/>
            </a:br>
            <a:r>
              <a:rPr lang="en-US" sz="2000" b="0" dirty="0" smtClean="0"/>
              <a:t>Set </a:t>
            </a:r>
            <a:r>
              <a:rPr lang="en-US" sz="2000" b="0" dirty="0"/>
              <a:t>single byte based on </a:t>
            </a:r>
            <a:r>
              <a:rPr lang="en-US" sz="2000" b="0" dirty="0" smtClean="0"/>
              <a:t>combination </a:t>
            </a:r>
            <a:r>
              <a:rPr lang="en-US" sz="2000" b="0" dirty="0"/>
              <a:t>of condition codes</a:t>
            </a:r>
          </a:p>
          <a:p>
            <a:pPr marL="1588" indent="-287338"/>
            <a:r>
              <a:rPr lang="en-US" dirty="0"/>
              <a:t>One of 8 addressable byte registers</a:t>
            </a:r>
          </a:p>
          <a:p>
            <a:pPr marL="571500" lvl="1" indent="-228600"/>
            <a:r>
              <a:rPr lang="en-US" dirty="0" smtClean="0"/>
              <a:t>Does </a:t>
            </a:r>
            <a:r>
              <a:rPr lang="en-US" dirty="0"/>
              <a:t>not alter remaining 3 bytes</a:t>
            </a:r>
          </a:p>
          <a:p>
            <a:pPr marL="571500" lvl="1" indent="-228600"/>
            <a:r>
              <a:rPr lang="en-US" dirty="0"/>
              <a:t>Typically use </a:t>
            </a:r>
            <a:r>
              <a:rPr lang="en-US" b="1" dirty="0" err="1">
                <a:latin typeface="Courier New" pitchFamily="49" charset="0"/>
              </a:rPr>
              <a:t>movzbl</a:t>
            </a:r>
            <a:r>
              <a:rPr lang="en-US" dirty="0"/>
              <a:t> to finish job</a:t>
            </a:r>
          </a:p>
          <a:p>
            <a:pPr marL="284163" lvl="1" indent="-169863"/>
            <a:endParaRPr lang="en-US" dirty="0"/>
          </a:p>
        </p:txBody>
      </p:sp>
      <p:sp>
        <p:nvSpPr>
          <p:cNvPr id="194580" name="Rectangle 20"/>
          <p:cNvSpPr>
            <a:spLocks noChangeArrowheads="1"/>
          </p:cNvSpPr>
          <p:nvPr/>
        </p:nvSpPr>
        <p:spPr bwMode="auto">
          <a:xfrm>
            <a:off x="757238" y="3505200"/>
            <a:ext cx="3814762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>
                <a:latin typeface="Courier New" pitchFamily="49" charset="0"/>
              </a:rPr>
              <a:t>int gt (int x, int y)</a:t>
            </a:r>
          </a:p>
          <a:p>
            <a:r>
              <a:rPr lang="en-US" sz="1800">
                <a:latin typeface="Courier New" pitchFamily="49" charset="0"/>
              </a:rPr>
              <a:t>{</a:t>
            </a:r>
          </a:p>
          <a:p>
            <a:r>
              <a:rPr lang="en-US" sz="1800">
                <a:latin typeface="Courier New" pitchFamily="49" charset="0"/>
              </a:rPr>
              <a:t>  return x &gt; y;</a:t>
            </a:r>
          </a:p>
          <a:p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94581" name="Rectangle 21"/>
          <p:cNvSpPr>
            <a:spLocks noChangeArrowheads="1"/>
          </p:cNvSpPr>
          <p:nvPr/>
        </p:nvSpPr>
        <p:spPr bwMode="auto">
          <a:xfrm>
            <a:off x="457200" y="5410200"/>
            <a:ext cx="6248400" cy="11977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086100" algn="l"/>
              </a:tabLst>
            </a:pP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y</a:t>
            </a:r>
          </a:p>
          <a:p>
            <a:pPr>
              <a:lnSpc>
                <a:spcPct val="100000"/>
              </a:lnSpc>
              <a:tabLst>
                <a:tab pos="3086100" algn="l"/>
              </a:tabLst>
            </a:pPr>
            <a:r>
              <a:rPr lang="en-US" sz="1800" dirty="0" err="1">
                <a:latin typeface="Courier New" pitchFamily="49" charset="0"/>
              </a:rPr>
              <a:t>cmpl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	# Compare x </a:t>
            </a:r>
            <a:r>
              <a:rPr lang="en-US" sz="1800" dirty="0" smtClean="0">
                <a:latin typeface="Courier New" pitchFamily="49" charset="0"/>
              </a:rPr>
              <a:t>and y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086100" algn="l"/>
              </a:tabLst>
            </a:pPr>
            <a:r>
              <a:rPr lang="en-US" sz="1800" dirty="0" err="1">
                <a:latin typeface="Courier New" pitchFamily="49" charset="0"/>
              </a:rPr>
              <a:t>setg</a:t>
            </a:r>
            <a:r>
              <a:rPr lang="en-US" sz="1800" dirty="0">
                <a:latin typeface="Courier New" pitchFamily="49" charset="0"/>
              </a:rPr>
              <a:t> %al	# al = x &gt; y</a:t>
            </a:r>
          </a:p>
          <a:p>
            <a:pPr>
              <a:lnSpc>
                <a:spcPct val="100000"/>
              </a:lnSpc>
              <a:tabLst>
                <a:tab pos="3086100" algn="l"/>
              </a:tabLst>
            </a:pPr>
            <a:r>
              <a:rPr lang="en-US" sz="1800" dirty="0" err="1">
                <a:latin typeface="Courier New" pitchFamily="49" charset="0"/>
              </a:rPr>
              <a:t>movzbl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al,%eax</a:t>
            </a:r>
            <a:r>
              <a:rPr lang="en-US" sz="1800" dirty="0">
                <a:latin typeface="Courier New" pitchFamily="49" charset="0"/>
              </a:rPr>
              <a:t>	# Zero rest of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94582" name="Line 22"/>
          <p:cNvSpPr>
            <a:spLocks noChangeShapeType="1"/>
          </p:cNvSpPr>
          <p:nvPr/>
        </p:nvSpPr>
        <p:spPr bwMode="auto">
          <a:xfrm flipH="1">
            <a:off x="6096000" y="5885097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94583" name="Text Box 23"/>
          <p:cNvSpPr txBox="1">
            <a:spLocks noChangeArrowheads="1"/>
          </p:cNvSpPr>
          <p:nvPr/>
        </p:nvSpPr>
        <p:spPr bwMode="auto">
          <a:xfrm>
            <a:off x="7086600" y="5546725"/>
            <a:ext cx="1387475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Note inverted ordering!</a:t>
            </a:r>
          </a:p>
        </p:txBody>
      </p:sp>
      <p:sp>
        <p:nvSpPr>
          <p:cNvPr id="194584" name="Text Box 24"/>
          <p:cNvSpPr txBox="1">
            <a:spLocks noChangeArrowheads="1"/>
          </p:cNvSpPr>
          <p:nvPr/>
        </p:nvSpPr>
        <p:spPr bwMode="auto">
          <a:xfrm>
            <a:off x="365125" y="4948535"/>
            <a:ext cx="138747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Body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400800" y="1219200"/>
            <a:ext cx="2514600" cy="3581400"/>
            <a:chOff x="3984" y="1008"/>
            <a:chExt cx="1584" cy="2256"/>
          </a:xfrm>
        </p:grpSpPr>
        <p:sp>
          <p:nvSpPr>
            <p:cNvPr id="67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ecx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71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72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73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74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75" name="Rectangle 74"/>
          <p:cNvSpPr/>
          <p:nvPr/>
        </p:nvSpPr>
        <p:spPr bwMode="auto">
          <a:xfrm>
            <a:off x="8305800" y="1219200"/>
            <a:ext cx="6096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%al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7696200" y="1219200"/>
            <a:ext cx="6096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%ah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305800" y="1676400"/>
            <a:ext cx="6096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%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</a:rPr>
              <a:t>cl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7696200" y="1676400"/>
            <a:ext cx="6096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%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</a:rPr>
              <a:t>ch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8305800" y="2133600"/>
            <a:ext cx="6096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%dl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7696200" y="2133600"/>
            <a:ext cx="6096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%dh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8305800" y="2590800"/>
            <a:ext cx="6096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%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</a:rPr>
              <a:t>bl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7696200" y="2590800"/>
            <a:ext cx="6096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%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</a:rPr>
              <a:t>bh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47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Registers (IA32)</a:t>
            </a:r>
            <a:endParaRPr lang="en-US" dirty="0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295400" y="1333501"/>
            <a:ext cx="5715000" cy="4533902"/>
            <a:chOff x="3984" y="1008"/>
            <a:chExt cx="1584" cy="225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eax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75" name="AutoShape 7"/>
          <p:cNvSpPr>
            <a:spLocks/>
          </p:cNvSpPr>
          <p:nvPr/>
        </p:nvSpPr>
        <p:spPr bwMode="auto">
          <a:xfrm rot="10800000">
            <a:off x="914400" y="1333500"/>
            <a:ext cx="279400" cy="337631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 rot="16200000">
            <a:off x="-221736" y="2812536"/>
            <a:ext cx="172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general purpose</a:t>
            </a:r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56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569912"/>
            <a:ext cx="2032000" cy="573088"/>
          </a:xfrm>
        </p:spPr>
        <p:txBody>
          <a:bodyPr/>
          <a:lstStyle/>
          <a:p>
            <a:r>
              <a:rPr lang="en-US"/>
              <a:t>Jumping</a:t>
            </a:r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9413" y="1342440"/>
            <a:ext cx="8307387" cy="1219200"/>
          </a:xfrm>
        </p:spPr>
        <p:txBody>
          <a:bodyPr/>
          <a:lstStyle/>
          <a:p>
            <a:r>
              <a:rPr lang="en-US"/>
              <a:t>jX Instructions</a:t>
            </a:r>
          </a:p>
          <a:p>
            <a:pPr lvl="1"/>
            <a:r>
              <a:rPr lang="en-US"/>
              <a:t>Jump to different part of code depending on condition codes</a:t>
            </a:r>
          </a:p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2485440"/>
          <a:ext cx="6096000" cy="3762960"/>
        </p:xfrm>
        <a:graphic>
          <a:graphicData uri="http://schemas.openxmlformats.org/drawingml/2006/table">
            <a:tbl>
              <a:tblPr/>
              <a:tblGrid>
                <a:gridCol w="1110074"/>
                <a:gridCol w="2215967"/>
                <a:gridCol w="2769959"/>
              </a:tblGrid>
              <a:tr h="31358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jX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Condition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20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Description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23060" algn="l"/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jmp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Unconditional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23060" algn="l"/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je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ourier New"/>
                          <a:ea typeface="Times New Roman"/>
                          <a:cs typeface="Times New Roman"/>
                        </a:rPr>
                        <a:t>ZF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Equal / Zero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jne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ourier New"/>
                          <a:ea typeface="Times New Roman"/>
                          <a:cs typeface="Times New Roman"/>
                        </a:rPr>
                        <a:t>~ZF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Not Equal / Not Zero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js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SF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Negative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jns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~SF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Nonnegative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jg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~(SF^OF)&amp;~ZF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Greater (Signed)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jge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~(SF^OF)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Greater or Equal (Signed)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jl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(SF^OF)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Less (Signed)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jle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(SF^OF)|ZF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Less or Equal (Signed)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ja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~CF&amp;~ZF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Above (unsigned)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jb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>
                          <a:latin typeface="Courier New"/>
                          <a:ea typeface="Times New Roman"/>
                          <a:cs typeface="Times New Roman"/>
                        </a:rPr>
                        <a:t>CF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6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Below (unsigned)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573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44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93712"/>
            <a:ext cx="7366000" cy="573088"/>
          </a:xfrm>
        </p:spPr>
        <p:txBody>
          <a:bodyPr/>
          <a:lstStyle/>
          <a:p>
            <a:r>
              <a:rPr lang="en-US"/>
              <a:t>Conditional Branch Example</a:t>
            </a:r>
          </a:p>
        </p:txBody>
      </p:sp>
      <p:sp>
        <p:nvSpPr>
          <p:cNvPr id="196611" name="Rectangle 3"/>
          <p:cNvSpPr>
            <a:spLocks noChangeArrowheads="1"/>
          </p:cNvSpPr>
          <p:nvPr/>
        </p:nvSpPr>
        <p:spPr bwMode="auto">
          <a:xfrm>
            <a:off x="304800" y="1587644"/>
            <a:ext cx="3657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absdiff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y)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if (x &gt; y)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 result = x-y;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 else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 result = y-x;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return result;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4114800" y="1447800"/>
            <a:ext cx="4953000" cy="42447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absdiff: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pushl  %ebp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movl   %esp, %ebp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movl   8(%ebp), %edx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movl   12(%ebp), %eax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cmpl   %eax, %edx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jle    .L7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subl   %eax, %edx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movl   %edx, %eax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.L8: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leave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ret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.L7: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subl   %edx, %eax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jmp    .L8</a:t>
            </a:r>
          </a:p>
        </p:txBody>
      </p:sp>
      <p:sp>
        <p:nvSpPr>
          <p:cNvPr id="196613" name="AutoShape 5"/>
          <p:cNvSpPr>
            <a:spLocks/>
          </p:cNvSpPr>
          <p:nvPr/>
        </p:nvSpPr>
        <p:spPr bwMode="auto">
          <a:xfrm>
            <a:off x="7848600" y="2362200"/>
            <a:ext cx="304800" cy="1524000"/>
          </a:xfrm>
          <a:prstGeom prst="rightBrace">
            <a:avLst>
              <a:gd name="adj1" fmla="val 3125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8153400" y="2942305"/>
            <a:ext cx="78739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Body1</a:t>
            </a:r>
          </a:p>
        </p:txBody>
      </p:sp>
      <p:sp>
        <p:nvSpPr>
          <p:cNvPr id="196615" name="AutoShape 7"/>
          <p:cNvSpPr>
            <a:spLocks/>
          </p:cNvSpPr>
          <p:nvPr/>
        </p:nvSpPr>
        <p:spPr bwMode="auto">
          <a:xfrm>
            <a:off x="7848600" y="1752600"/>
            <a:ext cx="228600" cy="533400"/>
          </a:xfrm>
          <a:prstGeom prst="rightBrace">
            <a:avLst>
              <a:gd name="adj1" fmla="val 4722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8153400" y="1828800"/>
            <a:ext cx="7344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Setup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6617" name="AutoShape 9"/>
          <p:cNvSpPr>
            <a:spLocks/>
          </p:cNvSpPr>
          <p:nvPr/>
        </p:nvSpPr>
        <p:spPr bwMode="auto">
          <a:xfrm>
            <a:off x="7848600" y="4267200"/>
            <a:ext cx="3048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96618" name="Text Box 10"/>
          <p:cNvSpPr txBox="1">
            <a:spLocks noChangeArrowheads="1"/>
          </p:cNvSpPr>
          <p:nvPr/>
        </p:nvSpPr>
        <p:spPr bwMode="auto">
          <a:xfrm>
            <a:off x="8153400" y="4267200"/>
            <a:ext cx="74090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Finish</a:t>
            </a:r>
          </a:p>
        </p:txBody>
      </p:sp>
      <p:sp>
        <p:nvSpPr>
          <p:cNvPr id="196619" name="AutoShape 11"/>
          <p:cNvSpPr>
            <a:spLocks/>
          </p:cNvSpPr>
          <p:nvPr/>
        </p:nvSpPr>
        <p:spPr bwMode="auto">
          <a:xfrm>
            <a:off x="7848600" y="5105400"/>
            <a:ext cx="3048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96620" name="Text Box 12"/>
          <p:cNvSpPr txBox="1">
            <a:spLocks noChangeArrowheads="1"/>
          </p:cNvSpPr>
          <p:nvPr/>
        </p:nvSpPr>
        <p:spPr bwMode="auto">
          <a:xfrm>
            <a:off x="8153400" y="5093732"/>
            <a:ext cx="78739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Body2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5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93712"/>
            <a:ext cx="8318500" cy="573088"/>
          </a:xfrm>
        </p:spPr>
        <p:txBody>
          <a:bodyPr/>
          <a:lstStyle/>
          <a:p>
            <a:r>
              <a:rPr lang="en-US"/>
              <a:t>Conditional Branch Example (Cont.)</a:t>
            </a: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473995" y="1371600"/>
            <a:ext cx="3657600" cy="3136756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goto_ad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y)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if (</a:t>
            </a:r>
            <a:r>
              <a:rPr lang="en-US" sz="1800" dirty="0" smtClean="0">
                <a:latin typeface="Courier New" pitchFamily="49" charset="0"/>
              </a:rPr>
              <a:t>x &lt;= y</a:t>
            </a:r>
            <a:r>
              <a:rPr lang="en-US" sz="1800" dirty="0">
                <a:latin typeface="Courier New" pitchFamily="49" charset="0"/>
              </a:rPr>
              <a:t>)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Else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result = x-y;</a:t>
            </a:r>
          </a:p>
          <a:p>
            <a:pPr>
              <a:lnSpc>
                <a:spcPct val="100000"/>
              </a:lnSpc>
            </a:pPr>
            <a:r>
              <a:rPr lang="en-US" sz="1800" i="1" dirty="0">
                <a:latin typeface="Courier New" pitchFamily="49" charset="0"/>
              </a:rPr>
              <a:t>Exit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result;</a:t>
            </a:r>
          </a:p>
          <a:p>
            <a:pPr>
              <a:lnSpc>
                <a:spcPct val="100000"/>
              </a:lnSpc>
            </a:pPr>
            <a:r>
              <a:rPr lang="en-US" sz="1800" i="1" dirty="0">
                <a:latin typeface="Courier New" pitchFamily="49" charset="0"/>
              </a:rPr>
              <a:t>Else: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result = y-x;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Exit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9763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4648200"/>
            <a:ext cx="3873500" cy="2043113"/>
          </a:xfrm>
        </p:spPr>
        <p:txBody>
          <a:bodyPr/>
          <a:lstStyle/>
          <a:p>
            <a:r>
              <a:rPr lang="en-US" sz="1800" dirty="0"/>
              <a:t>C allows “</a:t>
            </a:r>
            <a:r>
              <a:rPr lang="en-US" sz="1800" dirty="0" err="1"/>
              <a:t>goto</a:t>
            </a:r>
            <a:r>
              <a:rPr lang="en-US" sz="1800" dirty="0"/>
              <a:t>” as means of transferring control</a:t>
            </a:r>
          </a:p>
          <a:p>
            <a:pPr lvl="1"/>
            <a:r>
              <a:rPr lang="en-US" sz="1800" dirty="0"/>
              <a:t>Closer to machine-level programming style</a:t>
            </a:r>
          </a:p>
          <a:p>
            <a:r>
              <a:rPr lang="en-US" sz="1800" dirty="0"/>
              <a:t>Generally considered bad coding style</a:t>
            </a:r>
          </a:p>
          <a:p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800600" y="1317848"/>
            <a:ext cx="3962400" cy="42447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 err="1">
                <a:latin typeface="Courier New" pitchFamily="49" charset="0"/>
              </a:rPr>
              <a:t>absdiff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 %</a:t>
            </a:r>
            <a:r>
              <a:rPr lang="en-US" sz="1800" dirty="0" err="1">
                <a:latin typeface="Courier New" pitchFamily="49" charset="0"/>
              </a:rPr>
              <a:t>esp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edx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cmpl</a:t>
            </a:r>
            <a:r>
              <a:rPr lang="en-US" sz="1800" dirty="0">
                <a:latin typeface="Courier New" pitchFamily="49" charset="0"/>
              </a:rPr>
              <a:t>  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edx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jle</a:t>
            </a:r>
            <a:r>
              <a:rPr lang="en-US" sz="1800" dirty="0">
                <a:latin typeface="Courier New" pitchFamily="49" charset="0"/>
              </a:rPr>
              <a:t>    .</a:t>
            </a:r>
            <a:r>
              <a:rPr lang="en-US" sz="1800" dirty="0" smtClean="0">
                <a:latin typeface="Courier New" pitchFamily="49" charset="0"/>
              </a:rPr>
              <a:t>L7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subl</a:t>
            </a:r>
            <a:r>
              <a:rPr lang="en-US" sz="1800" dirty="0">
                <a:latin typeface="Courier New" pitchFamily="49" charset="0"/>
              </a:rPr>
              <a:t>  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edx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.L8</a:t>
            </a:r>
            <a:r>
              <a:rPr lang="en-US" sz="1800" dirty="0" smtClean="0">
                <a:latin typeface="Courier New" pitchFamily="49" charset="0"/>
              </a:rPr>
              <a:t>: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leave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.L7: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subl</a:t>
            </a:r>
            <a:r>
              <a:rPr lang="en-US" sz="1800" dirty="0">
                <a:latin typeface="Courier New" pitchFamily="49" charset="0"/>
              </a:rPr>
              <a:t>  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jmp</a:t>
            </a:r>
            <a:r>
              <a:rPr lang="en-US" sz="1800" dirty="0">
                <a:latin typeface="Courier New" pitchFamily="49" charset="0"/>
              </a:rPr>
              <a:t>    .L8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8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9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93712"/>
            <a:ext cx="8318500" cy="573088"/>
          </a:xfrm>
        </p:spPr>
        <p:txBody>
          <a:bodyPr/>
          <a:lstStyle/>
          <a:p>
            <a:r>
              <a:rPr lang="en-US"/>
              <a:t>Conditional Branch Example (Cont.)</a:t>
            </a: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473995" y="1371600"/>
            <a:ext cx="3657600" cy="3136756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goto_ad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y)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if (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</a:rPr>
              <a:t>x &lt;= 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goto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1800" i="1" dirty="0">
                <a:solidFill>
                  <a:srgbClr val="C00000"/>
                </a:solidFill>
                <a:latin typeface="Courier New" pitchFamily="49" charset="0"/>
              </a:rPr>
              <a:t>Else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result = x-y;</a:t>
            </a:r>
          </a:p>
          <a:p>
            <a:pPr>
              <a:lnSpc>
                <a:spcPct val="100000"/>
              </a:lnSpc>
            </a:pPr>
            <a:r>
              <a:rPr lang="en-US" sz="1800" i="1" dirty="0">
                <a:latin typeface="Courier New" pitchFamily="49" charset="0"/>
              </a:rPr>
              <a:t>Exit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result;</a:t>
            </a:r>
          </a:p>
          <a:p>
            <a:pPr>
              <a:lnSpc>
                <a:spcPct val="100000"/>
              </a:lnSpc>
            </a:pPr>
            <a:r>
              <a:rPr lang="en-US" sz="1800" i="1" dirty="0">
                <a:latin typeface="Courier New" pitchFamily="49" charset="0"/>
              </a:rPr>
              <a:t>Else: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result = y-x;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Exit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800600" y="1317848"/>
            <a:ext cx="3962400" cy="42447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 err="1">
                <a:latin typeface="Courier New" pitchFamily="49" charset="0"/>
              </a:rPr>
              <a:t>absdiff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 %</a:t>
            </a:r>
            <a:r>
              <a:rPr lang="en-US" sz="1800" dirty="0" err="1">
                <a:latin typeface="Courier New" pitchFamily="49" charset="0"/>
              </a:rPr>
              <a:t>esp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edx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cmpl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  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edx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jle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   .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</a:rPr>
              <a:t>L7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subl</a:t>
            </a:r>
            <a:r>
              <a:rPr lang="en-US" sz="1800" dirty="0">
                <a:latin typeface="Courier New" pitchFamily="49" charset="0"/>
              </a:rPr>
              <a:t>  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edx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.L8</a:t>
            </a:r>
            <a:r>
              <a:rPr lang="en-US" sz="1800" dirty="0" smtClean="0">
                <a:latin typeface="Courier New" pitchFamily="49" charset="0"/>
              </a:rPr>
              <a:t>: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leave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.L7: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subl</a:t>
            </a:r>
            <a:r>
              <a:rPr lang="en-US" sz="1800" dirty="0">
                <a:latin typeface="Courier New" pitchFamily="49" charset="0"/>
              </a:rPr>
              <a:t>  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jmp</a:t>
            </a:r>
            <a:r>
              <a:rPr lang="en-US" sz="1800" dirty="0">
                <a:latin typeface="Courier New" pitchFamily="49" charset="0"/>
              </a:rPr>
              <a:t>    .L8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69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93712"/>
            <a:ext cx="8318500" cy="573088"/>
          </a:xfrm>
        </p:spPr>
        <p:txBody>
          <a:bodyPr/>
          <a:lstStyle/>
          <a:p>
            <a:r>
              <a:rPr lang="en-US"/>
              <a:t>Conditional Branch Example (Cont.)</a:t>
            </a: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473995" y="1371600"/>
            <a:ext cx="3657600" cy="3136756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goto_ad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y)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if (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</a:rPr>
              <a:t>x &lt;= 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goto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1800" i="1" dirty="0">
                <a:solidFill>
                  <a:srgbClr val="C00000"/>
                </a:solidFill>
                <a:latin typeface="Courier New" pitchFamily="49" charset="0"/>
              </a:rPr>
              <a:t>Else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result = x-y;</a:t>
            </a:r>
          </a:p>
          <a:p>
            <a:pPr>
              <a:lnSpc>
                <a:spcPct val="100000"/>
              </a:lnSpc>
            </a:pPr>
            <a:r>
              <a:rPr lang="en-US" sz="1800" i="1" dirty="0">
                <a:latin typeface="Courier New" pitchFamily="49" charset="0"/>
              </a:rPr>
              <a:t>Exit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result;</a:t>
            </a:r>
          </a:p>
          <a:p>
            <a:pPr>
              <a:lnSpc>
                <a:spcPct val="100000"/>
              </a:lnSpc>
            </a:pPr>
            <a:r>
              <a:rPr lang="en-US" sz="1800" i="1" dirty="0">
                <a:latin typeface="Courier New" pitchFamily="49" charset="0"/>
              </a:rPr>
              <a:t>Else: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result = y-x;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Exit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800600" y="1317848"/>
            <a:ext cx="3962400" cy="42447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 err="1">
                <a:latin typeface="Courier New" pitchFamily="49" charset="0"/>
              </a:rPr>
              <a:t>absdiff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 %</a:t>
            </a:r>
            <a:r>
              <a:rPr lang="en-US" sz="1800" dirty="0" err="1">
                <a:latin typeface="Courier New" pitchFamily="49" charset="0"/>
              </a:rPr>
              <a:t>esp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edx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cmpl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  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edx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jle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   .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</a:rPr>
              <a:t>L7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subl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   %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, %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edx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movl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   %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, %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eax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.L8</a:t>
            </a:r>
            <a:r>
              <a:rPr lang="en-US" sz="1800" dirty="0" smtClean="0">
                <a:latin typeface="Courier New" pitchFamily="49" charset="0"/>
              </a:rPr>
              <a:t>: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leave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.L7: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subl</a:t>
            </a:r>
            <a:r>
              <a:rPr lang="en-US" sz="1800" dirty="0">
                <a:latin typeface="Courier New" pitchFamily="49" charset="0"/>
              </a:rPr>
              <a:t>  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jmp</a:t>
            </a:r>
            <a:r>
              <a:rPr lang="en-US" sz="1800" dirty="0">
                <a:latin typeface="Courier New" pitchFamily="49" charset="0"/>
              </a:rPr>
              <a:t>    .L8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86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93712"/>
            <a:ext cx="8318500" cy="573088"/>
          </a:xfrm>
        </p:spPr>
        <p:txBody>
          <a:bodyPr/>
          <a:lstStyle/>
          <a:p>
            <a:r>
              <a:rPr lang="en-US"/>
              <a:t>Conditional Branch Example (Cont.)</a:t>
            </a: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473995" y="1371600"/>
            <a:ext cx="3657600" cy="3136756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goto_ad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y)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if (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</a:rPr>
              <a:t>x &lt;= 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goto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1800" i="1" dirty="0">
                <a:solidFill>
                  <a:srgbClr val="C00000"/>
                </a:solidFill>
                <a:latin typeface="Courier New" pitchFamily="49" charset="0"/>
              </a:rPr>
              <a:t>Else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result = x-y;</a:t>
            </a:r>
          </a:p>
          <a:p>
            <a:pPr>
              <a:lnSpc>
                <a:spcPct val="100000"/>
              </a:lnSpc>
            </a:pPr>
            <a:r>
              <a:rPr lang="en-US" sz="1800" i="1" dirty="0">
                <a:latin typeface="Courier New" pitchFamily="49" charset="0"/>
              </a:rPr>
              <a:t>Exit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result;</a:t>
            </a:r>
          </a:p>
          <a:p>
            <a:pPr>
              <a:lnSpc>
                <a:spcPct val="100000"/>
              </a:lnSpc>
            </a:pPr>
            <a:r>
              <a:rPr lang="en-US" sz="1800" i="1" dirty="0">
                <a:latin typeface="Courier New" pitchFamily="49" charset="0"/>
              </a:rPr>
              <a:t>Else: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result = y-x;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Exit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800600" y="1317848"/>
            <a:ext cx="3962400" cy="42447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 err="1">
                <a:latin typeface="Courier New" pitchFamily="49" charset="0"/>
              </a:rPr>
              <a:t>absdiff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 %</a:t>
            </a:r>
            <a:r>
              <a:rPr lang="en-US" sz="1800" dirty="0" err="1">
                <a:latin typeface="Courier New" pitchFamily="49" charset="0"/>
              </a:rPr>
              <a:t>esp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edx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cmpl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  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edx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jle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   .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</a:rPr>
              <a:t>L7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subl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   %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, %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edx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movl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   %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, %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eax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.L8</a:t>
            </a:r>
            <a:r>
              <a:rPr lang="en-US" sz="1800" dirty="0" smtClean="0">
                <a:latin typeface="Courier New" pitchFamily="49" charset="0"/>
              </a:rPr>
              <a:t>: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leave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.L7: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subl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   %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, %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eax</a:t>
            </a:r>
            <a:endParaRPr lang="en-US" sz="1800" dirty="0">
              <a:solidFill>
                <a:schemeClr val="accent2">
                  <a:lumMod val="75000"/>
                </a:schemeClr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jmp</a:t>
            </a:r>
            <a:r>
              <a:rPr lang="en-US" sz="1800" dirty="0">
                <a:latin typeface="Courier New" pitchFamily="49" charset="0"/>
              </a:rPr>
              <a:t>    .L8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92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93712"/>
            <a:ext cx="8318500" cy="573088"/>
          </a:xfrm>
        </p:spPr>
        <p:txBody>
          <a:bodyPr/>
          <a:lstStyle/>
          <a:p>
            <a:r>
              <a:rPr lang="en-US"/>
              <a:t>Conditional Branch Example (Cont.)</a:t>
            </a: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473995" y="1371600"/>
            <a:ext cx="3657600" cy="3136756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goto_ad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y)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if (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</a:rPr>
              <a:t>x &lt;= y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goto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1800" i="1" dirty="0">
                <a:solidFill>
                  <a:srgbClr val="C00000"/>
                </a:solidFill>
                <a:latin typeface="Courier New" pitchFamily="49" charset="0"/>
              </a:rPr>
              <a:t>Else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result = x-y;</a:t>
            </a:r>
          </a:p>
          <a:p>
            <a:pPr>
              <a:lnSpc>
                <a:spcPct val="100000"/>
              </a:lnSpc>
            </a:pPr>
            <a:r>
              <a:rPr lang="en-US" sz="1800" i="1" dirty="0">
                <a:latin typeface="Courier New" pitchFamily="49" charset="0"/>
              </a:rPr>
              <a:t>Exit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result;</a:t>
            </a:r>
          </a:p>
          <a:p>
            <a:pPr>
              <a:lnSpc>
                <a:spcPct val="100000"/>
              </a:lnSpc>
            </a:pPr>
            <a:r>
              <a:rPr lang="en-US" sz="1800" i="1" dirty="0">
                <a:latin typeface="Courier New" pitchFamily="49" charset="0"/>
              </a:rPr>
              <a:t>Else: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result = y-x;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goto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</a:t>
            </a:r>
            <a:r>
              <a:rPr lang="en-US" sz="1800" i="1" dirty="0">
                <a:solidFill>
                  <a:srgbClr val="CC6600"/>
                </a:solidFill>
                <a:latin typeface="Courier New" pitchFamily="49" charset="0"/>
              </a:rPr>
              <a:t>Exit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800600" y="1317848"/>
            <a:ext cx="3962400" cy="42447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 err="1">
                <a:latin typeface="Courier New" pitchFamily="49" charset="0"/>
              </a:rPr>
              <a:t>absdiff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 %</a:t>
            </a:r>
            <a:r>
              <a:rPr lang="en-US" sz="1800" dirty="0" err="1">
                <a:latin typeface="Courier New" pitchFamily="49" charset="0"/>
              </a:rPr>
              <a:t>esp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edx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cmpl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  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edx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jle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    .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</a:rPr>
              <a:t>L7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subl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   %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eax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, %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edx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movl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   %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, %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eax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.L8</a:t>
            </a:r>
            <a:r>
              <a:rPr lang="en-US" sz="1800" dirty="0" smtClean="0">
                <a:latin typeface="Courier New" pitchFamily="49" charset="0"/>
              </a:rPr>
              <a:t>: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leave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.L7: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subl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   %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edx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, %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eax</a:t>
            </a:r>
            <a:endParaRPr lang="en-US" sz="1800" dirty="0">
              <a:solidFill>
                <a:schemeClr val="accent2">
                  <a:lumMod val="75000"/>
                </a:schemeClr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solidFill>
                  <a:srgbClr val="CC6600"/>
                </a:solidFill>
                <a:latin typeface="Courier New" pitchFamily="49" charset="0"/>
              </a:rPr>
              <a:t>jmp</a:t>
            </a:r>
            <a:r>
              <a:rPr lang="en-US" sz="1800" dirty="0">
                <a:solidFill>
                  <a:srgbClr val="CC6600"/>
                </a:solidFill>
                <a:latin typeface="Courier New" pitchFamily="49" charset="0"/>
              </a:rPr>
              <a:t>    .L8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89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ChangeArrowheads="1"/>
          </p:cNvSpPr>
          <p:nvPr/>
        </p:nvSpPr>
        <p:spPr bwMode="auto">
          <a:xfrm>
            <a:off x="368300" y="1416050"/>
            <a:ext cx="2920788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 Code</a:t>
            </a:r>
          </a:p>
        </p:txBody>
      </p:sp>
      <p:sp>
        <p:nvSpPr>
          <p:cNvPr id="269315" name="Rectangle 3"/>
          <p:cNvSpPr>
            <a:spLocks noChangeArrowheads="1"/>
          </p:cNvSpPr>
          <p:nvPr/>
        </p:nvSpPr>
        <p:spPr bwMode="auto">
          <a:xfrm>
            <a:off x="457200" y="1888455"/>
            <a:ext cx="4800600" cy="397545"/>
          </a:xfrm>
          <a:prstGeom prst="rect">
            <a:avLst/>
          </a:prstGeom>
          <a:solidFill>
            <a:srgbClr val="F6F5BD"/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val</a:t>
            </a:r>
            <a:r>
              <a:rPr lang="en-US" sz="2000" dirty="0">
                <a:latin typeface="Courier New" pitchFamily="49" charset="0"/>
              </a:rPr>
              <a:t> = </a:t>
            </a:r>
            <a:r>
              <a:rPr lang="en-US" sz="2000" i="1" dirty="0">
                <a:latin typeface="Calibri" pitchFamily="34" charset="0"/>
              </a:rPr>
              <a:t>Test</a:t>
            </a:r>
            <a:r>
              <a:rPr lang="en-US" sz="2000" dirty="0">
                <a:latin typeface="Courier New" pitchFamily="49" charset="0"/>
              </a:rPr>
              <a:t> ? </a:t>
            </a:r>
            <a:r>
              <a:rPr lang="en-US" sz="2000" i="1" dirty="0">
                <a:latin typeface="Calibri" pitchFamily="34" charset="0"/>
              </a:rPr>
              <a:t>Then-</a:t>
            </a:r>
            <a:r>
              <a:rPr lang="en-US" sz="2000" i="1" dirty="0" err="1">
                <a:latin typeface="Calibri" pitchFamily="34" charset="0"/>
              </a:rPr>
              <a:t>Expr</a:t>
            </a:r>
            <a:r>
              <a:rPr lang="en-US" sz="2000" dirty="0">
                <a:latin typeface="Courier New" pitchFamily="49" charset="0"/>
              </a:rPr>
              <a:t> : </a:t>
            </a:r>
            <a:r>
              <a:rPr lang="en-US" sz="2000" i="1" dirty="0">
                <a:latin typeface="Calibri" pitchFamily="34" charset="0"/>
              </a:rPr>
              <a:t>Else-</a:t>
            </a:r>
            <a:r>
              <a:rPr lang="en-US" sz="2000" i="1" dirty="0" err="1">
                <a:latin typeface="Calibri" pitchFamily="34" charset="0"/>
              </a:rPr>
              <a:t>Expr</a:t>
            </a:r>
            <a:r>
              <a:rPr lang="en-US" sz="2000" dirty="0">
                <a:latin typeface="Courier New" pitchFamily="49" charset="0"/>
              </a:rPr>
              <a:t>;</a:t>
            </a:r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381000" y="33972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 err="1">
                <a:solidFill>
                  <a:schemeClr val="tx2"/>
                </a:solidFill>
                <a:latin typeface="Calibri" pitchFamily="34" charset="0"/>
              </a:rPr>
              <a:t>Goto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 Version</a:t>
            </a:r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457200" y="3816350"/>
            <a:ext cx="3733800" cy="2336537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nt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i="1" dirty="0">
                <a:latin typeface="Calibri" pitchFamily="34" charset="0"/>
              </a:rPr>
              <a:t>!Test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tabLst>
                <a:tab pos="285750" algn="l"/>
              </a:tabLst>
            </a:pPr>
            <a:r>
              <a:rPr lang="en-US" sz="1800" dirty="0">
                <a:latin typeface="Courier New" pitchFamily="49" charset="0"/>
              </a:rPr>
              <a:t>	if (</a:t>
            </a:r>
            <a:r>
              <a:rPr lang="en-US" sz="1800" dirty="0" err="1">
                <a:latin typeface="Courier New" pitchFamily="49" charset="0"/>
              </a:rPr>
              <a:t>nt</a:t>
            </a:r>
            <a:r>
              <a:rPr lang="en-US" sz="1800" dirty="0">
                <a:latin typeface="Courier New" pitchFamily="49" charset="0"/>
              </a:rPr>
              <a:t>)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Else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tabLst>
                <a:tab pos="2857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i="1" dirty="0">
                <a:latin typeface="Calibri" pitchFamily="34" charset="0"/>
              </a:rPr>
              <a:t>Then-</a:t>
            </a:r>
            <a:r>
              <a:rPr lang="en-US" sz="1800" i="1" dirty="0" err="1">
                <a:latin typeface="Calibri" pitchFamily="34" charset="0"/>
              </a:rPr>
              <a:t>Expr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tabLst>
                <a:tab pos="285750" algn="l"/>
              </a:tabLst>
            </a:pPr>
            <a:r>
              <a:rPr lang="en-US" sz="1800" i="1" dirty="0">
                <a:latin typeface="Courier New" pitchFamily="49" charset="0"/>
              </a:rPr>
              <a:t>Done:</a:t>
            </a:r>
          </a:p>
          <a:p>
            <a:pPr>
              <a:tabLst>
                <a:tab pos="285750" algn="l"/>
              </a:tabLst>
            </a:pPr>
            <a:r>
              <a:rPr lang="en-US" sz="1800" dirty="0">
                <a:latin typeface="Courier New" pitchFamily="49" charset="0"/>
              </a:rPr>
              <a:t>	. . .</a:t>
            </a:r>
          </a:p>
          <a:p>
            <a:pPr>
              <a:tabLst>
                <a:tab pos="285750" algn="l"/>
              </a:tabLst>
            </a:pPr>
            <a:r>
              <a:rPr lang="en-US" sz="1800" i="1" dirty="0">
                <a:latin typeface="Courier New" pitchFamily="49" charset="0"/>
              </a:rPr>
              <a:t>Else:</a:t>
            </a:r>
          </a:p>
          <a:p>
            <a:pPr>
              <a:tabLst>
                <a:tab pos="28575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i="1" dirty="0">
                <a:latin typeface="Calibri" pitchFamily="34" charset="0"/>
              </a:rPr>
              <a:t>Else-</a:t>
            </a:r>
            <a:r>
              <a:rPr lang="en-US" sz="1800" i="1" dirty="0" err="1">
                <a:latin typeface="Calibri" pitchFamily="34" charset="0"/>
              </a:rPr>
              <a:t>Expr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tabLst>
                <a:tab pos="28575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Done;</a:t>
            </a:r>
          </a:p>
        </p:txBody>
      </p:sp>
      <p:sp>
        <p:nvSpPr>
          <p:cNvPr id="269318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556950"/>
            <a:ext cx="8534400" cy="573087"/>
          </a:xfrm>
        </p:spPr>
        <p:txBody>
          <a:bodyPr/>
          <a:lstStyle/>
          <a:p>
            <a:r>
              <a:rPr lang="en-US"/>
              <a:t>General Conditional Expression Translation</a:t>
            </a:r>
          </a:p>
        </p:txBody>
      </p:sp>
      <p:sp>
        <p:nvSpPr>
          <p:cNvPr id="2693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495800" y="2673350"/>
            <a:ext cx="4572000" cy="2432050"/>
          </a:xfrm>
        </p:spPr>
        <p:txBody>
          <a:bodyPr/>
          <a:lstStyle/>
          <a:p>
            <a:pPr marL="560388" lvl="1" indent="-222250" defTabSz="895350">
              <a:tabLst>
                <a:tab pos="3660775" algn="l"/>
              </a:tabLst>
            </a:pPr>
            <a:r>
              <a:rPr lang="en-US" i="1" dirty="0"/>
              <a:t>Test</a:t>
            </a:r>
            <a:r>
              <a:rPr lang="en-US" dirty="0"/>
              <a:t> is expression returning integer</a:t>
            </a:r>
          </a:p>
          <a:p>
            <a:pPr marL="839788" lvl="2" indent="-165100" defTabSz="895350">
              <a:buFont typeface="Wingdings" pitchFamily="2" charset="2"/>
              <a:buNone/>
              <a:tabLst>
                <a:tab pos="3660775" algn="l"/>
              </a:tabLst>
            </a:pPr>
            <a:r>
              <a:rPr lang="en-US" dirty="0"/>
              <a:t>= 0 interpreted as false</a:t>
            </a:r>
          </a:p>
          <a:p>
            <a:pPr marL="839788" lvl="2" indent="-165100" defTabSz="895350">
              <a:buFont typeface="Wingdings" pitchFamily="2" charset="2"/>
              <a:buNone/>
              <a:tabLst>
                <a:tab pos="3660775" algn="l"/>
              </a:tabLst>
            </a:pPr>
            <a:r>
              <a:rPr lang="en-US" dirty="0">
                <a:sym typeface="Symbol" pitchFamily="18" charset="2"/>
              </a:rPr>
              <a:t></a:t>
            </a:r>
            <a:r>
              <a:rPr lang="en-US" dirty="0"/>
              <a:t>0 interpreted as true</a:t>
            </a:r>
          </a:p>
          <a:p>
            <a:pPr marL="560388" lvl="1" indent="-222250" defTabSz="895350">
              <a:tabLst>
                <a:tab pos="3660775" algn="l"/>
              </a:tabLst>
            </a:pPr>
            <a:r>
              <a:rPr lang="en-US" dirty="0"/>
              <a:t>Create separate code regions for then &amp; else expressions</a:t>
            </a:r>
          </a:p>
          <a:p>
            <a:pPr marL="560388" lvl="1" indent="-222250" defTabSz="895350">
              <a:tabLst>
                <a:tab pos="3660775" algn="l"/>
              </a:tabLst>
            </a:pPr>
            <a:r>
              <a:rPr lang="en-US" dirty="0"/>
              <a:t>Execute appropriate </a:t>
            </a:r>
            <a:r>
              <a:rPr lang="en-US" dirty="0" smtClean="0"/>
              <a:t>one</a:t>
            </a:r>
          </a:p>
          <a:p>
            <a:pPr marL="560388" lvl="1" indent="-222250" defTabSz="895350">
              <a:tabLst>
                <a:tab pos="3660775" algn="l"/>
              </a:tabLst>
            </a:pPr>
            <a:endParaRPr lang="en-US" dirty="0"/>
          </a:p>
          <a:p>
            <a:pPr marL="560388" lvl="1" indent="-222250" defTabSz="895350">
              <a:tabLst>
                <a:tab pos="3660775" algn="l"/>
              </a:tabLst>
            </a:pPr>
            <a:r>
              <a:rPr lang="en-US" dirty="0" smtClean="0"/>
              <a:t>How would you make this efficient?</a:t>
            </a:r>
            <a:endParaRPr lang="en-US" dirty="0"/>
          </a:p>
        </p:txBody>
      </p:sp>
      <p:sp>
        <p:nvSpPr>
          <p:cNvPr id="269321" name="Rectangle 9"/>
          <p:cNvSpPr>
            <a:spLocks noChangeArrowheads="1"/>
          </p:cNvSpPr>
          <p:nvPr/>
        </p:nvSpPr>
        <p:spPr bwMode="auto">
          <a:xfrm>
            <a:off x="457200" y="2444750"/>
            <a:ext cx="3276600" cy="36676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285750" algn="l"/>
              </a:tabLst>
            </a:pPr>
            <a:r>
              <a:rPr lang="en-US" sz="1800" dirty="0">
                <a:latin typeface="Courier New" pitchFamily="49" charset="0"/>
              </a:rPr>
              <a:t>val = x&gt;y ? x-y : y-x;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888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Conditionals: x86-64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24400"/>
            <a:ext cx="8307388" cy="1600200"/>
          </a:xfrm>
        </p:spPr>
        <p:txBody>
          <a:bodyPr/>
          <a:lstStyle/>
          <a:p>
            <a:r>
              <a:rPr lang="en-US" dirty="0"/>
              <a:t>Conditional move instruction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cmov</a:t>
            </a:r>
            <a:r>
              <a:rPr lang="en-US" b="1" i="1" dirty="0" err="1">
                <a:latin typeface="Courier New" pitchFamily="49" charset="0"/>
              </a:rPr>
              <a:t>C</a:t>
            </a:r>
            <a:r>
              <a:rPr lang="en-US" dirty="0"/>
              <a:t>  </a:t>
            </a:r>
            <a:r>
              <a:rPr lang="en-US" dirty="0" err="1"/>
              <a:t>src</a:t>
            </a:r>
            <a:r>
              <a:rPr lang="en-US" dirty="0"/>
              <a:t>, </a:t>
            </a:r>
            <a:r>
              <a:rPr lang="en-US" dirty="0" err="1"/>
              <a:t>dest</a:t>
            </a:r>
            <a:endParaRPr lang="en-US" dirty="0"/>
          </a:p>
          <a:p>
            <a:pPr lvl="1"/>
            <a:r>
              <a:rPr lang="en-US" dirty="0"/>
              <a:t>Move value from </a:t>
            </a:r>
            <a:r>
              <a:rPr lang="en-US" dirty="0" err="1"/>
              <a:t>src</a:t>
            </a:r>
            <a:r>
              <a:rPr lang="en-US" dirty="0"/>
              <a:t> to </a:t>
            </a:r>
            <a:r>
              <a:rPr lang="en-US" dirty="0" err="1"/>
              <a:t>dest</a:t>
            </a:r>
            <a:r>
              <a:rPr lang="en-US" dirty="0"/>
              <a:t> if condition </a:t>
            </a:r>
            <a:r>
              <a:rPr lang="en-US" b="1" i="1" dirty="0">
                <a:latin typeface="Courier New" pitchFamily="49" charset="0"/>
              </a:rPr>
              <a:t>C</a:t>
            </a:r>
            <a:r>
              <a:rPr lang="en-US" dirty="0"/>
              <a:t> holds</a:t>
            </a:r>
          </a:p>
          <a:p>
            <a:pPr lvl="1"/>
            <a:r>
              <a:rPr lang="en-US" dirty="0"/>
              <a:t>More efficient than conditional </a:t>
            </a:r>
            <a:r>
              <a:rPr lang="en-US" dirty="0" smtClean="0"/>
              <a:t>branching (simple control flow)</a:t>
            </a:r>
          </a:p>
          <a:p>
            <a:pPr lvl="1"/>
            <a:r>
              <a:rPr lang="en-US" dirty="0" smtClean="0"/>
              <a:t>But overhead: both branches are evaluated</a:t>
            </a:r>
            <a:endParaRPr lang="en-US" dirty="0"/>
          </a:p>
        </p:txBody>
      </p:sp>
      <p:sp>
        <p:nvSpPr>
          <p:cNvPr id="267269" name="Rectangle 5"/>
          <p:cNvSpPr>
            <a:spLocks noChangeArrowheads="1"/>
          </p:cNvSpPr>
          <p:nvPr/>
        </p:nvSpPr>
        <p:spPr bwMode="auto">
          <a:xfrm>
            <a:off x="3886200" y="1295400"/>
            <a:ext cx="5181600" cy="2305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225425" algn="l"/>
                <a:tab pos="1311275" algn="l"/>
                <a:tab pos="2968625" algn="l"/>
              </a:tabLst>
            </a:pPr>
            <a:r>
              <a:rPr lang="en-US" sz="1800" dirty="0" err="1">
                <a:latin typeface="Courier New" pitchFamily="49" charset="0"/>
              </a:rPr>
              <a:t>absdiff</a:t>
            </a:r>
            <a:r>
              <a:rPr lang="en-US" sz="1800" dirty="0">
                <a:latin typeface="Courier New" pitchFamily="49" charset="0"/>
              </a:rPr>
              <a:t>: # x in %</a:t>
            </a:r>
            <a:r>
              <a:rPr lang="en-US" sz="1800" dirty="0" err="1">
                <a:latin typeface="Courier New" pitchFamily="49" charset="0"/>
              </a:rPr>
              <a:t>edi</a:t>
            </a:r>
            <a:r>
              <a:rPr lang="en-US" sz="1800" dirty="0">
                <a:latin typeface="Courier New" pitchFamily="49" charset="0"/>
              </a:rPr>
              <a:t>, y in %</a:t>
            </a:r>
            <a:r>
              <a:rPr lang="en-US" sz="1800" dirty="0" err="1">
                <a:latin typeface="Courier New" pitchFamily="49" charset="0"/>
              </a:rPr>
              <a:t>esi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225425" algn="l"/>
                <a:tab pos="1311275" algn="l"/>
                <a:tab pos="2968625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 %</a:t>
            </a:r>
            <a:r>
              <a:rPr lang="en-US" sz="1800" dirty="0" err="1">
                <a:latin typeface="Courier New" pitchFamily="49" charset="0"/>
              </a:rPr>
              <a:t>edi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 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>
                <a:latin typeface="Courier New" pitchFamily="49" charset="0"/>
              </a:rPr>
              <a:t>x</a:t>
            </a:r>
          </a:p>
          <a:p>
            <a:pPr>
              <a:lnSpc>
                <a:spcPct val="100000"/>
              </a:lnSpc>
              <a:tabLst>
                <a:tab pos="225425" algn="l"/>
                <a:tab pos="1311275" algn="l"/>
                <a:tab pos="2968625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 %</a:t>
            </a:r>
            <a:r>
              <a:rPr lang="en-US" sz="1800" dirty="0" err="1">
                <a:latin typeface="Courier New" pitchFamily="49" charset="0"/>
              </a:rPr>
              <a:t>esi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 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>
                <a:latin typeface="Courier New" pitchFamily="49" charset="0"/>
              </a:rPr>
              <a:t>y</a:t>
            </a:r>
          </a:p>
          <a:p>
            <a:pPr>
              <a:lnSpc>
                <a:spcPct val="100000"/>
              </a:lnSpc>
              <a:tabLst>
                <a:tab pos="225425" algn="l"/>
                <a:tab pos="1311275" algn="l"/>
                <a:tab pos="2968625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subl</a:t>
            </a:r>
            <a:r>
              <a:rPr lang="en-US" sz="1800" dirty="0">
                <a:latin typeface="Courier New" pitchFamily="49" charset="0"/>
              </a:rPr>
              <a:t>   %</a:t>
            </a:r>
            <a:r>
              <a:rPr lang="en-US" sz="1800" dirty="0" err="1">
                <a:latin typeface="Courier New" pitchFamily="49" charset="0"/>
              </a:rPr>
              <a:t>esi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 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x-y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225425" algn="l"/>
                <a:tab pos="1311275" algn="l"/>
                <a:tab pos="2968625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subl</a:t>
            </a:r>
            <a:r>
              <a:rPr lang="en-US" sz="1800" dirty="0">
                <a:latin typeface="Courier New" pitchFamily="49" charset="0"/>
              </a:rPr>
              <a:t>   %</a:t>
            </a:r>
            <a:r>
              <a:rPr lang="en-US" sz="1800" dirty="0" err="1">
                <a:latin typeface="Courier New" pitchFamily="49" charset="0"/>
              </a:rPr>
              <a:t>edi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 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y-x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225425" algn="l"/>
                <a:tab pos="1311275" algn="l"/>
                <a:tab pos="2968625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cmpl</a:t>
            </a:r>
            <a:r>
              <a:rPr lang="en-US" sz="1800" dirty="0">
                <a:latin typeface="Courier New" pitchFamily="49" charset="0"/>
              </a:rPr>
              <a:t>   %</a:t>
            </a:r>
            <a:r>
              <a:rPr lang="en-US" sz="1800" dirty="0" err="1">
                <a:latin typeface="Courier New" pitchFamily="49" charset="0"/>
              </a:rPr>
              <a:t>esi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edi</a:t>
            </a:r>
            <a:r>
              <a:rPr lang="en-US" sz="1800" dirty="0">
                <a:latin typeface="Courier New" pitchFamily="49" charset="0"/>
              </a:rPr>
              <a:t>  # x:y</a:t>
            </a:r>
          </a:p>
          <a:p>
            <a:pPr>
              <a:lnSpc>
                <a:spcPct val="100000"/>
              </a:lnSpc>
              <a:tabLst>
                <a:tab pos="225425" algn="l"/>
                <a:tab pos="1311275" algn="l"/>
                <a:tab pos="2968625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cmovle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 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=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if &lt;=</a:t>
            </a:r>
          </a:p>
          <a:p>
            <a:pPr>
              <a:lnSpc>
                <a:spcPct val="100000"/>
              </a:lnSpc>
              <a:tabLst>
                <a:tab pos="225425" algn="l"/>
                <a:tab pos="1311275" algn="l"/>
                <a:tab pos="2968625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</p:txBody>
      </p:sp>
      <p:sp>
        <p:nvSpPr>
          <p:cNvPr id="267270" name="Rectangle 6"/>
          <p:cNvSpPr>
            <a:spLocks noChangeArrowheads="1"/>
          </p:cNvSpPr>
          <p:nvPr/>
        </p:nvSpPr>
        <p:spPr bwMode="auto">
          <a:xfrm>
            <a:off x="457200" y="1295400"/>
            <a:ext cx="3124200" cy="313675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absdiff(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int x, int y)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int result;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if (x &gt; y) 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    result = x-y;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} else 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    result = y-x;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return result;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38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357188" y="444500"/>
            <a:ext cx="8404225" cy="762000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PC Relative Addressing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044700" y="1973263"/>
            <a:ext cx="4570413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607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>
                <a:latin typeface="Courier New" charset="0"/>
              </a:rPr>
              <a:t>0x100     cmp  r2, r3     0x1000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0x102     je   0x70       0x1002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0x104     …               0x1004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…         …               … 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0x172     add  r3, r4     0x1072</a:t>
            </a:r>
            <a:br>
              <a:rPr lang="en-US">
                <a:latin typeface="Courier New" charset="0"/>
              </a:rPr>
            </a:br>
            <a:endParaRPr lang="en-US">
              <a:latin typeface="Courier New" charset="0"/>
            </a:endParaRP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4800600" y="2393950"/>
            <a:ext cx="1588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229600" cy="2016125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PC relative branches are </a:t>
            </a:r>
            <a:r>
              <a:rPr lang="en-US" u="sng"/>
              <a:t>relocatable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Absolute branches are not</a:t>
            </a:r>
          </a:p>
        </p:txBody>
      </p:sp>
    </p:spTree>
    <p:extLst>
      <p:ext uri="{BB962C8B-B14F-4D97-AF65-F5344CB8AC3E}">
        <p14:creationId xmlns:p14="http://schemas.microsoft.com/office/powerpoint/2010/main" val="362044133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Registers (IA32)</a:t>
            </a:r>
            <a:endParaRPr lang="en-US" dirty="0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295400" y="1333501"/>
            <a:ext cx="5715000" cy="4533902"/>
            <a:chOff x="3984" y="1008"/>
            <a:chExt cx="1584" cy="225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eax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4" name="Group 21"/>
          <p:cNvGrpSpPr/>
          <p:nvPr/>
        </p:nvGrpSpPr>
        <p:grpSpPr>
          <a:xfrm>
            <a:off x="4184326" y="1404970"/>
            <a:ext cx="2819400" cy="343694"/>
            <a:chOff x="4495800" y="1404970"/>
            <a:chExt cx="2819400" cy="343694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9" name="Straight Connector 18"/>
            <p:cNvCxnSpPr>
              <a:stCxn id="13" idx="0"/>
              <a:endCxn id="13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" name="Group 22"/>
          <p:cNvGrpSpPr/>
          <p:nvPr/>
        </p:nvGrpSpPr>
        <p:grpSpPr>
          <a:xfrm>
            <a:off x="4184326" y="1989024"/>
            <a:ext cx="2819400" cy="343694"/>
            <a:chOff x="4495800" y="1404970"/>
            <a:chExt cx="2819400" cy="343694"/>
          </a:xfrm>
        </p:grpSpPr>
        <p:sp>
          <p:nvSpPr>
            <p:cNvPr id="24" name="Rectangle 23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5" name="Straight Connector 24"/>
            <p:cNvCxnSpPr>
              <a:stCxn id="24" idx="0"/>
              <a:endCxn id="24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25"/>
          <p:cNvGrpSpPr/>
          <p:nvPr/>
        </p:nvGrpSpPr>
        <p:grpSpPr>
          <a:xfrm>
            <a:off x="4184326" y="2558580"/>
            <a:ext cx="2819400" cy="343694"/>
            <a:chOff x="4495800" y="1404970"/>
            <a:chExt cx="2819400" cy="343694"/>
          </a:xfrm>
        </p:grpSpPr>
        <p:sp>
          <p:nvSpPr>
            <p:cNvPr id="27" name="Rectangle 26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8" name="Straight Connector 27"/>
            <p:cNvCxnSpPr>
              <a:stCxn id="27" idx="0"/>
              <a:endCxn id="27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28"/>
          <p:cNvGrpSpPr/>
          <p:nvPr/>
        </p:nvGrpSpPr>
        <p:grpSpPr>
          <a:xfrm>
            <a:off x="4184326" y="3141484"/>
            <a:ext cx="2819400" cy="343694"/>
            <a:chOff x="4495800" y="1404970"/>
            <a:chExt cx="2819400" cy="343694"/>
          </a:xfrm>
        </p:grpSpPr>
        <p:sp>
          <p:nvSpPr>
            <p:cNvPr id="30" name="Rectangle 29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31" name="Straight Connector 30"/>
            <p:cNvCxnSpPr>
              <a:stCxn id="30" idx="0"/>
              <a:endCxn id="30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2"/>
          <p:cNvSpPr/>
          <p:nvPr/>
        </p:nvSpPr>
        <p:spPr bwMode="auto">
          <a:xfrm>
            <a:off x="4184326" y="3717666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84326" y="4301720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84326" y="4871276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184326" y="5454180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3" name="TextBox 52"/>
          <p:cNvSpPr txBox="1"/>
          <p:nvPr/>
        </p:nvSpPr>
        <p:spPr>
          <a:xfrm>
            <a:off x="35814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%ax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814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814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814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81400" y="370801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81400" y="42872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81400" y="485769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%sp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581400" y="544357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5720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%ah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ch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720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%dh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5720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bh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436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%al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9436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436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%dl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9436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AutoShape 7"/>
          <p:cNvSpPr>
            <a:spLocks/>
          </p:cNvSpPr>
          <p:nvPr/>
        </p:nvSpPr>
        <p:spPr bwMode="auto">
          <a:xfrm rot="5400000">
            <a:off x="5451983" y="4671257"/>
            <a:ext cx="279400" cy="2824085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67200" y="6172200"/>
            <a:ext cx="2660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16-bit virtual registers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(backwards compatibility)</a:t>
            </a:r>
          </a:p>
        </p:txBody>
      </p:sp>
      <p:sp>
        <p:nvSpPr>
          <p:cNvPr id="75" name="AutoShape 7"/>
          <p:cNvSpPr>
            <a:spLocks/>
          </p:cNvSpPr>
          <p:nvPr/>
        </p:nvSpPr>
        <p:spPr bwMode="auto">
          <a:xfrm rot="10800000">
            <a:off x="914400" y="1333500"/>
            <a:ext cx="279400" cy="337631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 rot="16200000">
            <a:off x="-221736" y="2812536"/>
            <a:ext cx="172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general purpose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555159" y="1391622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accumulate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55159" y="1975438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counter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555159" y="2541296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555159" y="3131786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base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55159" y="3626836"/>
            <a:ext cx="936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source </a:t>
            </a: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555159" y="4204648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destination</a:t>
            </a: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555159" y="4701317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stack </a:t>
            </a:r>
          </a:p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555159" y="5313528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base</a:t>
            </a:r>
          </a:p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293942" y="649069"/>
            <a:ext cx="1850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Origin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(mostly obsolete)</a:t>
            </a:r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03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57188" y="444500"/>
            <a:ext cx="8404225" cy="762000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Compiling Loops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927100" y="1846263"/>
            <a:ext cx="2924175" cy="1379537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r>
              <a:rPr lang="en-US" sz="1600" dirty="0"/>
              <a:t>          </a:t>
            </a:r>
            <a:r>
              <a:rPr lang="en-US" sz="1600" b="1" dirty="0"/>
              <a:t>C/Java code</a:t>
            </a:r>
          </a:p>
          <a:p>
            <a:endParaRPr lang="en-US" sz="1600" dirty="0"/>
          </a:p>
          <a:p>
            <a:pPr>
              <a:lnSpc>
                <a:spcPct val="94000"/>
              </a:lnSpc>
            </a:pPr>
            <a:r>
              <a:rPr lang="en-US" sz="1600" dirty="0">
                <a:latin typeface="Courier New" charset="0"/>
              </a:rPr>
              <a:t>while ( sum != 0 ) {</a:t>
            </a:r>
          </a:p>
          <a:p>
            <a:pPr>
              <a:lnSpc>
                <a:spcPct val="94000"/>
              </a:lnSpc>
            </a:pPr>
            <a:r>
              <a:rPr lang="en-US" sz="1600" dirty="0">
                <a:latin typeface="Courier New" charset="0"/>
              </a:rPr>
              <a:t>   &lt;loop body&gt;</a:t>
            </a:r>
          </a:p>
          <a:p>
            <a:pPr>
              <a:lnSpc>
                <a:spcPct val="94000"/>
              </a:lnSpc>
            </a:pP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319588" y="1723340"/>
            <a:ext cx="4432300" cy="189865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r>
              <a:rPr lang="en-US" sz="1600"/>
              <a:t>         </a:t>
            </a:r>
            <a:r>
              <a:rPr lang="en-US" sz="1600" b="1"/>
              <a:t>Machine code</a:t>
            </a:r>
          </a:p>
          <a:p>
            <a:endParaRPr lang="en-US" sz="1600"/>
          </a:p>
          <a:p>
            <a:pPr>
              <a:lnSpc>
                <a:spcPct val="94000"/>
              </a:lnSpc>
            </a:pPr>
            <a:r>
              <a:rPr lang="en-US" sz="1600">
                <a:latin typeface="Courier New" charset="0"/>
              </a:rPr>
              <a:t>loopTop:   cmp  r3, $0</a:t>
            </a:r>
          </a:p>
          <a:p>
            <a:pPr>
              <a:lnSpc>
                <a:spcPct val="94000"/>
              </a:lnSpc>
            </a:pPr>
            <a:r>
              <a:rPr lang="en-US" sz="1600">
                <a:latin typeface="Courier New" charset="0"/>
              </a:rPr>
              <a:t>           be   loopDone</a:t>
            </a:r>
          </a:p>
          <a:p>
            <a:pPr>
              <a:lnSpc>
                <a:spcPct val="94000"/>
              </a:lnSpc>
            </a:pPr>
            <a:r>
              <a:rPr lang="en-US" sz="1600">
                <a:latin typeface="Courier New" charset="0"/>
              </a:rPr>
              <a:t>               &lt;loop body code&gt;</a:t>
            </a:r>
          </a:p>
          <a:p>
            <a:pPr>
              <a:lnSpc>
                <a:spcPct val="94000"/>
              </a:lnSpc>
            </a:pPr>
            <a:r>
              <a:rPr lang="en-US" sz="1600">
                <a:latin typeface="Courier New" charset="0"/>
              </a:rPr>
              <a:t>           jmp loopTop</a:t>
            </a:r>
          </a:p>
          <a:p>
            <a:pPr>
              <a:lnSpc>
                <a:spcPct val="94000"/>
              </a:lnSpc>
            </a:pPr>
            <a:r>
              <a:rPr lang="en-US" sz="1600">
                <a:latin typeface="Courier New" charset="0"/>
              </a:rPr>
              <a:t>loopDone: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4114800"/>
            <a:ext cx="8366125" cy="2219325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How to compile other loops should be clear to you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The only slightly tricky part is to be sure where the conditional branch occurs: top or bottom of the loop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Q: How is </a:t>
            </a:r>
            <a:r>
              <a:rPr lang="en-US">
                <a:latin typeface="Courier New" charset="0"/>
              </a:rPr>
              <a:t>for(i=0; i&lt;100; i++)</a:t>
            </a:r>
            <a:r>
              <a:rPr lang="en-US"/>
              <a:t> implemented?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Q: How are </a:t>
            </a:r>
            <a:r>
              <a:rPr lang="en-US">
                <a:latin typeface="Courier New" charset="0"/>
              </a:rPr>
              <a:t>break</a:t>
            </a:r>
            <a:r>
              <a:rPr lang="en-US"/>
              <a:t> and </a:t>
            </a:r>
            <a:r>
              <a:rPr lang="en-US">
                <a:latin typeface="Courier New" charset="0"/>
              </a:rPr>
              <a:t>continue</a:t>
            </a:r>
            <a:r>
              <a:rPr lang="en-US"/>
              <a:t> implemented?</a:t>
            </a:r>
          </a:p>
        </p:txBody>
      </p:sp>
    </p:spTree>
    <p:extLst>
      <p:ext uri="{BB962C8B-B14F-4D97-AF65-F5344CB8AC3E}">
        <p14:creationId xmlns:p14="http://schemas.microsoft.com/office/powerpoint/2010/main" val="193390415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33246" cy="762000"/>
          </a:xfrm>
        </p:spPr>
        <p:txBody>
          <a:bodyPr/>
          <a:lstStyle/>
          <a:p>
            <a:r>
              <a:rPr lang="en-US" dirty="0" smtClean="0"/>
              <a:t>Machine Programming II: Instructions </a:t>
            </a:r>
            <a:r>
              <a:rPr lang="en-US" sz="2400" dirty="0" smtClean="0"/>
              <a:t>(cont’d)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Move instructions, registers, and operands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Complete addressing mode, address computation (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leal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Arithmetic operations (including some x86-64 instructions)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Condition codes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Control, unconditional and conditional branches</a:t>
            </a:r>
          </a:p>
          <a:p>
            <a:r>
              <a:rPr lang="en-US" dirty="0" smtClean="0"/>
              <a:t>While loops</a:t>
            </a:r>
          </a:p>
          <a:p>
            <a:r>
              <a:rPr lang="en-US" dirty="0" smtClean="0"/>
              <a:t>For loops</a:t>
            </a:r>
          </a:p>
          <a:p>
            <a:r>
              <a:rPr lang="en-US" dirty="0" smtClean="0"/>
              <a:t>Switch statements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17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/>
        </p:nvSpPr>
        <p:spPr bwMode="auto">
          <a:xfrm>
            <a:off x="457200" y="144780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C Code</a:t>
            </a:r>
          </a:p>
          <a:p>
            <a:pPr marL="223838" indent="-223838" defTabSz="895350">
              <a:lnSpc>
                <a:spcPct val="100000"/>
              </a:lnSpc>
            </a:pP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98659" name="Rectangle 3"/>
          <p:cNvSpPr>
            <a:spLocks noChangeArrowheads="1"/>
          </p:cNvSpPr>
          <p:nvPr/>
        </p:nvSpPr>
        <p:spPr bwMode="auto">
          <a:xfrm>
            <a:off x="528637" y="1864643"/>
            <a:ext cx="3814763" cy="2582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fact_do(int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 = 1;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do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result *= </a:t>
            </a:r>
            <a:r>
              <a:rPr lang="en-US" sz="1800" dirty="0" err="1">
                <a:latin typeface="Courier New" pitchFamily="49" charset="0"/>
              </a:rPr>
              <a:t>x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x</a:t>
            </a:r>
            <a:r>
              <a:rPr lang="en-US" sz="1800" dirty="0">
                <a:latin typeface="Courier New" pitchFamily="49" charset="0"/>
              </a:rPr>
              <a:t> = x-1;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} while (</a:t>
            </a:r>
            <a:r>
              <a:rPr lang="en-US" sz="1800" dirty="0" err="1">
                <a:latin typeface="Courier New" pitchFamily="49" charset="0"/>
              </a:rPr>
              <a:t>x</a:t>
            </a:r>
            <a:r>
              <a:rPr lang="en-US" sz="1800" dirty="0">
                <a:latin typeface="Courier New" pitchFamily="49" charset="0"/>
              </a:rPr>
              <a:t> &gt; 1)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result;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98660" name="Rectangle 4"/>
          <p:cNvSpPr>
            <a:spLocks noChangeArrowheads="1"/>
          </p:cNvSpPr>
          <p:nvPr/>
        </p:nvSpPr>
        <p:spPr bwMode="auto">
          <a:xfrm>
            <a:off x="4724400" y="144780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dirty="0" err="1">
                <a:solidFill>
                  <a:schemeClr val="tx2"/>
                </a:solidFill>
                <a:latin typeface="Calibri" pitchFamily="34" charset="0"/>
              </a:rPr>
              <a:t>Goto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Version</a:t>
            </a:r>
          </a:p>
          <a:p>
            <a:pPr marL="223838" indent="-223838" defTabSz="895350">
              <a:lnSpc>
                <a:spcPct val="100000"/>
              </a:lnSpc>
            </a:pP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4795837" y="1864643"/>
            <a:ext cx="3814763" cy="2582759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fact_goto(int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 = 1;</a:t>
            </a:r>
          </a:p>
          <a:p>
            <a:pPr>
              <a:lnSpc>
                <a:spcPct val="100000"/>
              </a:lnSpc>
            </a:pPr>
            <a:r>
              <a:rPr lang="en-US" sz="1800" i="1" dirty="0">
                <a:latin typeface="Courier New" pitchFamily="49" charset="0"/>
              </a:rPr>
              <a:t>loop: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result *= </a:t>
            </a:r>
            <a:r>
              <a:rPr lang="en-US" sz="1800" dirty="0" err="1">
                <a:latin typeface="Courier New" pitchFamily="49" charset="0"/>
              </a:rPr>
              <a:t>x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x</a:t>
            </a:r>
            <a:r>
              <a:rPr lang="en-US" sz="1800" dirty="0">
                <a:latin typeface="Courier New" pitchFamily="49" charset="0"/>
              </a:rPr>
              <a:t> = x-1;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if (</a:t>
            </a:r>
            <a:r>
              <a:rPr lang="en-US" sz="1800" dirty="0" err="1">
                <a:latin typeface="Courier New" pitchFamily="49" charset="0"/>
              </a:rPr>
              <a:t>x</a:t>
            </a:r>
            <a:r>
              <a:rPr lang="en-US" sz="1800" dirty="0">
                <a:latin typeface="Courier New" pitchFamily="49" charset="0"/>
              </a:rPr>
              <a:t> &gt; 1</a:t>
            </a:r>
            <a:r>
              <a:rPr lang="en-US" sz="1800" dirty="0" smtClean="0">
                <a:latin typeface="Courier New" pitchFamily="49" charset="0"/>
              </a:rPr>
              <a:t>) </a:t>
            </a:r>
            <a:r>
              <a:rPr lang="en-US" sz="1800" dirty="0" err="1" smtClean="0">
                <a:latin typeface="Courier New" pitchFamily="49" charset="0"/>
              </a:rPr>
              <a:t>goto</a:t>
            </a:r>
            <a:r>
              <a:rPr lang="en-US" sz="1800" i="1" dirty="0" smtClean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loop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result;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98662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7543800" cy="573088"/>
          </a:xfrm>
        </p:spPr>
        <p:txBody>
          <a:bodyPr/>
          <a:lstStyle/>
          <a:p>
            <a:r>
              <a:rPr lang="en-US"/>
              <a:t>“Do-While” Loop Example</a:t>
            </a:r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5181600"/>
            <a:ext cx="7823200" cy="858838"/>
          </a:xfrm>
        </p:spPr>
        <p:txBody>
          <a:bodyPr/>
          <a:lstStyle/>
          <a:p>
            <a:r>
              <a:rPr lang="en-US" dirty="0"/>
              <a:t>Use backward branch to continue looping</a:t>
            </a:r>
          </a:p>
          <a:p>
            <a:r>
              <a:rPr lang="en-US" dirty="0"/>
              <a:t>Only take branch when “while” condition holds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397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1026"/>
          <p:cNvSpPr>
            <a:spLocks noChangeArrowheads="1"/>
          </p:cNvSpPr>
          <p:nvPr/>
        </p:nvSpPr>
        <p:spPr bwMode="auto">
          <a:xfrm>
            <a:off x="290513" y="143510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defTabSz="895350">
              <a:spcBef>
                <a:spcPct val="30000"/>
              </a:spcBef>
            </a:pPr>
            <a:r>
              <a:rPr lang="en-US" sz="2400" dirty="0" err="1">
                <a:solidFill>
                  <a:schemeClr val="tx2"/>
                </a:solidFill>
                <a:latin typeface="Calibri" pitchFamily="34" charset="0"/>
              </a:rPr>
              <a:t>Goto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 Version</a:t>
            </a:r>
          </a:p>
        </p:txBody>
      </p:sp>
      <p:sp>
        <p:nvSpPr>
          <p:cNvPr id="228355" name="Rectangle 1027"/>
          <p:cNvSpPr>
            <a:spLocks noChangeArrowheads="1"/>
          </p:cNvSpPr>
          <p:nvPr/>
        </p:nvSpPr>
        <p:spPr bwMode="auto">
          <a:xfrm>
            <a:off x="290513" y="1892300"/>
            <a:ext cx="2895600" cy="396775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fact_goto(int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result = 1;</a:t>
            </a:r>
          </a:p>
          <a:p>
            <a:pPr>
              <a:lnSpc>
                <a:spcPct val="100000"/>
              </a:lnSpc>
            </a:pPr>
            <a:endParaRPr lang="en-US" sz="1800" i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sz="1800" i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 i="1">
                <a:latin typeface="Courier New" pitchFamily="49" charset="0"/>
              </a:rPr>
              <a:t>loop:</a:t>
            </a:r>
            <a:endParaRPr 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result *= x;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x = x-1;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if (x &gt; 1)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goto</a:t>
            </a:r>
            <a:r>
              <a:rPr lang="en-US" sz="1800" i="1">
                <a:latin typeface="Courier New" pitchFamily="49" charset="0"/>
              </a:rPr>
              <a:t> loop</a:t>
            </a:r>
            <a:r>
              <a:rPr lang="en-US" sz="180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result;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28356" name="Rectangle 1028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251700" cy="573088"/>
          </a:xfrm>
        </p:spPr>
        <p:txBody>
          <a:bodyPr/>
          <a:lstStyle/>
          <a:p>
            <a:r>
              <a:rPr lang="en-US"/>
              <a:t>“Do-While” Loop Compilation</a:t>
            </a:r>
          </a:p>
        </p:txBody>
      </p:sp>
      <p:sp>
        <p:nvSpPr>
          <p:cNvPr id="228357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6553200" y="921543"/>
            <a:ext cx="2286000" cy="102711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 defTabSz="895350">
              <a:buNone/>
              <a:tabLst>
                <a:tab pos="1257300" algn="l"/>
              </a:tabLst>
            </a:pPr>
            <a:r>
              <a:rPr lang="en-US" sz="1800" dirty="0" smtClean="0"/>
              <a:t>Registers:</a:t>
            </a:r>
            <a:endParaRPr lang="en-US" sz="1800" dirty="0"/>
          </a:p>
          <a:p>
            <a:pPr marL="114300" lvl="1" indent="0" defTabSz="895350">
              <a:buFont typeface="Wingdings" pitchFamily="2" charset="2"/>
              <a:buNone/>
              <a:tabLst>
                <a:tab pos="1257300" algn="l"/>
              </a:tabLst>
            </a:pPr>
            <a:r>
              <a:rPr lang="en-US" sz="1800" b="1" dirty="0">
                <a:latin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</a:rPr>
              <a:t>edx</a:t>
            </a:r>
            <a:r>
              <a:rPr lang="en-US" sz="1800" b="1" dirty="0">
                <a:latin typeface="Courier New" pitchFamily="49" charset="0"/>
              </a:rPr>
              <a:t>	x</a:t>
            </a:r>
          </a:p>
          <a:p>
            <a:pPr marL="114300" lvl="1" indent="0" defTabSz="895350">
              <a:buFont typeface="Wingdings" pitchFamily="2" charset="2"/>
              <a:buNone/>
              <a:tabLst>
                <a:tab pos="1257300" algn="l"/>
              </a:tabLst>
            </a:pPr>
            <a:r>
              <a:rPr lang="en-US" sz="1800" b="1" dirty="0">
                <a:latin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</a:rPr>
              <a:t>eax</a:t>
            </a:r>
            <a:r>
              <a:rPr lang="en-US" sz="1800" b="1" dirty="0">
                <a:latin typeface="Courier New" pitchFamily="49" charset="0"/>
              </a:rPr>
              <a:t>	result</a:t>
            </a:r>
          </a:p>
        </p:txBody>
      </p:sp>
      <p:sp>
        <p:nvSpPr>
          <p:cNvPr id="228358" name="Rectangle 1030"/>
          <p:cNvSpPr>
            <a:spLocks noChangeArrowheads="1"/>
          </p:cNvSpPr>
          <p:nvPr/>
        </p:nvSpPr>
        <p:spPr bwMode="auto">
          <a:xfrm>
            <a:off x="3429000" y="1892300"/>
            <a:ext cx="5562600" cy="42447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 err="1">
                <a:latin typeface="Courier New" pitchFamily="49" charset="0"/>
              </a:rPr>
              <a:t>fact_goto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	# Setup</a:t>
            </a: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r>
              <a:rPr lang="en-US" sz="1800" dirty="0">
                <a:latin typeface="Courier New" pitchFamily="49" charset="0"/>
              </a:rPr>
              <a:t>	# Setup</a:t>
            </a: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$1,%eax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1</a:t>
            </a: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 smtClean="0">
                <a:latin typeface="Courier New" pitchFamily="49" charset="0"/>
              </a:rPr>
              <a:t>.L11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imull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edx,%eax</a:t>
            </a:r>
            <a:r>
              <a:rPr lang="en-US" sz="1800" dirty="0">
                <a:latin typeface="Courier New" pitchFamily="49" charset="0"/>
              </a:rPr>
              <a:t>	# result *= x</a:t>
            </a: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decl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x--</a:t>
            </a: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cmpl</a:t>
            </a:r>
            <a:r>
              <a:rPr lang="en-US" sz="1800" dirty="0">
                <a:latin typeface="Courier New" pitchFamily="49" charset="0"/>
              </a:rPr>
              <a:t> $1,%edx	# Compare x : 1</a:t>
            </a: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jg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.L11</a:t>
            </a:r>
            <a:r>
              <a:rPr lang="en-US" sz="1800" dirty="0">
                <a:latin typeface="Courier New" pitchFamily="49" charset="0"/>
              </a:rPr>
              <a:t>	# if &gt;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loop</a:t>
            </a: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ebp,%esp</a:t>
            </a:r>
            <a:r>
              <a:rPr lang="en-US" sz="1800" dirty="0">
                <a:latin typeface="Courier New" pitchFamily="49" charset="0"/>
              </a:rPr>
              <a:t>	# Finish</a:t>
            </a: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	# Finish</a:t>
            </a: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>
                <a:latin typeface="Courier New" pitchFamily="49" charset="0"/>
              </a:rPr>
              <a:t>	ret	# Finish</a:t>
            </a:r>
          </a:p>
        </p:txBody>
      </p:sp>
      <p:sp>
        <p:nvSpPr>
          <p:cNvPr id="228359" name="Rectangle 1031"/>
          <p:cNvSpPr>
            <a:spLocks noChangeArrowheads="1"/>
          </p:cNvSpPr>
          <p:nvPr/>
        </p:nvSpPr>
        <p:spPr bwMode="auto">
          <a:xfrm>
            <a:off x="3357563" y="143510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Assembly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53200" y="2209800"/>
            <a:ext cx="2286000" cy="392725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Translation?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135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1026"/>
          <p:cNvSpPr>
            <a:spLocks noChangeArrowheads="1"/>
          </p:cNvSpPr>
          <p:nvPr/>
        </p:nvSpPr>
        <p:spPr bwMode="auto">
          <a:xfrm>
            <a:off x="290513" y="143510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defTabSz="895350">
              <a:spcBef>
                <a:spcPct val="30000"/>
              </a:spcBef>
            </a:pPr>
            <a:r>
              <a:rPr lang="en-US" sz="2400" dirty="0" err="1">
                <a:solidFill>
                  <a:schemeClr val="tx2"/>
                </a:solidFill>
                <a:latin typeface="Calibri" pitchFamily="34" charset="0"/>
              </a:rPr>
              <a:t>Goto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 Version</a:t>
            </a:r>
          </a:p>
        </p:txBody>
      </p:sp>
      <p:sp>
        <p:nvSpPr>
          <p:cNvPr id="228355" name="Rectangle 1027"/>
          <p:cNvSpPr>
            <a:spLocks noChangeArrowheads="1"/>
          </p:cNvSpPr>
          <p:nvPr/>
        </p:nvSpPr>
        <p:spPr bwMode="auto">
          <a:xfrm>
            <a:off x="290513" y="1892300"/>
            <a:ext cx="2895600" cy="396775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fact_goto(int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result = 1;</a:t>
            </a:r>
          </a:p>
          <a:p>
            <a:pPr>
              <a:lnSpc>
                <a:spcPct val="100000"/>
              </a:lnSpc>
            </a:pPr>
            <a:endParaRPr lang="en-US" sz="1800" i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sz="1800" i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 i="1">
                <a:latin typeface="Courier New" pitchFamily="49" charset="0"/>
              </a:rPr>
              <a:t>loop:</a:t>
            </a:r>
            <a:endParaRPr 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result *= x;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x = x-1;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if (x &gt; 1)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goto</a:t>
            </a:r>
            <a:r>
              <a:rPr lang="en-US" sz="1800" i="1">
                <a:latin typeface="Courier New" pitchFamily="49" charset="0"/>
              </a:rPr>
              <a:t> loop</a:t>
            </a:r>
            <a:r>
              <a:rPr lang="en-US" sz="180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result;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28356" name="Rectangle 1028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251700" cy="573088"/>
          </a:xfrm>
        </p:spPr>
        <p:txBody>
          <a:bodyPr/>
          <a:lstStyle/>
          <a:p>
            <a:r>
              <a:rPr lang="en-US"/>
              <a:t>“Do-While” Loop Compilation</a:t>
            </a:r>
          </a:p>
        </p:txBody>
      </p:sp>
      <p:sp>
        <p:nvSpPr>
          <p:cNvPr id="228357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6553200" y="921543"/>
            <a:ext cx="2286000" cy="102711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 defTabSz="895350">
              <a:buNone/>
              <a:tabLst>
                <a:tab pos="1257300" algn="l"/>
              </a:tabLst>
            </a:pPr>
            <a:r>
              <a:rPr lang="en-US" sz="1800" dirty="0" smtClean="0"/>
              <a:t>Registers:</a:t>
            </a:r>
            <a:endParaRPr lang="en-US" sz="1800" dirty="0"/>
          </a:p>
          <a:p>
            <a:pPr marL="114300" lvl="1" indent="0" defTabSz="895350">
              <a:buFont typeface="Wingdings" pitchFamily="2" charset="2"/>
              <a:buNone/>
              <a:tabLst>
                <a:tab pos="1257300" algn="l"/>
              </a:tabLst>
            </a:pPr>
            <a:r>
              <a:rPr lang="en-US" sz="1800" b="1" dirty="0">
                <a:latin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</a:rPr>
              <a:t>edx</a:t>
            </a:r>
            <a:r>
              <a:rPr lang="en-US" sz="1800" b="1" dirty="0">
                <a:latin typeface="Courier New" pitchFamily="49" charset="0"/>
              </a:rPr>
              <a:t>	x</a:t>
            </a:r>
          </a:p>
          <a:p>
            <a:pPr marL="114300" lvl="1" indent="0" defTabSz="895350">
              <a:buFont typeface="Wingdings" pitchFamily="2" charset="2"/>
              <a:buNone/>
              <a:tabLst>
                <a:tab pos="1257300" algn="l"/>
              </a:tabLst>
            </a:pPr>
            <a:r>
              <a:rPr lang="en-US" sz="1800" b="1" dirty="0">
                <a:latin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</a:rPr>
              <a:t>eax</a:t>
            </a:r>
            <a:r>
              <a:rPr lang="en-US" sz="1800" b="1" dirty="0">
                <a:latin typeface="Courier New" pitchFamily="49" charset="0"/>
              </a:rPr>
              <a:t>	result</a:t>
            </a:r>
          </a:p>
        </p:txBody>
      </p:sp>
      <p:sp>
        <p:nvSpPr>
          <p:cNvPr id="228358" name="Rectangle 1030"/>
          <p:cNvSpPr>
            <a:spLocks noChangeArrowheads="1"/>
          </p:cNvSpPr>
          <p:nvPr/>
        </p:nvSpPr>
        <p:spPr bwMode="auto">
          <a:xfrm>
            <a:off x="3429000" y="1892300"/>
            <a:ext cx="5562600" cy="42447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 err="1">
                <a:latin typeface="Courier New" pitchFamily="49" charset="0"/>
              </a:rPr>
              <a:t>fact_goto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	# Setup</a:t>
            </a: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r>
              <a:rPr lang="en-US" sz="1800" dirty="0">
                <a:latin typeface="Courier New" pitchFamily="49" charset="0"/>
              </a:rPr>
              <a:t>	# Setup</a:t>
            </a: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$1,%eax	#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1</a:t>
            </a: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 smtClean="0">
                <a:latin typeface="Courier New" pitchFamily="49" charset="0"/>
              </a:rPr>
              <a:t>.L11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imull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edx,%eax</a:t>
            </a:r>
            <a:r>
              <a:rPr lang="en-US" sz="1800" dirty="0">
                <a:latin typeface="Courier New" pitchFamily="49" charset="0"/>
              </a:rPr>
              <a:t>	# result *= x</a:t>
            </a: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decl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x--</a:t>
            </a: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cmpl</a:t>
            </a:r>
            <a:r>
              <a:rPr lang="en-US" sz="1800" dirty="0">
                <a:latin typeface="Courier New" pitchFamily="49" charset="0"/>
              </a:rPr>
              <a:t> $1,%edx	# Compare x : 1</a:t>
            </a: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jg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.L11</a:t>
            </a:r>
            <a:r>
              <a:rPr lang="en-US" sz="1800" dirty="0">
                <a:latin typeface="Courier New" pitchFamily="49" charset="0"/>
              </a:rPr>
              <a:t>	# if &gt;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loop</a:t>
            </a: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ebp,%esp</a:t>
            </a:r>
            <a:r>
              <a:rPr lang="en-US" sz="1800" dirty="0">
                <a:latin typeface="Courier New" pitchFamily="49" charset="0"/>
              </a:rPr>
              <a:t>	# Finish</a:t>
            </a: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	# Finish</a:t>
            </a:r>
          </a:p>
          <a:p>
            <a:pPr>
              <a:lnSpc>
                <a:spcPct val="100000"/>
              </a:lnSpc>
              <a:tabLst>
                <a:tab pos="292100" algn="l"/>
                <a:tab pos="3090863" algn="l"/>
              </a:tabLst>
            </a:pPr>
            <a:r>
              <a:rPr lang="en-US" sz="1800" dirty="0">
                <a:latin typeface="Courier New" pitchFamily="49" charset="0"/>
              </a:rPr>
              <a:t>	ret	# Finish</a:t>
            </a:r>
          </a:p>
        </p:txBody>
      </p:sp>
      <p:sp>
        <p:nvSpPr>
          <p:cNvPr id="228359" name="Rectangle 1031"/>
          <p:cNvSpPr>
            <a:spLocks noChangeArrowheads="1"/>
          </p:cNvSpPr>
          <p:nvPr/>
        </p:nvSpPr>
        <p:spPr bwMode="auto">
          <a:xfrm>
            <a:off x="3357563" y="143510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Assembly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327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444500" y="141605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 Code</a:t>
            </a:r>
          </a:p>
        </p:txBody>
      </p:sp>
      <p:sp>
        <p:nvSpPr>
          <p:cNvPr id="200707" name="Rectangle 3"/>
          <p:cNvSpPr>
            <a:spLocks noChangeArrowheads="1"/>
          </p:cNvSpPr>
          <p:nvPr/>
        </p:nvSpPr>
        <p:spPr bwMode="auto">
          <a:xfrm>
            <a:off x="533400" y="1828800"/>
            <a:ext cx="2514600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do 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i="1" dirty="0">
                <a:latin typeface="Calibri" pitchFamily="34" charset="0"/>
              </a:rPr>
              <a:t>Body</a:t>
            </a:r>
          </a:p>
          <a:p>
            <a:r>
              <a:rPr lang="en-US" sz="1800" dirty="0">
                <a:latin typeface="Courier New" pitchFamily="49" charset="0"/>
              </a:rPr>
              <a:t>  while (</a:t>
            </a:r>
            <a:r>
              <a:rPr lang="en-US" sz="1800" i="1" dirty="0">
                <a:latin typeface="Calibri" pitchFamily="34" charset="0"/>
              </a:rPr>
              <a:t>Test</a:t>
            </a:r>
            <a:r>
              <a:rPr lang="en-US" sz="1800" dirty="0">
                <a:latin typeface="Courier New" pitchFamily="49" charset="0"/>
              </a:rPr>
              <a:t>);</a:t>
            </a:r>
          </a:p>
        </p:txBody>
      </p:sp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3810000" y="1406709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 err="1">
                <a:solidFill>
                  <a:schemeClr val="tx2"/>
                </a:solidFill>
                <a:latin typeface="Calibri" pitchFamily="34" charset="0"/>
              </a:rPr>
              <a:t>Goto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 Version</a:t>
            </a:r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3886200" y="1819459"/>
            <a:ext cx="2438400" cy="1228541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 i="1" dirty="0">
                <a:latin typeface="Courier New" pitchFamily="49" charset="0"/>
              </a:rPr>
              <a:t>loop: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i="1" dirty="0">
                <a:latin typeface="Calibri" pitchFamily="34" charset="0"/>
              </a:rPr>
              <a:t>Body</a:t>
            </a:r>
          </a:p>
          <a:p>
            <a:r>
              <a:rPr lang="en-US" sz="1800" dirty="0">
                <a:latin typeface="Courier New" pitchFamily="49" charset="0"/>
              </a:rPr>
              <a:t>  if (</a:t>
            </a:r>
            <a:r>
              <a:rPr lang="en-US" sz="1800" i="1" dirty="0">
                <a:latin typeface="Calibri" pitchFamily="34" charset="0"/>
              </a:rPr>
              <a:t>Test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loop</a:t>
            </a:r>
          </a:p>
        </p:txBody>
      </p:sp>
      <p:sp>
        <p:nvSpPr>
          <p:cNvPr id="200710" name="Rectangle 6"/>
          <p:cNvSpPr>
            <a:spLocks noGrp="1" noChangeArrowheads="1"/>
          </p:cNvSpPr>
          <p:nvPr>
            <p:ph type="title"/>
          </p:nvPr>
        </p:nvSpPr>
        <p:spPr>
          <a:xfrm>
            <a:off x="469900" y="569912"/>
            <a:ext cx="7607300" cy="573088"/>
          </a:xfrm>
        </p:spPr>
        <p:txBody>
          <a:bodyPr/>
          <a:lstStyle/>
          <a:p>
            <a:r>
              <a:rPr lang="en-US"/>
              <a:t>General “Do-While” Translation</a:t>
            </a:r>
          </a:p>
        </p:txBody>
      </p:sp>
      <p:sp>
        <p:nvSpPr>
          <p:cNvPr id="2007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55000" cy="3352800"/>
          </a:xfrm>
        </p:spPr>
        <p:txBody>
          <a:bodyPr/>
          <a:lstStyle/>
          <a:p>
            <a:pPr marL="160338" indent="-222250" defTabSz="895350">
              <a:tabLst>
                <a:tab pos="3660775" algn="l"/>
              </a:tabLst>
            </a:pPr>
            <a:r>
              <a:rPr lang="en-US" sz="2000" b="1" i="1" dirty="0" smtClean="0"/>
              <a:t>Body:</a:t>
            </a:r>
            <a:endParaRPr lang="en-US" sz="2000" b="1" dirty="0"/>
          </a:p>
          <a:p>
            <a:pPr marL="439738" lvl="1" indent="-165100" defTabSz="895350">
              <a:tabLst>
                <a:tab pos="3660775" algn="l"/>
              </a:tabLst>
            </a:pPr>
            <a:endParaRPr lang="en-US" dirty="0"/>
          </a:p>
          <a:p>
            <a:pPr marL="439738" lvl="1" indent="-165100" defTabSz="895350">
              <a:buFont typeface="Wingdings" pitchFamily="2" charset="2"/>
              <a:buNone/>
              <a:tabLst>
                <a:tab pos="3660775" algn="l"/>
              </a:tabLst>
            </a:pPr>
            <a:endParaRPr lang="en-US" dirty="0"/>
          </a:p>
          <a:p>
            <a:pPr marL="439738" lvl="1" indent="-165100" defTabSz="895350">
              <a:buFont typeface="Wingdings" pitchFamily="2" charset="2"/>
              <a:buNone/>
              <a:tabLst>
                <a:tab pos="3660775" algn="l"/>
              </a:tabLst>
            </a:pPr>
            <a:endParaRPr lang="en-US" dirty="0"/>
          </a:p>
          <a:p>
            <a:pPr marL="439738" lvl="1" indent="-165100" defTabSz="895350">
              <a:buFont typeface="Wingdings" pitchFamily="2" charset="2"/>
              <a:buNone/>
              <a:tabLst>
                <a:tab pos="3660775" algn="l"/>
              </a:tabLst>
            </a:pPr>
            <a:endParaRPr lang="en-US" dirty="0"/>
          </a:p>
          <a:p>
            <a:pPr marL="160338" indent="-222250" defTabSz="895350">
              <a:buNone/>
              <a:tabLst>
                <a:tab pos="3660775" algn="l"/>
              </a:tabLst>
            </a:pPr>
            <a:endParaRPr lang="en-US" sz="2000" i="1" dirty="0" smtClean="0"/>
          </a:p>
          <a:p>
            <a:pPr marL="160338" indent="-222250" defTabSz="895350">
              <a:tabLst>
                <a:tab pos="3660775" algn="l"/>
              </a:tabLst>
            </a:pPr>
            <a:r>
              <a:rPr lang="en-US" sz="2000" b="1" i="1" dirty="0" smtClean="0"/>
              <a:t>Test</a:t>
            </a:r>
            <a:r>
              <a:rPr lang="en-US" sz="2000" dirty="0" smtClean="0"/>
              <a:t> returns integer</a:t>
            </a:r>
            <a:endParaRPr lang="en-US" sz="2000" dirty="0"/>
          </a:p>
          <a:p>
            <a:pPr marL="439738" lvl="1" indent="-165100" defTabSz="895350">
              <a:buFont typeface="Wingdings" pitchFamily="2" charset="2"/>
              <a:buNone/>
              <a:tabLst>
                <a:tab pos="3660775" algn="l"/>
              </a:tabLst>
            </a:pPr>
            <a:r>
              <a:rPr lang="en-US" dirty="0"/>
              <a:t>= 0 interpreted as false	</a:t>
            </a:r>
            <a:endParaRPr lang="en-US" dirty="0" smtClean="0"/>
          </a:p>
          <a:p>
            <a:pPr marL="439738" lvl="1" indent="-165100" defTabSz="895350">
              <a:buFont typeface="Wingdings" pitchFamily="2" charset="2"/>
              <a:buNone/>
              <a:tabLst>
                <a:tab pos="3660775" algn="l"/>
              </a:tabLst>
            </a:pPr>
            <a:r>
              <a:rPr lang="en-US" dirty="0" smtClean="0">
                <a:sym typeface="Symbol" pitchFamily="18" charset="2"/>
              </a:rPr>
              <a:t></a:t>
            </a:r>
            <a:r>
              <a:rPr lang="en-US" dirty="0"/>
              <a:t>0 interpreted as true</a:t>
            </a:r>
          </a:p>
        </p:txBody>
      </p:sp>
      <p:sp>
        <p:nvSpPr>
          <p:cNvPr id="200712" name="Rectangle 8"/>
          <p:cNvSpPr>
            <a:spLocks noChangeArrowheads="1"/>
          </p:cNvSpPr>
          <p:nvPr/>
        </p:nvSpPr>
        <p:spPr bwMode="auto">
          <a:xfrm>
            <a:off x="1524000" y="3235794"/>
            <a:ext cx="2209800" cy="1974850"/>
          </a:xfrm>
          <a:prstGeom prst="rect">
            <a:avLst/>
          </a:prstGeom>
          <a:noFill/>
          <a:ln w="12700" cmpd="thinThick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i="1" dirty="0">
                <a:latin typeface="Calibri" pitchFamily="34" charset="0"/>
              </a:rPr>
              <a:t>Statement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i="1" dirty="0">
                <a:latin typeface="Calibri" pitchFamily="34" charset="0"/>
              </a:rPr>
              <a:t>Statement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>
                <a:latin typeface="Calibri" pitchFamily="34" charset="0"/>
              </a:rPr>
              <a:t>…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i="1" dirty="0" err="1">
                <a:latin typeface="Calibri" pitchFamily="34" charset="0"/>
              </a:rPr>
              <a:t>Statement</a:t>
            </a:r>
            <a:r>
              <a:rPr lang="en-US" sz="2000" i="1" baseline="-25000" dirty="0" err="1">
                <a:latin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}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186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1" grpId="0" build="p"/>
      <p:bldP spid="20071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ChangeArrowheads="1"/>
          </p:cNvSpPr>
          <p:nvPr/>
        </p:nvSpPr>
        <p:spPr bwMode="auto">
          <a:xfrm>
            <a:off x="381000" y="1355095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 Code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457200" y="1767845"/>
            <a:ext cx="3814763" cy="341375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fact_while(int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result = 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while (x &gt; 1) {</a:t>
            </a:r>
          </a:p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result *= x;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x = x-1;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};</a:t>
            </a:r>
          </a:p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result;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4572000" y="1355095"/>
            <a:ext cx="31242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 err="1" smtClean="0">
                <a:solidFill>
                  <a:schemeClr val="tx2"/>
                </a:solidFill>
                <a:latin typeface="Calibri" pitchFamily="34" charset="0"/>
              </a:rPr>
              <a:t>Goto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Version #1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4648200" y="1767845"/>
            <a:ext cx="3962400" cy="341375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fact_while_goto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 = 1;</a:t>
            </a:r>
          </a:p>
          <a:p>
            <a:pPr>
              <a:lnSpc>
                <a:spcPct val="100000"/>
              </a:lnSpc>
            </a:pPr>
            <a:r>
              <a:rPr lang="en-US" sz="1800" i="1" dirty="0">
                <a:latin typeface="Courier New" pitchFamily="49" charset="0"/>
              </a:rPr>
              <a:t>loop: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if (!(x &gt; 1))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goto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done; 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result *= x;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x = x-1;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goto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i="1" dirty="0">
                <a:solidFill>
                  <a:schemeClr val="tx2"/>
                </a:solidFill>
                <a:latin typeface="Courier New" pitchFamily="49" charset="0"/>
              </a:rPr>
              <a:t>loop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i="1" dirty="0">
                <a:latin typeface="Courier New" pitchFamily="49" charset="0"/>
              </a:rPr>
              <a:t>done: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result;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0" y="493712"/>
            <a:ext cx="6959600" cy="573088"/>
          </a:xfrm>
        </p:spPr>
        <p:txBody>
          <a:bodyPr/>
          <a:lstStyle/>
          <a:p>
            <a:r>
              <a:rPr lang="en-US" dirty="0"/>
              <a:t>“While” Loop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017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55600" y="5486400"/>
            <a:ext cx="8255000" cy="990600"/>
          </a:xfrm>
        </p:spPr>
        <p:txBody>
          <a:bodyPr/>
          <a:lstStyle/>
          <a:p>
            <a:r>
              <a:rPr lang="en-US" dirty="0"/>
              <a:t>Is this code equivalent to the do-while version?</a:t>
            </a:r>
          </a:p>
          <a:p>
            <a:r>
              <a:rPr lang="en-US" dirty="0"/>
              <a:t>Must jump out of loop if test fails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316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5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ChangeArrowheads="1"/>
          </p:cNvSpPr>
          <p:nvPr/>
        </p:nvSpPr>
        <p:spPr bwMode="auto">
          <a:xfrm>
            <a:off x="304800" y="141605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 Code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381000" y="1828800"/>
            <a:ext cx="3814763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fact_while(int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result = 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while (x &gt; 1) 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result *= x;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x = x-1;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result;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4343400" y="1416050"/>
            <a:ext cx="34290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 err="1" smtClean="0">
                <a:solidFill>
                  <a:schemeClr val="tx2"/>
                </a:solidFill>
                <a:latin typeface="Calibri" pitchFamily="34" charset="0"/>
              </a:rPr>
              <a:t>Goto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Version #2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4419600" y="1828800"/>
            <a:ext cx="4495800" cy="36907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fact_while_goto2(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 = 1;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if (!(x &gt; 1))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i="1" dirty="0">
                <a:latin typeface="Courier New" pitchFamily="49" charset="0"/>
              </a:rPr>
              <a:t> done</a:t>
            </a:r>
            <a:r>
              <a:rPr lang="en-US" sz="1800" dirty="0">
                <a:latin typeface="Courier New" pitchFamily="49" charset="0"/>
              </a:rPr>
              <a:t>;  </a:t>
            </a:r>
          </a:p>
          <a:p>
            <a:pPr>
              <a:lnSpc>
                <a:spcPct val="100000"/>
              </a:lnSpc>
            </a:pPr>
            <a:r>
              <a:rPr lang="en-US" sz="1800" i="1" dirty="0">
                <a:latin typeface="Courier New" pitchFamily="49" charset="0"/>
              </a:rPr>
              <a:t>loop: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result *= x;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x = x-1;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if (x &gt; 1)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goto</a:t>
            </a:r>
            <a:r>
              <a:rPr lang="en-US" sz="1800" i="1" dirty="0">
                <a:solidFill>
                  <a:schemeClr val="tx2"/>
                </a:solidFill>
                <a:latin typeface="Courier New" pitchFamily="49" charset="0"/>
              </a:rPr>
              <a:t> loop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i="1" dirty="0">
                <a:latin typeface="Courier New" pitchFamily="49" charset="0"/>
              </a:rPr>
              <a:t>done: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result;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02758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569912"/>
            <a:ext cx="8686800" cy="573088"/>
          </a:xfrm>
        </p:spPr>
        <p:txBody>
          <a:bodyPr/>
          <a:lstStyle/>
          <a:p>
            <a:r>
              <a:rPr lang="en-US" dirty="0"/>
              <a:t>Alternative “While” Loop Translation</a:t>
            </a:r>
          </a:p>
        </p:txBody>
      </p:sp>
      <p:sp>
        <p:nvSpPr>
          <p:cNvPr id="2027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4800600"/>
            <a:ext cx="3962400" cy="1600200"/>
          </a:xfrm>
        </p:spPr>
        <p:txBody>
          <a:bodyPr/>
          <a:lstStyle/>
          <a:p>
            <a:r>
              <a:rPr lang="en-US" sz="2000" dirty="0"/>
              <a:t>Historically used by GCC</a:t>
            </a:r>
          </a:p>
          <a:p>
            <a:r>
              <a:rPr lang="en-US" sz="2000" dirty="0"/>
              <a:t>Uses same inner loop as do-while version</a:t>
            </a:r>
          </a:p>
          <a:p>
            <a:r>
              <a:rPr lang="en-US" sz="2000" dirty="0"/>
              <a:t>Guards loop entry with extra test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86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533400" y="152400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While version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609600" y="1943100"/>
            <a:ext cx="2740372" cy="643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while (</a:t>
            </a:r>
            <a:r>
              <a:rPr lang="en-US" sz="1800" i="1" dirty="0">
                <a:latin typeface="Calibri" pitchFamily="34" charset="0"/>
              </a:rPr>
              <a:t>Test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r>
              <a:rPr lang="en-US" sz="1800" dirty="0">
                <a:latin typeface="Courier New" pitchFamily="49" charset="0"/>
              </a:rPr>
              <a:t>  Body</a:t>
            </a:r>
          </a:p>
        </p:txBody>
      </p:sp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533400" y="3624684"/>
            <a:ext cx="28956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Do-While Version</a:t>
            </a:r>
          </a:p>
        </p:txBody>
      </p:sp>
      <p:sp>
        <p:nvSpPr>
          <p:cNvPr id="203781" name="Rectangle 5"/>
          <p:cNvSpPr>
            <a:spLocks noChangeArrowheads="1"/>
          </p:cNvSpPr>
          <p:nvPr/>
        </p:nvSpPr>
        <p:spPr bwMode="auto">
          <a:xfrm>
            <a:off x="609600" y="4043784"/>
            <a:ext cx="2743200" cy="17825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if (!</a:t>
            </a:r>
            <a:r>
              <a:rPr lang="en-US" sz="1800" i="1" dirty="0">
                <a:latin typeface="Calibri" pitchFamily="34" charset="0"/>
              </a:rPr>
              <a:t>Test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done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do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i="1" dirty="0">
                <a:latin typeface="Calibri" pitchFamily="34" charset="0"/>
              </a:rPr>
              <a:t>Body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while(</a:t>
            </a:r>
            <a:r>
              <a:rPr lang="en-US" sz="1800" i="1" dirty="0">
                <a:latin typeface="Calibri" pitchFamily="34" charset="0"/>
              </a:rPr>
              <a:t>Test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done:</a:t>
            </a:r>
          </a:p>
        </p:txBody>
      </p:sp>
      <p:sp>
        <p:nvSpPr>
          <p:cNvPr id="20378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6997700" cy="573088"/>
          </a:xfrm>
        </p:spPr>
        <p:txBody>
          <a:bodyPr/>
          <a:lstStyle/>
          <a:p>
            <a:r>
              <a:rPr lang="en-US"/>
              <a:t>General “While” Translation</a:t>
            </a:r>
          </a:p>
        </p:txBody>
      </p:sp>
      <p:sp>
        <p:nvSpPr>
          <p:cNvPr id="203783" name="Rectangle 7"/>
          <p:cNvSpPr>
            <a:spLocks noChangeArrowheads="1"/>
          </p:cNvSpPr>
          <p:nvPr/>
        </p:nvSpPr>
        <p:spPr bwMode="auto">
          <a:xfrm>
            <a:off x="5257800" y="3586584"/>
            <a:ext cx="28956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 err="1">
                <a:solidFill>
                  <a:schemeClr val="tx2"/>
                </a:solidFill>
                <a:latin typeface="Calibri" pitchFamily="34" charset="0"/>
              </a:rPr>
              <a:t>Goto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 Version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3784" name="Rectangle 8"/>
          <p:cNvSpPr>
            <a:spLocks noChangeArrowheads="1"/>
          </p:cNvSpPr>
          <p:nvPr/>
        </p:nvSpPr>
        <p:spPr bwMode="auto">
          <a:xfrm>
            <a:off x="5334000" y="4005684"/>
            <a:ext cx="2895600" cy="2090316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  if (!</a:t>
            </a:r>
            <a:r>
              <a:rPr lang="en-US" sz="1800" i="1" dirty="0">
                <a:latin typeface="Calibri" pitchFamily="34" charset="0"/>
              </a:rPr>
              <a:t>Test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done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r>
              <a:rPr lang="en-US" sz="1800" i="1" dirty="0">
                <a:latin typeface="Courier New" pitchFamily="49" charset="0"/>
              </a:rPr>
              <a:t>loop: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i="1" dirty="0">
                <a:latin typeface="Calibri" pitchFamily="34" charset="0"/>
              </a:rPr>
              <a:t>Body</a:t>
            </a:r>
          </a:p>
          <a:p>
            <a:r>
              <a:rPr lang="en-US" sz="1800" dirty="0">
                <a:latin typeface="Courier New" pitchFamily="49" charset="0"/>
              </a:rPr>
              <a:t>  if (</a:t>
            </a:r>
            <a:r>
              <a:rPr lang="en-US" sz="1800" i="1" dirty="0">
                <a:latin typeface="Calibri" pitchFamily="34" charset="0"/>
              </a:rPr>
              <a:t>Test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loop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r>
              <a:rPr lang="en-US" sz="1800" i="1" dirty="0">
                <a:latin typeface="Courier New" pitchFamily="49" charset="0"/>
              </a:rPr>
              <a:t>done:</a:t>
            </a:r>
          </a:p>
        </p:txBody>
      </p:sp>
      <p:sp>
        <p:nvSpPr>
          <p:cNvPr id="11" name="Down Arrow 10"/>
          <p:cNvSpPr/>
          <p:nvPr/>
        </p:nvSpPr>
        <p:spPr bwMode="auto">
          <a:xfrm>
            <a:off x="1590560" y="2743200"/>
            <a:ext cx="762000" cy="843384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2" name="Down Arrow 11"/>
          <p:cNvSpPr/>
          <p:nvPr/>
        </p:nvSpPr>
        <p:spPr bwMode="auto">
          <a:xfrm rot="16200000">
            <a:off x="3962400" y="4169545"/>
            <a:ext cx="762000" cy="1524000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574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ChangeArrowheads="1"/>
          </p:cNvSpPr>
          <p:nvPr/>
        </p:nvSpPr>
        <p:spPr bwMode="auto">
          <a:xfrm>
            <a:off x="304800" y="141605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 Code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5155" name="Rectangle 3"/>
          <p:cNvSpPr>
            <a:spLocks noChangeArrowheads="1"/>
          </p:cNvSpPr>
          <p:nvPr/>
        </p:nvSpPr>
        <p:spPr bwMode="auto">
          <a:xfrm>
            <a:off x="381000" y="1828800"/>
            <a:ext cx="3814763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fact_while(int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result = 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while (x &gt; 1) 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result *= x;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x = x-1;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result;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4343400" y="1416050"/>
            <a:ext cx="34290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 err="1">
                <a:solidFill>
                  <a:schemeClr val="tx2"/>
                </a:solidFill>
                <a:latin typeface="Calibri" pitchFamily="34" charset="0"/>
              </a:rPr>
              <a:t>Goto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 Version</a:t>
            </a:r>
          </a:p>
        </p:txBody>
      </p:sp>
      <p:sp>
        <p:nvSpPr>
          <p:cNvPr id="305157" name="Rectangle 5"/>
          <p:cNvSpPr>
            <a:spLocks noChangeArrowheads="1"/>
          </p:cNvSpPr>
          <p:nvPr/>
        </p:nvSpPr>
        <p:spPr bwMode="auto">
          <a:xfrm>
            <a:off x="4419600" y="1828800"/>
            <a:ext cx="4495800" cy="344453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fact_while_goto3(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x)</a:t>
            </a:r>
          </a:p>
          <a:p>
            <a:r>
              <a:rPr lang="en-US" sz="1800" dirty="0">
                <a:latin typeface="Courier New" pitchFamily="49" charset="0"/>
              </a:rPr>
              <a:t>{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 = 1;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middle</a:t>
            </a:r>
            <a:r>
              <a:rPr lang="en-US" sz="1800" dirty="0">
                <a:latin typeface="Courier New" pitchFamily="49" charset="0"/>
              </a:rPr>
              <a:t>;  </a:t>
            </a:r>
          </a:p>
          <a:p>
            <a:r>
              <a:rPr lang="en-US" sz="1800" i="1" dirty="0">
                <a:latin typeface="Courier New" pitchFamily="49" charset="0"/>
              </a:rPr>
              <a:t>loop:</a:t>
            </a:r>
          </a:p>
          <a:p>
            <a:r>
              <a:rPr lang="en-US" sz="1800" dirty="0">
                <a:latin typeface="Courier New" pitchFamily="49" charset="0"/>
              </a:rPr>
              <a:t>  result *= x;</a:t>
            </a:r>
          </a:p>
          <a:p>
            <a:r>
              <a:rPr lang="en-US" sz="1800" dirty="0">
                <a:latin typeface="Courier New" pitchFamily="49" charset="0"/>
              </a:rPr>
              <a:t>  x = x-1;</a:t>
            </a:r>
          </a:p>
          <a:p>
            <a:r>
              <a:rPr lang="en-US" sz="1800" i="1" dirty="0">
                <a:latin typeface="Courier New" pitchFamily="49" charset="0"/>
              </a:rPr>
              <a:t>middle:</a:t>
            </a:r>
          </a:p>
          <a:p>
            <a:r>
              <a:rPr lang="en-US" sz="1800" dirty="0">
                <a:latin typeface="Courier New" pitchFamily="49" charset="0"/>
              </a:rPr>
              <a:t>  if (x &gt; 1)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loop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r>
              <a:rPr lang="en-US" sz="1800" dirty="0">
                <a:latin typeface="Courier New" pitchFamily="49" charset="0"/>
              </a:rPr>
              <a:t>  return result;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5158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569912"/>
            <a:ext cx="8382000" cy="573088"/>
          </a:xfrm>
        </p:spPr>
        <p:txBody>
          <a:bodyPr/>
          <a:lstStyle/>
          <a:p>
            <a:r>
              <a:rPr lang="en-US"/>
              <a:t>New Style “While” Loop Translation</a:t>
            </a:r>
          </a:p>
        </p:txBody>
      </p:sp>
      <p:sp>
        <p:nvSpPr>
          <p:cNvPr id="3051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4953000"/>
            <a:ext cx="3962400" cy="1600200"/>
          </a:xfrm>
        </p:spPr>
        <p:txBody>
          <a:bodyPr/>
          <a:lstStyle/>
          <a:p>
            <a:pPr marL="171450" indent="-171450"/>
            <a:r>
              <a:rPr lang="en-US" sz="2000" dirty="0" smtClean="0"/>
              <a:t>Recent technique </a:t>
            </a:r>
            <a:r>
              <a:rPr lang="en-US" sz="2000" dirty="0"/>
              <a:t>for </a:t>
            </a:r>
            <a:r>
              <a:rPr lang="en-US" sz="2000" dirty="0" smtClean="0"/>
              <a:t>GCC</a:t>
            </a:r>
          </a:p>
          <a:p>
            <a:pPr marL="571500" lvl="1" indent="-171450"/>
            <a:r>
              <a:rPr lang="en-US" dirty="0" smtClean="0"/>
              <a:t>Both </a:t>
            </a:r>
            <a:r>
              <a:rPr lang="en-US" dirty="0"/>
              <a:t>IA32 &amp; x86-64</a:t>
            </a:r>
          </a:p>
          <a:p>
            <a:pPr marL="171450" indent="-171450"/>
            <a:r>
              <a:rPr lang="en-US" sz="2000" dirty="0"/>
              <a:t>First iteration jumps over body computation within loop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982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762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%rax</a:t>
            </a: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762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%rbx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762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%rcx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762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%rdx</a:t>
            </a: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762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%rsi</a:t>
            </a:r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762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%rdi</a:t>
            </a: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762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%rsp</a:t>
            </a:r>
          </a:p>
        </p:txBody>
      </p:sp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762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%rbp</a:t>
            </a:r>
          </a:p>
        </p:txBody>
      </p:sp>
      <p:sp>
        <p:nvSpPr>
          <p:cNvPr id="25609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x86-64 Integer Registers</a:t>
            </a:r>
          </a:p>
        </p:txBody>
      </p:sp>
      <p:sp>
        <p:nvSpPr>
          <p:cNvPr id="25610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52400" y="6019800"/>
            <a:ext cx="7329488" cy="838200"/>
          </a:xfrm>
        </p:spPr>
        <p:txBody>
          <a:bodyPr/>
          <a:lstStyle/>
          <a:p>
            <a:pPr lvl="1"/>
            <a:r>
              <a:rPr lang="en-US" smtClean="0">
                <a:latin typeface="Calibri" pitchFamily="-96" charset="0"/>
              </a:rPr>
              <a:t>Twice the number of registers</a:t>
            </a:r>
          </a:p>
          <a:p>
            <a:pPr lvl="1"/>
            <a:r>
              <a:rPr lang="en-US" smtClean="0">
                <a:latin typeface="Calibri" pitchFamily="-96" charset="0"/>
              </a:rPr>
              <a:t>Accessible as 8, 16, 32, 64 bits</a:t>
            </a:r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2505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2505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ebx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2505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2505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edx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2505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2505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%edi</a:t>
            </a:r>
          </a:p>
        </p:txBody>
      </p:sp>
      <p:sp>
        <p:nvSpPr>
          <p:cNvPr id="25617" name="Rectangle 18"/>
          <p:cNvSpPr>
            <a:spLocks noChangeArrowheads="1"/>
          </p:cNvSpPr>
          <p:nvPr/>
        </p:nvSpPr>
        <p:spPr bwMode="auto">
          <a:xfrm>
            <a:off x="2505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2505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%ebp</a:t>
            </a:r>
          </a:p>
        </p:txBody>
      </p:sp>
      <p:sp>
        <p:nvSpPr>
          <p:cNvPr id="25619" name="Rectangle 20"/>
          <p:cNvSpPr>
            <a:spLocks noChangeArrowheads="1"/>
          </p:cNvSpPr>
          <p:nvPr/>
        </p:nvSpPr>
        <p:spPr bwMode="auto">
          <a:xfrm>
            <a:off x="4724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%r8</a:t>
            </a:r>
          </a:p>
        </p:txBody>
      </p:sp>
      <p:sp>
        <p:nvSpPr>
          <p:cNvPr id="25620" name="Rectangle 21"/>
          <p:cNvSpPr>
            <a:spLocks noChangeArrowheads="1"/>
          </p:cNvSpPr>
          <p:nvPr/>
        </p:nvSpPr>
        <p:spPr bwMode="auto">
          <a:xfrm>
            <a:off x="4724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%r9</a:t>
            </a:r>
          </a:p>
        </p:txBody>
      </p:sp>
      <p:sp>
        <p:nvSpPr>
          <p:cNvPr id="25621" name="Rectangle 22"/>
          <p:cNvSpPr>
            <a:spLocks noChangeArrowheads="1"/>
          </p:cNvSpPr>
          <p:nvPr/>
        </p:nvSpPr>
        <p:spPr bwMode="auto">
          <a:xfrm>
            <a:off x="4724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%r10</a:t>
            </a:r>
          </a:p>
        </p:txBody>
      </p:sp>
      <p:sp>
        <p:nvSpPr>
          <p:cNvPr id="25622" name="Rectangle 23"/>
          <p:cNvSpPr>
            <a:spLocks noChangeArrowheads="1"/>
          </p:cNvSpPr>
          <p:nvPr/>
        </p:nvSpPr>
        <p:spPr bwMode="auto">
          <a:xfrm>
            <a:off x="4724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%r11</a:t>
            </a:r>
          </a:p>
        </p:txBody>
      </p:sp>
      <p:sp>
        <p:nvSpPr>
          <p:cNvPr id="25623" name="Rectangle 24"/>
          <p:cNvSpPr>
            <a:spLocks noChangeArrowheads="1"/>
          </p:cNvSpPr>
          <p:nvPr/>
        </p:nvSpPr>
        <p:spPr bwMode="auto">
          <a:xfrm>
            <a:off x="4724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%r12</a:t>
            </a:r>
          </a:p>
        </p:txBody>
      </p:sp>
      <p:sp>
        <p:nvSpPr>
          <p:cNvPr id="25624" name="Rectangle 25"/>
          <p:cNvSpPr>
            <a:spLocks noChangeArrowheads="1"/>
          </p:cNvSpPr>
          <p:nvPr/>
        </p:nvSpPr>
        <p:spPr bwMode="auto">
          <a:xfrm>
            <a:off x="4724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%r13</a:t>
            </a:r>
          </a:p>
        </p:txBody>
      </p:sp>
      <p:sp>
        <p:nvSpPr>
          <p:cNvPr id="25625" name="Rectangle 26"/>
          <p:cNvSpPr>
            <a:spLocks noChangeArrowheads="1"/>
          </p:cNvSpPr>
          <p:nvPr/>
        </p:nvSpPr>
        <p:spPr bwMode="auto">
          <a:xfrm>
            <a:off x="4724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%r14</a:t>
            </a:r>
          </a:p>
        </p:txBody>
      </p:sp>
      <p:sp>
        <p:nvSpPr>
          <p:cNvPr id="25626" name="Rectangle 27"/>
          <p:cNvSpPr>
            <a:spLocks noChangeArrowheads="1"/>
          </p:cNvSpPr>
          <p:nvPr/>
        </p:nvSpPr>
        <p:spPr bwMode="auto">
          <a:xfrm>
            <a:off x="4724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6467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6467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6467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6467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6467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6467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6467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6467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%r15d</a:t>
            </a:r>
          </a:p>
        </p:txBody>
      </p:sp>
    </p:spTree>
    <p:extLst>
      <p:ext uri="{BB962C8B-B14F-4D97-AF65-F5344CB8AC3E}">
        <p14:creationId xmlns:p14="http://schemas.microsoft.com/office/powerpoint/2010/main" val="224755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520700" y="144780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 Code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203" name="Rectangle 3"/>
          <p:cNvSpPr>
            <a:spLocks noChangeArrowheads="1"/>
          </p:cNvSpPr>
          <p:nvPr/>
        </p:nvSpPr>
        <p:spPr bwMode="auto">
          <a:xfrm>
            <a:off x="609599" y="1860550"/>
            <a:ext cx="2893639" cy="643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while (</a:t>
            </a:r>
            <a:r>
              <a:rPr lang="en-US" sz="1800" i="1" dirty="0">
                <a:latin typeface="Calibri" pitchFamily="34" charset="0"/>
              </a:rPr>
              <a:t>Test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i="1" dirty="0">
                <a:latin typeface="Calibri" pitchFamily="34" charset="0"/>
              </a:rPr>
              <a:t>Body</a:t>
            </a:r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title"/>
          </p:nvPr>
        </p:nvSpPr>
        <p:spPr>
          <a:xfrm>
            <a:off x="408907" y="435678"/>
            <a:ext cx="7592093" cy="762000"/>
          </a:xfrm>
        </p:spPr>
        <p:txBody>
          <a:bodyPr/>
          <a:lstStyle/>
          <a:p>
            <a:r>
              <a:rPr lang="en-US"/>
              <a:t>Jump-to-Middle While Translation</a:t>
            </a:r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2400" y="1676400"/>
            <a:ext cx="4635500" cy="1760761"/>
          </a:xfrm>
        </p:spPr>
        <p:txBody>
          <a:bodyPr/>
          <a:lstStyle/>
          <a:p>
            <a:r>
              <a:rPr lang="en-US" sz="2000" dirty="0"/>
              <a:t>Avoids duplicating test code</a:t>
            </a:r>
          </a:p>
          <a:p>
            <a:r>
              <a:rPr lang="en-US" sz="2000" dirty="0"/>
              <a:t>Unconditional </a:t>
            </a:r>
            <a:r>
              <a:rPr lang="en-US" sz="2000" dirty="0" err="1">
                <a:latin typeface="Courier New" pitchFamily="49" charset="0"/>
              </a:rPr>
              <a:t>goto</a:t>
            </a:r>
            <a:r>
              <a:rPr lang="en-US" sz="2000" dirty="0"/>
              <a:t> incurs no performance penalty</a:t>
            </a:r>
          </a:p>
          <a:p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for</a:t>
            </a:r>
            <a:r>
              <a:rPr lang="en-US" sz="2000" dirty="0"/>
              <a:t> loops compiled in similar fashion</a:t>
            </a:r>
          </a:p>
        </p:txBody>
      </p:sp>
      <p:sp>
        <p:nvSpPr>
          <p:cNvPr id="307206" name="Rectangle 6"/>
          <p:cNvSpPr>
            <a:spLocks noChangeArrowheads="1"/>
          </p:cNvSpPr>
          <p:nvPr/>
        </p:nvSpPr>
        <p:spPr bwMode="auto">
          <a:xfrm>
            <a:off x="533400" y="3665761"/>
            <a:ext cx="28956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 err="1">
                <a:solidFill>
                  <a:schemeClr val="tx2"/>
                </a:solidFill>
                <a:latin typeface="Calibri" pitchFamily="34" charset="0"/>
              </a:rPr>
              <a:t>Goto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 Version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7207" name="Rectangle 7"/>
          <p:cNvSpPr>
            <a:spLocks noChangeArrowheads="1"/>
          </p:cNvSpPr>
          <p:nvPr/>
        </p:nvSpPr>
        <p:spPr bwMode="auto">
          <a:xfrm>
            <a:off x="609600" y="4084861"/>
            <a:ext cx="2895600" cy="1782539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middle;</a:t>
            </a:r>
          </a:p>
          <a:p>
            <a:pPr>
              <a:lnSpc>
                <a:spcPct val="100000"/>
              </a:lnSpc>
            </a:pPr>
            <a:r>
              <a:rPr lang="en-US" sz="1800" i="1" dirty="0">
                <a:latin typeface="Courier New" pitchFamily="49" charset="0"/>
              </a:rPr>
              <a:t>loop: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i="1" dirty="0">
                <a:latin typeface="Calibri" pitchFamily="34" charset="0"/>
              </a:rPr>
              <a:t>Body</a:t>
            </a:r>
          </a:p>
          <a:p>
            <a:pPr>
              <a:lnSpc>
                <a:spcPct val="100000"/>
              </a:lnSpc>
            </a:pPr>
            <a:r>
              <a:rPr lang="en-US" sz="1800" i="1" dirty="0">
                <a:latin typeface="Courier New" pitchFamily="49" charset="0"/>
              </a:rPr>
              <a:t>middle: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if (</a:t>
            </a:r>
            <a:r>
              <a:rPr lang="en-US" sz="1800" i="1" dirty="0">
                <a:latin typeface="Calibri" pitchFamily="34" charset="0"/>
              </a:rPr>
              <a:t>Test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loop</a:t>
            </a:r>
            <a:r>
              <a:rPr lang="en-US" sz="1800" dirty="0">
                <a:latin typeface="Courier New" pitchFamily="49" charset="0"/>
              </a:rPr>
              <a:t>;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343400" y="3662784"/>
            <a:ext cx="35052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 err="1">
                <a:solidFill>
                  <a:schemeClr val="tx2"/>
                </a:solidFill>
                <a:latin typeface="Calibri" pitchFamily="34" charset="0"/>
              </a:rPr>
              <a:t>Goto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(Previous) Version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419600" y="4081884"/>
            <a:ext cx="2895600" cy="2090316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  if (!</a:t>
            </a:r>
            <a:r>
              <a:rPr lang="en-US" sz="1800" i="1" dirty="0">
                <a:latin typeface="Calibri" pitchFamily="34" charset="0"/>
              </a:rPr>
              <a:t>Test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done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r>
              <a:rPr lang="en-US" sz="1800" i="1" dirty="0">
                <a:latin typeface="Courier New" pitchFamily="49" charset="0"/>
              </a:rPr>
              <a:t>loop: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i="1" dirty="0">
                <a:latin typeface="Calibri" pitchFamily="34" charset="0"/>
              </a:rPr>
              <a:t>Body</a:t>
            </a:r>
          </a:p>
          <a:p>
            <a:r>
              <a:rPr lang="en-US" sz="1800" dirty="0">
                <a:latin typeface="Courier New" pitchFamily="49" charset="0"/>
              </a:rPr>
              <a:t>  if (</a:t>
            </a:r>
            <a:r>
              <a:rPr lang="en-US" sz="1800" i="1" dirty="0">
                <a:latin typeface="Calibri" pitchFamily="34" charset="0"/>
              </a:rPr>
              <a:t>Test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loop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r>
              <a:rPr lang="en-US" sz="1800" i="1" dirty="0">
                <a:latin typeface="Courier New" pitchFamily="49" charset="0"/>
              </a:rPr>
              <a:t>done:</a:t>
            </a:r>
          </a:p>
        </p:txBody>
      </p:sp>
      <p:sp>
        <p:nvSpPr>
          <p:cNvPr id="11" name="Down Arrow 10"/>
          <p:cNvSpPr/>
          <p:nvPr/>
        </p:nvSpPr>
        <p:spPr bwMode="auto">
          <a:xfrm>
            <a:off x="1667186" y="2786554"/>
            <a:ext cx="762000" cy="843384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140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ChangeArrowheads="1"/>
          </p:cNvSpPr>
          <p:nvPr/>
        </p:nvSpPr>
        <p:spPr bwMode="auto">
          <a:xfrm>
            <a:off x="457200" y="1447800"/>
            <a:ext cx="3814763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fact_while(int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result = 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while (x &gt; 1) 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result *= x;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x--;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result;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9251" name="Rectangle 3"/>
          <p:cNvSpPr>
            <a:spLocks noChangeArrowheads="1"/>
          </p:cNvSpPr>
          <p:nvPr/>
        </p:nvSpPr>
        <p:spPr bwMode="auto">
          <a:xfrm>
            <a:off x="457200" y="4323641"/>
            <a:ext cx="7162800" cy="230575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 x in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, result in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jmp</a:t>
            </a: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.L34       #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Middle</a:t>
            </a:r>
          </a:p>
          <a:p>
            <a:pPr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.L35</a:t>
            </a:r>
            <a:r>
              <a:rPr lang="en-US" sz="1800" dirty="0">
                <a:latin typeface="Courier New" pitchFamily="49" charset="0"/>
              </a:rPr>
              <a:t>:            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# Loop: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imull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#   result *= x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decl</a:t>
            </a:r>
            <a:r>
              <a:rPr lang="en-US" sz="1800" dirty="0">
                <a:latin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      #   x--</a:t>
            </a:r>
          </a:p>
          <a:p>
            <a:pPr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.L34</a:t>
            </a:r>
            <a:r>
              <a:rPr lang="en-US" sz="1800" dirty="0">
                <a:latin typeface="Courier New" pitchFamily="49" charset="0"/>
              </a:rPr>
              <a:t>:            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# Middle: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cmpl</a:t>
            </a:r>
            <a:r>
              <a:rPr lang="en-US" sz="1800" dirty="0">
                <a:latin typeface="Courier New" pitchFamily="49" charset="0"/>
              </a:rPr>
              <a:t>  $1,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  #   x:1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jg</a:t>
            </a: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</a:rPr>
              <a:t>.L35       #   </a:t>
            </a:r>
            <a:r>
              <a:rPr lang="en-US" sz="1800" dirty="0">
                <a:latin typeface="Courier New" pitchFamily="49" charset="0"/>
              </a:rPr>
              <a:t>if &gt;,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Loop  </a:t>
            </a:r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title"/>
          </p:nvPr>
        </p:nvSpPr>
        <p:spPr>
          <a:xfrm>
            <a:off x="357018" y="533400"/>
            <a:ext cx="7592093" cy="762000"/>
          </a:xfrm>
        </p:spPr>
        <p:txBody>
          <a:bodyPr/>
          <a:lstStyle/>
          <a:p>
            <a:r>
              <a:rPr lang="en-US"/>
              <a:t>Jump-to-Middle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340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18525" cy="4972050"/>
          </a:xfrm>
        </p:spPr>
        <p:txBody>
          <a:bodyPr/>
          <a:lstStyle/>
          <a:p>
            <a:r>
              <a:rPr lang="en-US" dirty="0" smtClean="0"/>
              <a:t>Complete memory addressing mode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 17(%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 2(%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8), …</a:t>
            </a:r>
          </a:p>
          <a:p>
            <a:pPr lvl="1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Arithmetic operations that do set condition codes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subl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#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228600" algn="l"/>
                <a:tab pos="3657600" algn="l"/>
              </a:tabLst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$4,%edx	     #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&lt;&lt; 4</a:t>
            </a:r>
          </a:p>
          <a:p>
            <a:pPr lvl="1">
              <a:tabLst>
                <a:tab pos="228600" algn="l"/>
                <a:tab pos="3657600" algn="l"/>
              </a:tabLst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16(%ebp),%ecx	     #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Mem[16+ebp]</a:t>
            </a:r>
          </a:p>
          <a:p>
            <a:pPr lvl="1">
              <a:tabLst>
                <a:tab pos="228600" algn="l"/>
                <a:tab pos="3657600" algn="l"/>
              </a:tabLst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imull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ecx,%eax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  #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3657600" algn="l"/>
              </a:tabLst>
            </a:pPr>
            <a:r>
              <a:rPr lang="en-US" dirty="0" smtClean="0"/>
              <a:t>Arithmetic operations that do NOT set condition codes</a:t>
            </a:r>
          </a:p>
          <a:p>
            <a:pPr lvl="1">
              <a:tabLst>
                <a:tab pos="228600" algn="l"/>
                <a:tab pos="3657600" algn="l"/>
              </a:tabLst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4(%edx,%eax),%eax  #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4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228600" algn="l"/>
                <a:tab pos="3657600" algn="l"/>
              </a:tabLst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79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 smtClean="0"/>
              <a:t>x86-64 vs. IA32</a:t>
            </a:r>
          </a:p>
          <a:p>
            <a:pPr lvl="1"/>
            <a:r>
              <a:rPr lang="en-US" dirty="0" smtClean="0"/>
              <a:t>Integer registers: </a:t>
            </a:r>
            <a:r>
              <a:rPr lang="en-US" b="1" dirty="0" smtClean="0"/>
              <a:t>16 x 64-bit </a:t>
            </a:r>
            <a:r>
              <a:rPr lang="en-US" dirty="0" smtClean="0"/>
              <a:t>vs. </a:t>
            </a:r>
            <a:r>
              <a:rPr lang="en-US" b="1" dirty="0" smtClean="0"/>
              <a:t>8 x 32-bit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smtClean="0"/>
              <a:t>… vs.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Better support for passing </a:t>
            </a:r>
            <a:br>
              <a:rPr lang="en-US" dirty="0" smtClean="0"/>
            </a:br>
            <a:r>
              <a:rPr lang="en-US" dirty="0" smtClean="0"/>
              <a:t>function arguments in registers</a:t>
            </a:r>
          </a:p>
          <a:p>
            <a:endParaRPr lang="en-US" dirty="0" smtClean="0"/>
          </a:p>
          <a:p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Condition code registers</a:t>
            </a:r>
          </a:p>
          <a:p>
            <a:pPr lvl="1"/>
            <a:r>
              <a:rPr lang="en-US" dirty="0" smtClean="0"/>
              <a:t>Set as side effect or by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test</a:t>
            </a:r>
          </a:p>
          <a:p>
            <a:pPr lvl="1"/>
            <a:r>
              <a:rPr lang="en-US" dirty="0" smtClean="0"/>
              <a:t>Used: </a:t>
            </a:r>
          </a:p>
          <a:p>
            <a:pPr lvl="2"/>
            <a:r>
              <a:rPr lang="en-US" dirty="0" smtClean="0"/>
              <a:t>Read out by </a:t>
            </a:r>
            <a:r>
              <a:rPr lang="en-US" dirty="0" err="1" smtClean="0"/>
              <a:t>setx</a:t>
            </a:r>
            <a:r>
              <a:rPr lang="en-US" dirty="0" smtClean="0"/>
              <a:t> instructions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setle</a:t>
            </a:r>
            <a:r>
              <a:rPr lang="en-US" dirty="0" smtClean="0"/>
              <a:t>, …) </a:t>
            </a:r>
          </a:p>
          <a:p>
            <a:pPr lvl="2"/>
            <a:r>
              <a:rPr lang="en-US" dirty="0" smtClean="0"/>
              <a:t>Or by conditional jumps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.L4, je .L10, …</a:t>
            </a:r>
            <a:r>
              <a:rPr lang="en-US" dirty="0" smtClean="0"/>
              <a:t>)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6019800" y="1752600"/>
            <a:ext cx="2971800" cy="1910443"/>
            <a:chOff x="762000" y="1143000"/>
            <a:chExt cx="7467600" cy="4800600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762000" y="1143000"/>
              <a:ext cx="35052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40" anchor="ctr"/>
            <a:lstStyle/>
            <a:p>
              <a:pPr algn="l">
                <a:lnSpc>
                  <a:spcPct val="100000"/>
                </a:lnSpc>
              </a:pPr>
              <a:r>
                <a:rPr lang="en-US" sz="1100" dirty="0">
                  <a:latin typeface="Courier New" pitchFamily="49" charset="0"/>
                </a:rPr>
                <a:t>%</a:t>
              </a:r>
              <a:r>
                <a:rPr lang="en-US" sz="1100" dirty="0" err="1">
                  <a:latin typeface="Courier New" pitchFamily="49" charset="0"/>
                </a:rPr>
                <a:t>rax</a:t>
              </a:r>
              <a:endParaRPr lang="en-US" sz="1100" dirty="0">
                <a:latin typeface="Courier New" pitchFamily="49" charset="0"/>
              </a:endParaRPr>
            </a:p>
          </p:txBody>
        </p:sp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62000" y="1752600"/>
              <a:ext cx="35052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40" anchor="ctr"/>
            <a:lstStyle/>
            <a:p>
              <a:pPr algn="l">
                <a:lnSpc>
                  <a:spcPct val="100000"/>
                </a:lnSpc>
              </a:pPr>
              <a:r>
                <a:rPr lang="en-US" sz="1100" dirty="0">
                  <a:latin typeface="Courier New" pitchFamily="49" charset="0"/>
                </a:rPr>
                <a:t>%</a:t>
              </a:r>
              <a:r>
                <a:rPr lang="en-US" sz="1100" dirty="0" err="1" smtClean="0">
                  <a:latin typeface="Courier New" pitchFamily="49" charset="0"/>
                </a:rPr>
                <a:t>rbx</a:t>
              </a:r>
              <a:endParaRPr lang="en-US" sz="1100" dirty="0">
                <a:latin typeface="Courier New" pitchFamily="49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762000" y="2362200"/>
              <a:ext cx="35052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40" anchor="ctr"/>
            <a:lstStyle/>
            <a:p>
              <a:pPr algn="l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%rcx</a:t>
              </a: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62000" y="2971800"/>
              <a:ext cx="35052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40" anchor="ctr"/>
            <a:lstStyle/>
            <a:p>
              <a:pPr algn="l">
                <a:lnSpc>
                  <a:spcPct val="100000"/>
                </a:lnSpc>
              </a:pPr>
              <a:r>
                <a:rPr lang="en-US" sz="1100" dirty="0">
                  <a:latin typeface="Courier New" pitchFamily="49" charset="0"/>
                </a:rPr>
                <a:t>%</a:t>
              </a:r>
              <a:r>
                <a:rPr lang="en-US" sz="1100" dirty="0" err="1" smtClean="0">
                  <a:latin typeface="Courier New" pitchFamily="49" charset="0"/>
                </a:rPr>
                <a:t>rdx</a:t>
              </a:r>
              <a:endParaRPr lang="en-US" sz="1100" dirty="0">
                <a:latin typeface="Courier New" pitchFamily="49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62000" y="3581400"/>
              <a:ext cx="35052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40" anchor="ctr"/>
            <a:lstStyle/>
            <a:p>
              <a:pPr algn="l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%rsi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62000" y="4191000"/>
              <a:ext cx="35052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40" anchor="ctr"/>
            <a:lstStyle/>
            <a:p>
              <a:pPr algn="l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%rdi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762000" y="4800600"/>
              <a:ext cx="3505200" cy="5334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40" anchor="ctr"/>
            <a:lstStyle/>
            <a:p>
              <a:pPr algn="l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%rsp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762000" y="5410200"/>
              <a:ext cx="3505200" cy="533400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40" anchor="ctr"/>
            <a:lstStyle/>
            <a:p>
              <a:pPr algn="l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%rbp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505635" y="1219200"/>
              <a:ext cx="17526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505635" y="1828800"/>
              <a:ext cx="17526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2505635" y="2438400"/>
              <a:ext cx="17526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505635" y="3048000"/>
              <a:ext cx="17526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2505635" y="3657600"/>
              <a:ext cx="17526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2505635" y="4267200"/>
              <a:ext cx="17526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2505635" y="4876800"/>
              <a:ext cx="1752600" cy="381000"/>
            </a:xfrm>
            <a:prstGeom prst="rect">
              <a:avLst/>
            </a:prstGeom>
            <a:solidFill>
              <a:srgbClr val="FF99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2505635" y="5486400"/>
              <a:ext cx="17526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724400" y="1143000"/>
              <a:ext cx="35052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40" anchor="ctr"/>
            <a:lstStyle/>
            <a:p>
              <a:pPr algn="l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%r8</a:t>
              </a: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4724400" y="1752600"/>
              <a:ext cx="35052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40" anchor="ctr"/>
            <a:lstStyle/>
            <a:p>
              <a:pPr algn="l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%r9</a:t>
              </a: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4724400" y="2362200"/>
              <a:ext cx="35052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40" anchor="ctr"/>
            <a:lstStyle/>
            <a:p>
              <a:pPr algn="l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%r10</a:t>
              </a: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4724400" y="2971800"/>
              <a:ext cx="35052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40" anchor="ctr"/>
            <a:lstStyle/>
            <a:p>
              <a:pPr algn="l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%r11</a:t>
              </a: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724400" y="3581400"/>
              <a:ext cx="35052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40" anchor="ctr"/>
            <a:lstStyle/>
            <a:p>
              <a:pPr algn="l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%r12</a:t>
              </a: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4724400" y="4191000"/>
              <a:ext cx="35052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40" anchor="ctr"/>
            <a:lstStyle/>
            <a:p>
              <a:pPr algn="l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%r13</a:t>
              </a: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4724400" y="4800600"/>
              <a:ext cx="35052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40" anchor="ctr"/>
            <a:lstStyle/>
            <a:p>
              <a:pPr algn="l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%r14</a:t>
              </a: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4724400" y="5410200"/>
              <a:ext cx="35052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40" anchor="ctr"/>
            <a:lstStyle/>
            <a:p>
              <a:pPr algn="l"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%r15</a:t>
              </a: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6468035" y="1219200"/>
              <a:ext cx="17526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%r8d</a:t>
              </a: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6468035" y="1828800"/>
              <a:ext cx="17526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%r9d</a:t>
              </a: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6468035" y="2438400"/>
              <a:ext cx="17526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%r10d</a:t>
              </a: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6468035" y="3048000"/>
              <a:ext cx="17526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%r11d</a:t>
              </a: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6468035" y="3657600"/>
              <a:ext cx="17526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%r12d</a:t>
              </a: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6468035" y="4267200"/>
              <a:ext cx="17526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%r13d</a:t>
              </a: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6468035" y="4876800"/>
              <a:ext cx="17526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%r14d</a:t>
              </a: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6468035" y="5486400"/>
              <a:ext cx="17526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100">
                  <a:latin typeface="Courier New" pitchFamily="49" charset="0"/>
                </a:rPr>
                <a:t>%r15d</a:t>
              </a:r>
            </a:p>
          </p:txBody>
        </p:sp>
      </p:grpSp>
      <p:sp>
        <p:nvSpPr>
          <p:cNvPr id="37" name="Rectangle 27"/>
          <p:cNvSpPr>
            <a:spLocks noChangeArrowheads="1"/>
          </p:cNvSpPr>
          <p:nvPr/>
        </p:nvSpPr>
        <p:spPr bwMode="auto">
          <a:xfrm>
            <a:off x="6019800" y="4191000"/>
            <a:ext cx="381000" cy="381000"/>
          </a:xfrm>
          <a:prstGeom prst="rect">
            <a:avLst/>
          </a:prstGeom>
          <a:solidFill>
            <a:srgbClr val="C5FEB8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lnSpc>
                <a:spcPct val="95000"/>
              </a:lnSpc>
              <a:buClr>
                <a:srgbClr val="000066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</a:rPr>
              <a:t>CF</a:t>
            </a:r>
          </a:p>
        </p:txBody>
      </p:sp>
      <p:sp>
        <p:nvSpPr>
          <p:cNvPr id="38" name="Rectangle 28"/>
          <p:cNvSpPr>
            <a:spLocks noChangeArrowheads="1"/>
          </p:cNvSpPr>
          <p:nvPr/>
        </p:nvSpPr>
        <p:spPr bwMode="auto">
          <a:xfrm>
            <a:off x="6629400" y="4191000"/>
            <a:ext cx="381000" cy="381000"/>
          </a:xfrm>
          <a:prstGeom prst="rect">
            <a:avLst/>
          </a:prstGeom>
          <a:solidFill>
            <a:srgbClr val="C5FEB8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lnSpc>
                <a:spcPct val="95000"/>
              </a:lnSpc>
              <a:buClr>
                <a:srgbClr val="000066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</a:rPr>
              <a:t>ZF</a:t>
            </a:r>
          </a:p>
        </p:txBody>
      </p:sp>
      <p:sp>
        <p:nvSpPr>
          <p:cNvPr id="39" name="Rectangle 29"/>
          <p:cNvSpPr>
            <a:spLocks noChangeArrowheads="1"/>
          </p:cNvSpPr>
          <p:nvPr/>
        </p:nvSpPr>
        <p:spPr bwMode="auto">
          <a:xfrm>
            <a:off x="7239000" y="4191000"/>
            <a:ext cx="381000" cy="381000"/>
          </a:xfrm>
          <a:prstGeom prst="rect">
            <a:avLst/>
          </a:prstGeom>
          <a:solidFill>
            <a:srgbClr val="C5FEB8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lnSpc>
                <a:spcPct val="95000"/>
              </a:lnSpc>
              <a:buClr>
                <a:srgbClr val="000066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</a:rPr>
              <a:t>SF</a:t>
            </a:r>
          </a:p>
        </p:txBody>
      </p:sp>
      <p:sp>
        <p:nvSpPr>
          <p:cNvPr id="40" name="Rectangle 30"/>
          <p:cNvSpPr>
            <a:spLocks noChangeArrowheads="1"/>
          </p:cNvSpPr>
          <p:nvPr/>
        </p:nvSpPr>
        <p:spPr bwMode="auto">
          <a:xfrm>
            <a:off x="7848600" y="4191000"/>
            <a:ext cx="381000" cy="381000"/>
          </a:xfrm>
          <a:prstGeom prst="rect">
            <a:avLst/>
          </a:prstGeom>
          <a:solidFill>
            <a:srgbClr val="C5FEB8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lnSpc>
                <a:spcPct val="95000"/>
              </a:lnSpc>
              <a:buClr>
                <a:srgbClr val="000066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</a:rPr>
              <a:t>OF</a:t>
            </a: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05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Do-While loop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While-Do loop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81400" y="1455107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C Code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70300" y="1785292"/>
            <a:ext cx="2044700" cy="73609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do </a:t>
            </a:r>
          </a:p>
          <a:p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400" i="1" dirty="0">
                <a:latin typeface="Calibri" pitchFamily="34" charset="0"/>
              </a:rPr>
              <a:t>Body</a:t>
            </a:r>
          </a:p>
          <a:p>
            <a:r>
              <a:rPr lang="en-US" sz="1400" dirty="0">
                <a:latin typeface="Courier New" pitchFamily="49" charset="0"/>
              </a:rPr>
              <a:t>  while (</a:t>
            </a:r>
            <a:r>
              <a:rPr lang="en-US" sz="1400" i="1" dirty="0">
                <a:latin typeface="Calibri" pitchFamily="34" charset="0"/>
              </a:rPr>
              <a:t>Test</a:t>
            </a:r>
            <a:r>
              <a:rPr lang="en-US" sz="1400" dirty="0">
                <a:latin typeface="Courier New" pitchFamily="49" charset="0"/>
              </a:rPr>
              <a:t>);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781800" y="13398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1800" dirty="0" err="1">
                <a:solidFill>
                  <a:schemeClr val="tx2"/>
                </a:solidFill>
                <a:latin typeface="Calibri" pitchFamily="34" charset="0"/>
              </a:rPr>
              <a:t>Goto</a:t>
            </a: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 Version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858000" y="1676400"/>
            <a:ext cx="1981200" cy="95154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loop:</a:t>
            </a:r>
          </a:p>
          <a:p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400" i="1" dirty="0">
                <a:latin typeface="Calibri" pitchFamily="34" charset="0"/>
              </a:rPr>
              <a:t>Body</a:t>
            </a:r>
          </a:p>
          <a:p>
            <a:r>
              <a:rPr lang="en-US" sz="1400" dirty="0">
                <a:latin typeface="Courier New" pitchFamily="49" charset="0"/>
              </a:rPr>
              <a:t>  if (</a:t>
            </a:r>
            <a:r>
              <a:rPr lang="en-US" sz="1400" i="1" dirty="0">
                <a:latin typeface="Calibri" pitchFamily="34" charset="0"/>
              </a:rPr>
              <a:t>Test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loop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62000" y="3613150"/>
            <a:ext cx="19050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1800" dirty="0" smtClean="0">
                <a:solidFill>
                  <a:schemeClr val="tx2"/>
                </a:solidFill>
                <a:latin typeface="Calibri" pitchFamily="34" charset="0"/>
              </a:rPr>
              <a:t>While version</a:t>
            </a:r>
            <a:endParaRPr lang="en-US" sz="18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1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57200" y="3962400"/>
            <a:ext cx="2057400" cy="52065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while (</a:t>
            </a:r>
            <a:r>
              <a:rPr lang="en-US" sz="1400" i="1" dirty="0">
                <a:latin typeface="Calibri" pitchFamily="34" charset="0"/>
              </a:rPr>
              <a:t>Test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</a:rPr>
              <a:t>  Body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540107" y="3200400"/>
            <a:ext cx="2080996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Do-While Version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657600" y="3526120"/>
            <a:ext cx="2057400" cy="138243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if (!</a:t>
            </a:r>
            <a:r>
              <a:rPr lang="en-US" sz="1400" i="1" dirty="0">
                <a:latin typeface="Calibri" pitchFamily="34" charset="0"/>
              </a:rPr>
              <a:t>Test</a:t>
            </a:r>
            <a:r>
              <a:rPr lang="en-US" sz="1400" dirty="0">
                <a:latin typeface="Courier New" pitchFamily="49" charset="0"/>
              </a:rPr>
              <a:t>) 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done;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do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i="1" dirty="0">
                <a:latin typeface="Calibri" pitchFamily="34" charset="0"/>
              </a:rPr>
              <a:t>Body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while(</a:t>
            </a:r>
            <a:r>
              <a:rPr lang="en-US" sz="1400" i="1" dirty="0">
                <a:latin typeface="Calibri" pitchFamily="34" charset="0"/>
              </a:rPr>
              <a:t>Test</a:t>
            </a:r>
            <a:r>
              <a:rPr lang="en-US" sz="14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done: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752305" y="3048000"/>
            <a:ext cx="15240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1800" dirty="0" err="1">
                <a:solidFill>
                  <a:schemeClr val="tx2"/>
                </a:solidFill>
                <a:latin typeface="Calibri" pitchFamily="34" charset="0"/>
              </a:rPr>
              <a:t>Goto</a:t>
            </a: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 Version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1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858000" y="3373720"/>
            <a:ext cx="1981200" cy="159787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  if (!</a:t>
            </a:r>
            <a:r>
              <a:rPr lang="en-US" sz="1400" i="1" dirty="0">
                <a:latin typeface="Calibri" pitchFamily="34" charset="0"/>
              </a:rPr>
              <a:t>Test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done;</a:t>
            </a:r>
          </a:p>
          <a:p>
            <a:r>
              <a:rPr lang="en-US" sz="1400" dirty="0">
                <a:latin typeface="Courier New" pitchFamily="49" charset="0"/>
              </a:rPr>
              <a:t>loop:</a:t>
            </a:r>
          </a:p>
          <a:p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400" i="1" dirty="0">
                <a:latin typeface="Calibri" pitchFamily="34" charset="0"/>
              </a:rPr>
              <a:t>Body</a:t>
            </a:r>
          </a:p>
          <a:p>
            <a:r>
              <a:rPr lang="en-US" sz="1400" dirty="0">
                <a:latin typeface="Courier New" pitchFamily="49" charset="0"/>
              </a:rPr>
              <a:t>  if (</a:t>
            </a:r>
            <a:r>
              <a:rPr lang="en-US" sz="1400" i="1" dirty="0">
                <a:latin typeface="Calibri" pitchFamily="34" charset="0"/>
              </a:rPr>
              <a:t>Test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loop;</a:t>
            </a:r>
          </a:p>
          <a:p>
            <a:r>
              <a:rPr lang="en-US" sz="1400" dirty="0">
                <a:latin typeface="Courier New" pitchFamily="49" charset="0"/>
              </a:rPr>
              <a:t>done:</a:t>
            </a:r>
          </a:p>
        </p:txBody>
      </p:sp>
      <p:sp>
        <p:nvSpPr>
          <p:cNvPr id="16" name="Down Arrow 15"/>
          <p:cNvSpPr/>
          <p:nvPr/>
        </p:nvSpPr>
        <p:spPr bwMode="auto">
          <a:xfrm rot="16200000">
            <a:off x="5935203" y="1730189"/>
            <a:ext cx="762000" cy="872206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Down Arrow 16"/>
          <p:cNvSpPr/>
          <p:nvPr/>
        </p:nvSpPr>
        <p:spPr bwMode="auto">
          <a:xfrm rot="16200000">
            <a:off x="5922503" y="3754898"/>
            <a:ext cx="762000" cy="872205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 rot="16200000">
            <a:off x="2736850" y="3771900"/>
            <a:ext cx="762000" cy="901700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6858000" y="5257800"/>
            <a:ext cx="1981200" cy="138243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middle;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loop: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400" i="1" dirty="0">
                <a:latin typeface="Calibri" pitchFamily="34" charset="0"/>
              </a:rPr>
              <a:t>Body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middle: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if (</a:t>
            </a:r>
            <a:r>
              <a:rPr lang="en-US" sz="1400" i="1" dirty="0">
                <a:latin typeface="Calibri" pitchFamily="34" charset="0"/>
              </a:rPr>
              <a:t>Test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loop;</a:t>
            </a:r>
          </a:p>
        </p:txBody>
      </p:sp>
      <p:sp>
        <p:nvSpPr>
          <p:cNvPr id="20" name="Down Arrow 19"/>
          <p:cNvSpPr/>
          <p:nvPr/>
        </p:nvSpPr>
        <p:spPr bwMode="auto">
          <a:xfrm rot="16200000">
            <a:off x="3833355" y="3405647"/>
            <a:ext cx="762000" cy="5075905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vert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 smtClean="0">
                <a:latin typeface="Calibri" pitchFamily="34" charset="0"/>
              </a:rPr>
              <a:t>or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295400" y="4566101"/>
            <a:ext cx="381002" cy="156845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93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 animBg="1"/>
      <p:bldP spid="12" grpId="0"/>
      <p:bldP spid="13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458200" cy="573088"/>
          </a:xfrm>
        </p:spPr>
        <p:txBody>
          <a:bodyPr/>
          <a:lstStyle/>
          <a:p>
            <a:r>
              <a:rPr lang="en-US" dirty="0"/>
              <a:t>“For” Loop </a:t>
            </a:r>
            <a:r>
              <a:rPr lang="en-US" dirty="0" smtClean="0"/>
              <a:t>Example: Square-and-Multiply</a:t>
            </a:r>
            <a:endParaRPr lang="en-US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373544"/>
            <a:ext cx="8307387" cy="2332056"/>
          </a:xfrm>
        </p:spPr>
        <p:txBody>
          <a:bodyPr/>
          <a:lstStyle/>
          <a:p>
            <a:r>
              <a:rPr lang="en-US" dirty="0"/>
              <a:t>Algorithm</a:t>
            </a:r>
          </a:p>
          <a:p>
            <a:pPr lvl="1"/>
            <a:r>
              <a:rPr lang="en-US" dirty="0"/>
              <a:t>Exploit </a:t>
            </a:r>
            <a:r>
              <a:rPr lang="en-US" dirty="0" smtClean="0"/>
              <a:t>bit representation: </a:t>
            </a:r>
            <a:r>
              <a:rPr lang="en-US" b="0" i="1" dirty="0" smtClean="0">
                <a:latin typeface="Times" pitchFamily="18" charset="0"/>
              </a:rPr>
              <a:t>p</a:t>
            </a:r>
            <a:r>
              <a:rPr lang="en-US" b="0" dirty="0" smtClean="0">
                <a:latin typeface="Times" pitchFamily="18" charset="0"/>
              </a:rPr>
              <a:t> </a:t>
            </a:r>
            <a:r>
              <a:rPr lang="en-US" b="0" dirty="0">
                <a:latin typeface="Times" pitchFamily="18" charset="0"/>
              </a:rPr>
              <a:t>= </a:t>
            </a:r>
            <a:r>
              <a:rPr lang="en-US" b="0" i="1" dirty="0">
                <a:latin typeface="Times" pitchFamily="18" charset="0"/>
              </a:rPr>
              <a:t>p</a:t>
            </a:r>
            <a:r>
              <a:rPr lang="en-US" b="0" baseline="-25000" dirty="0">
                <a:latin typeface="Times" pitchFamily="18" charset="0"/>
              </a:rPr>
              <a:t>0</a:t>
            </a:r>
            <a:r>
              <a:rPr lang="en-US" b="0" dirty="0">
                <a:latin typeface="Times" pitchFamily="18" charset="0"/>
              </a:rPr>
              <a:t> + 2</a:t>
            </a:r>
            <a:r>
              <a:rPr lang="en-US" b="0" i="1" dirty="0">
                <a:latin typeface="Times" pitchFamily="18" charset="0"/>
              </a:rPr>
              <a:t>p</a:t>
            </a:r>
            <a:r>
              <a:rPr lang="en-US" b="0" baseline="-25000" dirty="0">
                <a:latin typeface="Times" pitchFamily="18" charset="0"/>
              </a:rPr>
              <a:t>1</a:t>
            </a:r>
            <a:r>
              <a:rPr lang="en-US" b="0" dirty="0">
                <a:latin typeface="Times" pitchFamily="18" charset="0"/>
              </a:rPr>
              <a:t> + </a:t>
            </a:r>
            <a:r>
              <a:rPr lang="en-US" b="0" dirty="0" smtClean="0">
                <a:latin typeface="Times" pitchFamily="18" charset="0"/>
              </a:rPr>
              <a:t>2</a:t>
            </a:r>
            <a:r>
              <a:rPr lang="en-US" b="0" baseline="30000" dirty="0" smtClean="0">
                <a:latin typeface="Times" pitchFamily="18" charset="0"/>
              </a:rPr>
              <a:t>2</a:t>
            </a:r>
            <a:r>
              <a:rPr lang="en-US" b="0" i="1" dirty="0" smtClean="0">
                <a:latin typeface="Times" pitchFamily="18" charset="0"/>
              </a:rPr>
              <a:t>p</a:t>
            </a:r>
            <a:r>
              <a:rPr lang="en-US" b="0" baseline="-25000" dirty="0" smtClean="0">
                <a:latin typeface="Times" pitchFamily="18" charset="0"/>
              </a:rPr>
              <a:t>2</a:t>
            </a:r>
            <a:r>
              <a:rPr lang="en-US" b="0" dirty="0" smtClean="0">
                <a:latin typeface="Times" pitchFamily="18" charset="0"/>
              </a:rPr>
              <a:t> </a:t>
            </a:r>
            <a:r>
              <a:rPr lang="en-US" b="0" dirty="0">
                <a:latin typeface="Times" pitchFamily="18" charset="0"/>
              </a:rPr>
              <a:t>+ … 2</a:t>
            </a:r>
            <a:r>
              <a:rPr lang="en-US" b="0" i="1" baseline="30000" dirty="0">
                <a:latin typeface="Times" pitchFamily="18" charset="0"/>
              </a:rPr>
              <a:t>n</a:t>
            </a:r>
            <a:r>
              <a:rPr lang="en-US" b="0" baseline="30000" dirty="0">
                <a:latin typeface="Times" pitchFamily="18" charset="0"/>
              </a:rPr>
              <a:t>–1</a:t>
            </a:r>
            <a:r>
              <a:rPr lang="en-US" b="0" i="1" dirty="0">
                <a:latin typeface="Times" pitchFamily="18" charset="0"/>
              </a:rPr>
              <a:t>p</a:t>
            </a:r>
            <a:r>
              <a:rPr lang="en-US" b="0" i="1" baseline="-25000" dirty="0">
                <a:latin typeface="Times" pitchFamily="18" charset="0"/>
              </a:rPr>
              <a:t>n</a:t>
            </a:r>
            <a:r>
              <a:rPr lang="en-US" b="0" baseline="-25000" dirty="0">
                <a:latin typeface="Times" pitchFamily="18" charset="0"/>
              </a:rPr>
              <a:t>–1</a:t>
            </a:r>
            <a:endParaRPr lang="en-US" dirty="0"/>
          </a:p>
          <a:p>
            <a:pPr lvl="1"/>
            <a:r>
              <a:rPr lang="en-US" dirty="0"/>
              <a:t>Gives: </a:t>
            </a:r>
            <a:r>
              <a:rPr lang="en-US" b="0" i="1" dirty="0" err="1">
                <a:latin typeface="Times" pitchFamily="18" charset="0"/>
              </a:rPr>
              <a:t>x</a:t>
            </a:r>
            <a:r>
              <a:rPr lang="en-US" b="0" i="1" baseline="30000" dirty="0" err="1">
                <a:latin typeface="Times" pitchFamily="18" charset="0"/>
              </a:rPr>
              <a:t>p</a:t>
            </a:r>
            <a:r>
              <a:rPr lang="en-US" b="0" dirty="0">
                <a:latin typeface="Times" pitchFamily="18" charset="0"/>
              </a:rPr>
              <a:t> = </a:t>
            </a:r>
            <a:r>
              <a:rPr lang="en-US" b="0" i="1" dirty="0">
                <a:latin typeface="Times" pitchFamily="18" charset="0"/>
              </a:rPr>
              <a:t>z</a:t>
            </a:r>
            <a:r>
              <a:rPr lang="en-US" b="0" baseline="-25000" dirty="0">
                <a:latin typeface="Times" pitchFamily="18" charset="0"/>
              </a:rPr>
              <a:t>0</a:t>
            </a:r>
            <a:r>
              <a:rPr lang="en-US" b="0" dirty="0">
                <a:latin typeface="Times" pitchFamily="18" charset="0"/>
              </a:rPr>
              <a:t> · </a:t>
            </a:r>
            <a:r>
              <a:rPr lang="en-US" b="0" i="1" dirty="0">
                <a:latin typeface="Times" pitchFamily="18" charset="0"/>
              </a:rPr>
              <a:t>z</a:t>
            </a:r>
            <a:r>
              <a:rPr lang="en-US" b="0" baseline="-25000" dirty="0">
                <a:latin typeface="Times" pitchFamily="18" charset="0"/>
              </a:rPr>
              <a:t>1</a:t>
            </a:r>
            <a:r>
              <a:rPr lang="en-US" b="0" dirty="0">
                <a:latin typeface="Times" pitchFamily="18" charset="0"/>
              </a:rPr>
              <a:t> </a:t>
            </a:r>
            <a:r>
              <a:rPr lang="en-US" b="0" baseline="30000" dirty="0">
                <a:latin typeface="Times" pitchFamily="18" charset="0"/>
              </a:rPr>
              <a:t>2</a:t>
            </a:r>
            <a:r>
              <a:rPr lang="en-US" b="0" dirty="0">
                <a:latin typeface="Times" pitchFamily="18" charset="0"/>
              </a:rPr>
              <a:t> · (</a:t>
            </a:r>
            <a:r>
              <a:rPr lang="en-US" b="0" i="1" dirty="0">
                <a:latin typeface="Times" pitchFamily="18" charset="0"/>
              </a:rPr>
              <a:t>z</a:t>
            </a:r>
            <a:r>
              <a:rPr lang="en-US" b="0" baseline="-25000" dirty="0">
                <a:latin typeface="Times" pitchFamily="18" charset="0"/>
              </a:rPr>
              <a:t>2</a:t>
            </a:r>
            <a:r>
              <a:rPr lang="en-US" b="0" dirty="0">
                <a:latin typeface="Times" pitchFamily="18" charset="0"/>
              </a:rPr>
              <a:t> </a:t>
            </a:r>
            <a:r>
              <a:rPr lang="en-US" b="0" baseline="30000" dirty="0">
                <a:latin typeface="Times" pitchFamily="18" charset="0"/>
              </a:rPr>
              <a:t>2</a:t>
            </a:r>
            <a:r>
              <a:rPr lang="en-US" b="0" dirty="0">
                <a:latin typeface="Times" pitchFamily="18" charset="0"/>
              </a:rPr>
              <a:t>)</a:t>
            </a:r>
            <a:r>
              <a:rPr lang="en-US" b="0" baseline="30000" dirty="0">
                <a:latin typeface="Times" pitchFamily="18" charset="0"/>
              </a:rPr>
              <a:t> 2</a:t>
            </a:r>
            <a:r>
              <a:rPr lang="en-US" b="0" dirty="0">
                <a:latin typeface="Times" pitchFamily="18" charset="0"/>
              </a:rPr>
              <a:t> · … · (…((</a:t>
            </a:r>
            <a:r>
              <a:rPr lang="en-US" b="0" i="1" dirty="0" err="1">
                <a:latin typeface="Times" pitchFamily="18" charset="0"/>
              </a:rPr>
              <a:t>z</a:t>
            </a:r>
            <a:r>
              <a:rPr lang="en-US" b="0" i="1" baseline="-25000" dirty="0" err="1">
                <a:latin typeface="Times" pitchFamily="18" charset="0"/>
              </a:rPr>
              <a:t>n</a:t>
            </a:r>
            <a:r>
              <a:rPr lang="en-US" b="0" i="1" baseline="-25000" dirty="0">
                <a:latin typeface="Times" pitchFamily="18" charset="0"/>
              </a:rPr>
              <a:t> </a:t>
            </a:r>
            <a:r>
              <a:rPr lang="en-US" b="0" baseline="-25000" dirty="0">
                <a:latin typeface="Times" pitchFamily="18" charset="0"/>
              </a:rPr>
              <a:t>–1</a:t>
            </a:r>
            <a:r>
              <a:rPr lang="en-US" b="0" baseline="30000" dirty="0">
                <a:latin typeface="Times" pitchFamily="18" charset="0"/>
              </a:rPr>
              <a:t>2</a:t>
            </a:r>
            <a:r>
              <a:rPr lang="en-US" b="0" dirty="0">
                <a:latin typeface="Times" pitchFamily="18" charset="0"/>
              </a:rPr>
              <a:t>)</a:t>
            </a:r>
            <a:r>
              <a:rPr lang="en-US" b="0" baseline="30000" dirty="0">
                <a:latin typeface="Times" pitchFamily="18" charset="0"/>
              </a:rPr>
              <a:t> 2 </a:t>
            </a:r>
            <a:r>
              <a:rPr lang="en-US" b="0" dirty="0">
                <a:latin typeface="Times" pitchFamily="18" charset="0"/>
              </a:rPr>
              <a:t>)…)</a:t>
            </a:r>
            <a:r>
              <a:rPr lang="en-US" b="0" baseline="30000" dirty="0">
                <a:latin typeface="Times" pitchFamily="18" charset="0"/>
              </a:rPr>
              <a:t> 2</a:t>
            </a:r>
          </a:p>
          <a:p>
            <a:pPr lvl="2">
              <a:buFont typeface="Wingdings" pitchFamily="2" charset="2"/>
              <a:buNone/>
            </a:pPr>
            <a:r>
              <a:rPr lang="en-US" i="1" dirty="0" err="1">
                <a:latin typeface="Times" pitchFamily="18" charset="0"/>
              </a:rPr>
              <a:t>z</a:t>
            </a:r>
            <a:r>
              <a:rPr lang="en-US" i="1" baseline="-25000" dirty="0" err="1">
                <a:latin typeface="Times" pitchFamily="18" charset="0"/>
              </a:rPr>
              <a:t>i</a:t>
            </a:r>
            <a:r>
              <a:rPr lang="en-US" dirty="0">
                <a:latin typeface="Times" pitchFamily="18" charset="0"/>
              </a:rPr>
              <a:t> = 1</a:t>
            </a:r>
            <a:r>
              <a:rPr lang="en-US" b="0" dirty="0"/>
              <a:t>  when </a:t>
            </a:r>
            <a:r>
              <a:rPr lang="en-US" i="1" dirty="0">
                <a:latin typeface="Times" pitchFamily="18" charset="0"/>
              </a:rPr>
              <a:t>p</a:t>
            </a:r>
            <a:r>
              <a:rPr lang="en-US" i="1" baseline="-25000" dirty="0">
                <a:latin typeface="Times" pitchFamily="18" charset="0"/>
              </a:rPr>
              <a:t>i</a:t>
            </a:r>
            <a:r>
              <a:rPr lang="en-US" dirty="0">
                <a:latin typeface="Times" pitchFamily="18" charset="0"/>
              </a:rPr>
              <a:t> = 0</a:t>
            </a:r>
          </a:p>
          <a:p>
            <a:pPr lvl="2">
              <a:buFont typeface="Wingdings" pitchFamily="2" charset="2"/>
              <a:buNone/>
            </a:pPr>
            <a:r>
              <a:rPr lang="en-US" i="1" dirty="0" err="1">
                <a:latin typeface="Times" pitchFamily="18" charset="0"/>
              </a:rPr>
              <a:t>z</a:t>
            </a:r>
            <a:r>
              <a:rPr lang="en-US" i="1" baseline="-25000" dirty="0" err="1">
                <a:latin typeface="Times" pitchFamily="18" charset="0"/>
              </a:rPr>
              <a:t>i</a:t>
            </a:r>
            <a:r>
              <a:rPr lang="en-US" dirty="0">
                <a:latin typeface="Times" pitchFamily="18" charset="0"/>
              </a:rPr>
              <a:t> =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b="0" dirty="0">
                <a:latin typeface="Times" pitchFamily="18" charset="0"/>
              </a:rPr>
              <a:t>  </a:t>
            </a:r>
            <a:r>
              <a:rPr lang="en-US" b="0" dirty="0"/>
              <a:t>when </a:t>
            </a:r>
            <a:r>
              <a:rPr lang="en-US" i="1" dirty="0">
                <a:latin typeface="Times" pitchFamily="18" charset="0"/>
              </a:rPr>
              <a:t>p</a:t>
            </a:r>
            <a:r>
              <a:rPr lang="en-US" i="1" baseline="-25000" dirty="0">
                <a:latin typeface="Times" pitchFamily="18" charset="0"/>
              </a:rPr>
              <a:t>i</a:t>
            </a:r>
            <a:r>
              <a:rPr lang="en-US" dirty="0">
                <a:latin typeface="Times" pitchFamily="18" charset="0"/>
              </a:rPr>
              <a:t> = 1</a:t>
            </a:r>
            <a:endParaRPr lang="en-US" dirty="0"/>
          </a:p>
          <a:p>
            <a:pPr lvl="1"/>
            <a:r>
              <a:rPr lang="en-US" dirty="0"/>
              <a:t>Complexity </a:t>
            </a:r>
            <a:r>
              <a:rPr lang="en-US" dirty="0">
                <a:latin typeface="Times" pitchFamily="18" charset="0"/>
              </a:rPr>
              <a:t>O(log </a:t>
            </a:r>
            <a:r>
              <a:rPr lang="en-US" b="0" i="1" dirty="0">
                <a:latin typeface="Times" pitchFamily="18" charset="0"/>
              </a:rPr>
              <a:t>p</a:t>
            </a:r>
            <a:r>
              <a:rPr lang="en-US" dirty="0">
                <a:latin typeface="Times" pitchFamily="18" charset="0"/>
              </a:rPr>
              <a:t>)</a:t>
            </a:r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697598" y="1137101"/>
            <a:ext cx="7162800" cy="313675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/* Compute x raised to nonnegative power p */</a:t>
            </a:r>
          </a:p>
          <a:p>
            <a:pPr>
              <a:lnSpc>
                <a:spcPct val="100000"/>
              </a:lnSpc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ipwr_for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x, unsigned p)</a:t>
            </a:r>
          </a:p>
          <a:p>
            <a:pPr>
              <a:lnSpc>
                <a:spcPct val="100000"/>
              </a:lnSpc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result;</a:t>
            </a:r>
          </a:p>
          <a:p>
            <a:pPr>
              <a:lnSpc>
                <a:spcPct val="100000"/>
              </a:lnSpc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		for (result = 1; p != 0; p = p&gt;&gt;1) {</a:t>
            </a:r>
          </a:p>
          <a:p>
            <a:pPr>
              <a:lnSpc>
                <a:spcPct val="100000"/>
              </a:lnSpc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			if (p &amp; 0x1)</a:t>
            </a:r>
          </a:p>
          <a:p>
            <a:pPr>
              <a:lnSpc>
                <a:spcPct val="100000"/>
              </a:lnSpc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      		result *= x;</a:t>
            </a:r>
          </a:p>
          <a:p>
            <a:pPr>
              <a:lnSpc>
                <a:spcPct val="100000"/>
              </a:lnSpc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    		x = x*x;</a:t>
            </a:r>
          </a:p>
          <a:p>
            <a:pPr>
              <a:lnSpc>
                <a:spcPct val="100000"/>
              </a:lnSpc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  		}</a:t>
            </a:r>
          </a:p>
          <a:p>
            <a:pPr>
              <a:lnSpc>
                <a:spcPct val="100000"/>
              </a:lnSpc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  	return result;</a:t>
            </a:r>
          </a:p>
          <a:p>
            <a:pPr>
              <a:lnSpc>
                <a:spcPct val="100000"/>
              </a:lnSpc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472204" y="5557837"/>
            <a:ext cx="1600200" cy="690563"/>
            <a:chOff x="2928" y="3216"/>
            <a:chExt cx="1008" cy="435"/>
          </a:xfrm>
        </p:grpSpPr>
        <p:sp>
          <p:nvSpPr>
            <p:cNvPr id="204806" name="AutoShape 6"/>
            <p:cNvSpPr>
              <a:spLocks/>
            </p:cNvSpPr>
            <p:nvPr/>
          </p:nvSpPr>
          <p:spPr bwMode="auto">
            <a:xfrm rot="-5400000">
              <a:off x="3360" y="2784"/>
              <a:ext cx="144" cy="1008"/>
            </a:xfrm>
            <a:prstGeom prst="leftBrace">
              <a:avLst>
                <a:gd name="adj1" fmla="val 58333"/>
                <a:gd name="adj2" fmla="val 46454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04807" name="Text Box 7"/>
            <p:cNvSpPr txBox="1">
              <a:spLocks noChangeArrowheads="1"/>
            </p:cNvSpPr>
            <p:nvPr/>
          </p:nvSpPr>
          <p:spPr bwMode="auto">
            <a:xfrm>
              <a:off x="2976" y="3360"/>
              <a:ext cx="948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i="1" dirty="0">
                  <a:latin typeface="Calibri" pitchFamily="34" charset="0"/>
                </a:rPr>
                <a:t>n–1  </a:t>
              </a:r>
              <a:r>
                <a:rPr lang="en-US" dirty="0">
                  <a:latin typeface="Calibri" pitchFamily="34" charset="0"/>
                </a:rPr>
                <a:t>times</a:t>
              </a:r>
            </a:p>
          </p:txBody>
        </p:sp>
      </p:grpSp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6553200" y="5352871"/>
            <a:ext cx="25146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tabLst>
                <a:tab pos="457200" algn="l"/>
              </a:tabLst>
            </a:pPr>
            <a:r>
              <a:rPr lang="en-US" sz="1800" dirty="0">
                <a:latin typeface="Calibri" pitchFamily="34" charset="0"/>
              </a:rPr>
              <a:t>Example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457200" algn="l"/>
              </a:tabLst>
            </a:pPr>
            <a:r>
              <a:rPr lang="en-US" sz="1800" dirty="0">
                <a:latin typeface="Calibri" pitchFamily="34" charset="0"/>
              </a:rPr>
              <a:t>3</a:t>
            </a:r>
            <a:r>
              <a:rPr lang="en-US" sz="1800" baseline="30000" dirty="0">
                <a:latin typeface="Calibri" pitchFamily="34" charset="0"/>
              </a:rPr>
              <a:t>10</a:t>
            </a:r>
            <a:r>
              <a:rPr lang="en-US" sz="1800" dirty="0">
                <a:latin typeface="Calibri" pitchFamily="34" charset="0"/>
              </a:rPr>
              <a:t>	=</a:t>
            </a:r>
            <a:r>
              <a:rPr lang="en-US" sz="1800" dirty="0" smtClean="0">
                <a:latin typeface="Calibri" pitchFamily="34" charset="0"/>
              </a:rPr>
              <a:t> 3</a:t>
            </a:r>
            <a:r>
              <a:rPr lang="en-US" sz="1800" baseline="30000" dirty="0" smtClean="0">
                <a:latin typeface="Calibri" pitchFamily="34" charset="0"/>
              </a:rPr>
              <a:t>2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* 3</a:t>
            </a:r>
            <a:r>
              <a:rPr lang="en-US" sz="1800" baseline="30000" dirty="0">
                <a:latin typeface="Calibri" pitchFamily="34" charset="0"/>
              </a:rPr>
              <a:t>8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457200" algn="l"/>
              </a:tabLst>
            </a:pPr>
            <a:r>
              <a:rPr lang="en-US" sz="1800" dirty="0">
                <a:latin typeface="Calibri" pitchFamily="34" charset="0"/>
              </a:rPr>
              <a:t>	</a:t>
            </a:r>
            <a:r>
              <a:rPr lang="en-US" sz="1800" dirty="0" smtClean="0">
                <a:latin typeface="Calibri" pitchFamily="34" charset="0"/>
              </a:rPr>
              <a:t>= </a:t>
            </a:r>
            <a:r>
              <a:rPr lang="en-US" sz="1800" dirty="0">
                <a:latin typeface="Calibri" pitchFamily="34" charset="0"/>
              </a:rPr>
              <a:t>3</a:t>
            </a:r>
            <a:r>
              <a:rPr lang="en-US" sz="1800" baseline="30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 * ((</a:t>
            </a:r>
            <a:r>
              <a:rPr lang="en-US" sz="1800" dirty="0" smtClean="0">
                <a:latin typeface="Calibri" pitchFamily="34" charset="0"/>
              </a:rPr>
              <a:t>3</a:t>
            </a:r>
            <a:r>
              <a:rPr lang="en-US" sz="1800" baseline="30000" dirty="0" smtClean="0">
                <a:latin typeface="Calibri" pitchFamily="34" charset="0"/>
              </a:rPr>
              <a:t>2</a:t>
            </a:r>
            <a:r>
              <a:rPr lang="en-US" sz="1800" dirty="0" smtClean="0">
                <a:latin typeface="Calibri" pitchFamily="34" charset="0"/>
              </a:rPr>
              <a:t>)</a:t>
            </a:r>
            <a:r>
              <a:rPr lang="en-US" sz="1800" baseline="30000" dirty="0" smtClean="0">
                <a:latin typeface="Calibri" pitchFamily="34" charset="0"/>
              </a:rPr>
              <a:t>2</a:t>
            </a:r>
            <a:r>
              <a:rPr lang="en-US" sz="1800" dirty="0" smtClean="0">
                <a:latin typeface="Calibri" pitchFamily="34" charset="0"/>
              </a:rPr>
              <a:t>)</a:t>
            </a:r>
            <a:r>
              <a:rPr lang="en-US" sz="1800" baseline="30000" dirty="0" smtClean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335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57435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ipwr</a:t>
            </a:r>
            <a:r>
              <a:rPr lang="en-US"/>
              <a:t> Computation</a:t>
            </a:r>
          </a:p>
        </p:txBody>
      </p:sp>
      <p:sp>
        <p:nvSpPr>
          <p:cNvPr id="205829" name="Rectangle 5"/>
          <p:cNvSpPr>
            <a:spLocks noChangeArrowheads="1"/>
          </p:cNvSpPr>
          <p:nvPr/>
        </p:nvSpPr>
        <p:spPr bwMode="auto">
          <a:xfrm>
            <a:off x="533400" y="1206644"/>
            <a:ext cx="7162800" cy="313675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/* Compute x raised to nonnegative power p */</a:t>
            </a:r>
          </a:p>
          <a:p>
            <a:pPr>
              <a:lnSpc>
                <a:spcPct val="100000"/>
              </a:lnSpc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ipwr_for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x, unsigned p)</a:t>
            </a:r>
          </a:p>
          <a:p>
            <a:pPr>
              <a:lnSpc>
                <a:spcPct val="100000"/>
              </a:lnSpc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result;</a:t>
            </a:r>
          </a:p>
          <a:p>
            <a:pPr>
              <a:lnSpc>
                <a:spcPct val="100000"/>
              </a:lnSpc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		for (result = 1; p != 0; p = p&gt;&gt;1) {</a:t>
            </a:r>
          </a:p>
          <a:p>
            <a:pPr>
              <a:lnSpc>
                <a:spcPct val="100000"/>
              </a:lnSpc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			if (p &amp; 0x1)</a:t>
            </a:r>
          </a:p>
          <a:p>
            <a:pPr>
              <a:lnSpc>
                <a:spcPct val="100000"/>
              </a:lnSpc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      		result *= x;</a:t>
            </a:r>
          </a:p>
          <a:p>
            <a:pPr>
              <a:lnSpc>
                <a:spcPct val="100000"/>
              </a:lnSpc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    		x = x*x;</a:t>
            </a:r>
          </a:p>
          <a:p>
            <a:pPr>
              <a:lnSpc>
                <a:spcPct val="100000"/>
              </a:lnSpc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  		}</a:t>
            </a:r>
          </a:p>
          <a:p>
            <a:pPr>
              <a:lnSpc>
                <a:spcPct val="100000"/>
              </a:lnSpc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  	return result;</a:t>
            </a:r>
          </a:p>
          <a:p>
            <a:pPr>
              <a:lnSpc>
                <a:spcPct val="100000"/>
              </a:lnSpc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4724400"/>
          <a:ext cx="6781800" cy="1828800"/>
        </p:xfrm>
        <a:graphic>
          <a:graphicData uri="http://schemas.openxmlformats.org/drawingml/2006/table">
            <a:tbl>
              <a:tblPr/>
              <a:tblGrid>
                <a:gridCol w="1819213"/>
                <a:gridCol w="1819213"/>
                <a:gridCol w="1623723"/>
                <a:gridCol w="1519651"/>
              </a:tblGrid>
              <a:tr h="3048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before iteration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ourier New"/>
                          <a:ea typeface="Times New Roman"/>
                          <a:cs typeface="Times New Roman"/>
                        </a:rPr>
                        <a:t>result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ourier New"/>
                          <a:ea typeface="Times New Roman"/>
                          <a:cs typeface="Times New Roman"/>
                        </a:rPr>
                        <a:t>x=3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ourier New"/>
                          <a:ea typeface="Times New Roman"/>
                          <a:cs typeface="Times New Roman"/>
                        </a:rPr>
                        <a:t>p=10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ourier New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ourier New"/>
                          <a:ea typeface="Times New Roman"/>
                          <a:cs typeface="Times New Roman"/>
                        </a:rPr>
                        <a:t>10=1010</a:t>
                      </a:r>
                      <a:r>
                        <a:rPr lang="en-US" sz="1800" b="1" baseline="-25000" dirty="0" smtClean="0">
                          <a:latin typeface="Courier New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 baseline="-25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ourier New"/>
                          <a:ea typeface="Times New Roman"/>
                          <a:cs typeface="Times New Roman"/>
                        </a:rPr>
                        <a:t>9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ourier New"/>
                          <a:ea typeface="Times New Roman"/>
                          <a:cs typeface="Times New Roman"/>
                        </a:rPr>
                        <a:t>5= 101</a:t>
                      </a:r>
                      <a:r>
                        <a:rPr lang="en-US" sz="1800" b="1" kern="1200" baseline="-25000" dirty="0" smtClean="0">
                          <a:solidFill>
                            <a:schemeClr val="tx1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ourier New"/>
                          <a:ea typeface="Times New Roman"/>
                          <a:cs typeface="Times New Roman"/>
                        </a:rPr>
                        <a:t>9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ourier New"/>
                          <a:ea typeface="Times New Roman"/>
                          <a:cs typeface="Times New Roman"/>
                        </a:rPr>
                        <a:t>81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ourier New"/>
                          <a:ea typeface="Times New Roman"/>
                          <a:cs typeface="Times New Roman"/>
                        </a:rPr>
                        <a:t>2=  10</a:t>
                      </a:r>
                      <a:r>
                        <a:rPr lang="en-US" sz="1800" b="1" kern="1200" baseline="-25000" dirty="0" smtClean="0">
                          <a:solidFill>
                            <a:schemeClr val="tx1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ourier New"/>
                          <a:ea typeface="Times New Roman"/>
                          <a:cs typeface="Times New Roman"/>
                        </a:rPr>
                        <a:t>9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ourier New"/>
                          <a:ea typeface="Times New Roman"/>
                          <a:cs typeface="Times New Roman"/>
                        </a:rPr>
                        <a:t>6561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ourier New"/>
                          <a:ea typeface="Times New Roman"/>
                          <a:cs typeface="Times New Roman"/>
                        </a:rPr>
                        <a:t>1=   1</a:t>
                      </a:r>
                      <a:r>
                        <a:rPr lang="en-US" sz="1800" b="1" kern="1200" baseline="-25000" dirty="0" smtClean="0">
                          <a:solidFill>
                            <a:schemeClr val="tx1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ourier New"/>
                          <a:ea typeface="Times New Roman"/>
                          <a:cs typeface="Times New Roman"/>
                        </a:rPr>
                        <a:t>59049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ourier New"/>
                          <a:ea typeface="Times New Roman"/>
                          <a:cs typeface="Times New Roman"/>
                        </a:rPr>
                        <a:t>43046721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ourier New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1800" b="1" kern="1200" baseline="-25000" dirty="0" smtClean="0">
                          <a:solidFill>
                            <a:schemeClr val="tx1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740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20700"/>
            <a:ext cx="6573838" cy="573088"/>
          </a:xfrm>
          <a:noFill/>
          <a:ln/>
        </p:spPr>
        <p:txBody>
          <a:bodyPr/>
          <a:lstStyle/>
          <a:p>
            <a:r>
              <a:rPr lang="en-US"/>
              <a:t>“For” Loop Example</a:t>
            </a:r>
          </a:p>
        </p:txBody>
      </p:sp>
      <p:sp>
        <p:nvSpPr>
          <p:cNvPr id="206851" name="Rectangle 3"/>
          <p:cNvSpPr>
            <a:spLocks noChangeArrowheads="1"/>
          </p:cNvSpPr>
          <p:nvPr/>
        </p:nvSpPr>
        <p:spPr bwMode="auto">
          <a:xfrm>
            <a:off x="609600" y="3775834"/>
            <a:ext cx="3810000" cy="643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for (</a:t>
            </a:r>
            <a:r>
              <a:rPr lang="en-US" sz="1800" i="1" dirty="0">
                <a:latin typeface="Calibri" pitchFamily="34" charset="0"/>
              </a:rPr>
              <a:t>Init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i="1" dirty="0">
                <a:latin typeface="Calibri" pitchFamily="34" charset="0"/>
              </a:rPr>
              <a:t>Test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i="1" dirty="0" smtClean="0">
                <a:latin typeface="Calibri" pitchFamily="34" charset="0"/>
              </a:rPr>
              <a:t>Update</a:t>
            </a:r>
            <a:r>
              <a:rPr lang="en-US" sz="1800" dirty="0" smtClean="0">
                <a:latin typeface="Courier New" pitchFamily="49" charset="0"/>
              </a:rPr>
              <a:t>)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i="1" dirty="0">
                <a:latin typeface="Calibri" pitchFamily="34" charset="0"/>
              </a:rPr>
              <a:t>Body</a:t>
            </a:r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609600" y="1219200"/>
            <a:ext cx="5562600" cy="20287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  int result;</a:t>
            </a:r>
          </a:p>
          <a:p>
            <a:pPr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  for (result = </a:t>
            </a:r>
            <a:r>
              <a:rPr lang="en-US" sz="1800" dirty="0" smtClean="0">
                <a:latin typeface="Courier New" pitchFamily="49" charset="0"/>
              </a:rPr>
              <a:t>1; p </a:t>
            </a:r>
            <a:r>
              <a:rPr lang="en-US" sz="1800" dirty="0">
                <a:latin typeface="Courier New" pitchFamily="49" charset="0"/>
              </a:rPr>
              <a:t>!= </a:t>
            </a:r>
            <a:r>
              <a:rPr lang="en-US" sz="1800" dirty="0" smtClean="0">
                <a:latin typeface="Courier New" pitchFamily="49" charset="0"/>
              </a:rPr>
              <a:t>0; p </a:t>
            </a:r>
            <a:r>
              <a:rPr lang="en-US" sz="1800" dirty="0">
                <a:latin typeface="Courier New" pitchFamily="49" charset="0"/>
              </a:rPr>
              <a:t>= p&gt;&gt;1)</a:t>
            </a:r>
          </a:p>
          <a:p>
            <a:pPr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  {</a:t>
            </a:r>
          </a:p>
          <a:p>
            <a:pPr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    if (p &amp; 0x1)</a:t>
            </a:r>
          </a:p>
          <a:p>
            <a:pPr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      result *= x;</a:t>
            </a:r>
          </a:p>
          <a:p>
            <a:pPr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    x = x*x;</a:t>
            </a:r>
          </a:p>
          <a:p>
            <a:pPr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  }</a:t>
            </a:r>
          </a:p>
        </p:txBody>
      </p:sp>
      <p:sp>
        <p:nvSpPr>
          <p:cNvPr id="206853" name="Rectangle 5"/>
          <p:cNvSpPr>
            <a:spLocks noChangeArrowheads="1"/>
          </p:cNvSpPr>
          <p:nvPr/>
        </p:nvSpPr>
        <p:spPr bwMode="auto">
          <a:xfrm>
            <a:off x="504825" y="3429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General Form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1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6854" name="Rectangle 6"/>
          <p:cNvSpPr>
            <a:spLocks noChangeArrowheads="1"/>
          </p:cNvSpPr>
          <p:nvPr/>
        </p:nvSpPr>
        <p:spPr bwMode="auto">
          <a:xfrm>
            <a:off x="2262681" y="4724400"/>
            <a:ext cx="50366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latin typeface="Calibri" pitchFamily="34" charset="0"/>
              </a:rPr>
              <a:t>Init</a:t>
            </a:r>
          </a:p>
        </p:txBody>
      </p:sp>
      <p:sp>
        <p:nvSpPr>
          <p:cNvPr id="206855" name="Rectangle 7"/>
          <p:cNvSpPr>
            <a:spLocks noChangeArrowheads="1"/>
          </p:cNvSpPr>
          <p:nvPr/>
        </p:nvSpPr>
        <p:spPr bwMode="auto">
          <a:xfrm>
            <a:off x="2329356" y="5078412"/>
            <a:ext cx="1600200" cy="3667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result = 1</a:t>
            </a:r>
          </a:p>
        </p:txBody>
      </p:sp>
      <p:sp>
        <p:nvSpPr>
          <p:cNvPr id="206856" name="Rectangle 8"/>
          <p:cNvSpPr>
            <a:spLocks noChangeArrowheads="1"/>
          </p:cNvSpPr>
          <p:nvPr/>
        </p:nvSpPr>
        <p:spPr bwMode="auto">
          <a:xfrm>
            <a:off x="503238" y="4724400"/>
            <a:ext cx="102076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latin typeface="Calibri" pitchFamily="34" charset="0"/>
              </a:rPr>
              <a:t>Test</a:t>
            </a:r>
          </a:p>
        </p:txBody>
      </p:sp>
      <p:sp>
        <p:nvSpPr>
          <p:cNvPr id="206857" name="Rectangle 9"/>
          <p:cNvSpPr>
            <a:spLocks noChangeArrowheads="1"/>
          </p:cNvSpPr>
          <p:nvPr/>
        </p:nvSpPr>
        <p:spPr bwMode="auto">
          <a:xfrm>
            <a:off x="609600" y="5078412"/>
            <a:ext cx="1600200" cy="3667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p != 0</a:t>
            </a:r>
          </a:p>
        </p:txBody>
      </p:sp>
      <p:sp>
        <p:nvSpPr>
          <p:cNvPr id="206858" name="Rectangle 10"/>
          <p:cNvSpPr>
            <a:spLocks noChangeArrowheads="1"/>
          </p:cNvSpPr>
          <p:nvPr/>
        </p:nvSpPr>
        <p:spPr bwMode="auto">
          <a:xfrm>
            <a:off x="3962400" y="4724400"/>
            <a:ext cx="13716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latin typeface="Calibri" pitchFamily="34" charset="0"/>
              </a:rPr>
              <a:t>Update</a:t>
            </a:r>
          </a:p>
        </p:txBody>
      </p:sp>
      <p:sp>
        <p:nvSpPr>
          <p:cNvPr id="206859" name="Rectangle 11"/>
          <p:cNvSpPr>
            <a:spLocks noChangeArrowheads="1"/>
          </p:cNvSpPr>
          <p:nvPr/>
        </p:nvSpPr>
        <p:spPr bwMode="auto">
          <a:xfrm>
            <a:off x="4038600" y="5078413"/>
            <a:ext cx="1600200" cy="3667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p</a:t>
            </a:r>
            <a:r>
              <a:rPr lang="en-US" sz="1800" dirty="0">
                <a:latin typeface="Courier New" pitchFamily="49" charset="0"/>
              </a:rPr>
              <a:t> &gt;&gt; 1</a:t>
            </a:r>
          </a:p>
        </p:txBody>
      </p:sp>
      <p:sp>
        <p:nvSpPr>
          <p:cNvPr id="206860" name="Rectangle 12"/>
          <p:cNvSpPr>
            <a:spLocks noChangeArrowheads="1"/>
          </p:cNvSpPr>
          <p:nvPr/>
        </p:nvSpPr>
        <p:spPr bwMode="auto">
          <a:xfrm>
            <a:off x="5671208" y="4724400"/>
            <a:ext cx="12192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latin typeface="Calibri" pitchFamily="34" charset="0"/>
              </a:rPr>
              <a:t>Body</a:t>
            </a:r>
          </a:p>
        </p:txBody>
      </p:sp>
      <p:sp>
        <p:nvSpPr>
          <p:cNvPr id="206861" name="Rectangle 13"/>
          <p:cNvSpPr>
            <a:spLocks noChangeArrowheads="1"/>
          </p:cNvSpPr>
          <p:nvPr/>
        </p:nvSpPr>
        <p:spPr bwMode="auto">
          <a:xfrm>
            <a:off x="5747408" y="5078412"/>
            <a:ext cx="2971800" cy="14747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if (p &amp; 0x1)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  result *= x;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x = x*x;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509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696200" cy="573088"/>
          </a:xfrm>
          <a:noFill/>
          <a:ln/>
        </p:spPr>
        <p:txBody>
          <a:bodyPr/>
          <a:lstStyle/>
          <a:p>
            <a:r>
              <a:rPr lang="en-US"/>
              <a:t>“For”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“While”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“Do-While”</a:t>
            </a:r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457200" y="1427535"/>
            <a:ext cx="3352800" cy="782265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for (</a:t>
            </a:r>
            <a:r>
              <a:rPr lang="en-US" sz="1800" i="1" dirty="0">
                <a:latin typeface="Calibri" pitchFamily="34" charset="0"/>
              </a:rPr>
              <a:t>Init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i="1" dirty="0">
                <a:latin typeface="Calibri" pitchFamily="34" charset="0"/>
              </a:rPr>
              <a:t>Test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i="1" dirty="0">
                <a:latin typeface="Calibri" pitchFamily="34" charset="0"/>
              </a:rPr>
              <a:t>Update 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i="1" dirty="0">
                <a:latin typeface="Calibri" pitchFamily="34" charset="0"/>
              </a:rPr>
              <a:t>Body</a:t>
            </a:r>
          </a:p>
        </p:txBody>
      </p:sp>
      <p:sp>
        <p:nvSpPr>
          <p:cNvPr id="207877" name="Rectangle 5"/>
          <p:cNvSpPr>
            <a:spLocks noChangeArrowheads="1"/>
          </p:cNvSpPr>
          <p:nvPr/>
        </p:nvSpPr>
        <p:spPr bwMode="auto">
          <a:xfrm>
            <a:off x="5181600" y="1420837"/>
            <a:ext cx="3352800" cy="1474763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latin typeface="Calibri" pitchFamily="34" charset="0"/>
              </a:rPr>
              <a:t>Init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while (</a:t>
            </a:r>
            <a:r>
              <a:rPr lang="en-US" sz="1800" i="1" dirty="0">
                <a:latin typeface="Calibri" pitchFamily="34" charset="0"/>
              </a:rPr>
              <a:t>Test </a:t>
            </a:r>
            <a:r>
              <a:rPr lang="en-US" sz="18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i="1" dirty="0">
                <a:latin typeface="Calibri" pitchFamily="34" charset="0"/>
              </a:rPr>
              <a:t>Body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i="1" dirty="0">
                <a:latin typeface="Calibri" pitchFamily="34" charset="0"/>
              </a:rPr>
              <a:t>Update </a:t>
            </a:r>
            <a:r>
              <a:rPr lang="en-US" sz="1800" dirty="0">
                <a:latin typeface="Courier New" pitchFamily="49" charset="0"/>
              </a:rPr>
              <a:t>;</a:t>
            </a:r>
            <a:endParaRPr lang="en-US" sz="1800" i="1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07879" name="Rectangle 7"/>
          <p:cNvSpPr>
            <a:spLocks noChangeArrowheads="1"/>
          </p:cNvSpPr>
          <p:nvPr/>
        </p:nvSpPr>
        <p:spPr bwMode="auto">
          <a:xfrm>
            <a:off x="363303" y="3473450"/>
            <a:ext cx="28956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1800" dirty="0" err="1">
                <a:solidFill>
                  <a:schemeClr val="tx2"/>
                </a:solidFill>
                <a:latin typeface="Calibri" pitchFamily="34" charset="0"/>
              </a:rPr>
              <a:t>Goto</a:t>
            </a: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 Version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1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7880" name="Rectangle 8"/>
          <p:cNvSpPr>
            <a:spLocks noChangeArrowheads="1"/>
          </p:cNvSpPr>
          <p:nvPr/>
        </p:nvSpPr>
        <p:spPr bwMode="auto">
          <a:xfrm>
            <a:off x="457201" y="3801393"/>
            <a:ext cx="3352800" cy="2582758"/>
          </a:xfrm>
          <a:prstGeom prst="rect">
            <a:avLst/>
          </a:prstGeom>
          <a:solidFill>
            <a:srgbClr val="D5F1CF"/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latin typeface="Courier New" pitchFamily="49" charset="0"/>
              </a:rPr>
              <a:t>  </a:t>
            </a:r>
            <a:r>
              <a:rPr lang="en-US" sz="1800" i="1" dirty="0">
                <a:latin typeface="Calibri" pitchFamily="34" charset="0"/>
              </a:rPr>
              <a:t>Init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if (!</a:t>
            </a:r>
            <a:r>
              <a:rPr lang="en-US" sz="1800" i="1" dirty="0">
                <a:latin typeface="Calibri" pitchFamily="34" charset="0"/>
              </a:rPr>
              <a:t>Test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done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loop: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i="1" dirty="0">
                <a:latin typeface="Calibri" pitchFamily="34" charset="0"/>
              </a:rPr>
              <a:t>Body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i="1" dirty="0">
                <a:latin typeface="Calibri" pitchFamily="34" charset="0"/>
              </a:rPr>
              <a:t>Update 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if (</a:t>
            </a:r>
            <a:r>
              <a:rPr lang="en-US" sz="1800" i="1" dirty="0">
                <a:latin typeface="Calibri" pitchFamily="34" charset="0"/>
              </a:rPr>
              <a:t>Test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loop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done:</a:t>
            </a:r>
          </a:p>
        </p:txBody>
      </p:sp>
      <p:sp>
        <p:nvSpPr>
          <p:cNvPr id="207881" name="Rectangle 9"/>
          <p:cNvSpPr>
            <a:spLocks noChangeArrowheads="1"/>
          </p:cNvSpPr>
          <p:nvPr/>
        </p:nvSpPr>
        <p:spPr bwMode="auto">
          <a:xfrm>
            <a:off x="5105400" y="1066800"/>
            <a:ext cx="28956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While Version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1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7882" name="Rectangle 10"/>
          <p:cNvSpPr>
            <a:spLocks noChangeArrowheads="1"/>
          </p:cNvSpPr>
          <p:nvPr/>
        </p:nvSpPr>
        <p:spPr bwMode="auto">
          <a:xfrm>
            <a:off x="357404" y="1090985"/>
            <a:ext cx="28956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For Version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1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7883" name="Rectangle 11"/>
          <p:cNvSpPr>
            <a:spLocks noChangeArrowheads="1"/>
          </p:cNvSpPr>
          <p:nvPr/>
        </p:nvSpPr>
        <p:spPr bwMode="auto">
          <a:xfrm>
            <a:off x="5075904" y="3741842"/>
            <a:ext cx="28956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Do-While Version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1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7884" name="Rectangle 12"/>
          <p:cNvSpPr>
            <a:spLocks noChangeArrowheads="1"/>
          </p:cNvSpPr>
          <p:nvPr/>
        </p:nvSpPr>
        <p:spPr bwMode="auto">
          <a:xfrm>
            <a:off x="5181600" y="4078392"/>
            <a:ext cx="3352800" cy="2305759"/>
          </a:xfrm>
          <a:prstGeom prst="rect">
            <a:avLst/>
          </a:prstGeom>
          <a:solidFill>
            <a:srgbClr val="F6F5BD"/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latin typeface="Courier New" pitchFamily="49" charset="0"/>
              </a:rPr>
              <a:t>  </a:t>
            </a:r>
            <a:r>
              <a:rPr lang="en-US" sz="1800" i="1" dirty="0">
                <a:latin typeface="Calibri" pitchFamily="34" charset="0"/>
              </a:rPr>
              <a:t>Init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if (!</a:t>
            </a:r>
            <a:r>
              <a:rPr lang="en-US" sz="1800" i="1" dirty="0">
                <a:latin typeface="Calibri" pitchFamily="34" charset="0"/>
              </a:rPr>
              <a:t>Test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done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do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i="1" dirty="0">
                <a:latin typeface="Calibri" pitchFamily="34" charset="0"/>
              </a:rPr>
              <a:t>Body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i="1" dirty="0">
                <a:latin typeface="Calibri" pitchFamily="34" charset="0"/>
              </a:rPr>
              <a:t>Update 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} while (</a:t>
            </a:r>
            <a:r>
              <a:rPr lang="en-US" sz="1800" i="1" dirty="0">
                <a:latin typeface="Calibri" pitchFamily="34" charset="0"/>
              </a:rPr>
              <a:t>Test</a:t>
            </a:r>
            <a:r>
              <a:rPr lang="en-US" sz="1800" dirty="0">
                <a:latin typeface="Courier New" pitchFamily="49" charset="0"/>
              </a:rPr>
              <a:t>)</a:t>
            </a:r>
            <a:endParaRPr lang="en-US" sz="1800" i="1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800" i="1" dirty="0">
                <a:latin typeface="Courier New" pitchFamily="49" charset="0"/>
              </a:rPr>
              <a:t>done</a:t>
            </a:r>
            <a:r>
              <a:rPr lang="en-US" sz="1800" dirty="0">
                <a:latin typeface="Courier New" pitchFamily="49" charset="0"/>
              </a:rPr>
              <a:t>:</a:t>
            </a:r>
          </a:p>
        </p:txBody>
      </p:sp>
      <p:sp>
        <p:nvSpPr>
          <p:cNvPr id="14" name="Right Arrow 13"/>
          <p:cNvSpPr/>
          <p:nvPr/>
        </p:nvSpPr>
        <p:spPr bwMode="auto">
          <a:xfrm>
            <a:off x="4038600" y="1479550"/>
            <a:ext cx="914400" cy="73025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Down Arrow 14"/>
          <p:cNvSpPr/>
          <p:nvPr/>
        </p:nvSpPr>
        <p:spPr bwMode="auto">
          <a:xfrm>
            <a:off x="6477000" y="2971800"/>
            <a:ext cx="838200" cy="838200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 flipH="1">
            <a:off x="4038600" y="4876800"/>
            <a:ext cx="914400" cy="73025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238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696200" cy="573088"/>
          </a:xfrm>
          <a:noFill/>
          <a:ln/>
        </p:spPr>
        <p:txBody>
          <a:bodyPr/>
          <a:lstStyle/>
          <a:p>
            <a:r>
              <a:rPr lang="en-US" dirty="0" smtClean="0"/>
              <a:t>For-</a:t>
            </a:r>
            <a:r>
              <a:rPr lang="en-US" dirty="0" smtClean="0">
                <a:sym typeface="Symbol" pitchFamily="18" charset="2"/>
              </a:rPr>
              <a:t>Loop: Compilation #1</a:t>
            </a:r>
            <a:endParaRPr lang="en-US" dirty="0"/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457200" y="1427535"/>
            <a:ext cx="3352800" cy="782265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for (</a:t>
            </a:r>
            <a:r>
              <a:rPr lang="en-US" sz="1800" i="1" dirty="0">
                <a:latin typeface="Calibri" pitchFamily="34" charset="0"/>
              </a:rPr>
              <a:t>Init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i="1" dirty="0">
                <a:latin typeface="Calibri" pitchFamily="34" charset="0"/>
              </a:rPr>
              <a:t>Test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i="1" dirty="0">
                <a:latin typeface="Calibri" pitchFamily="34" charset="0"/>
              </a:rPr>
              <a:t>Update 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i="1" dirty="0">
                <a:latin typeface="Calibri" pitchFamily="34" charset="0"/>
              </a:rPr>
              <a:t>Body</a:t>
            </a:r>
          </a:p>
        </p:txBody>
      </p:sp>
      <p:sp>
        <p:nvSpPr>
          <p:cNvPr id="207879" name="Rectangle 7"/>
          <p:cNvSpPr>
            <a:spLocks noChangeArrowheads="1"/>
          </p:cNvSpPr>
          <p:nvPr/>
        </p:nvSpPr>
        <p:spPr bwMode="auto">
          <a:xfrm>
            <a:off x="363303" y="3473450"/>
            <a:ext cx="28956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1800" dirty="0" err="1">
                <a:solidFill>
                  <a:schemeClr val="tx2"/>
                </a:solidFill>
                <a:latin typeface="Calibri" pitchFamily="34" charset="0"/>
              </a:rPr>
              <a:t>Goto</a:t>
            </a: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 Version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1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7880" name="Rectangle 8"/>
          <p:cNvSpPr>
            <a:spLocks noChangeArrowheads="1"/>
          </p:cNvSpPr>
          <p:nvPr/>
        </p:nvSpPr>
        <p:spPr bwMode="auto">
          <a:xfrm>
            <a:off x="457201" y="3801393"/>
            <a:ext cx="3352800" cy="2582758"/>
          </a:xfrm>
          <a:prstGeom prst="rect">
            <a:avLst/>
          </a:prstGeom>
          <a:solidFill>
            <a:srgbClr val="D5F1CF"/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latin typeface="Courier New" pitchFamily="49" charset="0"/>
              </a:rPr>
              <a:t>  </a:t>
            </a:r>
            <a:r>
              <a:rPr lang="en-US" sz="1800" i="1" dirty="0">
                <a:latin typeface="Calibri" pitchFamily="34" charset="0"/>
              </a:rPr>
              <a:t>Init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if (!</a:t>
            </a:r>
            <a:r>
              <a:rPr lang="en-US" sz="1800" i="1" dirty="0">
                <a:latin typeface="Calibri" pitchFamily="34" charset="0"/>
              </a:rPr>
              <a:t>Test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done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loop: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i="1" dirty="0">
                <a:latin typeface="Calibri" pitchFamily="34" charset="0"/>
              </a:rPr>
              <a:t>Body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i="1" dirty="0">
                <a:latin typeface="Calibri" pitchFamily="34" charset="0"/>
              </a:rPr>
              <a:t>Update 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if (</a:t>
            </a:r>
            <a:r>
              <a:rPr lang="en-US" sz="1800" i="1" dirty="0">
                <a:latin typeface="Calibri" pitchFamily="34" charset="0"/>
              </a:rPr>
              <a:t>Test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loop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done:</a:t>
            </a:r>
          </a:p>
        </p:txBody>
      </p:sp>
      <p:sp>
        <p:nvSpPr>
          <p:cNvPr id="207882" name="Rectangle 10"/>
          <p:cNvSpPr>
            <a:spLocks noChangeArrowheads="1"/>
          </p:cNvSpPr>
          <p:nvPr/>
        </p:nvSpPr>
        <p:spPr bwMode="auto">
          <a:xfrm>
            <a:off x="357404" y="1090985"/>
            <a:ext cx="28956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For Version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1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" name="Down Arrow 14"/>
          <p:cNvSpPr/>
          <p:nvPr/>
        </p:nvSpPr>
        <p:spPr bwMode="auto">
          <a:xfrm>
            <a:off x="1676400" y="2476500"/>
            <a:ext cx="838200" cy="838200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572000" y="1219200"/>
            <a:ext cx="44196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600" dirty="0" smtClean="0">
                <a:latin typeface="Courier New" pitchFamily="49" charset="0"/>
              </a:rPr>
              <a:t>for </a:t>
            </a:r>
            <a:r>
              <a:rPr lang="en-US" sz="1600" dirty="0">
                <a:latin typeface="Courier New" pitchFamily="49" charset="0"/>
              </a:rPr>
              <a:t>(result = </a:t>
            </a:r>
            <a:r>
              <a:rPr lang="en-US" sz="1600" dirty="0" smtClean="0">
                <a:latin typeface="Courier New" pitchFamily="49" charset="0"/>
              </a:rPr>
              <a:t>1; p </a:t>
            </a:r>
            <a:r>
              <a:rPr lang="en-US" sz="1600" dirty="0">
                <a:latin typeface="Courier New" pitchFamily="49" charset="0"/>
              </a:rPr>
              <a:t>!= </a:t>
            </a:r>
            <a:r>
              <a:rPr lang="en-US" sz="1600" dirty="0" smtClean="0">
                <a:latin typeface="Courier New" pitchFamily="49" charset="0"/>
              </a:rPr>
              <a:t>0; p </a:t>
            </a:r>
            <a:r>
              <a:rPr lang="en-US" sz="1600" dirty="0">
                <a:latin typeface="Courier New" pitchFamily="49" charset="0"/>
              </a:rPr>
              <a:t>= p&gt;&gt;1)</a:t>
            </a:r>
          </a:p>
          <a:p>
            <a:pPr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600" dirty="0" smtClean="0">
                <a:latin typeface="Courier New" pitchFamily="49" charset="0"/>
              </a:rPr>
              <a:t>{</a:t>
            </a:r>
            <a:endParaRPr lang="en-US" sz="1600" dirty="0">
              <a:latin typeface="Courier New" pitchFamily="49" charset="0"/>
            </a:endParaRPr>
          </a:p>
          <a:p>
            <a:pPr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if </a:t>
            </a:r>
            <a:r>
              <a:rPr lang="en-US" sz="1600" dirty="0">
                <a:latin typeface="Courier New" pitchFamily="49" charset="0"/>
              </a:rPr>
              <a:t>(p &amp; 0x1)</a:t>
            </a:r>
          </a:p>
          <a:p>
            <a:pPr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result *= x;</a:t>
            </a:r>
          </a:p>
          <a:p>
            <a:pPr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x = x*x;</a:t>
            </a:r>
          </a:p>
          <a:p>
            <a:pPr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5486400" y="3754998"/>
            <a:ext cx="2743200" cy="2798202"/>
          </a:xfrm>
          <a:prstGeom prst="rect">
            <a:avLst/>
          </a:prstGeom>
          <a:solidFill>
            <a:srgbClr val="D5F1CF"/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result = 1;</a:t>
            </a:r>
          </a:p>
          <a:p>
            <a:pPr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if (p == 0)</a:t>
            </a:r>
          </a:p>
          <a:p>
            <a:pPr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  goto </a:t>
            </a:r>
            <a:r>
              <a:rPr lang="en-US" sz="1600" i="1">
                <a:latin typeface="Courier New" pitchFamily="49" charset="0"/>
              </a:rPr>
              <a:t>done</a:t>
            </a:r>
            <a:r>
              <a:rPr lang="en-US" sz="160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600" i="1">
                <a:latin typeface="Courier New" pitchFamily="49" charset="0"/>
              </a:rPr>
              <a:t>loop</a:t>
            </a:r>
            <a:r>
              <a:rPr lang="en-US" sz="160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if (p &amp; 0x1)</a:t>
            </a:r>
          </a:p>
          <a:p>
            <a:pPr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  result *= x;</a:t>
            </a:r>
          </a:p>
          <a:p>
            <a:pPr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x = x*x;</a:t>
            </a:r>
          </a:p>
          <a:p>
            <a:pPr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p = p &gt;&gt; 1;</a:t>
            </a:r>
          </a:p>
          <a:p>
            <a:pPr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if (p != 0)</a:t>
            </a:r>
          </a:p>
          <a:p>
            <a:pPr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  goto </a:t>
            </a:r>
            <a:r>
              <a:rPr lang="en-US" sz="1600" i="1">
                <a:latin typeface="Courier New" pitchFamily="49" charset="0"/>
              </a:rPr>
              <a:t>loop</a:t>
            </a:r>
            <a:r>
              <a:rPr lang="en-US" sz="160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600" i="1">
                <a:latin typeface="Courier New" pitchFamily="49" charset="0"/>
              </a:rPr>
              <a:t>done</a:t>
            </a:r>
            <a:r>
              <a:rPr lang="en-US" sz="1600">
                <a:latin typeface="Courier New" pitchFamily="49" charset="0"/>
              </a:rPr>
              <a:t>:</a:t>
            </a:r>
          </a:p>
        </p:txBody>
      </p:sp>
      <p:sp>
        <p:nvSpPr>
          <p:cNvPr id="19" name="Down Arrow 18"/>
          <p:cNvSpPr/>
          <p:nvPr/>
        </p:nvSpPr>
        <p:spPr bwMode="auto">
          <a:xfrm>
            <a:off x="6400800" y="2971800"/>
            <a:ext cx="838200" cy="685800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433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5537200" cy="573088"/>
          </a:xfrm>
        </p:spPr>
        <p:txBody>
          <a:bodyPr/>
          <a:lstStyle/>
          <a:p>
            <a:r>
              <a:rPr lang="en-US"/>
              <a:t>Moving Data: IA32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0"/>
            <a:ext cx="7786687" cy="4462462"/>
          </a:xfrm>
        </p:spPr>
        <p:txBody>
          <a:bodyPr/>
          <a:lstStyle/>
          <a:p>
            <a:r>
              <a:rPr lang="en-US" dirty="0"/>
              <a:t>Moving </a:t>
            </a:r>
            <a:r>
              <a:rPr lang="en-US" dirty="0" smtClean="0"/>
              <a:t>Data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movx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i="1" dirty="0" smtClean="0"/>
              <a:t>Source</a:t>
            </a:r>
            <a:r>
              <a:rPr lang="en-US" b="1" dirty="0" smtClean="0"/>
              <a:t>, </a:t>
            </a:r>
            <a:r>
              <a:rPr lang="en-US" b="1" i="1" dirty="0" err="1" smtClean="0"/>
              <a:t>Dest</a:t>
            </a:r>
            <a:r>
              <a:rPr lang="en-US" b="1" dirty="0" smtClean="0">
                <a:latin typeface="Courier New" pitchFamily="49" charset="0"/>
              </a:rPr>
              <a:t> 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x</a:t>
            </a:r>
            <a:r>
              <a:rPr lang="en-US" dirty="0" smtClean="0"/>
              <a:t> is one of {</a:t>
            </a:r>
            <a:r>
              <a:rPr lang="en-US" b="1" dirty="0" smtClean="0">
                <a:latin typeface="Courier New" pitchFamily="49" charset="0"/>
              </a:rPr>
              <a:t>b, w, l</a:t>
            </a:r>
            <a:r>
              <a:rPr lang="en-US" dirty="0" smtClean="0"/>
              <a:t>}</a:t>
            </a:r>
            <a:endParaRPr lang="en-US" dirty="0"/>
          </a:p>
          <a:p>
            <a:pPr lvl="1"/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</a:rPr>
              <a:t>movl</a:t>
            </a:r>
            <a:r>
              <a:rPr lang="en-US" b="1" dirty="0" smtClean="0"/>
              <a:t> </a:t>
            </a:r>
            <a:r>
              <a:rPr lang="en-US" b="1" i="1" dirty="0"/>
              <a:t>Source</a:t>
            </a:r>
            <a:r>
              <a:rPr lang="en-US" b="1" dirty="0" smtClean="0"/>
              <a:t>, </a:t>
            </a:r>
            <a:r>
              <a:rPr lang="en-US" b="1" i="1" dirty="0" err="1" smtClean="0"/>
              <a:t>Dest</a:t>
            </a:r>
            <a:r>
              <a:rPr lang="en-US" b="1" dirty="0"/>
              <a:t>:</a:t>
            </a:r>
          </a:p>
          <a:p>
            <a:pPr lvl="1">
              <a:buNone/>
            </a:pPr>
            <a:r>
              <a:rPr lang="en-US" dirty="0" smtClean="0"/>
              <a:t>	Move </a:t>
            </a:r>
            <a:r>
              <a:rPr lang="en-US" dirty="0"/>
              <a:t>4-byte </a:t>
            </a:r>
            <a:r>
              <a:rPr lang="en-US" dirty="0" smtClean="0"/>
              <a:t>“long word”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movw</a:t>
            </a:r>
            <a:r>
              <a:rPr lang="en-US" b="1" dirty="0" smtClean="0"/>
              <a:t> </a:t>
            </a:r>
            <a:r>
              <a:rPr lang="en-US" b="1" i="1" dirty="0" smtClean="0"/>
              <a:t>Source</a:t>
            </a:r>
            <a:r>
              <a:rPr lang="en-US" b="1" dirty="0" smtClean="0"/>
              <a:t>, </a:t>
            </a:r>
            <a:r>
              <a:rPr lang="en-US" b="1" i="1" dirty="0" err="1" smtClean="0"/>
              <a:t>Dest</a:t>
            </a:r>
            <a:r>
              <a:rPr lang="en-US" b="1" dirty="0" smtClean="0"/>
              <a:t>:</a:t>
            </a:r>
          </a:p>
          <a:p>
            <a:pPr lvl="1">
              <a:buNone/>
            </a:pPr>
            <a:r>
              <a:rPr lang="en-US" dirty="0" smtClean="0"/>
              <a:t>	Move 2-byte “word”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movb</a:t>
            </a:r>
            <a:r>
              <a:rPr lang="en-US" b="1" dirty="0" smtClean="0"/>
              <a:t> </a:t>
            </a:r>
            <a:r>
              <a:rPr lang="en-US" b="1" i="1" dirty="0" smtClean="0"/>
              <a:t>Source</a:t>
            </a:r>
            <a:r>
              <a:rPr lang="en-US" b="1" dirty="0" smtClean="0"/>
              <a:t>, </a:t>
            </a:r>
            <a:r>
              <a:rPr lang="en-US" b="1" i="1" dirty="0" err="1" smtClean="0"/>
              <a:t>Dest</a:t>
            </a:r>
            <a:r>
              <a:rPr lang="en-US" b="1" dirty="0" smtClean="0"/>
              <a:t>:</a:t>
            </a:r>
          </a:p>
          <a:p>
            <a:pPr lvl="1">
              <a:buNone/>
            </a:pPr>
            <a:r>
              <a:rPr lang="en-US" dirty="0" smtClean="0"/>
              <a:t>	Move 1-byte “byte”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Lots </a:t>
            </a:r>
            <a:r>
              <a:rPr lang="en-US" dirty="0"/>
              <a:t>of these in typical </a:t>
            </a:r>
            <a:r>
              <a:rPr lang="en-US" dirty="0" smtClean="0"/>
              <a:t>code</a:t>
            </a:r>
            <a:endParaRPr lang="en-US" dirty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172200" y="609600"/>
            <a:ext cx="2514600" cy="3581400"/>
            <a:chOff x="3984" y="1008"/>
            <a:chExt cx="1584" cy="2256"/>
          </a:xfrm>
        </p:grpSpPr>
        <p:sp>
          <p:nvSpPr>
            <p:cNvPr id="156676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573088"/>
          </a:xfrm>
          <a:noFill/>
          <a:ln/>
        </p:spPr>
        <p:txBody>
          <a:bodyPr/>
          <a:lstStyle/>
          <a:p>
            <a:r>
              <a:rPr lang="en-US"/>
              <a:t>“For”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“While” (Jump-to-Middle)</a:t>
            </a:r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457200" y="1725637"/>
            <a:ext cx="3352800" cy="782265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for (</a:t>
            </a:r>
            <a:r>
              <a:rPr lang="en-US" sz="1800" i="1" dirty="0">
                <a:latin typeface="Calibri" pitchFamily="34" charset="0"/>
              </a:rPr>
              <a:t>Init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i="1" dirty="0">
                <a:latin typeface="Calibri" pitchFamily="34" charset="0"/>
              </a:rPr>
              <a:t>Test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i="1" dirty="0">
                <a:latin typeface="Calibri" pitchFamily="34" charset="0"/>
              </a:rPr>
              <a:t>Update 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i="1" dirty="0">
                <a:latin typeface="Calibri" pitchFamily="34" charset="0"/>
              </a:rPr>
              <a:t>Body</a:t>
            </a: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463099" y="4240237"/>
            <a:ext cx="3352800" cy="1474763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latin typeface="Calibri" pitchFamily="34" charset="0"/>
              </a:rPr>
              <a:t>Init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while (</a:t>
            </a:r>
            <a:r>
              <a:rPr lang="en-US" sz="1800" i="1" dirty="0">
                <a:latin typeface="Calibri" pitchFamily="34" charset="0"/>
              </a:rPr>
              <a:t>Test </a:t>
            </a:r>
            <a:r>
              <a:rPr lang="en-US" sz="18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i="1" dirty="0">
                <a:latin typeface="Calibri" pitchFamily="34" charset="0"/>
              </a:rPr>
              <a:t>Body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i="1" dirty="0">
                <a:latin typeface="Calibri" pitchFamily="34" charset="0"/>
              </a:rPr>
              <a:t>Update </a:t>
            </a:r>
            <a:r>
              <a:rPr lang="en-US" sz="1800" dirty="0">
                <a:latin typeface="Courier New" pitchFamily="49" charset="0"/>
              </a:rPr>
              <a:t>;</a:t>
            </a:r>
            <a:endParaRPr lang="en-US" sz="1800" i="1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11304" name="Rectangle 8"/>
          <p:cNvSpPr>
            <a:spLocks noChangeArrowheads="1"/>
          </p:cNvSpPr>
          <p:nvPr/>
        </p:nvSpPr>
        <p:spPr bwMode="auto">
          <a:xfrm>
            <a:off x="5029201" y="3155950"/>
            <a:ext cx="3352800" cy="2582758"/>
          </a:xfrm>
          <a:prstGeom prst="rect">
            <a:avLst/>
          </a:prstGeom>
          <a:solidFill>
            <a:srgbClr val="D5F1CF"/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latin typeface="Courier New" pitchFamily="49" charset="0"/>
              </a:rPr>
              <a:t>  </a:t>
            </a:r>
            <a:r>
              <a:rPr lang="en-US" sz="1800" i="1" dirty="0">
                <a:latin typeface="Calibri" pitchFamily="34" charset="0"/>
              </a:rPr>
              <a:t>Init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middle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loop: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i="1" dirty="0">
                <a:latin typeface="Calibri" pitchFamily="34" charset="0"/>
              </a:rPr>
              <a:t>Body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i="1" dirty="0">
                <a:latin typeface="Calibri" pitchFamily="34" charset="0"/>
              </a:rPr>
              <a:t>Update 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middle: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if (</a:t>
            </a:r>
            <a:r>
              <a:rPr lang="en-US" sz="1800" i="1" dirty="0">
                <a:latin typeface="Calibri" pitchFamily="34" charset="0"/>
              </a:rPr>
              <a:t>Test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loop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done:</a:t>
            </a:r>
          </a:p>
        </p:txBody>
      </p:sp>
      <p:sp>
        <p:nvSpPr>
          <p:cNvPr id="311305" name="Rectangle 9"/>
          <p:cNvSpPr>
            <a:spLocks noChangeArrowheads="1"/>
          </p:cNvSpPr>
          <p:nvPr/>
        </p:nvSpPr>
        <p:spPr bwMode="auto">
          <a:xfrm>
            <a:off x="381000" y="3903687"/>
            <a:ext cx="28956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While Version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1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11306" name="Rectangle 10"/>
          <p:cNvSpPr>
            <a:spLocks noChangeArrowheads="1"/>
          </p:cNvSpPr>
          <p:nvPr/>
        </p:nvSpPr>
        <p:spPr bwMode="auto">
          <a:xfrm>
            <a:off x="357404" y="1389087"/>
            <a:ext cx="28956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For Version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1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11307" name="Rectangle 11"/>
          <p:cNvSpPr>
            <a:spLocks noChangeArrowheads="1"/>
          </p:cNvSpPr>
          <p:nvPr/>
        </p:nvSpPr>
        <p:spPr bwMode="auto">
          <a:xfrm>
            <a:off x="4953000" y="2819400"/>
            <a:ext cx="28956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1800" dirty="0" err="1">
                <a:solidFill>
                  <a:schemeClr val="tx2"/>
                </a:solidFill>
                <a:latin typeface="Calibri" pitchFamily="34" charset="0"/>
              </a:rPr>
              <a:t>Goto</a:t>
            </a: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 Version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1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3980097" y="4495800"/>
            <a:ext cx="914400" cy="73025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2" name="Down Arrow 11"/>
          <p:cNvSpPr/>
          <p:nvPr/>
        </p:nvSpPr>
        <p:spPr bwMode="auto">
          <a:xfrm>
            <a:off x="1600200" y="2819400"/>
            <a:ext cx="838200" cy="990600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035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573088"/>
          </a:xfrm>
          <a:noFill/>
          <a:ln/>
        </p:spPr>
        <p:txBody>
          <a:bodyPr/>
          <a:lstStyle/>
          <a:p>
            <a:r>
              <a:rPr lang="en-US" dirty="0" smtClean="0"/>
              <a:t>For-Loop: Compilation #2</a:t>
            </a:r>
            <a:endParaRPr lang="en-US" dirty="0"/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457200" y="1725637"/>
            <a:ext cx="3352800" cy="782265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for (</a:t>
            </a:r>
            <a:r>
              <a:rPr lang="en-US" sz="1800" i="1" dirty="0">
                <a:latin typeface="Calibri" pitchFamily="34" charset="0"/>
              </a:rPr>
              <a:t>Init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i="1" dirty="0">
                <a:latin typeface="Calibri" pitchFamily="34" charset="0"/>
              </a:rPr>
              <a:t>Test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i="1" dirty="0">
                <a:latin typeface="Calibri" pitchFamily="34" charset="0"/>
              </a:rPr>
              <a:t>Update 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i="1" dirty="0">
                <a:latin typeface="Calibri" pitchFamily="34" charset="0"/>
              </a:rPr>
              <a:t>Body</a:t>
            </a:r>
          </a:p>
        </p:txBody>
      </p:sp>
      <p:sp>
        <p:nvSpPr>
          <p:cNvPr id="311304" name="Rectangle 8"/>
          <p:cNvSpPr>
            <a:spLocks noChangeArrowheads="1"/>
          </p:cNvSpPr>
          <p:nvPr/>
        </p:nvSpPr>
        <p:spPr bwMode="auto">
          <a:xfrm>
            <a:off x="457200" y="3994150"/>
            <a:ext cx="3357563" cy="2582758"/>
          </a:xfrm>
          <a:prstGeom prst="rect">
            <a:avLst/>
          </a:prstGeom>
          <a:solidFill>
            <a:srgbClr val="D5F1CF"/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latin typeface="Courier New" pitchFamily="49" charset="0"/>
              </a:rPr>
              <a:t>  </a:t>
            </a:r>
            <a:r>
              <a:rPr lang="en-US" sz="1800" i="1" dirty="0">
                <a:latin typeface="Calibri" pitchFamily="34" charset="0"/>
              </a:rPr>
              <a:t>Init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middle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loop: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i="1" dirty="0">
                <a:latin typeface="Calibri" pitchFamily="34" charset="0"/>
              </a:rPr>
              <a:t>Body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i="1" dirty="0">
                <a:latin typeface="Calibri" pitchFamily="34" charset="0"/>
              </a:rPr>
              <a:t>Update 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middle: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if (</a:t>
            </a:r>
            <a:r>
              <a:rPr lang="en-US" sz="1800" i="1" dirty="0">
                <a:latin typeface="Calibri" pitchFamily="34" charset="0"/>
              </a:rPr>
              <a:t>Test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i="1" dirty="0">
                <a:latin typeface="Courier New" pitchFamily="49" charset="0"/>
              </a:rPr>
              <a:t>loop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done:</a:t>
            </a:r>
          </a:p>
        </p:txBody>
      </p:sp>
      <p:sp>
        <p:nvSpPr>
          <p:cNvPr id="311306" name="Rectangle 10"/>
          <p:cNvSpPr>
            <a:spLocks noChangeArrowheads="1"/>
          </p:cNvSpPr>
          <p:nvPr/>
        </p:nvSpPr>
        <p:spPr bwMode="auto">
          <a:xfrm>
            <a:off x="357404" y="1389087"/>
            <a:ext cx="28956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For Version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1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11307" name="Rectangle 11"/>
          <p:cNvSpPr>
            <a:spLocks noChangeArrowheads="1"/>
          </p:cNvSpPr>
          <p:nvPr/>
        </p:nvSpPr>
        <p:spPr bwMode="auto">
          <a:xfrm>
            <a:off x="376237" y="3657600"/>
            <a:ext cx="28956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1800" dirty="0" err="1">
                <a:solidFill>
                  <a:schemeClr val="tx2"/>
                </a:solidFill>
                <a:latin typeface="Calibri" pitchFamily="34" charset="0"/>
              </a:rPr>
              <a:t>Goto</a:t>
            </a: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 Version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1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2" name="Down Arrow 11"/>
          <p:cNvSpPr/>
          <p:nvPr/>
        </p:nvSpPr>
        <p:spPr bwMode="auto">
          <a:xfrm>
            <a:off x="1600200" y="2743200"/>
            <a:ext cx="838200" cy="990600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4419600" y="1295400"/>
            <a:ext cx="44196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600" dirty="0" smtClean="0">
                <a:latin typeface="Courier New" pitchFamily="49" charset="0"/>
              </a:rPr>
              <a:t>for </a:t>
            </a:r>
            <a:r>
              <a:rPr lang="en-US" sz="1600" dirty="0">
                <a:latin typeface="Courier New" pitchFamily="49" charset="0"/>
              </a:rPr>
              <a:t>(result = </a:t>
            </a:r>
            <a:r>
              <a:rPr lang="en-US" sz="1600" dirty="0" smtClean="0">
                <a:latin typeface="Courier New" pitchFamily="49" charset="0"/>
              </a:rPr>
              <a:t>1; p </a:t>
            </a:r>
            <a:r>
              <a:rPr lang="en-US" sz="1600" dirty="0">
                <a:latin typeface="Courier New" pitchFamily="49" charset="0"/>
              </a:rPr>
              <a:t>!= </a:t>
            </a:r>
            <a:r>
              <a:rPr lang="en-US" sz="1600" dirty="0" smtClean="0">
                <a:latin typeface="Courier New" pitchFamily="49" charset="0"/>
              </a:rPr>
              <a:t>0; p </a:t>
            </a:r>
            <a:r>
              <a:rPr lang="en-US" sz="1600" dirty="0">
                <a:latin typeface="Courier New" pitchFamily="49" charset="0"/>
              </a:rPr>
              <a:t>= p&gt;&gt;1)</a:t>
            </a:r>
          </a:p>
          <a:p>
            <a:pPr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600" dirty="0" smtClean="0">
                <a:latin typeface="Courier New" pitchFamily="49" charset="0"/>
              </a:rPr>
              <a:t>{</a:t>
            </a:r>
            <a:endParaRPr lang="en-US" sz="1600" dirty="0">
              <a:latin typeface="Courier New" pitchFamily="49" charset="0"/>
            </a:endParaRPr>
          </a:p>
          <a:p>
            <a:pPr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if </a:t>
            </a:r>
            <a:r>
              <a:rPr lang="en-US" sz="1600" dirty="0">
                <a:latin typeface="Courier New" pitchFamily="49" charset="0"/>
              </a:rPr>
              <a:t>(p &amp; 0x1)</a:t>
            </a:r>
          </a:p>
          <a:p>
            <a:pPr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result *= x;</a:t>
            </a:r>
          </a:p>
          <a:p>
            <a:pPr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x = x*x;</a:t>
            </a:r>
          </a:p>
          <a:p>
            <a:pPr>
              <a:tabLst>
                <a:tab pos="347663" algn="l"/>
                <a:tab pos="685800" algn="l"/>
                <a:tab pos="1033463" algn="l"/>
                <a:tab pos="1371600" algn="l"/>
              </a:tabLst>
            </a:pPr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6248400" y="3048000"/>
            <a:ext cx="838200" cy="685800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5334000" y="3886200"/>
            <a:ext cx="2743200" cy="2798202"/>
          </a:xfrm>
          <a:prstGeom prst="rect">
            <a:avLst/>
          </a:prstGeom>
          <a:solidFill>
            <a:srgbClr val="D5F1CF"/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result = 1;</a:t>
            </a:r>
          </a:p>
          <a:p>
            <a:pPr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goto </a:t>
            </a:r>
            <a:r>
              <a:rPr lang="en-US" sz="1600" i="1">
                <a:latin typeface="Courier New" pitchFamily="49" charset="0"/>
              </a:rPr>
              <a:t>middle</a:t>
            </a:r>
            <a:r>
              <a:rPr lang="en-US" sz="160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600" i="1">
                <a:latin typeface="Courier New" pitchFamily="49" charset="0"/>
              </a:rPr>
              <a:t>loop</a:t>
            </a:r>
            <a:r>
              <a:rPr lang="en-US" sz="160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if (p &amp; 0x1)</a:t>
            </a:r>
          </a:p>
          <a:p>
            <a:pPr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  result *= x;</a:t>
            </a:r>
          </a:p>
          <a:p>
            <a:pPr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x = x*x;</a:t>
            </a:r>
          </a:p>
          <a:p>
            <a:pPr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p = p &gt;&gt; 1;</a:t>
            </a:r>
          </a:p>
          <a:p>
            <a:pPr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middle:</a:t>
            </a:r>
          </a:p>
          <a:p>
            <a:pPr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if (p != 0)</a:t>
            </a:r>
          </a:p>
          <a:p>
            <a:pPr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  goto </a:t>
            </a:r>
            <a:r>
              <a:rPr lang="en-US" sz="1600" i="1">
                <a:latin typeface="Courier New" pitchFamily="49" charset="0"/>
              </a:rPr>
              <a:t>loop</a:t>
            </a:r>
            <a:r>
              <a:rPr lang="en-US" sz="160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600" i="1">
                <a:latin typeface="Courier New" pitchFamily="49" charset="0"/>
              </a:rPr>
              <a:t>done</a:t>
            </a:r>
            <a:r>
              <a:rPr lang="en-US" sz="1600">
                <a:latin typeface="Courier New" pitchFamily="49" charset="0"/>
              </a:rPr>
              <a:t>: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009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0" y="352425"/>
            <a:ext cx="3581400" cy="1095375"/>
          </a:xfrm>
          <a:noFill/>
          <a:ln/>
        </p:spPr>
        <p:txBody>
          <a:bodyPr/>
          <a:lstStyle/>
          <a:p>
            <a:pPr marL="0" indent="0"/>
            <a:r>
              <a:rPr lang="en-US" dirty="0"/>
              <a:t>Switch Statement Example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6500" y="1905000"/>
            <a:ext cx="3441700" cy="3657600"/>
          </a:xfrm>
          <a:noFill/>
          <a:ln/>
        </p:spPr>
        <p:txBody>
          <a:bodyPr lIns="90487" tIns="44450" rIns="90487" bIns="44450"/>
          <a:lstStyle/>
          <a:p>
            <a:pPr marL="228600" indent="-228600"/>
            <a:r>
              <a:rPr lang="en-US" dirty="0" smtClean="0"/>
              <a:t>Multiple </a:t>
            </a:r>
            <a:r>
              <a:rPr lang="en-US" dirty="0"/>
              <a:t>case </a:t>
            </a:r>
            <a:r>
              <a:rPr lang="en-US" dirty="0" smtClean="0"/>
              <a:t>labels</a:t>
            </a:r>
          </a:p>
          <a:p>
            <a:pPr marL="628650" lvl="1" indent="-228600"/>
            <a:r>
              <a:rPr lang="en-US" dirty="0" smtClean="0"/>
              <a:t>Here: 5, 6</a:t>
            </a:r>
            <a:endParaRPr lang="en-US" dirty="0"/>
          </a:p>
          <a:p>
            <a:pPr marL="228600" indent="-228600"/>
            <a:r>
              <a:rPr lang="en-US" dirty="0"/>
              <a:t>Fall through </a:t>
            </a:r>
            <a:r>
              <a:rPr lang="en-US" dirty="0" smtClean="0"/>
              <a:t>cases</a:t>
            </a:r>
          </a:p>
          <a:p>
            <a:pPr marL="628650" lvl="1" indent="-228600"/>
            <a:r>
              <a:rPr lang="en-US" dirty="0" smtClean="0"/>
              <a:t>Here: 2</a:t>
            </a:r>
            <a:endParaRPr lang="en-US" dirty="0"/>
          </a:p>
          <a:p>
            <a:pPr marL="228600" indent="-228600"/>
            <a:r>
              <a:rPr lang="en-US" dirty="0"/>
              <a:t>Missing </a:t>
            </a:r>
            <a:r>
              <a:rPr lang="en-US" dirty="0" smtClean="0"/>
              <a:t>cases</a:t>
            </a:r>
          </a:p>
          <a:p>
            <a:pPr marL="628650" lvl="1" indent="-228600"/>
            <a:r>
              <a:rPr lang="en-US" dirty="0" smtClean="0"/>
              <a:t>Here: 4</a:t>
            </a:r>
            <a:endParaRPr lang="en-US" dirty="0"/>
          </a:p>
        </p:txBody>
      </p:sp>
      <p:sp>
        <p:nvSpPr>
          <p:cNvPr id="281604" name="Rectangle 4"/>
          <p:cNvSpPr>
            <a:spLocks noChangeArrowheads="1"/>
          </p:cNvSpPr>
          <p:nvPr/>
        </p:nvSpPr>
        <p:spPr bwMode="auto">
          <a:xfrm>
            <a:off x="152400" y="381000"/>
            <a:ext cx="4114800" cy="64182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long </a:t>
            </a:r>
            <a:r>
              <a:rPr lang="en-US" sz="1800" dirty="0" err="1" smtClean="0">
                <a:latin typeface="Courier New" pitchFamily="49" charset="0"/>
              </a:rPr>
              <a:t>switch_eg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   (long </a:t>
            </a:r>
            <a:r>
              <a:rPr lang="en-US" sz="1800" dirty="0">
                <a:latin typeface="Courier New" pitchFamily="49" charset="0"/>
              </a:rPr>
              <a:t>x, long y, long z)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long w = 1;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switch(x)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case 1: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 w = y*z;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 break;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case 2: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 w = y/z;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 /* Fall Through */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case 3: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 w += z;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 break;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case 5: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case 6: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 w -= z;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 break;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default: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 w = 2;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return w;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613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17512"/>
            <a:ext cx="6451600" cy="573088"/>
          </a:xfrm>
        </p:spPr>
        <p:txBody>
          <a:bodyPr/>
          <a:lstStyle/>
          <a:p>
            <a:r>
              <a:rPr lang="en-US"/>
              <a:t>Jump Table Structure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6019800" y="1588532"/>
            <a:ext cx="2590800" cy="838200"/>
            <a:chOff x="3696" y="864"/>
            <a:chExt cx="1632" cy="528"/>
          </a:xfrm>
        </p:grpSpPr>
        <p:sp>
          <p:nvSpPr>
            <p:cNvPr id="210949" name="Rectangle 5"/>
            <p:cNvSpPr>
              <a:spLocks noChangeArrowheads="1"/>
            </p:cNvSpPr>
            <p:nvPr/>
          </p:nvSpPr>
          <p:spPr bwMode="auto">
            <a:xfrm>
              <a:off x="4320" y="864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Code Block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10950" name="Rectangle 6"/>
            <p:cNvSpPr>
              <a:spLocks noChangeArrowheads="1"/>
            </p:cNvSpPr>
            <p:nvPr/>
          </p:nvSpPr>
          <p:spPr bwMode="auto">
            <a:xfrm>
              <a:off x="3696" y="864"/>
              <a:ext cx="63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Targ0:</a:t>
              </a: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6019800" y="2579132"/>
            <a:ext cx="2590800" cy="838200"/>
            <a:chOff x="3696" y="1488"/>
            <a:chExt cx="1632" cy="528"/>
          </a:xfrm>
        </p:grpSpPr>
        <p:sp>
          <p:nvSpPr>
            <p:cNvPr id="210952" name="Rectangle 8"/>
            <p:cNvSpPr>
              <a:spLocks noChangeArrowheads="1"/>
            </p:cNvSpPr>
            <p:nvPr/>
          </p:nvSpPr>
          <p:spPr bwMode="auto">
            <a:xfrm>
              <a:off x="4320" y="1488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Code Block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10953" name="Rectangle 9"/>
            <p:cNvSpPr>
              <a:spLocks noChangeArrowheads="1"/>
            </p:cNvSpPr>
            <p:nvPr/>
          </p:nvSpPr>
          <p:spPr bwMode="auto">
            <a:xfrm>
              <a:off x="3696" y="1488"/>
              <a:ext cx="63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Targ1: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019800" y="3569732"/>
            <a:ext cx="2590800" cy="838200"/>
            <a:chOff x="3696" y="2112"/>
            <a:chExt cx="1632" cy="528"/>
          </a:xfrm>
        </p:grpSpPr>
        <p:sp>
          <p:nvSpPr>
            <p:cNvPr id="210955" name="Rectangle 11"/>
            <p:cNvSpPr>
              <a:spLocks noChangeArrowheads="1"/>
            </p:cNvSpPr>
            <p:nvPr/>
          </p:nvSpPr>
          <p:spPr bwMode="auto">
            <a:xfrm>
              <a:off x="4320" y="2112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Code Block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10956" name="Rectangle 12"/>
            <p:cNvSpPr>
              <a:spLocks noChangeArrowheads="1"/>
            </p:cNvSpPr>
            <p:nvPr/>
          </p:nvSpPr>
          <p:spPr bwMode="auto">
            <a:xfrm>
              <a:off x="3696" y="2112"/>
              <a:ext cx="63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Targ2: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5715000" y="5703332"/>
            <a:ext cx="2863850" cy="838200"/>
            <a:chOff x="3504" y="3456"/>
            <a:chExt cx="1804" cy="528"/>
          </a:xfrm>
        </p:grpSpPr>
        <p:sp>
          <p:nvSpPr>
            <p:cNvPr id="210958" name="Rectangle 14"/>
            <p:cNvSpPr>
              <a:spLocks noChangeArrowheads="1"/>
            </p:cNvSpPr>
            <p:nvPr/>
          </p:nvSpPr>
          <p:spPr bwMode="auto">
            <a:xfrm>
              <a:off x="4300" y="3456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Code Block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i="1" dirty="0">
                  <a:latin typeface="Calibri" pitchFamily="34" charset="0"/>
                </a:rPr>
                <a:t>n</a:t>
              </a:r>
              <a:r>
                <a:rPr lang="en-US" sz="1800" dirty="0">
                  <a:latin typeface="Calibri" pitchFamily="34" charset="0"/>
                </a:rPr>
                <a:t>–1</a:t>
              </a:r>
            </a:p>
          </p:txBody>
        </p:sp>
        <p:sp>
          <p:nvSpPr>
            <p:cNvPr id="210959" name="Rectangle 15"/>
            <p:cNvSpPr>
              <a:spLocks noChangeArrowheads="1"/>
            </p:cNvSpPr>
            <p:nvPr/>
          </p:nvSpPr>
          <p:spPr bwMode="auto">
            <a:xfrm>
              <a:off x="3504" y="3456"/>
              <a:ext cx="80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Targ</a:t>
              </a:r>
              <a:r>
                <a:rPr lang="en-US" sz="1800" i="1">
                  <a:latin typeface="Courier New" pitchFamily="49" charset="0"/>
                </a:rPr>
                <a:t>n</a:t>
              </a:r>
              <a:r>
                <a:rPr lang="en-US" sz="1800">
                  <a:latin typeface="Courier New" pitchFamily="49" charset="0"/>
                </a:rPr>
                <a:t>-1:</a:t>
              </a:r>
            </a:p>
          </p:txBody>
        </p:sp>
      </p:grpSp>
      <p:sp>
        <p:nvSpPr>
          <p:cNvPr id="210960" name="Rectangle 16"/>
          <p:cNvSpPr>
            <a:spLocks noChangeArrowheads="1"/>
          </p:cNvSpPr>
          <p:nvPr/>
        </p:nvSpPr>
        <p:spPr bwMode="auto">
          <a:xfrm>
            <a:off x="7010400" y="4560332"/>
            <a:ext cx="1600200" cy="914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•</a:t>
            </a:r>
          </a:p>
        </p:txBody>
      </p:sp>
      <p:sp>
        <p:nvSpPr>
          <p:cNvPr id="210962" name="Rectangle 18"/>
          <p:cNvSpPr>
            <a:spLocks noChangeArrowheads="1"/>
          </p:cNvSpPr>
          <p:nvPr/>
        </p:nvSpPr>
        <p:spPr bwMode="auto">
          <a:xfrm>
            <a:off x="3838575" y="1664732"/>
            <a:ext cx="1600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Targ0</a:t>
            </a:r>
          </a:p>
        </p:txBody>
      </p:sp>
      <p:sp>
        <p:nvSpPr>
          <p:cNvPr id="210963" name="Rectangle 19"/>
          <p:cNvSpPr>
            <a:spLocks noChangeArrowheads="1"/>
          </p:cNvSpPr>
          <p:nvPr/>
        </p:nvSpPr>
        <p:spPr bwMode="auto">
          <a:xfrm>
            <a:off x="3838575" y="2045732"/>
            <a:ext cx="1600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Targ1</a:t>
            </a:r>
          </a:p>
        </p:txBody>
      </p:sp>
      <p:sp>
        <p:nvSpPr>
          <p:cNvPr id="210964" name="Rectangle 20"/>
          <p:cNvSpPr>
            <a:spLocks noChangeArrowheads="1"/>
          </p:cNvSpPr>
          <p:nvPr/>
        </p:nvSpPr>
        <p:spPr bwMode="auto">
          <a:xfrm>
            <a:off x="3838575" y="2426732"/>
            <a:ext cx="1600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Targ2</a:t>
            </a:r>
          </a:p>
        </p:txBody>
      </p:sp>
      <p:sp>
        <p:nvSpPr>
          <p:cNvPr id="210965" name="Rectangle 21"/>
          <p:cNvSpPr>
            <a:spLocks noChangeArrowheads="1"/>
          </p:cNvSpPr>
          <p:nvPr/>
        </p:nvSpPr>
        <p:spPr bwMode="auto">
          <a:xfrm>
            <a:off x="3838575" y="3722132"/>
            <a:ext cx="16002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Targ</a:t>
            </a:r>
            <a:r>
              <a:rPr lang="en-US" sz="1800" i="1">
                <a:latin typeface="Courier New" pitchFamily="49" charset="0"/>
              </a:rPr>
              <a:t>n</a:t>
            </a:r>
            <a:r>
              <a:rPr lang="en-US" sz="1800">
                <a:latin typeface="Courier New" pitchFamily="49" charset="0"/>
              </a:rPr>
              <a:t>-1</a:t>
            </a:r>
          </a:p>
        </p:txBody>
      </p:sp>
      <p:sp>
        <p:nvSpPr>
          <p:cNvPr id="210966" name="Rectangle 22"/>
          <p:cNvSpPr>
            <a:spLocks noChangeArrowheads="1"/>
          </p:cNvSpPr>
          <p:nvPr/>
        </p:nvSpPr>
        <p:spPr bwMode="auto">
          <a:xfrm>
            <a:off x="3838575" y="2807732"/>
            <a:ext cx="160020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•</a:t>
            </a:r>
          </a:p>
        </p:txBody>
      </p:sp>
      <p:sp>
        <p:nvSpPr>
          <p:cNvPr id="210967" name="Rectangle 23"/>
          <p:cNvSpPr>
            <a:spLocks noChangeArrowheads="1"/>
          </p:cNvSpPr>
          <p:nvPr/>
        </p:nvSpPr>
        <p:spPr bwMode="auto">
          <a:xfrm>
            <a:off x="2971800" y="1664732"/>
            <a:ext cx="8667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jtab:</a:t>
            </a:r>
          </a:p>
        </p:txBody>
      </p:sp>
      <p:sp>
        <p:nvSpPr>
          <p:cNvPr id="210968" name="Rectangle 24"/>
          <p:cNvSpPr>
            <a:spLocks noChangeArrowheads="1"/>
          </p:cNvSpPr>
          <p:nvPr/>
        </p:nvSpPr>
        <p:spPr bwMode="auto">
          <a:xfrm>
            <a:off x="304800" y="5093732"/>
            <a:ext cx="29718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target = JTab[x];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goto *target;</a:t>
            </a:r>
          </a:p>
        </p:txBody>
      </p:sp>
      <p:sp>
        <p:nvSpPr>
          <p:cNvPr id="210969" name="Rectangle 25"/>
          <p:cNvSpPr>
            <a:spLocks noChangeArrowheads="1"/>
          </p:cNvSpPr>
          <p:nvPr/>
        </p:nvSpPr>
        <p:spPr bwMode="auto">
          <a:xfrm>
            <a:off x="304800" y="1664732"/>
            <a:ext cx="2286000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switch(x)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case val_0: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i="1" dirty="0">
                <a:latin typeface="Calibri" pitchFamily="34" charset="0"/>
              </a:rPr>
              <a:t>Block</a:t>
            </a:r>
            <a:r>
              <a:rPr lang="en-US" sz="1800" dirty="0">
                <a:latin typeface="Calibri" pitchFamily="34" charset="0"/>
              </a:rPr>
              <a:t> 0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case val_1: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i="1" dirty="0">
                <a:latin typeface="Calibri" pitchFamily="34" charset="0"/>
              </a:rPr>
              <a:t>Block</a:t>
            </a:r>
            <a:r>
              <a:rPr lang="en-US" sz="1800" dirty="0">
                <a:latin typeface="Calibri" pitchFamily="34" charset="0"/>
              </a:rPr>
              <a:t> 1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• • •</a:t>
            </a:r>
            <a:endParaRPr lang="en-US" sz="18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case val_</a:t>
            </a:r>
            <a:r>
              <a:rPr lang="en-US" sz="1800" i="1" dirty="0">
                <a:latin typeface="Courier New" pitchFamily="49" charset="0"/>
              </a:rPr>
              <a:t>n</a:t>
            </a:r>
            <a:r>
              <a:rPr lang="en-US" sz="1800" dirty="0">
                <a:latin typeface="Courier New" pitchFamily="49" charset="0"/>
              </a:rPr>
              <a:t>-1: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i="1" dirty="0">
                <a:latin typeface="Calibri" pitchFamily="34" charset="0"/>
              </a:rPr>
              <a:t>Block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i="1" dirty="0">
                <a:latin typeface="Calibri" pitchFamily="34" charset="0"/>
              </a:rPr>
              <a:t>n</a:t>
            </a:r>
            <a:r>
              <a:rPr lang="en-US" sz="1800" dirty="0">
                <a:latin typeface="Calibri" pitchFamily="34" charset="0"/>
              </a:rPr>
              <a:t>–1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10970" name="Rectangle 26"/>
          <p:cNvSpPr>
            <a:spLocks noChangeArrowheads="1"/>
          </p:cNvSpPr>
          <p:nvPr/>
        </p:nvSpPr>
        <p:spPr bwMode="auto">
          <a:xfrm>
            <a:off x="228600" y="1295400"/>
            <a:ext cx="136454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Switch Form</a:t>
            </a:r>
          </a:p>
        </p:txBody>
      </p:sp>
      <p:sp>
        <p:nvSpPr>
          <p:cNvPr id="210971" name="Rectangle 27"/>
          <p:cNvSpPr>
            <a:spLocks noChangeArrowheads="1"/>
          </p:cNvSpPr>
          <p:nvPr/>
        </p:nvSpPr>
        <p:spPr bwMode="auto">
          <a:xfrm>
            <a:off x="209493" y="4724400"/>
            <a:ext cx="25337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Approximate </a:t>
            </a:r>
            <a:r>
              <a:rPr lang="en-US" sz="1800" dirty="0">
                <a:latin typeface="Calibri" pitchFamily="34" charset="0"/>
              </a:rPr>
              <a:t>Translation</a:t>
            </a:r>
          </a:p>
        </p:txBody>
      </p:sp>
      <p:sp>
        <p:nvSpPr>
          <p:cNvPr id="210972" name="Rectangle 28"/>
          <p:cNvSpPr>
            <a:spLocks noChangeArrowheads="1"/>
          </p:cNvSpPr>
          <p:nvPr/>
        </p:nvSpPr>
        <p:spPr bwMode="auto">
          <a:xfrm>
            <a:off x="3727514" y="1283732"/>
            <a:ext cx="125406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Jump Table</a:t>
            </a:r>
          </a:p>
        </p:txBody>
      </p:sp>
      <p:sp>
        <p:nvSpPr>
          <p:cNvPr id="210973" name="Rectangle 29"/>
          <p:cNvSpPr>
            <a:spLocks noChangeArrowheads="1"/>
          </p:cNvSpPr>
          <p:nvPr/>
        </p:nvSpPr>
        <p:spPr bwMode="auto">
          <a:xfrm>
            <a:off x="6934200" y="1219200"/>
            <a:ext cx="14300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Jump Targets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64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60" grpId="0" animBg="1"/>
      <p:bldP spid="210962" grpId="0" animBg="1"/>
      <p:bldP spid="210963" grpId="0" animBg="1"/>
      <p:bldP spid="210964" grpId="0" animBg="1"/>
      <p:bldP spid="210965" grpId="0" animBg="1"/>
      <p:bldP spid="210966" grpId="0" animBg="1"/>
      <p:bldP spid="210967" grpId="0"/>
      <p:bldP spid="210968" grpId="0" animBg="1"/>
      <p:bldP spid="210971" grpId="0"/>
      <p:bldP spid="210972" grpId="0"/>
      <p:bldP spid="21097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Switch Statement Example (IA32)</a:t>
            </a:r>
          </a:p>
        </p:txBody>
      </p:sp>
      <p:sp>
        <p:nvSpPr>
          <p:cNvPr id="211972" name="Rectangle 4"/>
          <p:cNvSpPr>
            <a:spLocks noChangeArrowheads="1"/>
          </p:cNvSpPr>
          <p:nvPr/>
        </p:nvSpPr>
        <p:spPr bwMode="auto">
          <a:xfrm>
            <a:off x="368300" y="3867898"/>
            <a:ext cx="3441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Setup:</a:t>
            </a:r>
          </a:p>
        </p:txBody>
      </p:sp>
      <p:sp>
        <p:nvSpPr>
          <p:cNvPr id="211973" name="Rectangle 5"/>
          <p:cNvSpPr>
            <a:spLocks noChangeArrowheads="1"/>
          </p:cNvSpPr>
          <p:nvPr/>
        </p:nvSpPr>
        <p:spPr bwMode="auto">
          <a:xfrm>
            <a:off x="1371600" y="3870325"/>
            <a:ext cx="6248400" cy="283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3260725" algn="l"/>
              </a:tabLst>
            </a:pPr>
            <a:r>
              <a:rPr lang="en-US" sz="1800">
                <a:latin typeface="Courier New" pitchFamily="49" charset="0"/>
              </a:rPr>
              <a:t>switch_eg:</a:t>
            </a:r>
          </a:p>
          <a:p>
            <a:pPr>
              <a:lnSpc>
                <a:spcPct val="100000"/>
              </a:lnSpc>
              <a:tabLst>
                <a:tab pos="342900" algn="l"/>
                <a:tab pos="3260725" algn="l"/>
              </a:tabLst>
            </a:pPr>
            <a:r>
              <a:rPr lang="en-US" sz="1800">
                <a:latin typeface="Courier New" pitchFamily="49" charset="0"/>
              </a:rPr>
              <a:t>	pushl %ebp	# Setup</a:t>
            </a:r>
          </a:p>
          <a:p>
            <a:pPr>
              <a:lnSpc>
                <a:spcPct val="100000"/>
              </a:lnSpc>
              <a:tabLst>
                <a:tab pos="342900" algn="l"/>
                <a:tab pos="3260725" algn="l"/>
              </a:tabLst>
            </a:pPr>
            <a:r>
              <a:rPr lang="en-US" sz="1800">
                <a:latin typeface="Courier New" pitchFamily="49" charset="0"/>
              </a:rPr>
              <a:t>	movl  %esp, %ebp	# Setup</a:t>
            </a:r>
          </a:p>
          <a:p>
            <a:pPr>
              <a:lnSpc>
                <a:spcPct val="100000"/>
              </a:lnSpc>
              <a:tabLst>
                <a:tab pos="342900" algn="l"/>
                <a:tab pos="3260725" algn="l"/>
              </a:tabLst>
            </a:pPr>
            <a:r>
              <a:rPr lang="en-US" sz="1800">
                <a:latin typeface="Courier New" pitchFamily="49" charset="0"/>
              </a:rPr>
              <a:t>	pushl %ebx	# Setup</a:t>
            </a:r>
          </a:p>
          <a:p>
            <a:pPr>
              <a:lnSpc>
                <a:spcPct val="100000"/>
              </a:lnSpc>
              <a:tabLst>
                <a:tab pos="342900" algn="l"/>
                <a:tab pos="3260725" algn="l"/>
              </a:tabLst>
            </a:pPr>
            <a:r>
              <a:rPr lang="en-US" sz="1800">
                <a:latin typeface="Courier New" pitchFamily="49" charset="0"/>
              </a:rPr>
              <a:t>	movl  $1, %ebx	# w = 1</a:t>
            </a:r>
          </a:p>
          <a:p>
            <a:pPr>
              <a:lnSpc>
                <a:spcPct val="100000"/>
              </a:lnSpc>
              <a:tabLst>
                <a:tab pos="342900" algn="l"/>
                <a:tab pos="3260725" algn="l"/>
              </a:tabLst>
            </a:pPr>
            <a:r>
              <a:rPr lang="en-US" sz="1800">
                <a:latin typeface="Courier New" pitchFamily="49" charset="0"/>
              </a:rPr>
              <a:t>	movl  8(%ebp), %edx	# edx = x</a:t>
            </a:r>
          </a:p>
          <a:p>
            <a:pPr>
              <a:lnSpc>
                <a:spcPct val="100000"/>
              </a:lnSpc>
              <a:tabLst>
                <a:tab pos="342900" algn="l"/>
                <a:tab pos="3260725" algn="l"/>
              </a:tabLst>
            </a:pPr>
            <a:r>
              <a:rPr lang="en-US" sz="1800">
                <a:latin typeface="Courier New" pitchFamily="49" charset="0"/>
              </a:rPr>
              <a:t>	movl  16(%ebp), %ecx	# ecx = z</a:t>
            </a:r>
          </a:p>
          <a:p>
            <a:pPr>
              <a:lnSpc>
                <a:spcPct val="100000"/>
              </a:lnSpc>
              <a:tabLst>
                <a:tab pos="342900" algn="l"/>
                <a:tab pos="3260725" algn="l"/>
              </a:tabLst>
            </a:pPr>
            <a:r>
              <a:rPr lang="en-US" sz="1800">
                <a:latin typeface="Courier New" pitchFamily="49" charset="0"/>
              </a:rPr>
              <a:t>	cmpl  $6, %edx	# x:6</a:t>
            </a:r>
          </a:p>
          <a:p>
            <a:pPr>
              <a:lnSpc>
                <a:spcPct val="100000"/>
              </a:lnSpc>
              <a:tabLst>
                <a:tab pos="342900" algn="l"/>
                <a:tab pos="3260725" algn="l"/>
              </a:tabLst>
            </a:pPr>
            <a:r>
              <a:rPr lang="en-US" sz="1800">
                <a:latin typeface="Courier New" pitchFamily="49" charset="0"/>
              </a:rPr>
              <a:t>	ja    .L61	# if &gt; goto default</a:t>
            </a:r>
          </a:p>
          <a:p>
            <a:pPr>
              <a:lnSpc>
                <a:spcPct val="100000"/>
              </a:lnSpc>
              <a:tabLst>
                <a:tab pos="342900" algn="l"/>
                <a:tab pos="3260725" algn="l"/>
              </a:tabLst>
            </a:pPr>
            <a:r>
              <a:rPr lang="en-US" sz="1800">
                <a:latin typeface="Courier New" pitchFamily="49" charset="0"/>
              </a:rPr>
              <a:t>	jmp   *.L62(,%edx,4)	# goto JTab[x]</a:t>
            </a:r>
          </a:p>
        </p:txBody>
      </p:sp>
      <p:sp>
        <p:nvSpPr>
          <p:cNvPr id="211976" name="Rectangle 8"/>
          <p:cNvSpPr>
            <a:spLocks noChangeArrowheads="1"/>
          </p:cNvSpPr>
          <p:nvPr/>
        </p:nvSpPr>
        <p:spPr bwMode="auto">
          <a:xfrm>
            <a:off x="457200" y="1351841"/>
            <a:ext cx="5562600" cy="2305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long </a:t>
            </a:r>
            <a:r>
              <a:rPr lang="en-US" sz="1800" dirty="0" err="1" smtClean="0">
                <a:latin typeface="Courier New" pitchFamily="49" charset="0"/>
              </a:rPr>
              <a:t>switch_eg</a:t>
            </a:r>
            <a:r>
              <a:rPr lang="en-US" sz="1800" dirty="0" smtClean="0">
                <a:latin typeface="Courier New" pitchFamily="49" charset="0"/>
              </a:rPr>
              <a:t>(long </a:t>
            </a:r>
            <a:r>
              <a:rPr lang="en-US" sz="1800" dirty="0">
                <a:latin typeface="Courier New" pitchFamily="49" charset="0"/>
              </a:rPr>
              <a:t>x, long y, long z)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long w = 1;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switch(x)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. . .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return w;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724400" y="5029200"/>
            <a:ext cx="2683395" cy="1676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 smtClean="0">
                <a:latin typeface="Calibri" pitchFamily="34" charset="0"/>
              </a:rPr>
              <a:t>Translation?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235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Switch Statement Example (IA32)</a:t>
            </a:r>
          </a:p>
        </p:txBody>
      </p:sp>
      <p:sp>
        <p:nvSpPr>
          <p:cNvPr id="211972" name="Rectangle 4"/>
          <p:cNvSpPr>
            <a:spLocks noChangeArrowheads="1"/>
          </p:cNvSpPr>
          <p:nvPr/>
        </p:nvSpPr>
        <p:spPr bwMode="auto">
          <a:xfrm>
            <a:off x="368300" y="3867898"/>
            <a:ext cx="3441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Setup:</a:t>
            </a:r>
          </a:p>
        </p:txBody>
      </p:sp>
      <p:sp>
        <p:nvSpPr>
          <p:cNvPr id="211973" name="Rectangle 5"/>
          <p:cNvSpPr>
            <a:spLocks noChangeArrowheads="1"/>
          </p:cNvSpPr>
          <p:nvPr/>
        </p:nvSpPr>
        <p:spPr bwMode="auto">
          <a:xfrm>
            <a:off x="1371600" y="3870325"/>
            <a:ext cx="6248400" cy="283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3260725" algn="l"/>
              </a:tabLst>
            </a:pPr>
            <a:r>
              <a:rPr lang="en-US" sz="1800" dirty="0" err="1">
                <a:latin typeface="Courier New" pitchFamily="49" charset="0"/>
              </a:rPr>
              <a:t>switch_eg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342900" algn="l"/>
                <a:tab pos="3260725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	# Setup</a:t>
            </a:r>
          </a:p>
          <a:p>
            <a:pPr>
              <a:lnSpc>
                <a:spcPct val="100000"/>
              </a:lnSpc>
              <a:tabLst>
                <a:tab pos="342900" algn="l"/>
                <a:tab pos="3260725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</a:rPr>
              <a:t>esp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	# Setup</a:t>
            </a:r>
          </a:p>
          <a:p>
            <a:pPr>
              <a:lnSpc>
                <a:spcPct val="100000"/>
              </a:lnSpc>
              <a:tabLst>
                <a:tab pos="342900" algn="l"/>
                <a:tab pos="3260725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# Setup</a:t>
            </a:r>
          </a:p>
          <a:p>
            <a:pPr>
              <a:lnSpc>
                <a:spcPct val="100000"/>
              </a:lnSpc>
              <a:tabLst>
                <a:tab pos="342900" algn="l"/>
                <a:tab pos="3260725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$1, 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w</a:t>
            </a:r>
            <a:r>
              <a:rPr lang="en-US" sz="1800" dirty="0">
                <a:latin typeface="Courier New" pitchFamily="49" charset="0"/>
              </a:rPr>
              <a:t> = 1</a:t>
            </a:r>
          </a:p>
          <a:p>
            <a:pPr>
              <a:lnSpc>
                <a:spcPct val="100000"/>
              </a:lnSpc>
              <a:tabLst>
                <a:tab pos="342900" algn="l"/>
                <a:tab pos="3260725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8(%ebp),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3260725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16(%ebp), 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z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3260725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cmpl</a:t>
            </a:r>
            <a:r>
              <a:rPr lang="en-US" sz="1800" dirty="0">
                <a:latin typeface="Courier New" pitchFamily="49" charset="0"/>
              </a:rPr>
              <a:t>  $6,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x:6</a:t>
            </a:r>
          </a:p>
          <a:p>
            <a:pPr>
              <a:lnSpc>
                <a:spcPct val="100000"/>
              </a:lnSpc>
              <a:tabLst>
                <a:tab pos="342900" algn="l"/>
                <a:tab pos="3260725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ja</a:t>
            </a:r>
            <a:r>
              <a:rPr lang="en-US" sz="1800" dirty="0">
                <a:latin typeface="Courier New" pitchFamily="49" charset="0"/>
              </a:rPr>
              <a:t>    .L61	# if &gt;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default</a:t>
            </a:r>
          </a:p>
          <a:p>
            <a:pPr>
              <a:lnSpc>
                <a:spcPct val="100000"/>
              </a:lnSpc>
              <a:tabLst>
                <a:tab pos="342900" algn="l"/>
                <a:tab pos="3260725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jmp</a:t>
            </a:r>
            <a:r>
              <a:rPr lang="en-US" sz="1800" dirty="0">
                <a:latin typeface="Courier New" pitchFamily="49" charset="0"/>
              </a:rPr>
              <a:t>   *.L62(,%edx,4)	#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JTab[x</a:t>
            </a:r>
            <a:r>
              <a:rPr lang="en-US" sz="1800" dirty="0">
                <a:latin typeface="Courier New" pitchFamily="49" charset="0"/>
              </a:rPr>
              <a:t>]</a:t>
            </a:r>
          </a:p>
        </p:txBody>
      </p:sp>
      <p:sp>
        <p:nvSpPr>
          <p:cNvPr id="211976" name="Rectangle 8"/>
          <p:cNvSpPr>
            <a:spLocks noChangeArrowheads="1"/>
          </p:cNvSpPr>
          <p:nvPr/>
        </p:nvSpPr>
        <p:spPr bwMode="auto">
          <a:xfrm>
            <a:off x="457200" y="1351841"/>
            <a:ext cx="5562600" cy="2305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long </a:t>
            </a:r>
            <a:r>
              <a:rPr lang="en-US" sz="1800" dirty="0" err="1" smtClean="0">
                <a:latin typeface="Courier New" pitchFamily="49" charset="0"/>
              </a:rPr>
              <a:t>switch_eg</a:t>
            </a:r>
            <a:r>
              <a:rPr lang="en-US" sz="1800" dirty="0" smtClean="0">
                <a:latin typeface="Courier New" pitchFamily="49" charset="0"/>
              </a:rPr>
              <a:t>(long </a:t>
            </a:r>
            <a:r>
              <a:rPr lang="en-US" sz="1800" dirty="0">
                <a:latin typeface="Courier New" pitchFamily="49" charset="0"/>
              </a:rPr>
              <a:t>x, long y, long z)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long w = 1;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switch(x)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. . .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return w;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6172200"/>
            <a:ext cx="968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Indirect 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jump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1031287" y="6351496"/>
            <a:ext cx="631665" cy="381000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2200" y="2743200"/>
            <a:ext cx="1235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Jump table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248400" y="3124200"/>
            <a:ext cx="2819400" cy="22442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400">
                <a:latin typeface="Courier New" pitchFamily="49" charset="0"/>
              </a:rPr>
              <a:t>.section .rodata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400">
                <a:latin typeface="Courier New" pitchFamily="49" charset="0"/>
              </a:rPr>
              <a:t>   .align 4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400">
                <a:latin typeface="Courier New" pitchFamily="49" charset="0"/>
              </a:rPr>
              <a:t>.L62: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400">
                <a:latin typeface="Courier New" pitchFamily="49" charset="0"/>
              </a:rPr>
              <a:t>	.long   .L61  # x = 0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400">
                <a:latin typeface="Courier New" pitchFamily="49" charset="0"/>
              </a:rPr>
              <a:t>	.long   .L56  # x = 1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400">
                <a:latin typeface="Courier New" pitchFamily="49" charset="0"/>
              </a:rPr>
              <a:t>	.long   .L57  # x = 2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400">
                <a:latin typeface="Courier New" pitchFamily="49" charset="0"/>
              </a:rPr>
              <a:t>	.long   .L58  # x = 3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400">
                <a:latin typeface="Courier New" pitchFamily="49" charset="0"/>
              </a:rPr>
              <a:t>	.long   .L61  # x = 4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400">
                <a:latin typeface="Courier New" pitchFamily="49" charset="0"/>
              </a:rPr>
              <a:t>	.long   .L60  # x = 5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400">
                <a:latin typeface="Courier New" pitchFamily="49" charset="0"/>
              </a:rPr>
              <a:t>	.long   .L60  # x = 6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415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086600" cy="573088"/>
          </a:xfrm>
        </p:spPr>
        <p:txBody>
          <a:bodyPr/>
          <a:lstStyle/>
          <a:p>
            <a:r>
              <a:rPr lang="en-US"/>
              <a:t>Assembly Setup Explanation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307387" cy="5454650"/>
          </a:xfrm>
        </p:spPr>
        <p:txBody>
          <a:bodyPr/>
          <a:lstStyle/>
          <a:p>
            <a:r>
              <a:rPr lang="en-US" dirty="0"/>
              <a:t>Table Structure</a:t>
            </a:r>
          </a:p>
          <a:p>
            <a:pPr lvl="1"/>
            <a:r>
              <a:rPr lang="en-US" dirty="0"/>
              <a:t>Each target requires 4 bytes</a:t>
            </a:r>
          </a:p>
          <a:p>
            <a:pPr lvl="1"/>
            <a:r>
              <a:rPr lang="en-US" dirty="0"/>
              <a:t>Base address at </a:t>
            </a:r>
            <a:r>
              <a:rPr lang="en-US" b="1" dirty="0">
                <a:latin typeface="Courier New" pitchFamily="49" charset="0"/>
              </a:rPr>
              <a:t>.L62</a:t>
            </a:r>
            <a:endParaRPr lang="en-US" b="1" dirty="0"/>
          </a:p>
          <a:p>
            <a:endParaRPr lang="en-US" dirty="0" smtClean="0"/>
          </a:p>
          <a:p>
            <a:r>
              <a:rPr lang="en-US" dirty="0" smtClean="0"/>
              <a:t>Jumping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b="1" dirty="0" smtClean="0">
                <a:solidFill>
                  <a:srgbClr val="C00000"/>
                </a:solidFill>
              </a:rPr>
              <a:t>Direct: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jmp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.L61</a:t>
            </a:r>
          </a:p>
          <a:p>
            <a:pPr lvl="1"/>
            <a:r>
              <a:rPr lang="en-US" b="0" dirty="0"/>
              <a:t>Jump target is denoted by label </a:t>
            </a:r>
            <a:r>
              <a:rPr lang="en-US" b="1" dirty="0">
                <a:latin typeface="Courier New" pitchFamily="49" charset="0"/>
              </a:rPr>
              <a:t>.L61</a:t>
            </a:r>
          </a:p>
          <a:p>
            <a:pPr lvl="1">
              <a:buFont typeface="Wingdings" pitchFamily="2" charset="2"/>
              <a:buNone/>
            </a:pPr>
            <a:endParaRPr lang="en-US" dirty="0" smtClean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b="1" dirty="0" smtClean="0">
                <a:solidFill>
                  <a:srgbClr val="C00000"/>
                </a:solidFill>
              </a:rPr>
              <a:t>Indirect: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jmp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*.L62(,%edx,4)</a:t>
            </a:r>
            <a:endParaRPr lang="en-US" sz="2400" b="1" dirty="0">
              <a:latin typeface="Courier New" pitchFamily="49" charset="0"/>
            </a:endParaRPr>
          </a:p>
          <a:p>
            <a:pPr lvl="1"/>
            <a:r>
              <a:rPr lang="en-US" b="0" dirty="0"/>
              <a:t>Start of jump </a:t>
            </a:r>
            <a:r>
              <a:rPr lang="en-US" b="0" dirty="0" smtClean="0"/>
              <a:t>table: </a:t>
            </a:r>
            <a:r>
              <a:rPr lang="en-US" b="1" dirty="0" smtClean="0"/>
              <a:t>.</a:t>
            </a:r>
            <a:r>
              <a:rPr lang="en-US" b="1" dirty="0" smtClean="0">
                <a:latin typeface="Courier New" pitchFamily="49" charset="0"/>
              </a:rPr>
              <a:t>L62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b="0" dirty="0" smtClean="0"/>
              <a:t>Must </a:t>
            </a:r>
            <a:r>
              <a:rPr lang="en-US" b="0" dirty="0"/>
              <a:t>scale by factor of 4 </a:t>
            </a:r>
            <a:r>
              <a:rPr lang="en-US" b="0" dirty="0" smtClean="0"/>
              <a:t>(labels have 32-bit = </a:t>
            </a:r>
            <a:r>
              <a:rPr lang="en-US" dirty="0" smtClean="0"/>
              <a:t>4 Bytes on IA32)</a:t>
            </a:r>
            <a:endParaRPr lang="en-US" b="0" dirty="0"/>
          </a:p>
          <a:p>
            <a:pPr lvl="1"/>
            <a:r>
              <a:rPr lang="en-US" b="0" dirty="0"/>
              <a:t>Fetch target from effective Address </a:t>
            </a:r>
            <a:r>
              <a:rPr lang="en-US" b="1" dirty="0"/>
              <a:t>.</a:t>
            </a:r>
            <a:r>
              <a:rPr lang="en-US" b="1" dirty="0" smtClean="0">
                <a:latin typeface="Courier New" pitchFamily="49" charset="0"/>
              </a:rPr>
              <a:t>L62 </a:t>
            </a:r>
            <a:r>
              <a:rPr lang="en-US" b="1" dirty="0">
                <a:latin typeface="Courier New" pitchFamily="49" charset="0"/>
              </a:rPr>
              <a:t>+ </a:t>
            </a:r>
            <a:r>
              <a:rPr lang="en-US" b="1" dirty="0" err="1" smtClean="0">
                <a:latin typeface="Courier New" pitchFamily="49" charset="0"/>
              </a:rPr>
              <a:t>edx</a:t>
            </a:r>
            <a:r>
              <a:rPr lang="en-US" b="1" dirty="0" smtClean="0">
                <a:latin typeface="Courier New" pitchFamily="49" charset="0"/>
              </a:rPr>
              <a:t>*4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b="0" dirty="0"/>
              <a:t>Only for  0 </a:t>
            </a:r>
            <a:r>
              <a:rPr lang="en-US" b="0" dirty="0">
                <a:sym typeface="Symbol" pitchFamily="18" charset="2"/>
              </a:rPr>
              <a:t></a:t>
            </a:r>
            <a:r>
              <a:rPr lang="en-US" b="0" dirty="0"/>
              <a:t> </a:t>
            </a:r>
            <a:r>
              <a:rPr lang="en-US" b="1" dirty="0">
                <a:latin typeface="Courier New" pitchFamily="49" charset="0"/>
              </a:rPr>
              <a:t>x</a:t>
            </a:r>
            <a:r>
              <a:rPr lang="en-US" b="0" dirty="0"/>
              <a:t> </a:t>
            </a:r>
            <a:r>
              <a:rPr lang="en-US" b="0" dirty="0">
                <a:sym typeface="Symbol" pitchFamily="18" charset="2"/>
              </a:rPr>
              <a:t></a:t>
            </a:r>
            <a:r>
              <a:rPr lang="en-US" b="0" dirty="0"/>
              <a:t> 6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0" y="2017043"/>
            <a:ext cx="3635895" cy="28597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.section .rodata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   .align 4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.L62: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.long   .L61  # x = 0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.long   .L56  # x = 1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.long   .L57  # x = 2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.long   .L58  # x = 3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.long   .L61  # x = 4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.long   .L60  # x = 5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.long   .L60  # x = 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7800" y="1647711"/>
            <a:ext cx="1235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Jump table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391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5334000" cy="573088"/>
          </a:xfrm>
          <a:noFill/>
          <a:ln/>
        </p:spPr>
        <p:txBody>
          <a:bodyPr/>
          <a:lstStyle/>
          <a:p>
            <a:r>
              <a:rPr lang="en-US"/>
              <a:t>Jump Table</a:t>
            </a:r>
          </a:p>
        </p:txBody>
      </p:sp>
      <p:sp>
        <p:nvSpPr>
          <p:cNvPr id="284675" name="Rectangle 3"/>
          <p:cNvSpPr>
            <a:spLocks noChangeArrowheads="1"/>
          </p:cNvSpPr>
          <p:nvPr/>
        </p:nvSpPr>
        <p:spPr bwMode="auto">
          <a:xfrm>
            <a:off x="381000" y="1706563"/>
            <a:ext cx="3505200" cy="28479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.section .rodata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   .align 4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.L62: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.long   .L61  # x = 0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.long   .L56  # x = 1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.long   .L57  # x = 2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.long   .L58  # x = 3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.long   .L61  # x = 4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.long   .L60  # x = 5</a:t>
            </a:r>
          </a:p>
          <a:p>
            <a:pPr>
              <a:lnSpc>
                <a:spcPct val="100000"/>
              </a:lnSpc>
              <a:tabLst>
                <a:tab pos="228600" algn="l"/>
                <a:tab pos="1663700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.long   .L60  # x = 6</a:t>
            </a:r>
          </a:p>
        </p:txBody>
      </p:sp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292100" y="1371600"/>
            <a:ext cx="3441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1800" dirty="0" smtClean="0">
                <a:solidFill>
                  <a:schemeClr val="tx2"/>
                </a:solidFill>
                <a:latin typeface="Calibri" pitchFamily="34" charset="0"/>
              </a:rPr>
              <a:t>Jump table</a:t>
            </a:r>
            <a:endParaRPr lang="en-US" sz="1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84679" name="Rectangle 7"/>
          <p:cNvSpPr>
            <a:spLocks noChangeArrowheads="1"/>
          </p:cNvSpPr>
          <p:nvPr/>
        </p:nvSpPr>
        <p:spPr bwMode="auto">
          <a:xfrm>
            <a:off x="4419600" y="1706563"/>
            <a:ext cx="4419600" cy="47704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switch(x) 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case 1:      // .L56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    w = y*z;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    break;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case 2:      // .L57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    w = y/z;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    /* Fall Through */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case 3:      // .L58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    w += z;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    break;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case 5: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case 6:      // .L60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    w -= z;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    break;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default:     // .L61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    w = 2;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}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 rot="16200000" flipH="1">
            <a:off x="2781300" y="3467100"/>
            <a:ext cx="3048000" cy="1447800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3581400" y="2209800"/>
            <a:ext cx="1447800" cy="762000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3581400" y="2971800"/>
            <a:ext cx="1447800" cy="304800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581400" y="3505200"/>
            <a:ext cx="1447800" cy="304800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rot="16200000" flipH="1">
            <a:off x="3352800" y="4038600"/>
            <a:ext cx="1905000" cy="1447800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3581400" y="4038600"/>
            <a:ext cx="1447800" cy="609600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3581400" y="4343400"/>
            <a:ext cx="1447800" cy="533400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045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686800" cy="573088"/>
          </a:xfrm>
          <a:noFill/>
          <a:ln/>
        </p:spPr>
        <p:txBody>
          <a:bodyPr/>
          <a:lstStyle/>
          <a:p>
            <a:r>
              <a:rPr lang="en-US"/>
              <a:t>Code Blocks (Partial)</a:t>
            </a:r>
          </a:p>
        </p:txBody>
      </p:sp>
      <p:sp>
        <p:nvSpPr>
          <p:cNvPr id="214022" name="Rectangle 6"/>
          <p:cNvSpPr>
            <a:spLocks noChangeArrowheads="1"/>
          </p:cNvSpPr>
          <p:nvPr/>
        </p:nvSpPr>
        <p:spPr bwMode="auto">
          <a:xfrm>
            <a:off x="4267200" y="1295400"/>
            <a:ext cx="4724400" cy="5045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.L61:  // Default case</a:t>
            </a: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movl  $2, %ebx    # w = 2</a:t>
            </a: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movl  %ebx, %eax  # Return w</a:t>
            </a: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popl  %ebx</a:t>
            </a: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leave</a:t>
            </a: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ret</a:t>
            </a: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.L57:  // Case 2:</a:t>
            </a: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movl  12(%ebp), %eax  # y</a:t>
            </a: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cltd             # Div prep</a:t>
            </a: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idivl %ecx       # y/z      </a:t>
            </a: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movl  %eax, %ebx # w = y/z</a:t>
            </a: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# Fall through</a:t>
            </a: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.L58:  // Case 3:            </a:t>
            </a: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addl  %ecx, %ebx # w+= z</a:t>
            </a: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movl  %ebx, %eax # Return w</a:t>
            </a: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popl  %ebx</a:t>
            </a: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leave</a:t>
            </a: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>
                <a:latin typeface="Courier New" pitchFamily="49" charset="0"/>
              </a:rPr>
              <a:t>	ret</a:t>
            </a:r>
          </a:p>
        </p:txBody>
      </p:sp>
      <p:sp>
        <p:nvSpPr>
          <p:cNvPr id="214024" name="Rectangle 8"/>
          <p:cNvSpPr>
            <a:spLocks noChangeArrowheads="1"/>
          </p:cNvSpPr>
          <p:nvPr/>
        </p:nvSpPr>
        <p:spPr bwMode="auto">
          <a:xfrm>
            <a:off x="228600" y="1295400"/>
            <a:ext cx="38862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switch(x</a:t>
            </a:r>
            <a:r>
              <a:rPr lang="en-US" sz="18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latin typeface="Courier New" pitchFamily="49" charset="0"/>
              </a:rPr>
              <a:t>. . </a:t>
            </a:r>
            <a:r>
              <a:rPr lang="en-US" sz="1800" dirty="0" smtClean="0">
                <a:latin typeface="Courier New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case 2:      // .L57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w = y/z;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/* Fall Through */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case </a:t>
            </a:r>
            <a:r>
              <a:rPr lang="en-US" sz="1800" dirty="0">
                <a:latin typeface="Courier New" pitchFamily="49" charset="0"/>
              </a:rPr>
              <a:t>3:      // .L58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w += z;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latin typeface="Courier New" pitchFamily="49" charset="0"/>
              </a:rPr>
              <a:t>break;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. . .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default</a:t>
            </a:r>
            <a:r>
              <a:rPr lang="en-US" sz="1800" dirty="0">
                <a:latin typeface="Courier New" pitchFamily="49" charset="0"/>
              </a:rPr>
              <a:t>:     // .L61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latin typeface="Courier New" pitchFamily="49" charset="0"/>
              </a:rPr>
              <a:t>w = 2;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650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93712"/>
            <a:ext cx="8686800" cy="573088"/>
          </a:xfrm>
          <a:noFill/>
          <a:ln/>
        </p:spPr>
        <p:txBody>
          <a:bodyPr/>
          <a:lstStyle/>
          <a:p>
            <a:r>
              <a:rPr lang="en-US" dirty="0"/>
              <a:t>Code Blocks (Rest)</a:t>
            </a:r>
          </a:p>
        </p:txBody>
      </p:sp>
      <p:sp>
        <p:nvSpPr>
          <p:cNvPr id="286723" name="Rectangle 3"/>
          <p:cNvSpPr>
            <a:spLocks noChangeArrowheads="1"/>
          </p:cNvSpPr>
          <p:nvPr/>
        </p:nvSpPr>
        <p:spPr bwMode="auto">
          <a:xfrm>
            <a:off x="4419600" y="1433512"/>
            <a:ext cx="4419600" cy="3671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 dirty="0">
                <a:latin typeface="Courier New" pitchFamily="49" charset="0"/>
              </a:rPr>
              <a:t>.L60: // Cases 5&amp;6:</a:t>
            </a: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subl</a:t>
            </a:r>
            <a:r>
              <a:rPr lang="en-US" sz="1800" dirty="0">
                <a:latin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 # </a:t>
            </a:r>
            <a:r>
              <a:rPr lang="en-US" sz="1800" dirty="0" err="1">
                <a:latin typeface="Courier New" pitchFamily="49" charset="0"/>
              </a:rPr>
              <a:t>w</a:t>
            </a:r>
            <a:r>
              <a:rPr lang="en-US" sz="1800" dirty="0">
                <a:latin typeface="Courier New" pitchFamily="49" charset="0"/>
              </a:rPr>
              <a:t> –= </a:t>
            </a:r>
            <a:r>
              <a:rPr lang="en-US" sz="1800" dirty="0" err="1">
                <a:latin typeface="Courier New" pitchFamily="49" charset="0"/>
              </a:rPr>
              <a:t>z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 # Return </a:t>
            </a:r>
            <a:r>
              <a:rPr lang="en-US" sz="1800" dirty="0" err="1">
                <a:latin typeface="Courier New" pitchFamily="49" charset="0"/>
              </a:rPr>
              <a:t>w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 dirty="0">
                <a:latin typeface="Courier New" pitchFamily="49" charset="0"/>
              </a:rPr>
              <a:t>	leave</a:t>
            </a: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 dirty="0">
                <a:latin typeface="Courier New" pitchFamily="49" charset="0"/>
              </a:rPr>
              <a:t>.L56: // Case 1:</a:t>
            </a: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12(%ebp), 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# </a:t>
            </a:r>
            <a:r>
              <a:rPr lang="en-US" sz="1800" dirty="0" err="1">
                <a:latin typeface="Courier New" pitchFamily="49" charset="0"/>
              </a:rPr>
              <a:t>w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y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imull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     # </a:t>
            </a:r>
            <a:r>
              <a:rPr lang="en-US" sz="1800" dirty="0" err="1">
                <a:latin typeface="Courier New" pitchFamily="49" charset="0"/>
              </a:rPr>
              <a:t>w</a:t>
            </a:r>
            <a:r>
              <a:rPr lang="en-US" sz="1800" dirty="0">
                <a:latin typeface="Courier New" pitchFamily="49" charset="0"/>
              </a:rPr>
              <a:t>*= </a:t>
            </a:r>
            <a:r>
              <a:rPr lang="en-US" sz="1800" dirty="0" err="1">
                <a:latin typeface="Courier New" pitchFamily="49" charset="0"/>
              </a:rPr>
              <a:t>z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 # Return </a:t>
            </a:r>
            <a:r>
              <a:rPr lang="en-US" sz="1800" dirty="0" err="1">
                <a:latin typeface="Courier New" pitchFamily="49" charset="0"/>
              </a:rPr>
              <a:t>w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 dirty="0">
                <a:latin typeface="Courier New" pitchFamily="49" charset="0"/>
              </a:rPr>
              <a:t>	leave</a:t>
            </a:r>
          </a:p>
          <a:p>
            <a:pPr>
              <a:lnSpc>
                <a:spcPct val="100000"/>
              </a:lnSpc>
              <a:tabLst>
                <a:tab pos="347663" algn="l"/>
                <a:tab pos="24638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</p:txBody>
      </p:sp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228600" y="1433512"/>
            <a:ext cx="3962400" cy="31226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switch(x) 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case 1:      // .L56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    w = y*z;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    break;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  . . .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case 5: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case 6:      // .L60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    w -= z;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    break;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  . . .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631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5537200" cy="573088"/>
          </a:xfrm>
        </p:spPr>
        <p:txBody>
          <a:bodyPr/>
          <a:lstStyle/>
          <a:p>
            <a:r>
              <a:rPr lang="en-US"/>
              <a:t>Moving Data: IA32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00138"/>
            <a:ext cx="8396287" cy="5224462"/>
          </a:xfrm>
        </p:spPr>
        <p:txBody>
          <a:bodyPr/>
          <a:lstStyle/>
          <a:p>
            <a:r>
              <a:rPr lang="en-US" dirty="0"/>
              <a:t>Moving Data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movl</a:t>
            </a:r>
            <a:r>
              <a:rPr lang="en-US" b="1" dirty="0"/>
              <a:t> </a:t>
            </a:r>
            <a:r>
              <a:rPr lang="en-US" b="1" i="1" dirty="0"/>
              <a:t>Source</a:t>
            </a:r>
            <a:r>
              <a:rPr lang="en-US" b="1" dirty="0" smtClean="0"/>
              <a:t>, </a:t>
            </a:r>
            <a:r>
              <a:rPr lang="en-US" b="1" i="1" dirty="0" err="1" smtClean="0"/>
              <a:t>Dest</a:t>
            </a:r>
            <a:r>
              <a:rPr lang="en-US" b="1" dirty="0" smtClean="0"/>
              <a:t>: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Operand </a:t>
            </a:r>
            <a:r>
              <a:rPr lang="en-US" dirty="0"/>
              <a:t>Types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Immediate:</a:t>
            </a:r>
            <a:r>
              <a:rPr lang="en-US" dirty="0"/>
              <a:t> Constant integer data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</a:rPr>
              <a:t>$0x400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$-533</a:t>
            </a:r>
            <a:endParaRPr lang="en-US" dirty="0" smtClean="0"/>
          </a:p>
          <a:p>
            <a:pPr lvl="2"/>
            <a:r>
              <a:rPr lang="en-US" dirty="0" smtClean="0"/>
              <a:t>Like </a:t>
            </a:r>
            <a:r>
              <a:rPr lang="en-US" dirty="0"/>
              <a:t>C constant, but prefixed with </a:t>
            </a:r>
            <a:r>
              <a:rPr lang="en-US" b="1" dirty="0">
                <a:latin typeface="Courier New" pitchFamily="49" charset="0"/>
              </a:rPr>
              <a:t>‘$’</a:t>
            </a:r>
          </a:p>
          <a:p>
            <a:pPr lvl="2"/>
            <a:r>
              <a:rPr lang="en-US" dirty="0" smtClean="0"/>
              <a:t>Encoded </a:t>
            </a:r>
            <a:r>
              <a:rPr lang="en-US" dirty="0"/>
              <a:t>with 1, 2, or 4 bytes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Register: </a:t>
            </a:r>
            <a:r>
              <a:rPr lang="en-US" dirty="0"/>
              <a:t>One of 8 integer </a:t>
            </a:r>
            <a:r>
              <a:rPr lang="en-US" dirty="0" smtClean="0"/>
              <a:t>registers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</a:rPr>
              <a:t>, %</a:t>
            </a:r>
            <a:r>
              <a:rPr lang="en-US" b="1" dirty="0" err="1" smtClean="0">
                <a:latin typeface="Courier New" pitchFamily="49" charset="0"/>
              </a:rPr>
              <a:t>edx</a:t>
            </a:r>
            <a:endParaRPr lang="en-US" b="1" dirty="0" smtClean="0">
              <a:latin typeface="Courier New" pitchFamily="49" charset="0"/>
            </a:endParaRPr>
          </a:p>
          <a:p>
            <a:pPr lvl="2"/>
            <a:r>
              <a:rPr lang="en-US" dirty="0"/>
              <a:t>But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esp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ebp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reserved for special use</a:t>
            </a:r>
          </a:p>
          <a:p>
            <a:pPr lvl="2"/>
            <a:r>
              <a:rPr lang="en-US" dirty="0"/>
              <a:t>Others have special uses for particular instructions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Memory:</a:t>
            </a:r>
            <a:r>
              <a:rPr lang="en-US" dirty="0"/>
              <a:t> 4 consecutive bytes of </a:t>
            </a:r>
            <a:r>
              <a:rPr lang="en-US" dirty="0" smtClean="0"/>
              <a:t>memory at address given by register</a:t>
            </a:r>
          </a:p>
          <a:p>
            <a:pPr lvl="2"/>
            <a:r>
              <a:rPr lang="en-US" dirty="0" smtClean="0"/>
              <a:t>Simplest example: </a:t>
            </a:r>
            <a:r>
              <a:rPr lang="en-US" b="1" dirty="0" smtClean="0">
                <a:latin typeface="Courier New" pitchFamily="49" charset="0"/>
              </a:rPr>
              <a:t>(%</a:t>
            </a:r>
            <a:r>
              <a:rPr lang="en-US" b="1" dirty="0" err="1" smtClean="0">
                <a:latin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dirty="0"/>
              <a:t>Various </a:t>
            </a:r>
            <a:r>
              <a:rPr lang="en-US" dirty="0" smtClean="0"/>
              <a:t>other “address </a:t>
            </a:r>
            <a:r>
              <a:rPr lang="en-US" dirty="0"/>
              <a:t>modes”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172200" y="609600"/>
            <a:ext cx="2514600" cy="3581400"/>
            <a:chOff x="3984" y="1008"/>
            <a:chExt cx="1584" cy="2256"/>
          </a:xfrm>
        </p:grpSpPr>
        <p:sp>
          <p:nvSpPr>
            <p:cNvPr id="156676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2"/>
            <a:ext cx="5448300" cy="573088"/>
          </a:xfrm>
        </p:spPr>
        <p:txBody>
          <a:bodyPr/>
          <a:lstStyle/>
          <a:p>
            <a:r>
              <a:rPr lang="en-US"/>
              <a:t>IA32 Object Code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55000" cy="1447800"/>
          </a:xfrm>
        </p:spPr>
        <p:txBody>
          <a:bodyPr/>
          <a:lstStyle/>
          <a:p>
            <a:r>
              <a:rPr lang="en-US" dirty="0"/>
              <a:t>Setup</a:t>
            </a:r>
          </a:p>
          <a:p>
            <a:pPr lvl="1"/>
            <a:r>
              <a:rPr lang="en-US" dirty="0"/>
              <a:t>Label </a:t>
            </a:r>
            <a:r>
              <a:rPr lang="en-US" b="1" dirty="0">
                <a:latin typeface="Courier New" pitchFamily="49" charset="0"/>
              </a:rPr>
              <a:t>.L61</a:t>
            </a:r>
            <a:r>
              <a:rPr lang="en-US" b="1" dirty="0"/>
              <a:t> </a:t>
            </a:r>
            <a:r>
              <a:rPr lang="en-US" dirty="0"/>
              <a:t>becomes address </a:t>
            </a:r>
            <a:r>
              <a:rPr lang="en-US" b="1" dirty="0" smtClean="0">
                <a:latin typeface="Courier New" pitchFamily="49" charset="0"/>
              </a:rPr>
              <a:t>0x08048630</a:t>
            </a:r>
            <a:endParaRPr lang="en-US" b="1" dirty="0"/>
          </a:p>
          <a:p>
            <a:pPr lvl="1"/>
            <a:r>
              <a:rPr lang="en-US" dirty="0"/>
              <a:t>Label </a:t>
            </a:r>
            <a:r>
              <a:rPr lang="en-US" b="1" dirty="0">
                <a:latin typeface="Courier New" pitchFamily="49" charset="0"/>
              </a:rPr>
              <a:t>.L62</a:t>
            </a:r>
            <a:r>
              <a:rPr lang="en-US" b="1" dirty="0"/>
              <a:t> </a:t>
            </a:r>
            <a:r>
              <a:rPr lang="en-US" dirty="0"/>
              <a:t>becomes address </a:t>
            </a:r>
            <a:r>
              <a:rPr lang="en-US" b="1" dirty="0" smtClean="0">
                <a:latin typeface="Courier New" pitchFamily="49" charset="0"/>
              </a:rPr>
              <a:t>0x080488dc</a:t>
            </a:r>
            <a:endParaRPr lang="en-US" b="1" dirty="0">
              <a:latin typeface="Courier New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457200" y="5048250"/>
            <a:ext cx="8610600" cy="1200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1257300" algn="l"/>
                <a:tab pos="3086100" algn="l"/>
              </a:tabLst>
            </a:pPr>
            <a:r>
              <a:rPr lang="en-US" sz="1800" dirty="0">
                <a:latin typeface="Courier New" pitchFamily="49" charset="0"/>
              </a:rPr>
              <a:t>08048610 &lt;</a:t>
            </a:r>
            <a:r>
              <a:rPr lang="en-US" sz="1800" dirty="0" err="1">
                <a:latin typeface="Courier New" pitchFamily="49" charset="0"/>
              </a:rPr>
              <a:t>switch_eg</a:t>
            </a:r>
            <a:r>
              <a:rPr lang="en-US" sz="1800" dirty="0">
                <a:latin typeface="Courier New" pitchFamily="49" charset="0"/>
              </a:rPr>
              <a:t>&gt;:</a:t>
            </a:r>
          </a:p>
          <a:p>
            <a:pPr>
              <a:lnSpc>
                <a:spcPct val="100000"/>
              </a:lnSpc>
              <a:tabLst>
                <a:tab pos="1257300" algn="l"/>
                <a:tab pos="3086100" algn="l"/>
              </a:tabLst>
            </a:pPr>
            <a:r>
              <a:rPr lang="en-US" sz="1800" dirty="0">
                <a:latin typeface="Courier New" pitchFamily="49" charset="0"/>
              </a:rPr>
              <a:t> . . .</a:t>
            </a:r>
            <a:endParaRPr lang="en-US" sz="18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1257300" algn="l"/>
                <a:tab pos="3086100" algn="l"/>
              </a:tabLst>
            </a:pPr>
            <a:r>
              <a:rPr lang="en-US" sz="1800" dirty="0" smtClean="0">
                <a:latin typeface="Courier New" pitchFamily="49" charset="0"/>
              </a:rPr>
              <a:t>08048622</a:t>
            </a:r>
            <a:r>
              <a:rPr lang="en-US" sz="1800" dirty="0">
                <a:latin typeface="Courier New" pitchFamily="49" charset="0"/>
              </a:rPr>
              <a:t>:  77 0c                   </a:t>
            </a:r>
            <a:r>
              <a:rPr lang="en-US" sz="1800" dirty="0" err="1">
                <a:latin typeface="Courier New" pitchFamily="49" charset="0"/>
              </a:rPr>
              <a:t>ja</a:t>
            </a:r>
            <a:r>
              <a:rPr lang="en-US" sz="1800" dirty="0">
                <a:latin typeface="Courier New" pitchFamily="49" charset="0"/>
              </a:rPr>
              <a:t>     8048630 </a:t>
            </a:r>
            <a:endParaRPr lang="en-US" sz="18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1257300" algn="l"/>
                <a:tab pos="3086100" algn="l"/>
              </a:tabLst>
            </a:pPr>
            <a:r>
              <a:rPr lang="en-US" sz="1800" dirty="0">
                <a:latin typeface="Courier New" pitchFamily="49" charset="0"/>
              </a:rPr>
              <a:t>0</a:t>
            </a:r>
            <a:r>
              <a:rPr lang="en-US" sz="1800" dirty="0" smtClean="0">
                <a:latin typeface="Courier New" pitchFamily="49" charset="0"/>
              </a:rPr>
              <a:t>8048624</a:t>
            </a:r>
            <a:r>
              <a:rPr lang="en-US" sz="1800" dirty="0">
                <a:latin typeface="Courier New" pitchFamily="49" charset="0"/>
              </a:rPr>
              <a:t>:  ff 24 95 dc 88 04 08    </a:t>
            </a:r>
            <a:r>
              <a:rPr lang="en-US" sz="1800" dirty="0" err="1">
                <a:latin typeface="Courier New" pitchFamily="49" charset="0"/>
              </a:rPr>
              <a:t>jmp</a:t>
            </a:r>
            <a:r>
              <a:rPr lang="en-US" sz="1800" dirty="0">
                <a:latin typeface="Courier New" pitchFamily="49" charset="0"/>
              </a:rPr>
              <a:t>    *0x80488dc(,%edx,4)</a:t>
            </a:r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469900" y="3067050"/>
            <a:ext cx="6248400" cy="1200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3260725" algn="l"/>
              </a:tabLst>
            </a:pPr>
            <a:r>
              <a:rPr lang="en-US" sz="1800">
                <a:latin typeface="Courier New" pitchFamily="49" charset="0"/>
              </a:rPr>
              <a:t>switch_eg:</a:t>
            </a:r>
          </a:p>
          <a:p>
            <a:pPr>
              <a:lnSpc>
                <a:spcPct val="100000"/>
              </a:lnSpc>
              <a:tabLst>
                <a:tab pos="342900" algn="l"/>
                <a:tab pos="3260725" algn="l"/>
              </a:tabLst>
            </a:pPr>
            <a:r>
              <a:rPr lang="en-US" sz="1800">
                <a:latin typeface="Courier New" pitchFamily="49" charset="0"/>
              </a:rPr>
              <a:t>  . . .</a:t>
            </a:r>
          </a:p>
          <a:p>
            <a:pPr>
              <a:lnSpc>
                <a:spcPct val="100000"/>
              </a:lnSpc>
              <a:tabLst>
                <a:tab pos="342900" algn="l"/>
                <a:tab pos="3260725" algn="l"/>
              </a:tabLst>
            </a:pPr>
            <a:r>
              <a:rPr lang="en-US" sz="1800">
                <a:latin typeface="Courier New" pitchFamily="49" charset="0"/>
              </a:rPr>
              <a:t>	ja    .L61	# if &gt; goto default</a:t>
            </a:r>
          </a:p>
          <a:p>
            <a:pPr>
              <a:lnSpc>
                <a:spcPct val="100000"/>
              </a:lnSpc>
              <a:tabLst>
                <a:tab pos="342900" algn="l"/>
                <a:tab pos="3260725" algn="l"/>
              </a:tabLst>
            </a:pPr>
            <a:r>
              <a:rPr lang="en-US" sz="1800">
                <a:latin typeface="Courier New" pitchFamily="49" charset="0"/>
              </a:rPr>
              <a:t>	jmp   *.L62(,%edx,4)	# goto JTab[x]</a:t>
            </a:r>
          </a:p>
        </p:txBody>
      </p:sp>
      <p:sp>
        <p:nvSpPr>
          <p:cNvPr id="216072" name="Rectangle 8"/>
          <p:cNvSpPr>
            <a:spLocks noChangeArrowheads="1"/>
          </p:cNvSpPr>
          <p:nvPr/>
        </p:nvSpPr>
        <p:spPr bwMode="auto">
          <a:xfrm>
            <a:off x="381000" y="2635250"/>
            <a:ext cx="3441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Assembly Code</a:t>
            </a:r>
          </a:p>
        </p:txBody>
      </p:sp>
      <p:sp>
        <p:nvSpPr>
          <p:cNvPr id="216073" name="Rectangle 9"/>
          <p:cNvSpPr>
            <a:spLocks noChangeArrowheads="1"/>
          </p:cNvSpPr>
          <p:nvPr/>
        </p:nvSpPr>
        <p:spPr bwMode="auto">
          <a:xfrm>
            <a:off x="347380" y="4623174"/>
            <a:ext cx="51054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 Object Code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3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8" grpId="0" animBg="1"/>
      <p:bldP spid="216073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457200"/>
            <a:ext cx="6134100" cy="573088"/>
          </a:xfrm>
        </p:spPr>
        <p:txBody>
          <a:bodyPr/>
          <a:lstStyle/>
          <a:p>
            <a:r>
              <a:rPr lang="en-US"/>
              <a:t>IA32 Object Code (cont.)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05800" cy="5486400"/>
          </a:xfrm>
        </p:spPr>
        <p:txBody>
          <a:bodyPr/>
          <a:lstStyle/>
          <a:p>
            <a:r>
              <a:rPr lang="en-US" dirty="0"/>
              <a:t>Jump Table</a:t>
            </a:r>
          </a:p>
          <a:p>
            <a:pPr lvl="1"/>
            <a:r>
              <a:rPr lang="en-US" dirty="0"/>
              <a:t>Doesn’t show up in disassembled code</a:t>
            </a:r>
          </a:p>
          <a:p>
            <a:pPr lvl="1"/>
            <a:r>
              <a:rPr lang="en-US" dirty="0"/>
              <a:t>Can inspect using GDB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gdb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asm-cntl</a:t>
            </a:r>
            <a:endParaRPr lang="en-US" b="1" dirty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) x/7xw </a:t>
            </a:r>
            <a:r>
              <a:rPr lang="en-US" b="1" dirty="0" smtClean="0">
                <a:latin typeface="Courier New" pitchFamily="49" charset="0"/>
              </a:rPr>
              <a:t>0x080488dc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dirty="0"/>
              <a:t>E</a:t>
            </a:r>
            <a:r>
              <a:rPr lang="en-US" i="1" u="sng" dirty="0"/>
              <a:t>x</a:t>
            </a:r>
            <a:r>
              <a:rPr lang="en-US" dirty="0"/>
              <a:t>amine </a:t>
            </a:r>
            <a:r>
              <a:rPr lang="en-US" u="sng" dirty="0"/>
              <a:t>7</a:t>
            </a:r>
            <a:r>
              <a:rPr lang="en-US" dirty="0"/>
              <a:t> he</a:t>
            </a:r>
            <a:r>
              <a:rPr lang="en-US" i="1" u="sng" dirty="0"/>
              <a:t>x</a:t>
            </a:r>
            <a:r>
              <a:rPr lang="en-US" dirty="0"/>
              <a:t>adecimal format “</a:t>
            </a:r>
            <a:r>
              <a:rPr lang="en-US" i="1" u="sng" dirty="0"/>
              <a:t>w</a:t>
            </a:r>
            <a:r>
              <a:rPr lang="en-US" dirty="0"/>
              <a:t>ords” (4-bytes each)</a:t>
            </a:r>
          </a:p>
          <a:p>
            <a:pPr lvl="2"/>
            <a:r>
              <a:rPr lang="en-US" dirty="0"/>
              <a:t>Use command “</a:t>
            </a:r>
            <a:r>
              <a:rPr lang="en-US" b="1" dirty="0">
                <a:latin typeface="Courier New" pitchFamily="49" charset="0"/>
              </a:rPr>
              <a:t>help x</a:t>
            </a:r>
            <a:r>
              <a:rPr lang="en-US" dirty="0"/>
              <a:t>” to get format documentation</a:t>
            </a:r>
          </a:p>
          <a:p>
            <a:pPr lvl="1"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0x080488dc</a:t>
            </a:r>
            <a:r>
              <a:rPr lang="en-US" b="1" dirty="0">
                <a:latin typeface="Courier New" pitchFamily="49" charset="0"/>
              </a:rPr>
              <a:t>: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0x08048630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0x08048650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0x0804863a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0x08048642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0x08048630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0x08048649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0x08048649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75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Disassembled Targets</a:t>
            </a: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1066800" y="1209675"/>
            <a:ext cx="6934200" cy="5419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 i="1">
                <a:solidFill>
                  <a:srgbClr val="CC0000"/>
                </a:solidFill>
                <a:latin typeface="Courier New" pitchFamily="49" charset="0"/>
              </a:rPr>
              <a:t> 8048630</a:t>
            </a:r>
            <a:r>
              <a:rPr lang="en-US" sz="1400">
                <a:latin typeface="Courier New" pitchFamily="49" charset="0"/>
              </a:rPr>
              <a:t>:       bb 02 00 00 00          mov    $0x2,%ebx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8048635:       89 d8                   mov    %ebx,%eax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8048637:       5b                      pop    %ebx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8048638:       c9                      leave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8048639:       c3                      ret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</a:t>
            </a:r>
            <a:r>
              <a:rPr lang="en-US" sz="1400" i="1">
                <a:solidFill>
                  <a:srgbClr val="CC0000"/>
                </a:solidFill>
                <a:latin typeface="Courier New" pitchFamily="49" charset="0"/>
              </a:rPr>
              <a:t>804863a</a:t>
            </a:r>
            <a:r>
              <a:rPr lang="en-US" sz="1400">
                <a:latin typeface="Courier New" pitchFamily="49" charset="0"/>
              </a:rPr>
              <a:t>:       8b 45 0c                mov    0xc(%ebp),%eax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804863d:       99                      cltd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804863e:       f7 f9                   idiv   %ecx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8048640:       89 c3                   mov    %eax,%ebx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</a:t>
            </a:r>
            <a:r>
              <a:rPr lang="en-US" sz="1400" i="1">
                <a:solidFill>
                  <a:srgbClr val="CC0000"/>
                </a:solidFill>
                <a:latin typeface="Courier New" pitchFamily="49" charset="0"/>
              </a:rPr>
              <a:t>8048642</a:t>
            </a:r>
            <a:r>
              <a:rPr lang="en-US" sz="1400">
                <a:latin typeface="Courier New" pitchFamily="49" charset="0"/>
              </a:rPr>
              <a:t>:       01 cb                   add    %ecx,%ebx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8048644:       89 d8                   mov    %ebx,%eax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8048646:       5b                      pop    %ebx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8048647:       c9                      leave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8048648:       c3                      ret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</a:t>
            </a:r>
            <a:r>
              <a:rPr lang="en-US" sz="1400" i="1">
                <a:solidFill>
                  <a:srgbClr val="CC0000"/>
                </a:solidFill>
                <a:latin typeface="Courier New" pitchFamily="49" charset="0"/>
              </a:rPr>
              <a:t>8048649</a:t>
            </a:r>
            <a:r>
              <a:rPr lang="en-US" sz="1400">
                <a:latin typeface="Courier New" pitchFamily="49" charset="0"/>
              </a:rPr>
              <a:t>:       29 cb                   sub    %ecx,%ebx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804864b:       89 d8                   mov    %ebx,%eax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804864d:       5b                      pop    %ebx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804864e:       c9                      leave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804864f:       c3                      ret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</a:t>
            </a:r>
            <a:r>
              <a:rPr lang="en-US" sz="1400" i="1">
                <a:solidFill>
                  <a:srgbClr val="CC0000"/>
                </a:solidFill>
                <a:latin typeface="Courier New" pitchFamily="49" charset="0"/>
              </a:rPr>
              <a:t>8048650</a:t>
            </a:r>
            <a:r>
              <a:rPr lang="en-US" sz="1400">
                <a:latin typeface="Courier New" pitchFamily="49" charset="0"/>
              </a:rPr>
              <a:t>:       8b 5d 0c                mov    0xc(%ebp),%ebx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8048653:       0f af d9                imul   %ecx,%ebx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8048656:       89 d8                   mov    %ebx,%eax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8048658:       5b                      pop    %ebx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8048659:       c9                      leave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804865a:       c3                      ret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44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762" y="381000"/>
            <a:ext cx="7591425" cy="762000"/>
          </a:xfrm>
        </p:spPr>
        <p:txBody>
          <a:bodyPr/>
          <a:lstStyle/>
          <a:p>
            <a:r>
              <a:rPr lang="en-US"/>
              <a:t>Matching Disassembled Targets</a:t>
            </a:r>
          </a:p>
        </p:txBody>
      </p:sp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3733800" y="1209675"/>
            <a:ext cx="5181600" cy="5419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 i="1">
                <a:solidFill>
                  <a:srgbClr val="CC0000"/>
                </a:solidFill>
                <a:latin typeface="Courier New" pitchFamily="49" charset="0"/>
              </a:rPr>
              <a:t> 8048630</a:t>
            </a:r>
            <a:r>
              <a:rPr lang="en-US" sz="1400">
                <a:latin typeface="Courier New" pitchFamily="49" charset="0"/>
              </a:rPr>
              <a:t>:       bb 02 00 00 00          mov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8048635:       89 d8                   mov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8048637:       5b                      pop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8048638:       c9                      leave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8048639:       c3                      ret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</a:t>
            </a:r>
            <a:r>
              <a:rPr lang="en-US" sz="1400" i="1">
                <a:solidFill>
                  <a:srgbClr val="CC0000"/>
                </a:solidFill>
                <a:latin typeface="Courier New" pitchFamily="49" charset="0"/>
              </a:rPr>
              <a:t>804863a</a:t>
            </a:r>
            <a:r>
              <a:rPr lang="en-US" sz="1400">
                <a:latin typeface="Courier New" pitchFamily="49" charset="0"/>
              </a:rPr>
              <a:t>:       8b 45 0c                mov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804863d:       99                      cltd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804863e:       f7 f9                   idiv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8048640:       89 c3                   mov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</a:t>
            </a:r>
            <a:r>
              <a:rPr lang="en-US" sz="1400" i="1">
                <a:solidFill>
                  <a:srgbClr val="CC0000"/>
                </a:solidFill>
                <a:latin typeface="Courier New" pitchFamily="49" charset="0"/>
              </a:rPr>
              <a:t>8048642</a:t>
            </a:r>
            <a:r>
              <a:rPr lang="en-US" sz="1400">
                <a:latin typeface="Courier New" pitchFamily="49" charset="0"/>
              </a:rPr>
              <a:t>:       01 cb                   add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8048644:       89 d8                   mov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8048646:       5b                      pop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8048647:       c9                      leave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8048648:       c3                      ret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</a:t>
            </a:r>
            <a:r>
              <a:rPr lang="en-US" sz="1400" i="1">
                <a:solidFill>
                  <a:srgbClr val="CC0000"/>
                </a:solidFill>
                <a:latin typeface="Courier New" pitchFamily="49" charset="0"/>
              </a:rPr>
              <a:t>8048649</a:t>
            </a:r>
            <a:r>
              <a:rPr lang="en-US" sz="1400">
                <a:latin typeface="Courier New" pitchFamily="49" charset="0"/>
              </a:rPr>
              <a:t>:       29 cb                   sub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804864b:       89 d8                   mov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804864d:       5b                      pop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804864e:       c9                      leave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804864f:       c3                      ret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</a:t>
            </a:r>
            <a:r>
              <a:rPr lang="en-US" sz="1400" i="1">
                <a:solidFill>
                  <a:srgbClr val="CC0000"/>
                </a:solidFill>
                <a:latin typeface="Courier New" pitchFamily="49" charset="0"/>
              </a:rPr>
              <a:t>8048650</a:t>
            </a:r>
            <a:r>
              <a:rPr lang="en-US" sz="1400">
                <a:latin typeface="Courier New" pitchFamily="49" charset="0"/>
              </a:rPr>
              <a:t>:       8b 5d 0c                mov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8048653:       0f af d9                imul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8048656:       89 d8                   mov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8048658:       5b                      pop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8048659:       c9                      leave</a:t>
            </a:r>
          </a:p>
          <a:p>
            <a:pPr>
              <a:lnSpc>
                <a:spcPct val="100000"/>
              </a:lnSpc>
              <a:tabLst>
                <a:tab pos="1257300" algn="l"/>
                <a:tab pos="3492500" algn="l"/>
                <a:tab pos="5664200" algn="l"/>
              </a:tabLst>
            </a:pPr>
            <a:r>
              <a:rPr lang="en-US" sz="1400">
                <a:latin typeface="Courier New" pitchFamily="49" charset="0"/>
              </a:rPr>
              <a:t> 804865a:       c3                      ret</a:t>
            </a:r>
          </a:p>
        </p:txBody>
      </p:sp>
      <p:sp>
        <p:nvSpPr>
          <p:cNvPr id="293892" name="Text Box 4"/>
          <p:cNvSpPr txBox="1">
            <a:spLocks noChangeArrowheads="1"/>
          </p:cNvSpPr>
          <p:nvPr/>
        </p:nvSpPr>
        <p:spPr bwMode="auto">
          <a:xfrm>
            <a:off x="685800" y="2545228"/>
            <a:ext cx="2114550" cy="26828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med"/>
          </a:ln>
          <a:effectLst/>
        </p:spPr>
        <p:txBody>
          <a:bodyPr wrap="none" lIns="45720" rIns="45720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0x08048630</a:t>
            </a:r>
          </a:p>
          <a:p>
            <a:pPr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0x08048650</a:t>
            </a:r>
          </a:p>
          <a:p>
            <a:pPr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0x0804863a</a:t>
            </a:r>
          </a:p>
          <a:p>
            <a:pPr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0x08048642</a:t>
            </a:r>
          </a:p>
          <a:p>
            <a:pPr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0x08048630</a:t>
            </a:r>
          </a:p>
          <a:p>
            <a:pPr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0x08048649</a:t>
            </a:r>
          </a:p>
          <a:p>
            <a:pPr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0x08048649</a:t>
            </a:r>
          </a:p>
        </p:txBody>
      </p:sp>
      <p:sp>
        <p:nvSpPr>
          <p:cNvPr id="293893" name="Line 5"/>
          <p:cNvSpPr>
            <a:spLocks noChangeShapeType="1"/>
          </p:cNvSpPr>
          <p:nvPr/>
        </p:nvSpPr>
        <p:spPr bwMode="auto">
          <a:xfrm flipV="1">
            <a:off x="2362200" y="1362075"/>
            <a:ext cx="1447800" cy="1371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93894" name="Line 6"/>
          <p:cNvSpPr>
            <a:spLocks noChangeShapeType="1"/>
          </p:cNvSpPr>
          <p:nvPr/>
        </p:nvSpPr>
        <p:spPr bwMode="auto">
          <a:xfrm>
            <a:off x="2362200" y="3114675"/>
            <a:ext cx="1447800" cy="2209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  <a:effectLst/>
        </p:spPr>
        <p:txBody>
          <a:bodyPr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93895" name="Line 7"/>
          <p:cNvSpPr>
            <a:spLocks noChangeShapeType="1"/>
          </p:cNvSpPr>
          <p:nvPr/>
        </p:nvSpPr>
        <p:spPr bwMode="auto">
          <a:xfrm flipV="1">
            <a:off x="2362200" y="2428875"/>
            <a:ext cx="1447800" cy="1143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93896" name="Line 8"/>
          <p:cNvSpPr>
            <a:spLocks noChangeShapeType="1"/>
          </p:cNvSpPr>
          <p:nvPr/>
        </p:nvSpPr>
        <p:spPr bwMode="auto">
          <a:xfrm flipV="1">
            <a:off x="2362200" y="3343275"/>
            <a:ext cx="1447800" cy="533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  <a:effectLst/>
        </p:spPr>
        <p:txBody>
          <a:bodyPr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93897" name="Line 9"/>
          <p:cNvSpPr>
            <a:spLocks noChangeShapeType="1"/>
          </p:cNvSpPr>
          <p:nvPr/>
        </p:nvSpPr>
        <p:spPr bwMode="auto">
          <a:xfrm flipV="1">
            <a:off x="2362200" y="1438275"/>
            <a:ext cx="1447800" cy="2819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  <a:effectLst/>
        </p:spPr>
        <p:txBody>
          <a:bodyPr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93898" name="Line 10"/>
          <p:cNvSpPr>
            <a:spLocks noChangeShapeType="1"/>
          </p:cNvSpPr>
          <p:nvPr/>
        </p:nvSpPr>
        <p:spPr bwMode="auto">
          <a:xfrm flipV="1">
            <a:off x="2362200" y="4333875"/>
            <a:ext cx="152400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  <a:effectLst/>
        </p:spPr>
        <p:txBody>
          <a:bodyPr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93899" name="Line 11"/>
          <p:cNvSpPr>
            <a:spLocks noChangeShapeType="1"/>
          </p:cNvSpPr>
          <p:nvPr/>
        </p:nvSpPr>
        <p:spPr bwMode="auto">
          <a:xfrm flipV="1">
            <a:off x="2362200" y="4333875"/>
            <a:ext cx="1524000" cy="685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  <a:effectLst/>
        </p:spPr>
        <p:txBody>
          <a:bodyPr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12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17512"/>
            <a:ext cx="5613400" cy="573088"/>
          </a:xfrm>
        </p:spPr>
        <p:txBody>
          <a:bodyPr/>
          <a:lstStyle/>
          <a:p>
            <a:r>
              <a:rPr lang="en-US"/>
              <a:t>Summarizing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2900" y="1219200"/>
            <a:ext cx="4076700" cy="5224463"/>
          </a:xfrm>
        </p:spPr>
        <p:txBody>
          <a:bodyPr/>
          <a:lstStyle/>
          <a:p>
            <a:pPr marL="228600" indent="-228600"/>
            <a:r>
              <a:rPr lang="en-US" sz="2000" dirty="0"/>
              <a:t>C Control</a:t>
            </a:r>
          </a:p>
          <a:p>
            <a:pPr marL="403225" lvl="1" indent="-174625"/>
            <a:r>
              <a:rPr lang="en-US" sz="1800" dirty="0"/>
              <a:t>if-then-else</a:t>
            </a:r>
          </a:p>
          <a:p>
            <a:pPr marL="403225" lvl="1" indent="-174625"/>
            <a:r>
              <a:rPr lang="en-US" sz="1800" dirty="0"/>
              <a:t>do-while</a:t>
            </a:r>
          </a:p>
          <a:p>
            <a:pPr marL="403225" lvl="1" indent="-174625"/>
            <a:r>
              <a:rPr lang="en-US" sz="1800" dirty="0"/>
              <a:t>while, for</a:t>
            </a:r>
          </a:p>
          <a:p>
            <a:pPr marL="403225" lvl="1" indent="-174625"/>
            <a:r>
              <a:rPr lang="en-US" sz="1800" dirty="0"/>
              <a:t>switch</a:t>
            </a:r>
          </a:p>
          <a:p>
            <a:pPr marL="228600" indent="-228600"/>
            <a:endParaRPr lang="en-US" sz="2000" dirty="0" smtClean="0"/>
          </a:p>
          <a:p>
            <a:pPr marL="228600" indent="-228600"/>
            <a:r>
              <a:rPr lang="en-US" sz="2000" dirty="0" smtClean="0"/>
              <a:t>Assembler </a:t>
            </a:r>
            <a:r>
              <a:rPr lang="en-US" sz="2000" dirty="0"/>
              <a:t>Control</a:t>
            </a:r>
          </a:p>
          <a:p>
            <a:pPr marL="403225" lvl="1" indent="-174625"/>
            <a:r>
              <a:rPr lang="en-US" sz="1800" dirty="0"/>
              <a:t>Conditional jump</a:t>
            </a:r>
          </a:p>
          <a:p>
            <a:pPr marL="403225" lvl="1" indent="-174625"/>
            <a:r>
              <a:rPr lang="en-US" sz="1800" dirty="0"/>
              <a:t>Conditional move</a:t>
            </a:r>
          </a:p>
          <a:p>
            <a:pPr marL="403225" lvl="1" indent="-174625"/>
            <a:r>
              <a:rPr lang="en-US" sz="1800" dirty="0"/>
              <a:t>Indirect jump</a:t>
            </a:r>
          </a:p>
          <a:p>
            <a:pPr marL="403225" lvl="1" indent="-174625"/>
            <a:r>
              <a:rPr lang="en-US" sz="1800" dirty="0"/>
              <a:t>Compiler</a:t>
            </a:r>
          </a:p>
          <a:p>
            <a:pPr marL="403225" lvl="1" indent="-174625"/>
            <a:r>
              <a:rPr lang="en-US" sz="1800" dirty="0"/>
              <a:t>Must generate assembly code to implement more complex control</a:t>
            </a: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32300" y="1219200"/>
            <a:ext cx="4559300" cy="5224463"/>
          </a:xfrm>
        </p:spPr>
        <p:txBody>
          <a:bodyPr/>
          <a:lstStyle/>
          <a:p>
            <a:pPr marL="228600" indent="-228600"/>
            <a:r>
              <a:rPr lang="en-US" sz="2000" dirty="0"/>
              <a:t>Standard Techniques</a:t>
            </a:r>
            <a:endParaRPr lang="en-US" sz="2000" dirty="0" smtClean="0"/>
          </a:p>
          <a:p>
            <a:pPr marL="403225" lvl="1" indent="-174625"/>
            <a:r>
              <a:rPr lang="en-US" sz="1800" dirty="0" smtClean="0"/>
              <a:t>Loops </a:t>
            </a:r>
            <a:r>
              <a:rPr lang="en-US" sz="1800" dirty="0"/>
              <a:t>converted to do-while form</a:t>
            </a:r>
            <a:endParaRPr lang="en-US" sz="1800" dirty="0" smtClean="0"/>
          </a:p>
          <a:p>
            <a:pPr marL="403225" lvl="1" indent="-174625"/>
            <a:r>
              <a:rPr lang="en-US" sz="1800" dirty="0" smtClean="0"/>
              <a:t>Large </a:t>
            </a:r>
            <a:r>
              <a:rPr lang="en-US" sz="1800" dirty="0"/>
              <a:t>switch statements use jump </a:t>
            </a:r>
            <a:r>
              <a:rPr lang="en-US" sz="1800" dirty="0" smtClean="0"/>
              <a:t>tables</a:t>
            </a:r>
          </a:p>
          <a:p>
            <a:pPr marL="403225" lvl="1" indent="-174625"/>
            <a:r>
              <a:rPr lang="en-US" sz="1800" dirty="0" smtClean="0"/>
              <a:t>Sparse switch statements may use decision trees (see text)</a:t>
            </a:r>
          </a:p>
          <a:p>
            <a:pPr marL="228600" indent="-228600"/>
            <a:endParaRPr lang="en-US" sz="2000" dirty="0" smtClean="0"/>
          </a:p>
          <a:p>
            <a:pPr marL="228600" indent="-228600"/>
            <a:r>
              <a:rPr lang="en-US" sz="2000" dirty="0" smtClean="0"/>
              <a:t>Conditions </a:t>
            </a:r>
            <a:r>
              <a:rPr lang="en-US" sz="2000" dirty="0"/>
              <a:t>in CISC</a:t>
            </a:r>
          </a:p>
          <a:p>
            <a:pPr marL="403225" lvl="1" indent="-174625"/>
            <a:r>
              <a:rPr lang="en-US" sz="1800" dirty="0"/>
              <a:t>CISC machines generally have condition code registers</a:t>
            </a:r>
          </a:p>
        </p:txBody>
      </p:sp>
    </p:spTree>
    <p:extLst>
      <p:ext uri="{BB962C8B-B14F-4D97-AF65-F5344CB8AC3E}">
        <p14:creationId xmlns:p14="http://schemas.microsoft.com/office/powerpoint/2010/main" val="1039780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15257</TotalTime>
  <Words>6927</Words>
  <Application>Microsoft Macintosh PowerPoint</Application>
  <PresentationFormat>On-screen Show (4:3)</PresentationFormat>
  <Paragraphs>2552</Paragraphs>
  <Slides>94</Slides>
  <Notes>91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95" baseType="lpstr">
      <vt:lpstr>template2010</vt:lpstr>
      <vt:lpstr>Announcements</vt:lpstr>
      <vt:lpstr>X86 Assembly, and C-to-assembly</vt:lpstr>
      <vt:lpstr>Three Kinds of Instructions</vt:lpstr>
      <vt:lpstr>Example</vt:lpstr>
      <vt:lpstr>Integer Registers (IA32)</vt:lpstr>
      <vt:lpstr>Integer Registers (IA32)</vt:lpstr>
      <vt:lpstr>x86-64 Integer Registers</vt:lpstr>
      <vt:lpstr>Moving Data: IA32</vt:lpstr>
      <vt:lpstr>Moving Data: IA32</vt:lpstr>
      <vt:lpstr>movl Operand Combinations</vt:lpstr>
      <vt:lpstr>movl Operand Combinations</vt:lpstr>
      <vt:lpstr>Memory vs. registers</vt:lpstr>
      <vt:lpstr>Simple Memory Addressing Modes</vt:lpstr>
      <vt:lpstr>Using Simple Addressing Modes</vt:lpstr>
      <vt:lpstr>Understanding Swap</vt:lpstr>
      <vt:lpstr>Understanding Swap</vt:lpstr>
      <vt:lpstr>Understanding Swap</vt:lpstr>
      <vt:lpstr>Understanding Swap</vt:lpstr>
      <vt:lpstr>Understanding Swap</vt:lpstr>
      <vt:lpstr>Understanding Swap</vt:lpstr>
      <vt:lpstr>Understanding Swap</vt:lpstr>
      <vt:lpstr>Understanding Swap</vt:lpstr>
      <vt:lpstr>Complete Memory Addressing Modes</vt:lpstr>
      <vt:lpstr>Address Computation Examples</vt:lpstr>
      <vt:lpstr>Address Computation Examples</vt:lpstr>
      <vt:lpstr>Address Computation Instruction</vt:lpstr>
      <vt:lpstr>Some Arithmetic Operations</vt:lpstr>
      <vt:lpstr>Some Arithmetic Operations</vt:lpstr>
      <vt:lpstr>Some Arithmetic Operations</vt:lpstr>
      <vt:lpstr>Using leal for Arithmetic Expressions</vt:lpstr>
      <vt:lpstr>Understanding arith</vt:lpstr>
      <vt:lpstr>Understanding arith</vt:lpstr>
      <vt:lpstr>Understanding arith</vt:lpstr>
      <vt:lpstr>Understanding arith</vt:lpstr>
      <vt:lpstr>Understanding arith</vt:lpstr>
      <vt:lpstr>Another Example</vt:lpstr>
      <vt:lpstr>Another Example</vt:lpstr>
      <vt:lpstr>Another Example</vt:lpstr>
      <vt:lpstr>Another Example</vt:lpstr>
      <vt:lpstr>Control-Flow/Conditionals</vt:lpstr>
      <vt:lpstr>Conditionals and Control Flow</vt:lpstr>
      <vt:lpstr>Jumping</vt:lpstr>
      <vt:lpstr>Processor State (IA32, Partial)</vt:lpstr>
      <vt:lpstr>Condition Codes (Implicit Setting)</vt:lpstr>
      <vt:lpstr>Condition Codes (Explicit Setting: Compare)</vt:lpstr>
      <vt:lpstr>Condition Codes (Explicit Setting: Test)</vt:lpstr>
      <vt:lpstr>Reading Condition Codes</vt:lpstr>
      <vt:lpstr>Reading Condition Codes (Cont.)</vt:lpstr>
      <vt:lpstr>Reading Condition Codes (Cont.)</vt:lpstr>
      <vt:lpstr>Jumping</vt:lpstr>
      <vt:lpstr>Conditional Branch Example</vt:lpstr>
      <vt:lpstr>Conditional Branch Example (Cont.)</vt:lpstr>
      <vt:lpstr>Conditional Branch Example (Cont.)</vt:lpstr>
      <vt:lpstr>Conditional Branch Example (Cont.)</vt:lpstr>
      <vt:lpstr>Conditional Branch Example (Cont.)</vt:lpstr>
      <vt:lpstr>Conditional Branch Example (Cont.)</vt:lpstr>
      <vt:lpstr>General Conditional Expression Translation</vt:lpstr>
      <vt:lpstr>Conditionals: x86-64</vt:lpstr>
      <vt:lpstr>PC Relative Addressing</vt:lpstr>
      <vt:lpstr>Compiling Loops</vt:lpstr>
      <vt:lpstr>Machine Programming II: Instructions (cont’d)</vt:lpstr>
      <vt:lpstr>“Do-While” Loop Example</vt:lpstr>
      <vt:lpstr>“Do-While” Loop Compilation</vt:lpstr>
      <vt:lpstr>“Do-While” Loop Compilation</vt:lpstr>
      <vt:lpstr>General “Do-While” Translation</vt:lpstr>
      <vt:lpstr>“While” Loop Example</vt:lpstr>
      <vt:lpstr>Alternative “While” Loop Translation</vt:lpstr>
      <vt:lpstr>General “While” Translation</vt:lpstr>
      <vt:lpstr>New Style “While” Loop Translation</vt:lpstr>
      <vt:lpstr>Jump-to-Middle While Translation</vt:lpstr>
      <vt:lpstr>Jump-to-Middle Example</vt:lpstr>
      <vt:lpstr>Quick Review</vt:lpstr>
      <vt:lpstr>Quick Review</vt:lpstr>
      <vt:lpstr>Quick Review</vt:lpstr>
      <vt:lpstr>“For” Loop Example: Square-and-Multiply</vt:lpstr>
      <vt:lpstr>ipwr Computation</vt:lpstr>
      <vt:lpstr>“For” Loop Example</vt:lpstr>
      <vt:lpstr>“For” “While” “Do-While”</vt:lpstr>
      <vt:lpstr>For-Loop: Compilation #1</vt:lpstr>
      <vt:lpstr>“For” “While” (Jump-to-Middle)</vt:lpstr>
      <vt:lpstr>For-Loop: Compilation #2</vt:lpstr>
      <vt:lpstr>Switch Statement Example</vt:lpstr>
      <vt:lpstr>Jump Table Structure</vt:lpstr>
      <vt:lpstr>Switch Statement Example (IA32)</vt:lpstr>
      <vt:lpstr>Switch Statement Example (IA32)</vt:lpstr>
      <vt:lpstr>Assembly Setup Explanation</vt:lpstr>
      <vt:lpstr>Jump Table</vt:lpstr>
      <vt:lpstr>Code Blocks (Partial)</vt:lpstr>
      <vt:lpstr>Code Blocks (Rest)</vt:lpstr>
      <vt:lpstr>IA32 Object Code</vt:lpstr>
      <vt:lpstr>IA32 Object Code (cont.)</vt:lpstr>
      <vt:lpstr>Disassembled Targets</vt:lpstr>
      <vt:lpstr>Matching Disassembled Targets</vt:lpstr>
      <vt:lpstr>Summarizing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Luis Ceze</cp:lastModifiedBy>
  <cp:revision>286</cp:revision>
  <cp:lastPrinted>2011-10-14T16:33:38Z</cp:lastPrinted>
  <dcterms:created xsi:type="dcterms:W3CDTF">2010-10-13T01:19:34Z</dcterms:created>
  <dcterms:modified xsi:type="dcterms:W3CDTF">2011-10-17T17:02:25Z</dcterms:modified>
</cp:coreProperties>
</file>