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70"/>
  </p:notesMasterIdLst>
  <p:handoutMasterIdLst>
    <p:handoutMasterId r:id="rId71"/>
  </p:handoutMasterIdLst>
  <p:sldIdLst>
    <p:sldId id="658" r:id="rId2"/>
    <p:sldId id="720" r:id="rId3"/>
    <p:sldId id="711" r:id="rId4"/>
    <p:sldId id="710" r:id="rId5"/>
    <p:sldId id="659" r:id="rId6"/>
    <p:sldId id="660" r:id="rId7"/>
    <p:sldId id="713" r:id="rId8"/>
    <p:sldId id="661" r:id="rId9"/>
    <p:sldId id="714" r:id="rId10"/>
    <p:sldId id="662" r:id="rId11"/>
    <p:sldId id="712" r:id="rId12"/>
    <p:sldId id="663" r:id="rId13"/>
    <p:sldId id="716" r:id="rId14"/>
    <p:sldId id="719" r:id="rId15"/>
    <p:sldId id="705" r:id="rId16"/>
    <p:sldId id="664" r:id="rId17"/>
    <p:sldId id="718" r:id="rId18"/>
    <p:sldId id="717" r:id="rId19"/>
    <p:sldId id="665" r:id="rId20"/>
    <p:sldId id="666" r:id="rId21"/>
    <p:sldId id="667" r:id="rId22"/>
    <p:sldId id="668" r:id="rId23"/>
    <p:sldId id="669" r:id="rId24"/>
    <p:sldId id="670" r:id="rId25"/>
    <p:sldId id="671" r:id="rId26"/>
    <p:sldId id="672" r:id="rId27"/>
    <p:sldId id="673" r:id="rId28"/>
    <p:sldId id="674" r:id="rId29"/>
    <p:sldId id="675" r:id="rId30"/>
    <p:sldId id="676" r:id="rId31"/>
    <p:sldId id="677" r:id="rId32"/>
    <p:sldId id="678" r:id="rId33"/>
    <p:sldId id="721" r:id="rId34"/>
    <p:sldId id="680" r:id="rId35"/>
    <p:sldId id="722" r:id="rId36"/>
    <p:sldId id="723" r:id="rId37"/>
    <p:sldId id="681" r:id="rId38"/>
    <p:sldId id="682" r:id="rId39"/>
    <p:sldId id="724" r:id="rId40"/>
    <p:sldId id="683" r:id="rId41"/>
    <p:sldId id="684" r:id="rId42"/>
    <p:sldId id="685" r:id="rId43"/>
    <p:sldId id="686" r:id="rId44"/>
    <p:sldId id="687" r:id="rId45"/>
    <p:sldId id="725" r:id="rId46"/>
    <p:sldId id="688" r:id="rId47"/>
    <p:sldId id="689" r:id="rId48"/>
    <p:sldId id="690" r:id="rId49"/>
    <p:sldId id="691" r:id="rId50"/>
    <p:sldId id="692" r:id="rId51"/>
    <p:sldId id="693" r:id="rId52"/>
    <p:sldId id="694" r:id="rId53"/>
    <p:sldId id="726" r:id="rId54"/>
    <p:sldId id="695" r:id="rId55"/>
    <p:sldId id="727" r:id="rId56"/>
    <p:sldId id="696" r:id="rId57"/>
    <p:sldId id="697" r:id="rId58"/>
    <p:sldId id="698" r:id="rId59"/>
    <p:sldId id="728" r:id="rId60"/>
    <p:sldId id="699" r:id="rId61"/>
    <p:sldId id="735" r:id="rId62"/>
    <p:sldId id="736" r:id="rId63"/>
    <p:sldId id="701" r:id="rId64"/>
    <p:sldId id="702" r:id="rId65"/>
    <p:sldId id="729" r:id="rId66"/>
    <p:sldId id="737" r:id="rId67"/>
    <p:sldId id="703" r:id="rId68"/>
    <p:sldId id="704" r:id="rId69"/>
  </p:sldIdLst>
  <p:sldSz cx="9144000" cy="6858000" type="screen4x3"/>
  <p:notesSz cx="7302500" cy="9586913"/>
  <p:custDataLst>
    <p:tags r:id="rId7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-112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handoutMaster" Target="handoutMasters/handout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gs" Target="tags/tag1.xml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264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72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1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3DFBE4-2B6A-8A47-B3F6-5A2C427CEE40}" type="slidenum">
              <a:rPr lang="en-US"/>
              <a:pPr/>
              <a:t>3</a:t>
            </a:fld>
            <a:endParaRPr lang="en-US"/>
          </a:p>
        </p:txBody>
      </p:sp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28663"/>
            <a:ext cx="4792663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0250" y="4552950"/>
            <a:ext cx="5842000" cy="4222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79856C-6B37-D140-8CA6-B9B4F33D2C3A}" type="slidenum">
              <a:rPr lang="en-US"/>
              <a:pPr/>
              <a:t>4</a:t>
            </a:fld>
            <a:endParaRPr lang="en-US"/>
          </a:p>
        </p:txBody>
      </p:sp>
      <p:sp>
        <p:nvSpPr>
          <p:cNvPr id="552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28663"/>
            <a:ext cx="4792663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52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0250" y="4552950"/>
            <a:ext cx="5842000" cy="4222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1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33246" cy="762000"/>
          </a:xfrm>
        </p:spPr>
        <p:txBody>
          <a:bodyPr/>
          <a:lstStyle/>
          <a:p>
            <a:r>
              <a:rPr lang="en-US" dirty="0" smtClean="0"/>
              <a:t>Procedures/Stacks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Parameter passing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3575"/>
            <a:ext cx="6789738" cy="555625"/>
          </a:xfrm>
          <a:noFill/>
          <a:ln/>
        </p:spPr>
        <p:txBody>
          <a:bodyPr/>
          <a:lstStyle/>
          <a:p>
            <a:r>
              <a:rPr lang="en-US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5105400"/>
          </a:xfrm>
          <a:noFill/>
          <a:ln w="12700"/>
        </p:spPr>
        <p:txBody>
          <a:bodyPr lIns="90487" tIns="44450" rIns="90487" bIns="44450"/>
          <a:lstStyle/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Use stack to support procedure call and return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>
                <a:solidFill>
                  <a:srgbClr val="C00000"/>
                </a:solidFill>
              </a:rPr>
              <a:t>Procedure </a:t>
            </a:r>
            <a:r>
              <a:rPr lang="en-US" dirty="0" smtClean="0">
                <a:solidFill>
                  <a:srgbClr val="C00000"/>
                </a:solidFill>
              </a:rPr>
              <a:t>call: </a:t>
            </a:r>
            <a:r>
              <a:rPr lang="en-US" dirty="0" smtClean="0">
                <a:latin typeface="Courier New" pitchFamily="49" charset="0"/>
              </a:rPr>
              <a:t>call </a:t>
            </a:r>
            <a:r>
              <a:rPr lang="en-US" i="1" dirty="0" smtClean="0">
                <a:latin typeface="Courier New" pitchFamily="49" charset="0"/>
              </a:rPr>
              <a:t>label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Push </a:t>
            </a:r>
            <a:r>
              <a:rPr lang="en-US" dirty="0"/>
              <a:t>return address on </a:t>
            </a:r>
            <a:r>
              <a:rPr lang="en-US" dirty="0" smtClean="0"/>
              <a:t>stack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Jump </a:t>
            </a:r>
            <a:r>
              <a:rPr lang="en-US" dirty="0"/>
              <a:t>to </a:t>
            </a:r>
            <a:r>
              <a:rPr lang="en-US" b="1" i="1" dirty="0" smtClean="0">
                <a:latin typeface="Courier New" pitchFamily="49" charset="0"/>
              </a:rPr>
              <a:t>label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3575"/>
            <a:ext cx="6789738" cy="555625"/>
          </a:xfrm>
          <a:noFill/>
          <a:ln/>
        </p:spPr>
        <p:txBody>
          <a:bodyPr/>
          <a:lstStyle/>
          <a:p>
            <a:r>
              <a:rPr lang="en-US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5105400"/>
          </a:xfrm>
          <a:noFill/>
          <a:ln w="12700"/>
        </p:spPr>
        <p:txBody>
          <a:bodyPr lIns="90487" tIns="44450" rIns="90487" bIns="44450"/>
          <a:lstStyle/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Use stack to support procedure call and return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>
                <a:solidFill>
                  <a:srgbClr val="C00000"/>
                </a:solidFill>
              </a:rPr>
              <a:t>Procedure </a:t>
            </a:r>
            <a:r>
              <a:rPr lang="en-US" dirty="0" smtClean="0">
                <a:solidFill>
                  <a:srgbClr val="C00000"/>
                </a:solidFill>
              </a:rPr>
              <a:t>call: </a:t>
            </a:r>
            <a:r>
              <a:rPr lang="en-US" dirty="0" smtClean="0">
                <a:latin typeface="Courier New" pitchFamily="49" charset="0"/>
              </a:rPr>
              <a:t>call </a:t>
            </a:r>
            <a:r>
              <a:rPr lang="en-US" i="1" dirty="0" smtClean="0">
                <a:latin typeface="Courier New" pitchFamily="49" charset="0"/>
              </a:rPr>
              <a:t>label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Push </a:t>
            </a:r>
            <a:r>
              <a:rPr lang="en-US" dirty="0"/>
              <a:t>return address on </a:t>
            </a:r>
            <a:r>
              <a:rPr lang="en-US" dirty="0" smtClean="0"/>
              <a:t>stack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Jump </a:t>
            </a:r>
            <a:r>
              <a:rPr lang="en-US" dirty="0"/>
              <a:t>to </a:t>
            </a:r>
            <a:r>
              <a:rPr lang="en-US" b="1" i="1" dirty="0">
                <a:latin typeface="Courier New" pitchFamily="49" charset="0"/>
              </a:rPr>
              <a:t>label</a:t>
            </a:r>
            <a:endParaRPr lang="en-US" b="1" dirty="0"/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Return </a:t>
            </a:r>
            <a:r>
              <a:rPr lang="en-US" dirty="0" smtClean="0"/>
              <a:t>address:</a:t>
            </a:r>
            <a:endParaRPr lang="en-US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Address of instruction beyond </a:t>
            </a:r>
            <a:r>
              <a:rPr lang="en-US" b="1" dirty="0">
                <a:latin typeface="Courier New" pitchFamily="49" charset="0"/>
              </a:rPr>
              <a:t>call</a:t>
            </a:r>
            <a:endParaRPr lang="en-US" b="1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Example from disassembly</a:t>
            </a:r>
          </a:p>
          <a:p>
            <a:pPr marL="560388" lvl="1" indent="-222250">
              <a:buFont typeface="Wingdings" pitchFamily="2" charset="2"/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b="1" dirty="0" smtClean="0">
                <a:latin typeface="Courier New" pitchFamily="49" charset="0"/>
              </a:rPr>
              <a:t>804854e</a:t>
            </a:r>
            <a:r>
              <a:rPr lang="en-US" b="1" dirty="0">
                <a:latin typeface="Courier New" pitchFamily="49" charset="0"/>
              </a:rPr>
              <a:t>:	e8 3d 06 00 00 	call   8048b90 &lt;main&gt;</a:t>
            </a:r>
          </a:p>
          <a:p>
            <a:pPr marL="560388" lvl="1" indent="-222250">
              <a:buFont typeface="Wingdings" pitchFamily="2" charset="2"/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b="1" dirty="0" smtClean="0">
                <a:latin typeface="Courier New" pitchFamily="49" charset="0"/>
              </a:rPr>
              <a:t>8048553</a:t>
            </a:r>
            <a:r>
              <a:rPr lang="en-US" b="1" dirty="0">
                <a:latin typeface="Courier New" pitchFamily="49" charset="0"/>
              </a:rPr>
              <a:t>:	50             	</a:t>
            </a:r>
            <a:r>
              <a:rPr lang="en-US" b="1" dirty="0" err="1">
                <a:latin typeface="Courier New" pitchFamily="49" charset="0"/>
              </a:rPr>
              <a:t>pushl</a:t>
            </a:r>
            <a:r>
              <a:rPr lang="en-US" b="1" dirty="0">
                <a:latin typeface="Courier New" pitchFamily="49" charset="0"/>
              </a:rPr>
              <a:t>  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>
              <a:latin typeface="Courier New" pitchFamily="49" charset="0"/>
            </a:endParaRPr>
          </a:p>
          <a:p>
            <a:pPr marL="574675" lvl="1" indent="-2349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Return address = </a:t>
            </a:r>
            <a:r>
              <a:rPr lang="en-US" b="1" dirty="0">
                <a:latin typeface="Courier New" pitchFamily="49" charset="0"/>
              </a:rPr>
              <a:t>0x8048553</a:t>
            </a:r>
            <a:endParaRPr lang="en-US" b="1" dirty="0"/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>
                <a:solidFill>
                  <a:srgbClr val="C00000"/>
                </a:solidFill>
              </a:rPr>
              <a:t>Procedure </a:t>
            </a:r>
            <a:r>
              <a:rPr lang="en-US" dirty="0" smtClean="0">
                <a:solidFill>
                  <a:srgbClr val="C00000"/>
                </a:solidFill>
              </a:rPr>
              <a:t>return: </a:t>
            </a:r>
            <a:r>
              <a:rPr lang="en-US" b="1" dirty="0" smtClean="0">
                <a:latin typeface="Courier New" pitchFamily="49" charset="0"/>
              </a:rPr>
              <a:t>ret</a:t>
            </a:r>
            <a:endParaRPr lang="en-US" dirty="0" smtClean="0">
              <a:latin typeface="Courier New" pitchFamily="49" charset="0"/>
            </a:endParaRPr>
          </a:p>
          <a:p>
            <a:pPr marL="744538" lvl="1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Pop </a:t>
            </a:r>
            <a:r>
              <a:rPr lang="en-US" dirty="0"/>
              <a:t>address from </a:t>
            </a:r>
            <a:r>
              <a:rPr lang="en-US" dirty="0" smtClean="0"/>
              <a:t>stack</a:t>
            </a:r>
          </a:p>
          <a:p>
            <a:pPr marL="744538" lvl="1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Jump </a:t>
            </a:r>
            <a:r>
              <a:rPr lang="en-US" dirty="0"/>
              <a:t>to address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2000" y="4168329"/>
            <a:ext cx="78486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129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77" name="Rectangle 1053"/>
          <p:cNvSpPr>
            <a:spLocks noChangeArrowheads="1"/>
          </p:cNvSpPr>
          <p:nvPr/>
        </p:nvSpPr>
        <p:spPr bwMode="auto">
          <a:xfrm>
            <a:off x="289560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78" name="Rectangle 1054"/>
          <p:cNvSpPr>
            <a:spLocks noChangeArrowheads="1"/>
          </p:cNvSpPr>
          <p:nvPr/>
        </p:nvSpPr>
        <p:spPr bwMode="auto">
          <a:xfrm>
            <a:off x="289560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86" name="Rectangle 1062"/>
          <p:cNvSpPr>
            <a:spLocks noChangeArrowheads="1"/>
          </p:cNvSpPr>
          <p:nvPr/>
        </p:nvSpPr>
        <p:spPr bwMode="auto">
          <a:xfrm>
            <a:off x="42672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0x804854e</a:t>
            </a:r>
          </a:p>
        </p:txBody>
      </p:sp>
      <p:sp>
        <p:nvSpPr>
          <p:cNvPr id="232484" name="Rectangle 1060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0" name="Rectangle 1026"/>
          <p:cNvSpPr>
            <a:spLocks noChangeArrowheads="1"/>
          </p:cNvSpPr>
          <p:nvPr/>
        </p:nvSpPr>
        <p:spPr bwMode="auto">
          <a:xfrm>
            <a:off x="289560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1" name="Rectangle 1027"/>
          <p:cNvSpPr>
            <a:spLocks noChangeArrowheads="1"/>
          </p:cNvSpPr>
          <p:nvPr/>
        </p:nvSpPr>
        <p:spPr bwMode="auto">
          <a:xfrm>
            <a:off x="289560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52" name="Rectangle 1028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53" name="Rectangle 1029"/>
          <p:cNvSpPr>
            <a:spLocks noChangeArrowheads="1"/>
          </p:cNvSpPr>
          <p:nvPr/>
        </p:nvSpPr>
        <p:spPr bwMode="auto">
          <a:xfrm>
            <a:off x="2895600" y="4191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6" name="Rectangle 1032"/>
          <p:cNvSpPr>
            <a:spLocks noChangeArrowheads="1"/>
          </p:cNvSpPr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57" name="Rectangle 1033"/>
          <p:cNvSpPr>
            <a:spLocks noChangeArrowheads="1"/>
          </p:cNvSpPr>
          <p:nvPr/>
        </p:nvSpPr>
        <p:spPr bwMode="auto">
          <a:xfrm>
            <a:off x="42672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0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77" name="Rectangle 1053"/>
          <p:cNvSpPr>
            <a:spLocks noChangeArrowheads="1"/>
          </p:cNvSpPr>
          <p:nvPr/>
        </p:nvSpPr>
        <p:spPr bwMode="auto">
          <a:xfrm>
            <a:off x="289560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78" name="Rectangle 1054"/>
          <p:cNvSpPr>
            <a:spLocks noChangeArrowheads="1"/>
          </p:cNvSpPr>
          <p:nvPr/>
        </p:nvSpPr>
        <p:spPr bwMode="auto">
          <a:xfrm>
            <a:off x="289560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86" name="Rectangle 1062"/>
          <p:cNvSpPr>
            <a:spLocks noChangeArrowheads="1"/>
          </p:cNvSpPr>
          <p:nvPr/>
        </p:nvSpPr>
        <p:spPr bwMode="auto">
          <a:xfrm>
            <a:off x="42672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0x804854e</a:t>
            </a:r>
          </a:p>
        </p:txBody>
      </p:sp>
      <p:sp>
        <p:nvSpPr>
          <p:cNvPr id="232484" name="Rectangle 1060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0" name="Rectangle 1026"/>
          <p:cNvSpPr>
            <a:spLocks noChangeArrowheads="1"/>
          </p:cNvSpPr>
          <p:nvPr/>
        </p:nvSpPr>
        <p:spPr bwMode="auto">
          <a:xfrm>
            <a:off x="289560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1" name="Rectangle 1027"/>
          <p:cNvSpPr>
            <a:spLocks noChangeArrowheads="1"/>
          </p:cNvSpPr>
          <p:nvPr/>
        </p:nvSpPr>
        <p:spPr bwMode="auto">
          <a:xfrm>
            <a:off x="289560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52" name="Rectangle 1028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53" name="Rectangle 1029"/>
          <p:cNvSpPr>
            <a:spLocks noChangeArrowheads="1"/>
          </p:cNvSpPr>
          <p:nvPr/>
        </p:nvSpPr>
        <p:spPr bwMode="auto">
          <a:xfrm>
            <a:off x="2895600" y="4191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5" name="Rectangle 1031"/>
          <p:cNvSpPr>
            <a:spLocks noChangeArrowheads="1"/>
          </p:cNvSpPr>
          <p:nvPr/>
        </p:nvSpPr>
        <p:spPr bwMode="auto">
          <a:xfrm>
            <a:off x="4267200" y="4191000"/>
            <a:ext cx="1371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0x8048553</a:t>
            </a:r>
          </a:p>
        </p:txBody>
      </p:sp>
      <p:sp>
        <p:nvSpPr>
          <p:cNvPr id="232456" name="Rectangle 1032"/>
          <p:cNvSpPr>
            <a:spLocks noChangeArrowheads="1"/>
          </p:cNvSpPr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57" name="Rectangle 1033"/>
          <p:cNvSpPr>
            <a:spLocks noChangeArrowheads="1"/>
          </p:cNvSpPr>
          <p:nvPr/>
        </p:nvSpPr>
        <p:spPr bwMode="auto">
          <a:xfrm>
            <a:off x="42672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7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76" name="Rectangle 1052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2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77" name="Rectangle 1053"/>
          <p:cNvSpPr>
            <a:spLocks noChangeArrowheads="1"/>
          </p:cNvSpPr>
          <p:nvPr/>
        </p:nvSpPr>
        <p:spPr bwMode="auto">
          <a:xfrm>
            <a:off x="289560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78" name="Rectangle 1054"/>
          <p:cNvSpPr>
            <a:spLocks noChangeArrowheads="1"/>
          </p:cNvSpPr>
          <p:nvPr/>
        </p:nvSpPr>
        <p:spPr bwMode="auto">
          <a:xfrm>
            <a:off x="289560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86" name="Rectangle 1062"/>
          <p:cNvSpPr>
            <a:spLocks noChangeArrowheads="1"/>
          </p:cNvSpPr>
          <p:nvPr/>
        </p:nvSpPr>
        <p:spPr bwMode="auto">
          <a:xfrm>
            <a:off x="42672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0x804854e</a:t>
            </a:r>
          </a:p>
        </p:txBody>
      </p:sp>
      <p:sp>
        <p:nvSpPr>
          <p:cNvPr id="232484" name="Rectangle 1060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0" name="Rectangle 1026"/>
          <p:cNvSpPr>
            <a:spLocks noChangeArrowheads="1"/>
          </p:cNvSpPr>
          <p:nvPr/>
        </p:nvSpPr>
        <p:spPr bwMode="auto">
          <a:xfrm>
            <a:off x="289560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1" name="Rectangle 1027"/>
          <p:cNvSpPr>
            <a:spLocks noChangeArrowheads="1"/>
          </p:cNvSpPr>
          <p:nvPr/>
        </p:nvSpPr>
        <p:spPr bwMode="auto">
          <a:xfrm>
            <a:off x="289560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52" name="Rectangle 1028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53" name="Rectangle 1029"/>
          <p:cNvSpPr>
            <a:spLocks noChangeArrowheads="1"/>
          </p:cNvSpPr>
          <p:nvPr/>
        </p:nvSpPr>
        <p:spPr bwMode="auto">
          <a:xfrm>
            <a:off x="2895600" y="4191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5" name="Rectangle 1031"/>
          <p:cNvSpPr>
            <a:spLocks noChangeArrowheads="1"/>
          </p:cNvSpPr>
          <p:nvPr/>
        </p:nvSpPr>
        <p:spPr bwMode="auto">
          <a:xfrm>
            <a:off x="4267200" y="4191000"/>
            <a:ext cx="1371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0x8048553</a:t>
            </a:r>
          </a:p>
        </p:txBody>
      </p:sp>
      <p:sp>
        <p:nvSpPr>
          <p:cNvPr id="232456" name="Rectangle 1032"/>
          <p:cNvSpPr>
            <a:spLocks noChangeArrowheads="1"/>
          </p:cNvSpPr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57" name="Rectangle 1033"/>
          <p:cNvSpPr>
            <a:spLocks noChangeArrowheads="1"/>
          </p:cNvSpPr>
          <p:nvPr/>
        </p:nvSpPr>
        <p:spPr bwMode="auto">
          <a:xfrm>
            <a:off x="42672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7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75" name="Rectangle 1051"/>
          <p:cNvSpPr>
            <a:spLocks noChangeArrowheads="1"/>
          </p:cNvSpPr>
          <p:nvPr/>
        </p:nvSpPr>
        <p:spPr bwMode="auto">
          <a:xfrm>
            <a:off x="4278055" y="5486400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0x8048553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76" name="Rectangle 1052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4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77" name="Rectangle 1053"/>
          <p:cNvSpPr>
            <a:spLocks noChangeArrowheads="1"/>
          </p:cNvSpPr>
          <p:nvPr/>
        </p:nvSpPr>
        <p:spPr bwMode="auto">
          <a:xfrm>
            <a:off x="289560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78" name="Rectangle 1054"/>
          <p:cNvSpPr>
            <a:spLocks noChangeArrowheads="1"/>
          </p:cNvSpPr>
          <p:nvPr/>
        </p:nvSpPr>
        <p:spPr bwMode="auto">
          <a:xfrm>
            <a:off x="289560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86" name="Rectangle 1062"/>
          <p:cNvSpPr>
            <a:spLocks noChangeArrowheads="1"/>
          </p:cNvSpPr>
          <p:nvPr/>
        </p:nvSpPr>
        <p:spPr bwMode="auto">
          <a:xfrm>
            <a:off x="42672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0x8048553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84" name="Rectangle 1060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0" name="Rectangle 1026"/>
          <p:cNvSpPr>
            <a:spLocks noChangeArrowheads="1"/>
          </p:cNvSpPr>
          <p:nvPr/>
        </p:nvSpPr>
        <p:spPr bwMode="auto">
          <a:xfrm>
            <a:off x="289560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1" name="Rectangle 1027"/>
          <p:cNvSpPr>
            <a:spLocks noChangeArrowheads="1"/>
          </p:cNvSpPr>
          <p:nvPr/>
        </p:nvSpPr>
        <p:spPr bwMode="auto">
          <a:xfrm>
            <a:off x="289560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52" name="Rectangle 1028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53" name="Rectangle 1029"/>
          <p:cNvSpPr>
            <a:spLocks noChangeArrowheads="1"/>
          </p:cNvSpPr>
          <p:nvPr/>
        </p:nvSpPr>
        <p:spPr bwMode="auto">
          <a:xfrm>
            <a:off x="2895600" y="4191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5" name="Rectangle 1031"/>
          <p:cNvSpPr>
            <a:spLocks noChangeArrowheads="1"/>
          </p:cNvSpPr>
          <p:nvPr/>
        </p:nvSpPr>
        <p:spPr bwMode="auto">
          <a:xfrm>
            <a:off x="4267200" y="4191000"/>
            <a:ext cx="1371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32456" name="Rectangle 1032"/>
          <p:cNvSpPr>
            <a:spLocks noChangeArrowheads="1"/>
          </p:cNvSpPr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57" name="Rectangle 1033"/>
          <p:cNvSpPr>
            <a:spLocks noChangeArrowheads="1"/>
          </p:cNvSpPr>
          <p:nvPr/>
        </p:nvSpPr>
        <p:spPr bwMode="auto">
          <a:xfrm>
            <a:off x="42672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7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75" name="Rectangle 1051"/>
          <p:cNvSpPr>
            <a:spLocks noChangeArrowheads="1"/>
          </p:cNvSpPr>
          <p:nvPr/>
        </p:nvSpPr>
        <p:spPr bwMode="auto">
          <a:xfrm>
            <a:off x="4278054" y="6268001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0x8048b90</a:t>
            </a:r>
          </a:p>
        </p:txBody>
      </p:sp>
      <p:sp>
        <p:nvSpPr>
          <p:cNvPr id="232476" name="Rectangle 1052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962084" y="587285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+ 0x000063d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428E-6 -9.11615E-7 L 0.00018 -0.1119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75" grpId="0" animBg="1" autoUpdateAnimBg="0"/>
      <p:bldP spid="232475" grpId="1" animBg="1"/>
      <p:bldP spid="232475" grpId="2" animBg="1"/>
      <p:bldP spid="30" grpId="0"/>
      <p:bldP spid="3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2895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2895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2895600" y="4038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5943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5943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79" name="Rectangle 39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4267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7315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4267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2895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52" name="Rectangle 12"/>
          <p:cNvSpPr>
            <a:spLocks noChangeArrowheads="1"/>
          </p:cNvSpPr>
          <p:nvPr/>
        </p:nvSpPr>
        <p:spPr bwMode="auto">
          <a:xfrm>
            <a:off x="2895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2895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4267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57" name="Rectangle 17"/>
          <p:cNvSpPr>
            <a:spLocks noChangeArrowheads="1"/>
          </p:cNvSpPr>
          <p:nvPr/>
        </p:nvSpPr>
        <p:spPr bwMode="auto">
          <a:xfrm>
            <a:off x="4267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4267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573088"/>
          </a:xfrm>
        </p:spPr>
        <p:txBody>
          <a:bodyPr/>
          <a:lstStyle/>
          <a:p>
            <a:r>
              <a:rPr lang="en-US"/>
              <a:t>Procedure Return Example</a:t>
            </a:r>
          </a:p>
        </p:txBody>
      </p:sp>
      <p:sp>
        <p:nvSpPr>
          <p:cNvPr id="266267" name="Rectangle 27"/>
          <p:cNvSpPr>
            <a:spLocks noChangeArrowheads="1"/>
          </p:cNvSpPr>
          <p:nvPr/>
        </p:nvSpPr>
        <p:spPr bwMode="auto">
          <a:xfrm>
            <a:off x="5943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68" name="Rectangle 28"/>
          <p:cNvSpPr>
            <a:spLocks noChangeArrowheads="1"/>
          </p:cNvSpPr>
          <p:nvPr/>
        </p:nvSpPr>
        <p:spPr bwMode="auto">
          <a:xfrm>
            <a:off x="5943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69" name="Rectangle 29"/>
          <p:cNvSpPr>
            <a:spLocks noChangeArrowheads="1"/>
          </p:cNvSpPr>
          <p:nvPr/>
        </p:nvSpPr>
        <p:spPr bwMode="auto">
          <a:xfrm>
            <a:off x="5943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70" name="Rectangle 30"/>
          <p:cNvSpPr>
            <a:spLocks noChangeArrowheads="1"/>
          </p:cNvSpPr>
          <p:nvPr/>
        </p:nvSpPr>
        <p:spPr bwMode="auto">
          <a:xfrm>
            <a:off x="7315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71" name="Rectangle 31"/>
          <p:cNvSpPr>
            <a:spLocks noChangeArrowheads="1"/>
          </p:cNvSpPr>
          <p:nvPr/>
        </p:nvSpPr>
        <p:spPr bwMode="auto">
          <a:xfrm>
            <a:off x="7315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73" name="Rectangle 33"/>
          <p:cNvSpPr>
            <a:spLocks noChangeArrowheads="1"/>
          </p:cNvSpPr>
          <p:nvPr/>
        </p:nvSpPr>
        <p:spPr bwMode="auto">
          <a:xfrm>
            <a:off x="457200" y="1371600"/>
            <a:ext cx="6647974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indent="-344488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8048591:	c3             	</a:t>
            </a:r>
            <a:r>
              <a:rPr lang="en-US" sz="1800" dirty="0" smtClean="0">
                <a:latin typeface="Courier New" pitchFamily="49" charset="0"/>
              </a:rPr>
              <a:t>ret		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6280" name="Rectangle 40"/>
          <p:cNvSpPr>
            <a:spLocks noChangeArrowheads="1"/>
          </p:cNvSpPr>
          <p:nvPr/>
        </p:nvSpPr>
        <p:spPr bwMode="auto">
          <a:xfrm>
            <a:off x="7315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9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7696200" y="2057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2895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2895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2895600" y="4038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5943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5943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79" name="Rectangle 39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4267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7315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4267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2895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52" name="Rectangle 12"/>
          <p:cNvSpPr>
            <a:spLocks noChangeArrowheads="1"/>
          </p:cNvSpPr>
          <p:nvPr/>
        </p:nvSpPr>
        <p:spPr bwMode="auto">
          <a:xfrm>
            <a:off x="2895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2895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4267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57" name="Rectangle 17"/>
          <p:cNvSpPr>
            <a:spLocks noChangeArrowheads="1"/>
          </p:cNvSpPr>
          <p:nvPr/>
        </p:nvSpPr>
        <p:spPr bwMode="auto">
          <a:xfrm>
            <a:off x="4267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4267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573088"/>
          </a:xfrm>
        </p:spPr>
        <p:txBody>
          <a:bodyPr/>
          <a:lstStyle/>
          <a:p>
            <a:r>
              <a:rPr lang="en-US"/>
              <a:t>Procedure Return Example</a:t>
            </a:r>
          </a:p>
        </p:txBody>
      </p:sp>
      <p:sp>
        <p:nvSpPr>
          <p:cNvPr id="266267" name="Rectangle 27"/>
          <p:cNvSpPr>
            <a:spLocks noChangeArrowheads="1"/>
          </p:cNvSpPr>
          <p:nvPr/>
        </p:nvSpPr>
        <p:spPr bwMode="auto">
          <a:xfrm>
            <a:off x="5943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68" name="Rectangle 28"/>
          <p:cNvSpPr>
            <a:spLocks noChangeArrowheads="1"/>
          </p:cNvSpPr>
          <p:nvPr/>
        </p:nvSpPr>
        <p:spPr bwMode="auto">
          <a:xfrm>
            <a:off x="5943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69" name="Rectangle 29"/>
          <p:cNvSpPr>
            <a:spLocks noChangeArrowheads="1"/>
          </p:cNvSpPr>
          <p:nvPr/>
        </p:nvSpPr>
        <p:spPr bwMode="auto">
          <a:xfrm>
            <a:off x="5943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70" name="Rectangle 30"/>
          <p:cNvSpPr>
            <a:spLocks noChangeArrowheads="1"/>
          </p:cNvSpPr>
          <p:nvPr/>
        </p:nvSpPr>
        <p:spPr bwMode="auto">
          <a:xfrm>
            <a:off x="7315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71" name="Rectangle 31"/>
          <p:cNvSpPr>
            <a:spLocks noChangeArrowheads="1"/>
          </p:cNvSpPr>
          <p:nvPr/>
        </p:nvSpPr>
        <p:spPr bwMode="auto">
          <a:xfrm>
            <a:off x="7315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72" name="Text Box 32"/>
          <p:cNvSpPr txBox="1">
            <a:spLocks noChangeArrowheads="1"/>
          </p:cNvSpPr>
          <p:nvPr/>
        </p:nvSpPr>
        <p:spPr bwMode="auto">
          <a:xfrm>
            <a:off x="7696200" y="2057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</a:t>
            </a:r>
          </a:p>
        </p:txBody>
      </p:sp>
      <p:sp>
        <p:nvSpPr>
          <p:cNvPr id="266273" name="Rectangle 33"/>
          <p:cNvSpPr>
            <a:spLocks noChangeArrowheads="1"/>
          </p:cNvSpPr>
          <p:nvPr/>
        </p:nvSpPr>
        <p:spPr bwMode="auto">
          <a:xfrm>
            <a:off x="457200" y="1371600"/>
            <a:ext cx="6647974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indent="-344488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8048591:	c3             	</a:t>
            </a:r>
            <a:r>
              <a:rPr lang="en-US" sz="1800" dirty="0" smtClean="0">
                <a:latin typeface="Courier New" pitchFamily="49" charset="0"/>
              </a:rPr>
              <a:t>ret		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6278" name="Rectangle 38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80" name="Rectangle 40"/>
          <p:cNvSpPr>
            <a:spLocks noChangeArrowheads="1"/>
          </p:cNvSpPr>
          <p:nvPr/>
        </p:nvSpPr>
        <p:spPr bwMode="auto">
          <a:xfrm>
            <a:off x="7315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9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7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2895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2895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2895600" y="4038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5943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5943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79" name="Rectangle 39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4267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7315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4267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2895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52" name="Rectangle 12"/>
          <p:cNvSpPr>
            <a:spLocks noChangeArrowheads="1"/>
          </p:cNvSpPr>
          <p:nvPr/>
        </p:nvSpPr>
        <p:spPr bwMode="auto">
          <a:xfrm>
            <a:off x="2895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2895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4267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57" name="Rectangle 17"/>
          <p:cNvSpPr>
            <a:spLocks noChangeArrowheads="1"/>
          </p:cNvSpPr>
          <p:nvPr/>
        </p:nvSpPr>
        <p:spPr bwMode="auto">
          <a:xfrm>
            <a:off x="4267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4267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573088"/>
          </a:xfrm>
        </p:spPr>
        <p:txBody>
          <a:bodyPr/>
          <a:lstStyle/>
          <a:p>
            <a:r>
              <a:rPr lang="en-US"/>
              <a:t>Procedure Return Example</a:t>
            </a:r>
          </a:p>
        </p:txBody>
      </p:sp>
      <p:sp>
        <p:nvSpPr>
          <p:cNvPr id="266267" name="Rectangle 27"/>
          <p:cNvSpPr>
            <a:spLocks noChangeArrowheads="1"/>
          </p:cNvSpPr>
          <p:nvPr/>
        </p:nvSpPr>
        <p:spPr bwMode="auto">
          <a:xfrm>
            <a:off x="5943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68" name="Rectangle 28"/>
          <p:cNvSpPr>
            <a:spLocks noChangeArrowheads="1"/>
          </p:cNvSpPr>
          <p:nvPr/>
        </p:nvSpPr>
        <p:spPr bwMode="auto">
          <a:xfrm>
            <a:off x="5943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69" name="Rectangle 29"/>
          <p:cNvSpPr>
            <a:spLocks noChangeArrowheads="1"/>
          </p:cNvSpPr>
          <p:nvPr/>
        </p:nvSpPr>
        <p:spPr bwMode="auto">
          <a:xfrm>
            <a:off x="5943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70" name="Rectangle 30"/>
          <p:cNvSpPr>
            <a:spLocks noChangeArrowheads="1"/>
          </p:cNvSpPr>
          <p:nvPr/>
        </p:nvSpPr>
        <p:spPr bwMode="auto">
          <a:xfrm>
            <a:off x="7315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71" name="Rectangle 31"/>
          <p:cNvSpPr>
            <a:spLocks noChangeArrowheads="1"/>
          </p:cNvSpPr>
          <p:nvPr/>
        </p:nvSpPr>
        <p:spPr bwMode="auto">
          <a:xfrm>
            <a:off x="7315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72" name="Text Box 32"/>
          <p:cNvSpPr txBox="1">
            <a:spLocks noChangeArrowheads="1"/>
          </p:cNvSpPr>
          <p:nvPr/>
        </p:nvSpPr>
        <p:spPr bwMode="auto">
          <a:xfrm>
            <a:off x="7696200" y="2057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</a:rPr>
              <a:t>ret</a:t>
            </a:r>
          </a:p>
        </p:txBody>
      </p:sp>
      <p:sp>
        <p:nvSpPr>
          <p:cNvPr id="266273" name="Rectangle 33"/>
          <p:cNvSpPr>
            <a:spLocks noChangeArrowheads="1"/>
          </p:cNvSpPr>
          <p:nvPr/>
        </p:nvSpPr>
        <p:spPr bwMode="auto">
          <a:xfrm>
            <a:off x="457200" y="1371600"/>
            <a:ext cx="6647974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indent="-344488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8048591:	c3             	</a:t>
            </a:r>
            <a:r>
              <a:rPr lang="en-US" sz="1800" dirty="0" smtClean="0">
                <a:latin typeface="Courier New" pitchFamily="49" charset="0"/>
              </a:rPr>
              <a:t>ret		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6276" name="Rectangle 36"/>
          <p:cNvSpPr>
            <a:spLocks noChangeArrowheads="1"/>
          </p:cNvSpPr>
          <p:nvPr/>
        </p:nvSpPr>
        <p:spPr bwMode="auto">
          <a:xfrm>
            <a:off x="7315200" y="4724400"/>
            <a:ext cx="1371600" cy="3810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78" name="Rectangle 38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80" name="Rectangle 40"/>
          <p:cNvSpPr>
            <a:spLocks noChangeArrowheads="1"/>
          </p:cNvSpPr>
          <p:nvPr/>
        </p:nvSpPr>
        <p:spPr bwMode="auto">
          <a:xfrm>
            <a:off x="7315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9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7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858000" cy="555625"/>
          </a:xfrm>
          <a:noFill/>
          <a:ln/>
        </p:spPr>
        <p:txBody>
          <a:bodyPr/>
          <a:lstStyle/>
          <a:p>
            <a:r>
              <a:rPr lang="en-US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174750"/>
            <a:ext cx="8307387" cy="5530850"/>
          </a:xfrm>
          <a:noFill/>
          <a:ln/>
        </p:spPr>
        <p:txBody>
          <a:bodyPr lIns="90487" tIns="44450" rIns="90487" bIns="44450"/>
          <a:lstStyle/>
          <a:p>
            <a:r>
              <a:rPr lang="en-US" sz="2000" dirty="0"/>
              <a:t>Languages that </a:t>
            </a:r>
            <a:r>
              <a:rPr lang="en-US" sz="2000" dirty="0" smtClean="0"/>
              <a:t>support recursion</a:t>
            </a:r>
            <a:endParaRPr lang="en-US" sz="2000" dirty="0"/>
          </a:p>
          <a:p>
            <a:pPr lvl="1"/>
            <a:r>
              <a:rPr lang="en-US" sz="1800" dirty="0"/>
              <a:t>e.g., C, Pascal, Java</a:t>
            </a:r>
          </a:p>
          <a:p>
            <a:pPr lvl="1"/>
            <a:r>
              <a:rPr lang="en-US" sz="1800" dirty="0"/>
              <a:t>Code must be</a:t>
            </a:r>
            <a:r>
              <a:rPr lang="en-US" sz="1800" dirty="0" smtClean="0"/>
              <a:t> </a:t>
            </a:r>
            <a:r>
              <a:rPr lang="en-US" sz="1800" i="1" u="sng" dirty="0" smtClean="0">
                <a:solidFill>
                  <a:srgbClr val="FF0000"/>
                </a:solidFill>
              </a:rPr>
              <a:t>re-entrant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 lvl="2"/>
            <a:r>
              <a:rPr lang="en-US" sz="1800" dirty="0"/>
              <a:t>Multiple simultaneous instantiations of single </a:t>
            </a:r>
            <a:r>
              <a:rPr lang="en-US" sz="1800" dirty="0" smtClean="0"/>
              <a:t>procedure</a:t>
            </a:r>
          </a:p>
          <a:p>
            <a:pPr lvl="3"/>
            <a:r>
              <a:rPr lang="en-US" sz="1800" dirty="0" smtClean="0"/>
              <a:t>What would happen if code could not be reentrant?</a:t>
            </a:r>
            <a:endParaRPr lang="en-US" sz="1800" dirty="0"/>
          </a:p>
          <a:p>
            <a:pPr lvl="1"/>
            <a:r>
              <a:rPr lang="en-US" sz="1800" dirty="0"/>
              <a:t>Need some place to store state of each instantiation</a:t>
            </a:r>
          </a:p>
          <a:p>
            <a:pPr lvl="2"/>
            <a:r>
              <a:rPr lang="en-US" sz="1800" dirty="0"/>
              <a:t>Arguments</a:t>
            </a:r>
          </a:p>
          <a:p>
            <a:pPr lvl="2"/>
            <a:r>
              <a:rPr lang="en-US" sz="1800" dirty="0"/>
              <a:t>Local variables</a:t>
            </a:r>
          </a:p>
          <a:p>
            <a:pPr lvl="2"/>
            <a:r>
              <a:rPr lang="en-US" sz="1800" dirty="0"/>
              <a:t>Return pointer</a:t>
            </a:r>
          </a:p>
          <a:p>
            <a:r>
              <a:rPr lang="en-US" sz="2000" dirty="0"/>
              <a:t>Stack </a:t>
            </a:r>
            <a:r>
              <a:rPr lang="en-US" sz="2000" dirty="0" smtClean="0"/>
              <a:t>discipline</a:t>
            </a:r>
            <a:endParaRPr lang="en-US" sz="2000" dirty="0"/>
          </a:p>
          <a:p>
            <a:pPr lvl="1"/>
            <a:r>
              <a:rPr lang="en-US" sz="1800" dirty="0"/>
              <a:t>State for</a:t>
            </a:r>
            <a:r>
              <a:rPr lang="en-US" sz="1800" dirty="0" smtClean="0"/>
              <a:t> a given </a:t>
            </a:r>
            <a:r>
              <a:rPr lang="en-US" sz="1800" dirty="0"/>
              <a:t>procedure needed for</a:t>
            </a:r>
            <a:r>
              <a:rPr lang="en-US" sz="1800" dirty="0" smtClean="0"/>
              <a:t> a limited </a:t>
            </a:r>
            <a:r>
              <a:rPr lang="en-US" sz="1800" dirty="0"/>
              <a:t>time</a:t>
            </a:r>
            <a:endParaRPr lang="en-US" sz="1800" dirty="0" smtClean="0"/>
          </a:p>
          <a:p>
            <a:pPr lvl="2"/>
            <a:r>
              <a:rPr lang="en-US" sz="1800" dirty="0" smtClean="0"/>
              <a:t>Starting from when it is called </a:t>
            </a:r>
            <a:r>
              <a:rPr lang="en-US" sz="1800" dirty="0"/>
              <a:t>to when</a:t>
            </a:r>
            <a:r>
              <a:rPr lang="en-US" sz="1800" dirty="0" smtClean="0"/>
              <a:t> it returns</a:t>
            </a:r>
          </a:p>
          <a:p>
            <a:pPr lvl="1"/>
            <a:r>
              <a:rPr lang="en-US" sz="1800" dirty="0" err="1"/>
              <a:t>Callee</a:t>
            </a:r>
            <a:r>
              <a:rPr lang="en-US" sz="1800" dirty="0" smtClean="0"/>
              <a:t> always returns </a:t>
            </a:r>
            <a:r>
              <a:rPr lang="en-US" sz="1800" dirty="0"/>
              <a:t>before caller does</a:t>
            </a:r>
          </a:p>
          <a:p>
            <a:r>
              <a:rPr lang="en-US" sz="2000" dirty="0"/>
              <a:t>Stack </a:t>
            </a:r>
            <a:r>
              <a:rPr lang="en-US" sz="2000" dirty="0" smtClean="0"/>
              <a:t>allocated </a:t>
            </a:r>
            <a:r>
              <a:rPr lang="en-US" sz="2000" dirty="0"/>
              <a:t>in</a:t>
            </a:r>
            <a:r>
              <a:rPr lang="en-US" sz="2000" dirty="0" smtClean="0"/>
              <a:t> </a:t>
            </a:r>
            <a:r>
              <a:rPr lang="en-US" sz="2000" i="1" u="sng" dirty="0" smtClean="0">
                <a:solidFill>
                  <a:srgbClr val="C00000"/>
                </a:solidFill>
              </a:rPr>
              <a:t>frames</a:t>
            </a:r>
          </a:p>
          <a:p>
            <a:pPr lvl="1"/>
            <a:r>
              <a:rPr lang="en-US" sz="1800" dirty="0" smtClean="0"/>
              <a:t>State </a:t>
            </a:r>
            <a:r>
              <a:rPr lang="en-US" sz="1800" dirty="0"/>
              <a:t>for</a:t>
            </a:r>
            <a:r>
              <a:rPr lang="en-US" sz="1800" dirty="0" smtClean="0"/>
              <a:t> a single </a:t>
            </a:r>
            <a:r>
              <a:rPr lang="en-US" sz="1800" dirty="0"/>
              <a:t>procedure instantiation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stack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 stack?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40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533400"/>
            <a:ext cx="6261100" cy="573088"/>
          </a:xfrm>
          <a:noFill/>
          <a:ln/>
        </p:spPr>
        <p:txBody>
          <a:bodyPr/>
          <a:lstStyle/>
          <a:p>
            <a:r>
              <a:rPr lang="en-US"/>
              <a:t>Call Chain Example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572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r>
              <a:rPr lang="en-US" sz="1800" dirty="0">
                <a:latin typeface="Courier New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2286000" y="23622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4191000" y="3276600"/>
            <a:ext cx="15240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6883400" y="1676400"/>
            <a:ext cx="1498600" cy="3581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7097713" y="19050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7097713" y="2590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7086600" y="32654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7097713" y="39624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11" name="Rectangle 15"/>
          <p:cNvSpPr>
            <a:spLocks noChangeArrowheads="1"/>
          </p:cNvSpPr>
          <p:nvPr/>
        </p:nvSpPr>
        <p:spPr bwMode="auto">
          <a:xfrm>
            <a:off x="7097713" y="47244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12" name="Line 16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3" name="Line 17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4" name="Line 18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5" name="Line 19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6" name="Rectangle 20"/>
          <p:cNvSpPr>
            <a:spLocks noChangeArrowheads="1"/>
          </p:cNvSpPr>
          <p:nvPr/>
        </p:nvSpPr>
        <p:spPr bwMode="auto">
          <a:xfrm>
            <a:off x="6781800" y="1066800"/>
            <a:ext cx="1122101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Example</a:t>
            </a: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Call </a:t>
            </a:r>
            <a:r>
              <a:rPr lang="en-US" sz="1800" dirty="0">
                <a:latin typeface="Calibri" pitchFamily="34" charset="0"/>
              </a:rPr>
              <a:t>Chain</a:t>
            </a: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7764463" y="32654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21" name="Line 25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5715000"/>
            <a:ext cx="2841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1800" dirty="0" smtClean="0">
                <a:latin typeface="Calibri" pitchFamily="34" charset="0"/>
              </a:rPr>
              <a:t>Procedure </a:t>
            </a:r>
            <a:r>
              <a:rPr lang="en-US" sz="1800" dirty="0" err="1" smtClean="0">
                <a:latin typeface="Courier New" pitchFamily="49" charset="0"/>
              </a:rPr>
              <a:t>amI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is recursive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(calls itself)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0" name="Rectangle 1034"/>
          <p:cNvSpPr>
            <a:spLocks noChangeArrowheads="1"/>
          </p:cNvSpPr>
          <p:nvPr/>
        </p:nvSpPr>
        <p:spPr bwMode="auto">
          <a:xfrm>
            <a:off x="7089775" y="2092058"/>
            <a:ext cx="1292225" cy="1936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Frame for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proc</a:t>
            </a: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35533" name="Line 1037"/>
          <p:cNvSpPr>
            <a:spLocks noChangeShapeType="1"/>
          </p:cNvSpPr>
          <p:nvPr/>
        </p:nvSpPr>
        <p:spPr bwMode="auto">
          <a:xfrm>
            <a:off x="6324600" y="2244458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5534" name="Rectangle 1038"/>
          <p:cNvSpPr>
            <a:spLocks noChangeArrowheads="1"/>
          </p:cNvSpPr>
          <p:nvPr/>
        </p:nvSpPr>
        <p:spPr bwMode="auto">
          <a:xfrm>
            <a:off x="3898899" y="2069387"/>
            <a:ext cx="242570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Frame Pointer: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5543" name="Rectangle 1047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029200" cy="573088"/>
          </a:xfrm>
        </p:spPr>
        <p:txBody>
          <a:bodyPr/>
          <a:lstStyle/>
          <a:p>
            <a:r>
              <a:rPr lang="en-US"/>
              <a:t>Stack Frames</a:t>
            </a:r>
          </a:p>
        </p:txBody>
      </p:sp>
      <p:sp>
        <p:nvSpPr>
          <p:cNvPr id="235544" name="Rectangle 1048"/>
          <p:cNvSpPr>
            <a:spLocks noGrp="1" noChangeArrowheads="1"/>
          </p:cNvSpPr>
          <p:nvPr>
            <p:ph type="body" idx="1"/>
          </p:nvPr>
        </p:nvSpPr>
        <p:spPr>
          <a:xfrm>
            <a:off x="366713" y="1295400"/>
            <a:ext cx="5462434" cy="5224463"/>
          </a:xfrm>
        </p:spPr>
        <p:txBody>
          <a:bodyPr/>
          <a:lstStyle/>
          <a:p>
            <a:r>
              <a:rPr lang="en-US" dirty="0"/>
              <a:t>Contents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Return information</a:t>
            </a:r>
          </a:p>
          <a:p>
            <a:pPr lvl="1"/>
            <a:r>
              <a:rPr lang="en-US" dirty="0"/>
              <a:t>Temporary space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Management</a:t>
            </a:r>
            <a:endParaRPr lang="en-US" dirty="0"/>
          </a:p>
          <a:p>
            <a:pPr lvl="1"/>
            <a:r>
              <a:rPr lang="en-US" dirty="0"/>
              <a:t>Space allocated when</a:t>
            </a:r>
            <a:r>
              <a:rPr lang="en-US" dirty="0" smtClean="0"/>
              <a:t> procedure is entered</a:t>
            </a:r>
          </a:p>
          <a:p>
            <a:pPr lvl="2"/>
            <a:r>
              <a:rPr lang="en-US" dirty="0"/>
              <a:t>“Set-up” code</a:t>
            </a:r>
            <a:endParaRPr lang="en-US" dirty="0" smtClean="0"/>
          </a:p>
          <a:p>
            <a:pPr lvl="1"/>
            <a:r>
              <a:rPr lang="en-US" dirty="0" smtClean="0"/>
              <a:t>Space </a:t>
            </a:r>
            <a:r>
              <a:rPr lang="en-US" dirty="0" err="1" smtClean="0"/>
              <a:t>deallocated</a:t>
            </a:r>
            <a:r>
              <a:rPr lang="en-US" dirty="0" smtClean="0"/>
              <a:t> upon return</a:t>
            </a:r>
            <a:endParaRPr lang="en-US" dirty="0"/>
          </a:p>
          <a:p>
            <a:pPr lvl="2"/>
            <a:r>
              <a:rPr lang="en-US" dirty="0"/>
              <a:t>“Finish”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6" name="Line 1037"/>
          <p:cNvSpPr>
            <a:spLocks noChangeShapeType="1"/>
          </p:cNvSpPr>
          <p:nvPr/>
        </p:nvSpPr>
        <p:spPr bwMode="auto">
          <a:xfrm>
            <a:off x="6334572" y="3943529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" name="Rectangle 1038"/>
          <p:cNvSpPr>
            <a:spLocks noChangeArrowheads="1"/>
          </p:cNvSpPr>
          <p:nvPr/>
        </p:nvSpPr>
        <p:spPr bwMode="auto">
          <a:xfrm>
            <a:off x="3908871" y="3768458"/>
            <a:ext cx="242570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Stack Pointer: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4"/>
          <p:cNvSpPr>
            <a:spLocks noChangeArrowheads="1"/>
          </p:cNvSpPr>
          <p:nvPr/>
        </p:nvSpPr>
        <p:spPr bwMode="auto">
          <a:xfrm>
            <a:off x="7089775" y="533400"/>
            <a:ext cx="1292225" cy="156709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Previous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Frame</a:t>
            </a: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 useBgFill="1">
        <p:nvSpPr>
          <p:cNvPr id="19" name="Rectangle 14"/>
          <p:cNvSpPr>
            <a:spLocks noChangeArrowheads="1"/>
          </p:cNvSpPr>
          <p:nvPr/>
        </p:nvSpPr>
        <p:spPr bwMode="auto">
          <a:xfrm>
            <a:off x="6934200" y="44939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7462608" y="41148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58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r>
              <a:rPr lang="en-US" sz="1800" dirty="0">
                <a:latin typeface="Courier New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1742227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1567156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2487810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2293868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72062" y="2133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26629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24879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34085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32146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19812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35773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34023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43229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41290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26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44917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43167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52373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50434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26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1034"/>
          <p:cNvSpPr>
            <a:spLocks noChangeArrowheads="1"/>
          </p:cNvSpPr>
          <p:nvPr/>
        </p:nvSpPr>
        <p:spPr bwMode="auto">
          <a:xfrm>
            <a:off x="6934200" y="43905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54061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52311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61517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59578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26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1034"/>
          <p:cNvSpPr>
            <a:spLocks noChangeArrowheads="1"/>
          </p:cNvSpPr>
          <p:nvPr/>
        </p:nvSpPr>
        <p:spPr bwMode="auto">
          <a:xfrm>
            <a:off x="6934200" y="43905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Rectangle 1034"/>
          <p:cNvSpPr>
            <a:spLocks noChangeArrowheads="1"/>
          </p:cNvSpPr>
          <p:nvPr/>
        </p:nvSpPr>
        <p:spPr bwMode="auto">
          <a:xfrm>
            <a:off x="6934200" y="53049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44917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43167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52373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50434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895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1034"/>
          <p:cNvSpPr>
            <a:spLocks noChangeArrowheads="1"/>
          </p:cNvSpPr>
          <p:nvPr/>
        </p:nvSpPr>
        <p:spPr bwMode="auto">
          <a:xfrm>
            <a:off x="6934200" y="43905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35773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34023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43229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41290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895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26629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24879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34085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32146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514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444500"/>
            <a:ext cx="8404225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Memory Layout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609850" y="1192213"/>
            <a:ext cx="3200400" cy="950912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Instructions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609850" y="2151063"/>
            <a:ext cx="3200400" cy="639762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Literals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609850" y="2800350"/>
            <a:ext cx="3200400" cy="906463"/>
          </a:xfrm>
          <a:prstGeom prst="rect">
            <a:avLst/>
          </a:prstGeom>
          <a:solidFill>
            <a:srgbClr val="94BD5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Static Data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09850" y="3700463"/>
            <a:ext cx="3200400" cy="906462"/>
          </a:xfrm>
          <a:prstGeom prst="rect">
            <a:avLst/>
          </a:prstGeom>
          <a:solidFill>
            <a:srgbClr val="DC23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Dynamic Data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(Heap)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609850" y="4598988"/>
            <a:ext cx="3200400" cy="9064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609850" y="5499100"/>
            <a:ext cx="3200400" cy="906463"/>
          </a:xfrm>
          <a:prstGeom prst="rect">
            <a:avLst/>
          </a:prstGeom>
          <a:solidFill>
            <a:srgbClr val="FF950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4608513" y="5292725"/>
            <a:ext cx="1587" cy="917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038850" y="2222500"/>
            <a:ext cx="21796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literals (e.g., “example”)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0" y="2971800"/>
            <a:ext cx="2752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i="1"/>
              <a:t>static</a:t>
            </a:r>
            <a:r>
              <a:rPr lang="en-US" sz="1500"/>
              <a:t> variables</a:t>
            </a:r>
          </a:p>
          <a:p>
            <a:r>
              <a:rPr lang="en-US" sz="1500"/>
              <a:t>(including global variables (C))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040438" y="3913188"/>
            <a:ext cx="15938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i="1"/>
              <a:t>new</a:t>
            </a:r>
            <a:r>
              <a:rPr lang="en-US" sz="1500" i="1" u="sng"/>
              <a:t>'</a:t>
            </a:r>
            <a:r>
              <a:rPr lang="en-US" sz="1500"/>
              <a:t>ed variables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040438" y="5641975"/>
            <a:ext cx="1387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local variables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057400" y="1143000"/>
            <a:ext cx="3063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744663" y="6172200"/>
            <a:ext cx="606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>
                <a:solidFill>
                  <a:srgbClr val="000000"/>
                </a:solidFill>
              </a:rPr>
              <a:t>2</a:t>
            </a:r>
            <a:r>
              <a:rPr lang="en-US" baseline="33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651000" y="1371600"/>
            <a:ext cx="1588" cy="502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813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05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/>
            <a:r>
              <a:rPr lang="en-US" sz="1800" dirty="0" smtClean="0">
                <a:latin typeface="Courier New" pitchFamily="49" charset="0"/>
              </a:rPr>
              <a:t>•</a:t>
            </a:r>
            <a:endParaRPr lang="en-US" sz="1800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35773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34023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43229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41290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33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26629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24879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34085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32146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30405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58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r>
              <a:rPr lang="en-US" sz="1800" dirty="0">
                <a:latin typeface="Courier New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1742227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1567156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2487810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2293868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72062" y="2888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69912"/>
            <a:ext cx="6743700" cy="573088"/>
          </a:xfrm>
          <a:noFill/>
          <a:ln/>
        </p:spPr>
        <p:txBody>
          <a:bodyPr/>
          <a:lstStyle/>
          <a:p>
            <a:r>
              <a:rPr lang="en-US"/>
              <a:t>IA32/Linux Stack Frame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5562600" cy="5011738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Current Stack Frame (“Top” to Bottom)</a:t>
            </a:r>
            <a:endParaRPr lang="en-US" dirty="0" smtClean="0"/>
          </a:p>
          <a:p>
            <a:pPr lvl="1"/>
            <a:r>
              <a:rPr lang="en-US" sz="1800" dirty="0" smtClean="0"/>
              <a:t>Old frame pointer</a:t>
            </a:r>
          </a:p>
          <a:p>
            <a:pPr lvl="1"/>
            <a:r>
              <a:rPr lang="en-US" sz="1800" dirty="0" smtClean="0"/>
              <a:t>Local variables</a:t>
            </a:r>
            <a:br>
              <a:rPr lang="en-US" sz="1800" dirty="0" smtClean="0"/>
            </a:br>
            <a:r>
              <a:rPr lang="en-US" sz="1800" dirty="0" smtClean="0"/>
              <a:t>If can’t be just kept in registers</a:t>
            </a:r>
          </a:p>
          <a:p>
            <a:pPr lvl="1"/>
            <a:r>
              <a:rPr lang="en-US" sz="1800" dirty="0" smtClean="0"/>
              <a:t>Saved register context </a:t>
            </a:r>
            <a:br>
              <a:rPr lang="en-US" sz="1800" dirty="0" smtClean="0"/>
            </a:br>
            <a:r>
              <a:rPr lang="en-US" sz="1800" dirty="0" smtClean="0"/>
              <a:t>When reusing registers</a:t>
            </a:r>
          </a:p>
          <a:p>
            <a:pPr lvl="1"/>
            <a:r>
              <a:rPr lang="en-US" sz="1800" dirty="0" smtClean="0"/>
              <a:t>“Argument build area”</a:t>
            </a:r>
            <a:br>
              <a:rPr lang="en-US" sz="1800" dirty="0" smtClean="0"/>
            </a:br>
            <a:r>
              <a:rPr lang="en-US" sz="1800" dirty="0" smtClean="0"/>
              <a:t>Parameters </a:t>
            </a:r>
            <a:r>
              <a:rPr lang="en-US" sz="1800" dirty="0"/>
              <a:t>for function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about </a:t>
            </a:r>
            <a:r>
              <a:rPr lang="en-US" sz="1800" dirty="0"/>
              <a:t>to</a:t>
            </a:r>
            <a:r>
              <a:rPr lang="en-US" sz="1800" dirty="0" smtClean="0"/>
              <a:t> be called</a:t>
            </a:r>
          </a:p>
          <a:p>
            <a:endParaRPr lang="en-US" dirty="0" smtClean="0"/>
          </a:p>
          <a:p>
            <a:r>
              <a:rPr lang="en-US" dirty="0" smtClean="0"/>
              <a:t>Caller </a:t>
            </a:r>
            <a:r>
              <a:rPr lang="en-US" dirty="0"/>
              <a:t>Stack Frame</a:t>
            </a:r>
          </a:p>
          <a:p>
            <a:pPr lvl="1"/>
            <a:r>
              <a:rPr lang="en-US" sz="1800" dirty="0" smtClean="0"/>
              <a:t>Return address</a:t>
            </a:r>
            <a:br>
              <a:rPr lang="en-US" sz="1800" dirty="0" smtClean="0"/>
            </a:br>
            <a:r>
              <a:rPr lang="en-US" sz="1800" dirty="0" smtClean="0"/>
              <a:t>Pushed by </a:t>
            </a:r>
            <a:r>
              <a:rPr lang="en-US" sz="1800" b="1" kern="1200" dirty="0" smtClean="0">
                <a:latin typeface="Courier New" pitchFamily="49" charset="0"/>
                <a:ea typeface="+mn-ea"/>
                <a:cs typeface="+mn-cs"/>
              </a:rPr>
              <a:t>call</a:t>
            </a:r>
            <a:r>
              <a:rPr lang="en-US" sz="1800" dirty="0" smtClean="0"/>
              <a:t> instruction</a:t>
            </a:r>
          </a:p>
          <a:p>
            <a:pPr lvl="1"/>
            <a:r>
              <a:rPr lang="en-US" sz="1800" dirty="0" smtClean="0"/>
              <a:t>Arguments for this call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7315200" y="3276600"/>
            <a:ext cx="137591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Return </a:t>
            </a:r>
            <a:r>
              <a:rPr lang="en-US" sz="1800" dirty="0" err="1">
                <a:latin typeface="Calibri" pitchFamily="34" charset="0"/>
              </a:rPr>
              <a:t>Addr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7315200" y="3886200"/>
            <a:ext cx="1371600" cy="181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Saved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Registers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+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Local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Variables</a:t>
            </a: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7315200" y="5700201"/>
            <a:ext cx="1371600" cy="736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Build</a:t>
            </a: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7315200" y="1295400"/>
            <a:ext cx="1375918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7315200" y="35814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%</a:t>
            </a:r>
            <a:r>
              <a:rPr lang="en-US" sz="1800" dirty="0" err="1">
                <a:latin typeface="Calibri" pitchFamily="34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6558" name="Rectangle 14"/>
          <p:cNvSpPr>
            <a:spLocks noChangeArrowheads="1"/>
          </p:cNvSpPr>
          <p:nvPr/>
        </p:nvSpPr>
        <p:spPr bwMode="auto">
          <a:xfrm>
            <a:off x="7315200" y="2667000"/>
            <a:ext cx="1375918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Arguments</a:t>
            </a:r>
          </a:p>
        </p:txBody>
      </p:sp>
      <p:sp>
        <p:nvSpPr>
          <p:cNvPr id="236559" name="Rectangle 15"/>
          <p:cNvSpPr>
            <a:spLocks noChangeArrowheads="1"/>
          </p:cNvSpPr>
          <p:nvPr/>
        </p:nvSpPr>
        <p:spPr bwMode="auto">
          <a:xfrm>
            <a:off x="6123279" y="2126043"/>
            <a:ext cx="78393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Frame</a:t>
            </a:r>
          </a:p>
        </p:txBody>
      </p:sp>
      <p:sp>
        <p:nvSpPr>
          <p:cNvPr id="236560" name="AutoShape 16"/>
          <p:cNvSpPr>
            <a:spLocks/>
          </p:cNvSpPr>
          <p:nvPr/>
        </p:nvSpPr>
        <p:spPr bwMode="auto">
          <a:xfrm>
            <a:off x="6983412" y="1295400"/>
            <a:ext cx="228600" cy="2286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Line 1037"/>
          <p:cNvSpPr>
            <a:spLocks noChangeShapeType="1"/>
          </p:cNvSpPr>
          <p:nvPr/>
        </p:nvSpPr>
        <p:spPr bwMode="auto">
          <a:xfrm>
            <a:off x="6469956" y="3732919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" name="Rectangle 1038"/>
          <p:cNvSpPr>
            <a:spLocks noChangeArrowheads="1"/>
          </p:cNvSpPr>
          <p:nvPr/>
        </p:nvSpPr>
        <p:spPr bwMode="auto">
          <a:xfrm>
            <a:off x="4926013" y="3269043"/>
            <a:ext cx="15515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Frame pointer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" name="Line 1037"/>
          <p:cNvSpPr>
            <a:spLocks noChangeShapeType="1"/>
          </p:cNvSpPr>
          <p:nvPr/>
        </p:nvSpPr>
        <p:spPr bwMode="auto">
          <a:xfrm>
            <a:off x="6479928" y="636614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9" name="Rectangle 1038"/>
          <p:cNvSpPr>
            <a:spLocks noChangeArrowheads="1"/>
          </p:cNvSpPr>
          <p:nvPr/>
        </p:nvSpPr>
        <p:spPr bwMode="auto">
          <a:xfrm>
            <a:off x="5002212" y="5897628"/>
            <a:ext cx="147771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Stack pointer</a:t>
            </a:r>
          </a:p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786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883275" cy="573088"/>
          </a:xfrm>
        </p:spPr>
        <p:txBody>
          <a:bodyPr/>
          <a:lstStyle/>
          <a:p>
            <a:r>
              <a:rPr lang="en-US"/>
              <a:t>Revisiting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81000" y="41148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381000" y="13716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zip1 = 15213;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zip2 = </a:t>
            </a:r>
            <a:r>
              <a:rPr lang="en-US" sz="1800" dirty="0" smtClean="0">
                <a:latin typeface="Courier New" pitchFamily="49" charset="0"/>
              </a:rPr>
              <a:t>98195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()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swap(&amp;zip1, &amp;zip2);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883275" cy="573088"/>
          </a:xfrm>
        </p:spPr>
        <p:txBody>
          <a:bodyPr/>
          <a:lstStyle/>
          <a:p>
            <a:r>
              <a:rPr lang="en-US"/>
              <a:t>Revisiting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81000" y="41148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381000" y="13716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zip1 = 15213;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zip2 = </a:t>
            </a:r>
            <a:r>
              <a:rPr lang="en-US" sz="1800" dirty="0" smtClean="0">
                <a:latin typeface="Courier New" pitchFamily="49" charset="0"/>
              </a:rPr>
              <a:t>98195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()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swap(&amp;zip1, &amp;zip2);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4648200" y="1447800"/>
            <a:ext cx="4267200" cy="173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$zip2	# Global </a:t>
            </a:r>
            <a:r>
              <a:rPr lang="en-US" sz="1800" dirty="0" err="1">
                <a:latin typeface="Courier New" pitchFamily="49" charset="0"/>
              </a:rPr>
              <a:t>Var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$zip1	# Global </a:t>
            </a:r>
            <a:r>
              <a:rPr lang="en-US" sz="1800" dirty="0" err="1">
                <a:latin typeface="Courier New" pitchFamily="49" charset="0"/>
              </a:rPr>
              <a:t>Var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call swap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4572000" y="1066800"/>
            <a:ext cx="3492366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Calling </a:t>
            </a:r>
            <a:r>
              <a:rPr lang="en-US" sz="2000" dirty="0">
                <a:latin typeface="Courier New" pitchFamily="49" charset="0"/>
              </a:rPr>
              <a:t>swap</a:t>
            </a:r>
            <a:r>
              <a:rPr lang="en-US" sz="2000" dirty="0">
                <a:latin typeface="Calibri" pitchFamily="34" charset="0"/>
              </a:rPr>
              <a:t> from </a:t>
            </a:r>
            <a:r>
              <a:rPr lang="en-US" sz="2000" dirty="0" err="1">
                <a:latin typeface="Courier New" pitchFamily="49" charset="0"/>
              </a:rPr>
              <a:t>call_swap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9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883275" cy="573088"/>
          </a:xfrm>
        </p:spPr>
        <p:txBody>
          <a:bodyPr/>
          <a:lstStyle/>
          <a:p>
            <a:r>
              <a:rPr lang="en-US"/>
              <a:t>Revisiting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81000" y="41148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381000" y="13716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zip1 = 15213;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zip2 = </a:t>
            </a:r>
            <a:r>
              <a:rPr lang="en-US" sz="1800" dirty="0" smtClean="0">
                <a:latin typeface="Courier New" pitchFamily="49" charset="0"/>
              </a:rPr>
              <a:t>98195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()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swap(&amp;zip1, &amp;zip2);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4648200" y="1447800"/>
            <a:ext cx="4267200" cy="173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$zip2	# Global </a:t>
            </a:r>
            <a:r>
              <a:rPr lang="en-US" sz="1800" dirty="0" err="1">
                <a:latin typeface="Courier New" pitchFamily="49" charset="0"/>
              </a:rPr>
              <a:t>Var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$zip1	# Global </a:t>
            </a:r>
            <a:r>
              <a:rPr lang="en-US" sz="1800" dirty="0" err="1">
                <a:latin typeface="Courier New" pitchFamily="49" charset="0"/>
              </a:rPr>
              <a:t>Var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call swap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</p:txBody>
      </p:sp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6019800" y="4953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6019800" y="5334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6019800" y="571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 flipH="1">
            <a:off x="7102475" y="58864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7578" name="Text Box 10"/>
          <p:cNvSpPr txBox="1">
            <a:spLocks noChangeArrowheads="1"/>
          </p:cNvSpPr>
          <p:nvPr/>
        </p:nvSpPr>
        <p:spPr bwMode="auto">
          <a:xfrm>
            <a:off x="7696200" y="57150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7579" name="Text Box 11"/>
          <p:cNvSpPr txBox="1">
            <a:spLocks noChangeArrowheads="1"/>
          </p:cNvSpPr>
          <p:nvPr/>
        </p:nvSpPr>
        <p:spPr bwMode="auto">
          <a:xfrm>
            <a:off x="7162800" y="3505200"/>
            <a:ext cx="1168333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Resulting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Stack</a:t>
            </a:r>
          </a:p>
        </p:txBody>
      </p:sp>
      <p:sp>
        <p:nvSpPr>
          <p:cNvPr id="237580" name="Rectangle 12"/>
          <p:cNvSpPr>
            <a:spLocks noChangeArrowheads="1"/>
          </p:cNvSpPr>
          <p:nvPr/>
        </p:nvSpPr>
        <p:spPr bwMode="auto">
          <a:xfrm>
            <a:off x="6019800" y="35052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4572000" y="1066800"/>
            <a:ext cx="3492366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Calling </a:t>
            </a:r>
            <a:r>
              <a:rPr lang="en-US" sz="2000" dirty="0">
                <a:latin typeface="Courier New" pitchFamily="49" charset="0"/>
              </a:rPr>
              <a:t>swap</a:t>
            </a:r>
            <a:r>
              <a:rPr lang="en-US" sz="2000" dirty="0">
                <a:latin typeface="Calibri" pitchFamily="34" charset="0"/>
              </a:rPr>
              <a:t> from </a:t>
            </a:r>
            <a:r>
              <a:rPr lang="en-US" sz="2000" dirty="0" err="1">
                <a:latin typeface="Courier New" pitchFamily="49" charset="0"/>
              </a:rPr>
              <a:t>call_swap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9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5883275" cy="573088"/>
          </a:xfrm>
        </p:spPr>
        <p:txBody>
          <a:bodyPr/>
          <a:lstStyle/>
          <a:p>
            <a:r>
              <a:rPr lang="en-US"/>
              <a:t>Revisiting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457200" y="18288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4800600" y="1308100"/>
            <a:ext cx="33528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238597" name="AutoShape 5"/>
          <p:cNvSpPr>
            <a:spLocks/>
          </p:cNvSpPr>
          <p:nvPr/>
        </p:nvSpPr>
        <p:spPr bwMode="auto">
          <a:xfrm>
            <a:off x="7848600" y="27559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8153400" y="33655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238599" name="AutoShape 7"/>
          <p:cNvSpPr>
            <a:spLocks/>
          </p:cNvSpPr>
          <p:nvPr/>
        </p:nvSpPr>
        <p:spPr bwMode="auto">
          <a:xfrm>
            <a:off x="7848600" y="1689100"/>
            <a:ext cx="228600" cy="6858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8153400" y="17653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238601" name="AutoShape 9"/>
          <p:cNvSpPr>
            <a:spLocks/>
          </p:cNvSpPr>
          <p:nvPr/>
        </p:nvSpPr>
        <p:spPr bwMode="auto">
          <a:xfrm>
            <a:off x="7848600" y="46609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8153400" y="49657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Stack?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4450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7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444500"/>
            <a:ext cx="8404225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Memory Layout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609850" y="1192213"/>
            <a:ext cx="3200400" cy="950912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Instructions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609850" y="2151063"/>
            <a:ext cx="3200400" cy="639762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Literals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609850" y="2800350"/>
            <a:ext cx="3200400" cy="906463"/>
          </a:xfrm>
          <a:prstGeom prst="rect">
            <a:avLst/>
          </a:prstGeom>
          <a:solidFill>
            <a:srgbClr val="94BD5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Static Data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09850" y="3700463"/>
            <a:ext cx="3200400" cy="906462"/>
          </a:xfrm>
          <a:prstGeom prst="rect">
            <a:avLst/>
          </a:prstGeom>
          <a:solidFill>
            <a:srgbClr val="DC23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Dynamic Data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(Heap)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609850" y="4598988"/>
            <a:ext cx="3200400" cy="9064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609850" y="5499100"/>
            <a:ext cx="3200400" cy="906463"/>
          </a:xfrm>
          <a:prstGeom prst="rect">
            <a:avLst/>
          </a:prstGeom>
          <a:solidFill>
            <a:srgbClr val="FF950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4608513" y="5292725"/>
            <a:ext cx="1587" cy="917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38850" y="1465263"/>
            <a:ext cx="2657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Execution lifetime; immutable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038850" y="2222500"/>
            <a:ext cx="2657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Execution lifetime; immutable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040438" y="2978150"/>
            <a:ext cx="2455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Execution lifetime; mutable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040438" y="3913188"/>
            <a:ext cx="28257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Programmer controlled lifetime;</a:t>
            </a:r>
          </a:p>
          <a:p>
            <a:r>
              <a:rPr lang="en-US" sz="1500"/>
              <a:t>mutable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040438" y="5641975"/>
            <a:ext cx="1863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“Automatic” lifetime;</a:t>
            </a:r>
          </a:p>
          <a:p>
            <a:r>
              <a:rPr lang="en-US" sz="1500"/>
              <a:t>mutable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61950" y="1573213"/>
            <a:ext cx="2074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Read-only; executable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8100" y="2330450"/>
            <a:ext cx="2393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Read-only; not executable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17488" y="3122613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writable; not executable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17488" y="4059238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writable; not executable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17488" y="5788025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writable; not executable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118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4450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 flipV="1">
            <a:off x="7086600" y="4681536"/>
            <a:ext cx="479425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6624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ebx</a:t>
            </a:r>
            <a:endParaRPr lang="en-US" sz="1800" u="sng" dirty="0">
              <a:latin typeface="Courier New" pitchFamily="49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 flipV="1">
            <a:off x="7086600" y="4681536"/>
            <a:ext cx="479425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6624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1981200" y="3276600"/>
            <a:ext cx="4038600" cy="381000"/>
          </a:xfrm>
          <a:prstGeom prst="rect">
            <a:avLst/>
          </a:prstGeom>
          <a:solidFill>
            <a:srgbClr val="D5F1C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12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981200" y="3657600"/>
            <a:ext cx="4038600" cy="381000"/>
          </a:xfrm>
          <a:prstGeom prst="rect">
            <a:avLst/>
          </a:prstGeom>
          <a:solidFill>
            <a:srgbClr val="F6F5BD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8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981200" y="4038600"/>
            <a:ext cx="40386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4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019800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7086600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381000" y="5410200"/>
            <a:ext cx="4876800" cy="912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12(%ebp),%ecx # get yp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8(%ebp),%edx  # get xp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. . 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97333" y="2635879"/>
            <a:ext cx="159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Offset relative </a:t>
            </a:r>
            <a:b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to new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ebp</a:t>
            </a:r>
            <a:endParaRPr lang="en-US" sz="18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#1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movl -4(%ebp),%ebx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53340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#1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movl -4(%ebp),%ebx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8515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8515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8515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8515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>
            <a:off x="69056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993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8515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67659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4898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53340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58515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>
            <a:off x="69183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16642" y="5867400"/>
            <a:ext cx="3722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Observation: Saved and restored 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register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1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/>
      <p:bldP spid="41" grpId="0"/>
      <p:bldP spid="42" grpId="0" animBg="1"/>
      <p:bldP spid="43" grpId="0" animBg="1"/>
      <p:bldP spid="4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#2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ebp,%esp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8515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8515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8515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8515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>
            <a:off x="69056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993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8515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67659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4898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58515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>
            <a:off x="69183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#2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ebp,%esp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8515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8515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8515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8515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>
            <a:off x="69056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993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8515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67659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515226" y="46624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 flipV="1">
            <a:off x="6918325" y="4724399"/>
            <a:ext cx="457200" cy="90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53340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#2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popl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8515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8515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8515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8515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>
            <a:off x="69056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993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8515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67659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515226" y="46624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 flipV="1">
            <a:off x="6918325" y="4724399"/>
            <a:ext cx="457200" cy="90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#3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popl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4102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277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277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59277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6981825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75550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9277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6972300" y="4224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566025" y="4052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 animBg="1"/>
      <p:bldP spid="30" grpId="0" animBg="1"/>
      <p:bldP spid="42" grpId="0" animBg="1"/>
      <p:bldP spid="44" grpId="0"/>
      <p:bldP spid="45" grpId="0" animBg="1"/>
      <p:bldP spid="47" grpId="0" animBg="1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/>
              <a:t>IA32 Stack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69236"/>
            <a:ext cx="5044152" cy="4474364"/>
          </a:xfrm>
        </p:spPr>
        <p:txBody>
          <a:bodyPr/>
          <a:lstStyle/>
          <a:p>
            <a:r>
              <a:rPr lang="en-US" dirty="0"/>
              <a:t>Region of memory managed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with a stack discipline</a:t>
            </a:r>
          </a:p>
          <a:p>
            <a:r>
              <a:rPr lang="en-US" dirty="0" smtClean="0"/>
              <a:t>Grows </a:t>
            </a:r>
            <a:r>
              <a:rPr lang="en-US" dirty="0"/>
              <a:t>toward lower </a:t>
            </a:r>
            <a:r>
              <a:rPr lang="en-US" dirty="0" smtClean="0"/>
              <a:t>addresses</a:t>
            </a:r>
          </a:p>
          <a:p>
            <a:r>
              <a:rPr lang="en-US" dirty="0" smtClean="0"/>
              <a:t>Customarily shown “upside-down”</a:t>
            </a:r>
          </a:p>
          <a:p>
            <a:endParaRPr lang="en-US" dirty="0" smtClean="0"/>
          </a:p>
          <a:p>
            <a:r>
              <a:rPr lang="en-US" dirty="0" smtClean="0"/>
              <a:t>Register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r>
              <a:rPr lang="en-US" dirty="0"/>
              <a:t> </a:t>
            </a:r>
            <a:r>
              <a:rPr lang="en-US" dirty="0" smtClean="0"/>
              <a:t>contains </a:t>
            </a:r>
            <a:br>
              <a:rPr lang="en-US" dirty="0" smtClean="0"/>
            </a:br>
            <a:r>
              <a:rPr lang="en-US" dirty="0" smtClean="0"/>
              <a:t>lowest  </a:t>
            </a:r>
            <a:r>
              <a:rPr lang="en-US" dirty="0"/>
              <a:t>stack </a:t>
            </a:r>
            <a:r>
              <a:rPr lang="en-US" dirty="0" smtClean="0"/>
              <a:t>address</a:t>
            </a:r>
            <a:br>
              <a:rPr lang="en-US" dirty="0" smtClean="0"/>
            </a:br>
            <a:r>
              <a:rPr lang="en-US" dirty="0" smtClean="0"/>
              <a:t>= address </a:t>
            </a:r>
            <a:r>
              <a:rPr lang="en-US" dirty="0"/>
              <a:t>of </a:t>
            </a:r>
            <a:r>
              <a:rPr lang="en-US" dirty="0" smtClean="0"/>
              <a:t>“top” </a:t>
            </a:r>
            <a:r>
              <a:rPr lang="en-US" dirty="0"/>
              <a:t>element</a:t>
            </a:r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35488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2335794" y="512438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230688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428808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58970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207828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50131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96258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520248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39248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84968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558348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#4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ret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277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277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59277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6981825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75550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9277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6972300" y="4224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566025" y="4052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#4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ret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277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277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6981825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75550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9277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6972300" y="383751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566025" y="366606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4102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Rectangle 12"/>
          <p:cNvSpPr txBox="1">
            <a:spLocks noChangeArrowheads="1"/>
          </p:cNvSpPr>
          <p:nvPr/>
        </p:nvSpPr>
        <p:spPr>
          <a:xfrm>
            <a:off x="3962400" y="5486400"/>
            <a:ext cx="5119687" cy="11604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Observation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Saved &amp; restored register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ebx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Didn’t do so for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eax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ecx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, or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edx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5883275" cy="573088"/>
          </a:xfrm>
        </p:spPr>
        <p:txBody>
          <a:bodyPr/>
          <a:lstStyle/>
          <a:p>
            <a:r>
              <a:rPr lang="en-US"/>
              <a:t>Disassembled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457200" y="1370012"/>
            <a:ext cx="6400800" cy="365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080483a4 &lt;swap&gt;: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80483a4:   55          push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80483a5:   89 e5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80483a7:   53          push  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80483a8:   8b 55 08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0x8(%ebp),%edx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80483ab:   8b 4d 0c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0xc(%ebp),%ecx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80483ae:   8b 1a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(%</a:t>
            </a:r>
            <a:r>
              <a:rPr lang="en-US" sz="1800" dirty="0" err="1">
                <a:latin typeface="Courier New" pitchFamily="49" charset="0"/>
              </a:rPr>
              <a:t>edx),%ebx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80483b0:   8b 01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(%</a:t>
            </a:r>
            <a:r>
              <a:rPr lang="en-US" sz="1800" dirty="0" err="1">
                <a:latin typeface="Courier New" pitchFamily="49" charset="0"/>
              </a:rPr>
              <a:t>ecx),%eax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80483b2:   89 02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eax,(%edx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80483b4:   89 19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ebx,(%ecx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80483b6:   5b          pop   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80483b7:   c9          leave 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80483b8:   c3          ret    </a:t>
            </a:r>
          </a:p>
        </p:txBody>
      </p:sp>
      <p:sp>
        <p:nvSpPr>
          <p:cNvPr id="371723" name="Rectangle 11"/>
          <p:cNvSpPr>
            <a:spLocks noChangeArrowheads="1"/>
          </p:cNvSpPr>
          <p:nvPr/>
        </p:nvSpPr>
        <p:spPr bwMode="auto">
          <a:xfrm>
            <a:off x="381000" y="5686425"/>
            <a:ext cx="79248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8048409:   e8 96 ff ff ff   call 80483a4 &lt;swap&gt;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804840e:   8b 45 f8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0xfffffff8(%ebp),%eax</a:t>
            </a:r>
          </a:p>
        </p:txBody>
      </p:sp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304800" y="5257800"/>
            <a:ext cx="140198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Calling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578963" y="4185261"/>
            <a:ext cx="4407233" cy="646331"/>
            <a:chOff x="4578963" y="4185261"/>
            <a:chExt cx="4407233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6585178" y="4185261"/>
              <a:ext cx="2401018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tabLst>
                  <a:tab pos="457200" algn="l"/>
                  <a:tab pos="1485900" algn="l"/>
                  <a:tab pos="3149600" algn="l"/>
                </a:tabLst>
              </a:pPr>
              <a:r>
                <a:rPr lang="en-US" sz="1800" dirty="0" err="1" smtClean="0">
                  <a:solidFill>
                    <a:srgbClr val="FF0000"/>
                  </a:solidFill>
                  <a:latin typeface="Courier New" pitchFamily="49" charset="0"/>
                </a:rPr>
                <a:t>mov</a:t>
              </a: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    %</a:t>
              </a:r>
              <a:r>
                <a:rPr lang="en-US" sz="1800" dirty="0" err="1" smtClean="0">
                  <a:solidFill>
                    <a:srgbClr val="FF0000"/>
                  </a:solidFill>
                  <a:latin typeface="Courier New" pitchFamily="49" charset="0"/>
                </a:rPr>
                <a:t>ebp,%esp</a:t>
              </a:r>
              <a:endParaRPr lang="en-US" sz="1800" dirty="0" smtClean="0">
                <a:solidFill>
                  <a:srgbClr val="FF0000"/>
                </a:solidFill>
                <a:latin typeface="Courier New" pitchFamily="49" charset="0"/>
              </a:endParaRPr>
            </a:p>
            <a:p>
              <a:pPr>
                <a:lnSpc>
                  <a:spcPct val="100000"/>
                </a:lnSpc>
                <a:tabLst>
                  <a:tab pos="457200" algn="l"/>
                  <a:tab pos="1485900" algn="l"/>
                  <a:tab pos="3149600" algn="l"/>
                </a:tabLst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pop    %</a:t>
              </a:r>
              <a:r>
                <a:rPr lang="en-US" sz="1800" dirty="0" err="1" smtClean="0">
                  <a:solidFill>
                    <a:srgbClr val="FF0000"/>
                  </a:solidFill>
                  <a:latin typeface="Courier New" pitchFamily="49" charset="0"/>
                </a:rPr>
                <a:t>ebp</a:t>
              </a:r>
              <a:endParaRPr lang="en-US" sz="1800" dirty="0" smtClean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cxnSp>
          <p:nvCxnSpPr>
            <p:cNvPr id="10" name="Straight Arrow Connector 9"/>
            <p:cNvCxnSpPr>
              <a:endCxn id="8" idx="1"/>
            </p:cNvCxnSpPr>
            <p:nvPr/>
          </p:nvCxnSpPr>
          <p:spPr bwMode="auto">
            <a:xfrm flipV="1">
              <a:off x="4578963" y="4508427"/>
              <a:ext cx="2006215" cy="92351"/>
            </a:xfrm>
            <a:prstGeom prst="straightConnector1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 w="lg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464090" y="5720880"/>
            <a:ext cx="6317625" cy="1044673"/>
            <a:chOff x="2464090" y="5720880"/>
            <a:chExt cx="6317625" cy="1044673"/>
          </a:xfrm>
        </p:grpSpPr>
        <p:sp>
          <p:nvSpPr>
            <p:cNvPr id="12" name="Oval 11"/>
            <p:cNvSpPr/>
            <p:nvPr/>
          </p:nvSpPr>
          <p:spPr bwMode="auto">
            <a:xfrm>
              <a:off x="2464090" y="5720880"/>
              <a:ext cx="1747659" cy="325667"/>
            </a:xfrm>
            <a:prstGeom prst="ellips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3385339" y="6044991"/>
              <a:ext cx="500759" cy="370645"/>
            </a:xfrm>
            <a:prstGeom prst="straightConnector1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 w="lg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3567913" y="6396221"/>
              <a:ext cx="5213802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457200" algn="l"/>
                  <a:tab pos="1485900" algn="l"/>
                  <a:tab pos="3149600" algn="l"/>
                </a:tabLst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0x0804840e + 0xffffff96 = 0x080483a4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#4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ret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277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277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6981825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75550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9277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6972300" y="383751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566025" y="366606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4102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Rectangle 12"/>
          <p:cNvSpPr txBox="1">
            <a:spLocks noChangeArrowheads="1"/>
          </p:cNvSpPr>
          <p:nvPr/>
        </p:nvSpPr>
        <p:spPr>
          <a:xfrm>
            <a:off x="3962400" y="5486400"/>
            <a:ext cx="5119687" cy="11604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Observation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Saved &amp; restored register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ebx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Didn’t do so for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eax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ecx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, or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edx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3881899" y="6338503"/>
            <a:ext cx="5262101" cy="394450"/>
          </a:xfrm>
          <a:prstGeom prst="ellips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0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467600" cy="573088"/>
          </a:xfrm>
          <a:noFill/>
          <a:ln/>
        </p:spPr>
        <p:txBody>
          <a:bodyPr/>
          <a:lstStyle/>
          <a:p>
            <a:r>
              <a:rPr lang="en-US"/>
              <a:t>Register Saving Conventions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81987" cy="5224462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" pitchFamily="49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" pitchFamily="49" charset="0"/>
              </a:rPr>
              <a:t>who</a:t>
            </a:r>
            <a:r>
              <a:rPr lang="en-US" dirty="0"/>
              <a:t>: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yoo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b="1" i="1" dirty="0" smtClean="0">
                <a:solidFill>
                  <a:srgbClr val="C00000"/>
                </a:solidFill>
              </a:rPr>
              <a:t>caller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who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b="1" i="1" dirty="0" err="1" smtClean="0">
                <a:solidFill>
                  <a:srgbClr val="C00000"/>
                </a:solidFill>
              </a:rPr>
              <a:t>callee</a:t>
            </a:r>
            <a:endParaRPr lang="en-US" b="1" i="1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Register be </a:t>
            </a:r>
            <a:r>
              <a:rPr lang="en-US" dirty="0" smtClean="0"/>
              <a:t>used </a:t>
            </a:r>
            <a:r>
              <a:rPr lang="en-US" dirty="0"/>
              <a:t>for </a:t>
            </a:r>
            <a:r>
              <a:rPr lang="en-US" dirty="0" smtClean="0"/>
              <a:t>temporary storage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Contents of register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edx</a:t>
            </a:r>
            <a:r>
              <a:rPr lang="en-US" b="1" dirty="0"/>
              <a:t> </a:t>
            </a:r>
            <a:r>
              <a:rPr lang="en-US" dirty="0"/>
              <a:t>overwritten by </a:t>
            </a:r>
            <a:r>
              <a:rPr lang="en-US" b="1" dirty="0">
                <a:latin typeface="Courier New" pitchFamily="49" charset="0"/>
              </a:rPr>
              <a:t>who</a:t>
            </a:r>
            <a:endParaRPr lang="en-US" b="1" dirty="0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762000" y="3297238"/>
            <a:ext cx="3781425" cy="203676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yoo:</a:t>
            </a: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movl $15213, %edx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call who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addl %edx, %eax</a:t>
            </a: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>
                <a:latin typeface="Courier New" pitchFamily="49" charset="0"/>
              </a:rPr>
              <a:t>ret</a:t>
            </a:r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4752975" y="3297238"/>
            <a:ext cx="3781425" cy="1762125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who:</a:t>
            </a: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8(%ebp),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$</a:t>
            </a:r>
            <a:r>
              <a:rPr lang="en-US" sz="1800" dirty="0" smtClean="0">
                <a:latin typeface="Courier New" pitchFamily="49" charset="0"/>
              </a:rPr>
              <a:t>98195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ret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registers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When should you save them?</a:t>
            </a:r>
          </a:p>
          <a:p>
            <a:r>
              <a:rPr lang="en-US" b="0" dirty="0" smtClean="0"/>
              <a:t>When should you not save them?</a:t>
            </a:r>
          </a:p>
          <a:p>
            <a:pPr lvl="1"/>
            <a:r>
              <a:rPr lang="en-US" dirty="0" smtClean="0"/>
              <a:t>Why not save all of them?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467600" cy="573088"/>
          </a:xfrm>
          <a:noFill/>
          <a:ln/>
        </p:spPr>
        <p:txBody>
          <a:bodyPr/>
          <a:lstStyle/>
          <a:p>
            <a:r>
              <a:rPr lang="en-US"/>
              <a:t>Register Saving Conventions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81987" cy="5224462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" pitchFamily="49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" pitchFamily="49" charset="0"/>
              </a:rPr>
              <a:t>who</a:t>
            </a:r>
            <a:r>
              <a:rPr lang="en-US" dirty="0"/>
              <a:t>: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yoo</a:t>
            </a:r>
            <a:r>
              <a:rPr lang="en-US" dirty="0" smtClean="0"/>
              <a:t> is the </a:t>
            </a:r>
            <a:r>
              <a:rPr lang="en-US" b="1" i="1" dirty="0" smtClean="0">
                <a:solidFill>
                  <a:srgbClr val="C00000"/>
                </a:solidFill>
              </a:rPr>
              <a:t>caller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who</a:t>
            </a:r>
            <a:r>
              <a:rPr lang="en-US" dirty="0" smtClean="0"/>
              <a:t> is the </a:t>
            </a:r>
            <a:r>
              <a:rPr lang="en-US" b="1" i="1" dirty="0" err="1" smtClean="0">
                <a:solidFill>
                  <a:srgbClr val="C00000"/>
                </a:solidFill>
              </a:rPr>
              <a:t>callee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register </a:t>
            </a:r>
            <a:r>
              <a:rPr lang="en-US" dirty="0"/>
              <a:t>be </a:t>
            </a:r>
            <a:r>
              <a:rPr lang="en-US" dirty="0" smtClean="0"/>
              <a:t>used </a:t>
            </a:r>
            <a:r>
              <a:rPr lang="en-US" dirty="0"/>
              <a:t>for </a:t>
            </a:r>
            <a:r>
              <a:rPr lang="en-US" dirty="0" smtClean="0"/>
              <a:t>temporary storage</a:t>
            </a:r>
            <a:r>
              <a:rPr lang="en-US" dirty="0"/>
              <a:t>?</a:t>
            </a:r>
          </a:p>
          <a:p>
            <a:r>
              <a:rPr lang="en-US" dirty="0"/>
              <a:t>Conventions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“Caller Save”</a:t>
            </a:r>
          </a:p>
          <a:p>
            <a:pPr lvl="2"/>
            <a:r>
              <a:rPr lang="en-US" dirty="0"/>
              <a:t>Caller saves temporary in its frame before calling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“</a:t>
            </a:r>
            <a:r>
              <a:rPr lang="en-US" b="1" i="1" dirty="0" err="1" smtClean="0">
                <a:solidFill>
                  <a:srgbClr val="C00000"/>
                </a:solidFill>
              </a:rPr>
              <a:t>Callee</a:t>
            </a:r>
            <a:r>
              <a:rPr lang="en-US" b="1" i="1" dirty="0" smtClean="0">
                <a:solidFill>
                  <a:srgbClr val="C00000"/>
                </a:solidFill>
              </a:rPr>
              <a:t> Save”</a:t>
            </a:r>
          </a:p>
          <a:p>
            <a:pPr lvl="2"/>
            <a:r>
              <a:rPr lang="en-US" dirty="0" err="1"/>
              <a:t>Callee</a:t>
            </a:r>
            <a:r>
              <a:rPr lang="en-US" dirty="0"/>
              <a:t> saves temporary in its frame before </a:t>
            </a:r>
            <a:r>
              <a:rPr lang="en-US" dirty="0" smtClean="0"/>
              <a:t>using</a:t>
            </a:r>
          </a:p>
          <a:p>
            <a:r>
              <a:rPr lang="en-US" dirty="0" smtClean="0"/>
              <a:t>Why do we have these conventions?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061200" cy="573088"/>
          </a:xfrm>
        </p:spPr>
        <p:txBody>
          <a:bodyPr/>
          <a:lstStyle/>
          <a:p>
            <a:r>
              <a:rPr lang="en-US"/>
              <a:t>IA32/Linux Register Usage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694112" cy="5224462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Caller saves prior to call if values are used later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also used to return </a:t>
            </a:r>
            <a:br>
              <a:rPr lang="en-US" dirty="0" smtClean="0"/>
            </a:br>
            <a:r>
              <a:rPr lang="en-US" dirty="0" smtClean="0"/>
              <a:t>integer value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saves if wants to use them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special</a:t>
            </a:r>
          </a:p>
          <a:p>
            <a:endParaRPr lang="en-US" dirty="0"/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6324600" y="1600200"/>
            <a:ext cx="2514600" cy="3810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%eax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6324600" y="2057400"/>
            <a:ext cx="2514600" cy="3810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%edx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6324600" y="2514600"/>
            <a:ext cx="2514600" cy="3810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%ecx</a:t>
            </a:r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6324600" y="2971800"/>
            <a:ext cx="2514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%ebx</a:t>
            </a:r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6324600" y="3429000"/>
            <a:ext cx="2514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%esi</a:t>
            </a:r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6324600" y="3886200"/>
            <a:ext cx="2514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%edi</a:t>
            </a:r>
          </a:p>
        </p:txBody>
      </p:sp>
      <p:sp>
        <p:nvSpPr>
          <p:cNvPr id="248842" name="Rectangle 10"/>
          <p:cNvSpPr>
            <a:spLocks noChangeArrowheads="1"/>
          </p:cNvSpPr>
          <p:nvPr/>
        </p:nvSpPr>
        <p:spPr bwMode="auto">
          <a:xfrm>
            <a:off x="6324600" y="4343400"/>
            <a:ext cx="2514600" cy="3810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6324600" y="4800600"/>
            <a:ext cx="2514600" cy="3810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%ebp</a:t>
            </a:r>
          </a:p>
        </p:txBody>
      </p:sp>
      <p:sp>
        <p:nvSpPr>
          <p:cNvPr id="248844" name="AutoShape 12"/>
          <p:cNvSpPr>
            <a:spLocks/>
          </p:cNvSpPr>
          <p:nvPr/>
        </p:nvSpPr>
        <p:spPr bwMode="auto">
          <a:xfrm>
            <a:off x="5867400" y="1600200"/>
            <a:ext cx="304800" cy="1295400"/>
          </a:xfrm>
          <a:prstGeom prst="leftBrace">
            <a:avLst>
              <a:gd name="adj1" fmla="val 2023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8845" name="AutoShape 13"/>
          <p:cNvSpPr>
            <a:spLocks/>
          </p:cNvSpPr>
          <p:nvPr/>
        </p:nvSpPr>
        <p:spPr bwMode="auto">
          <a:xfrm>
            <a:off x="5867400" y="2971800"/>
            <a:ext cx="304800" cy="1295400"/>
          </a:xfrm>
          <a:prstGeom prst="leftBrace">
            <a:avLst>
              <a:gd name="adj1" fmla="val 2023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8846" name="AutoShape 14"/>
          <p:cNvSpPr>
            <a:spLocks/>
          </p:cNvSpPr>
          <p:nvPr/>
        </p:nvSpPr>
        <p:spPr bwMode="auto">
          <a:xfrm>
            <a:off x="5867400" y="4343400"/>
            <a:ext cx="304800" cy="838200"/>
          </a:xfrm>
          <a:prstGeom prst="leftBrace">
            <a:avLst>
              <a:gd name="adj1" fmla="val 130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8847" name="Text Box 15"/>
          <p:cNvSpPr txBox="1">
            <a:spLocks noChangeArrowheads="1"/>
          </p:cNvSpPr>
          <p:nvPr/>
        </p:nvSpPr>
        <p:spPr bwMode="auto">
          <a:xfrm>
            <a:off x="4483481" y="1905000"/>
            <a:ext cx="136351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Caller-Save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Temporaries</a:t>
            </a:r>
          </a:p>
        </p:txBody>
      </p:sp>
      <p:sp>
        <p:nvSpPr>
          <p:cNvPr id="248848" name="Text Box 16"/>
          <p:cNvSpPr txBox="1">
            <a:spLocks noChangeArrowheads="1"/>
          </p:cNvSpPr>
          <p:nvPr/>
        </p:nvSpPr>
        <p:spPr bwMode="auto">
          <a:xfrm>
            <a:off x="4503887" y="3276600"/>
            <a:ext cx="136351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Callee</a:t>
            </a:r>
            <a:r>
              <a:rPr lang="en-US" sz="1800" dirty="0">
                <a:latin typeface="Calibri" pitchFamily="34" charset="0"/>
              </a:rPr>
              <a:t>-Save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Temporaries</a:t>
            </a:r>
          </a:p>
        </p:txBody>
      </p:sp>
      <p:sp>
        <p:nvSpPr>
          <p:cNvPr id="248849" name="Text Box 17"/>
          <p:cNvSpPr txBox="1">
            <a:spLocks noChangeArrowheads="1"/>
          </p:cNvSpPr>
          <p:nvPr/>
        </p:nvSpPr>
        <p:spPr bwMode="auto">
          <a:xfrm>
            <a:off x="4974580" y="4572000"/>
            <a:ext cx="85472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Special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5791200" y="5562600"/>
            <a:ext cx="2616198" cy="381000"/>
          </a:xfrm>
          <a:prstGeom prst="rect">
            <a:avLst/>
          </a:prstGeom>
          <a:solidFill>
            <a:srgbClr val="CDF1C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791199" y="2006598"/>
            <a:ext cx="1515533" cy="381000"/>
          </a:xfrm>
          <a:prstGeom prst="rect">
            <a:avLst/>
          </a:prstGeom>
          <a:solidFill>
            <a:srgbClr val="CDF1C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586135" y="2277533"/>
            <a:ext cx="685800" cy="381000"/>
          </a:xfrm>
          <a:prstGeom prst="rect">
            <a:avLst/>
          </a:prstGeom>
          <a:solidFill>
            <a:srgbClr val="CDF1C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908802" y="5020733"/>
            <a:ext cx="6858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306733" y="3911601"/>
            <a:ext cx="6858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721598" y="3090332"/>
            <a:ext cx="6858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485775" y="1206500"/>
            <a:ext cx="3400425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rfact(int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if (x &lt;= 1)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rval = rfact(x-1);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rval *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5257800" y="1145169"/>
            <a:ext cx="3505200" cy="56297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 err="1" smtClean="0">
                <a:latin typeface="Courier New" pitchFamily="49" charset="0"/>
              </a:rPr>
              <a:t>rfact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$1,%ebx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jle</a:t>
            </a:r>
            <a:r>
              <a:rPr lang="en-US" sz="1800" dirty="0">
                <a:latin typeface="Courier New" pitchFamily="49" charset="0"/>
              </a:rPr>
              <a:t> .L78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-1(%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rfact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ebx,%eax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</a:rPr>
              <a:t> .L79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.align 4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.L78: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$1,%eax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.L79: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4419600" cy="573088"/>
          </a:xfrm>
          <a:noFill/>
          <a:ln/>
        </p:spPr>
        <p:txBody>
          <a:bodyPr/>
          <a:lstStyle/>
          <a:p>
            <a:r>
              <a:rPr lang="en-US"/>
              <a:t>Recursive Factorial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5791200" y="5562600"/>
            <a:ext cx="2616198" cy="381000"/>
          </a:xfrm>
          <a:prstGeom prst="rect">
            <a:avLst/>
          </a:prstGeom>
          <a:solidFill>
            <a:srgbClr val="CDF1C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791199" y="2006598"/>
            <a:ext cx="1515533" cy="381000"/>
          </a:xfrm>
          <a:prstGeom prst="rect">
            <a:avLst/>
          </a:prstGeom>
          <a:solidFill>
            <a:srgbClr val="CDF1C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586135" y="2277533"/>
            <a:ext cx="685800" cy="381000"/>
          </a:xfrm>
          <a:prstGeom prst="rect">
            <a:avLst/>
          </a:prstGeom>
          <a:solidFill>
            <a:srgbClr val="CDF1C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908802" y="5020733"/>
            <a:ext cx="6858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306733" y="3911601"/>
            <a:ext cx="6858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721598" y="3090332"/>
            <a:ext cx="6858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485775" y="1206500"/>
            <a:ext cx="3400425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rfact(int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if (x &lt;= 1)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rval = rfact(x-1);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rval *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5257800" y="1145169"/>
            <a:ext cx="3505200" cy="56297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 err="1" smtClean="0">
                <a:latin typeface="Courier New" pitchFamily="49" charset="0"/>
              </a:rPr>
              <a:t>rfact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$1,%ebx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jle</a:t>
            </a:r>
            <a:r>
              <a:rPr lang="en-US" sz="1800" dirty="0">
                <a:latin typeface="Courier New" pitchFamily="49" charset="0"/>
              </a:rPr>
              <a:t> .L78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-1(%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rfact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imull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ebx,%eax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</a:rPr>
              <a:t> .L79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.align 4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.L78: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$1,%eax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.L79:</a:t>
            </a: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520700" algn="l"/>
                <a:tab pos="108585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4419600" cy="573088"/>
          </a:xfrm>
          <a:noFill/>
          <a:ln/>
        </p:spPr>
        <p:txBody>
          <a:bodyPr/>
          <a:lstStyle/>
          <a:p>
            <a:r>
              <a:rPr lang="en-US"/>
              <a:t>Recursive Factorial</a:t>
            </a:r>
          </a:p>
        </p:txBody>
      </p:sp>
      <p:sp>
        <p:nvSpPr>
          <p:cNvPr id="249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712295"/>
            <a:ext cx="4191000" cy="2236547"/>
          </a:xfrm>
        </p:spPr>
        <p:txBody>
          <a:bodyPr/>
          <a:lstStyle/>
          <a:p>
            <a:r>
              <a:rPr lang="en-US" dirty="0"/>
              <a:t>Registers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ebx</a:t>
            </a:r>
            <a:r>
              <a:rPr lang="en-US" b="1" dirty="0" smtClean="0"/>
              <a:t> </a:t>
            </a:r>
            <a:r>
              <a:rPr lang="en-US" dirty="0" smtClean="0"/>
              <a:t>used, but saved at beginning &amp; restored at end</a:t>
            </a:r>
          </a:p>
          <a:p>
            <a:pPr lvl="1"/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r>
              <a:rPr lang="en-US" b="1" dirty="0"/>
              <a:t> </a:t>
            </a:r>
            <a:r>
              <a:rPr lang="en-US" dirty="0"/>
              <a:t>used without first </a:t>
            </a:r>
            <a:r>
              <a:rPr lang="en-US" dirty="0" smtClean="0"/>
              <a:t>saving</a:t>
            </a:r>
          </a:p>
          <a:p>
            <a:pPr lvl="2"/>
            <a:r>
              <a:rPr lang="en-US" dirty="0" smtClean="0"/>
              <a:t>expect caller to save</a:t>
            </a:r>
          </a:p>
          <a:p>
            <a:pPr lvl="2"/>
            <a:r>
              <a:rPr lang="en-US" dirty="0" smtClean="0"/>
              <a:t>pushed onto stack as parameter for next call</a:t>
            </a:r>
          </a:p>
          <a:p>
            <a:pPr lvl="2"/>
            <a:r>
              <a:rPr lang="en-US" dirty="0" smtClean="0"/>
              <a:t>used for return value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3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</a:t>
            </a:r>
            <a:r>
              <a:rPr lang="en-US" dirty="0" smtClean="0"/>
              <a:t>Stack: Push</a:t>
            </a:r>
            <a:endParaRPr lang="en-US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69236"/>
            <a:ext cx="4460875" cy="4474364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</a:t>
            </a:r>
            <a:endParaRPr lang="en-US" dirty="0" smtClean="0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9417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55626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754961" y="5181600"/>
            <a:ext cx="1289304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5130800" y="53359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335794" y="51054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5379755" y="5012323"/>
            <a:ext cx="25904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-4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5040406" y="5097379"/>
            <a:ext cx="369794" cy="1905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5219700" cy="573088"/>
          </a:xfrm>
        </p:spPr>
        <p:txBody>
          <a:bodyPr/>
          <a:lstStyle/>
          <a:p>
            <a:r>
              <a:rPr lang="en-US"/>
              <a:t>Pointer Code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504825" y="1982787"/>
            <a:ext cx="3705225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s_helper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accum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(x &lt;= 1)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else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 = *</a:t>
            </a:r>
            <a:r>
              <a:rPr lang="en-US" sz="1800" dirty="0" err="1">
                <a:latin typeface="Courier New" pitchFamily="49" charset="0"/>
              </a:rPr>
              <a:t>accum</a:t>
            </a:r>
            <a:r>
              <a:rPr lang="en-US" sz="1800" dirty="0">
                <a:latin typeface="Courier New" pitchFamily="49" charset="0"/>
              </a:rPr>
              <a:t> * 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accum</a:t>
            </a:r>
            <a:r>
              <a:rPr lang="en-US" sz="1800" dirty="0">
                <a:latin typeface="Courier New" pitchFamily="49" charset="0"/>
              </a:rPr>
              <a:t> = z;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 (x-1,accum);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4924425" y="1982787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(x,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4825005" y="1525587"/>
            <a:ext cx="19282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Top-Level Call</a:t>
            </a:r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381000" y="1525587"/>
            <a:ext cx="27823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Recursive Procedure</a:t>
            </a:r>
          </a:p>
        </p:txBody>
      </p:sp>
      <p:sp>
        <p:nvSpPr>
          <p:cNvPr id="2560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6713" y="5530850"/>
            <a:ext cx="7329487" cy="717550"/>
          </a:xfrm>
        </p:spPr>
        <p:txBody>
          <a:bodyPr/>
          <a:lstStyle/>
          <a:p>
            <a:r>
              <a:rPr lang="en-US" dirty="0"/>
              <a:t>Pass pointer to update location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93712"/>
            <a:ext cx="7289800" cy="573088"/>
          </a:xfrm>
        </p:spPr>
        <p:txBody>
          <a:bodyPr/>
          <a:lstStyle/>
          <a:p>
            <a:r>
              <a:rPr lang="en-US"/>
              <a:t>Creating &amp; Initializing Pointer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457200" y="15240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457200" y="4407932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_sfact: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pushl %ebp	# Save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%esp,%ebp	# Set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subl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8(%ebp),%edx	# edx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$1,-4(%ebp)	# val = 1</a:t>
            </a:r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19600" y="1524000"/>
            <a:ext cx="4495800" cy="1676400"/>
          </a:xfrm>
        </p:spPr>
        <p:txBody>
          <a:bodyPr/>
          <a:lstStyle/>
          <a:p>
            <a:r>
              <a:rPr lang="en-US" sz="1800" dirty="0" smtClean="0"/>
              <a:t>Variable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/>
              <a:t> must be stored on stack</a:t>
            </a:r>
          </a:p>
          <a:p>
            <a:pPr lvl="1"/>
            <a:r>
              <a:rPr lang="en-US" sz="1800" dirty="0" smtClean="0"/>
              <a:t>Because: Need </a:t>
            </a:r>
            <a:r>
              <a:rPr lang="en-US" sz="1800" dirty="0"/>
              <a:t>to create pointer to it</a:t>
            </a:r>
          </a:p>
          <a:p>
            <a:r>
              <a:rPr lang="en-US" sz="1800" dirty="0"/>
              <a:t>Compute pointer as </a:t>
            </a:r>
            <a:r>
              <a:rPr lang="en-US" sz="1800" dirty="0">
                <a:latin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</a:t>
            </a:r>
            <a:endParaRPr lang="en-US" sz="1800" dirty="0"/>
          </a:p>
          <a:p>
            <a:r>
              <a:rPr lang="en-US" sz="1800" dirty="0"/>
              <a:t>Push on stack as second argument</a:t>
            </a: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355599" y="4038600"/>
            <a:ext cx="24000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Initial part of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6692900" y="3505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6692900" y="3886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6096000" y="4267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7037" name="Text Box 13"/>
          <p:cNvSpPr txBox="1">
            <a:spLocks noChangeArrowheads="1"/>
          </p:cNvSpPr>
          <p:nvPr/>
        </p:nvSpPr>
        <p:spPr bwMode="auto">
          <a:xfrm>
            <a:off x="6096000" y="3886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6096000" y="3505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7042" name="Text Box 18"/>
          <p:cNvSpPr txBox="1">
            <a:spLocks noChangeArrowheads="1"/>
          </p:cNvSpPr>
          <p:nvPr/>
        </p:nvSpPr>
        <p:spPr bwMode="auto">
          <a:xfrm>
            <a:off x="6096000" y="4648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sp>
        <p:nvSpPr>
          <p:cNvPr id="257044" name="Text Box 20"/>
          <p:cNvSpPr txBox="1">
            <a:spLocks noChangeArrowheads="1"/>
          </p:cNvSpPr>
          <p:nvPr/>
        </p:nvSpPr>
        <p:spPr bwMode="auto">
          <a:xfrm>
            <a:off x="6096000" y="5410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-12 </a:t>
            </a:r>
          </a:p>
        </p:txBody>
      </p:sp>
      <p:sp>
        <p:nvSpPr>
          <p:cNvPr id="257045" name="Text Box 21"/>
          <p:cNvSpPr txBox="1">
            <a:spLocks noChangeArrowheads="1"/>
          </p:cNvSpPr>
          <p:nvPr/>
        </p:nvSpPr>
        <p:spPr bwMode="auto">
          <a:xfrm>
            <a:off x="6096000" y="5029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6096000" y="5791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sp>
        <p:nvSpPr>
          <p:cNvPr id="257051" name="Rectangle 27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r>
              <a:rPr lang="en-US" sz="1800" u="sng" dirty="0">
                <a:latin typeface="Courier New" pitchFamily="49" charset="0"/>
              </a:rPr>
              <a:t>	# Set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457200" y="4408770"/>
            <a:ext cx="5181600" cy="1751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subl</a:t>
            </a:r>
            <a:r>
              <a:rPr lang="en-US" sz="1800" u="sng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3" name="Rectangle 29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$1,-4(%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	# 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r>
              <a:rPr lang="en-US" sz="1800" u="sng" dirty="0">
                <a:latin typeface="Courier New" pitchFamily="49" charset="0"/>
              </a:rPr>
              <a:t> = 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352800" y="4467780"/>
            <a:ext cx="2286000" cy="162822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51" grpId="0" animBg="1" autoUpdateAnimBg="0"/>
      <p:bldP spid="257052" grpId="0" animBg="1" autoUpdateAnimBg="0"/>
      <p:bldP spid="257053" grpId="0" animBg="1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692900" y="4648200"/>
            <a:ext cx="2222500" cy="1524000"/>
            <a:chOff x="4128" y="1776"/>
            <a:chExt cx="1400" cy="960"/>
          </a:xfrm>
        </p:grpSpPr>
        <p:sp>
          <p:nvSpPr>
            <p:cNvPr id="257047" name="Rectangle 23"/>
            <p:cNvSpPr>
              <a:spLocks noChangeArrowheads="1"/>
            </p:cNvSpPr>
            <p:nvPr/>
          </p:nvSpPr>
          <p:spPr bwMode="auto">
            <a:xfrm>
              <a:off x="4128" y="1776"/>
              <a:ext cx="672" cy="9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Temp.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Space</a:t>
              </a:r>
            </a:p>
          </p:txBody>
        </p:sp>
        <p:sp>
          <p:nvSpPr>
            <p:cNvPr id="257040" name="Line 16"/>
            <p:cNvSpPr>
              <a:spLocks noChangeShapeType="1"/>
            </p:cNvSpPr>
            <p:nvPr/>
          </p:nvSpPr>
          <p:spPr bwMode="auto">
            <a:xfrm flipH="1">
              <a:off x="4810" y="26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7041" name="Text Box 17"/>
            <p:cNvSpPr txBox="1">
              <a:spLocks noChangeArrowheads="1"/>
            </p:cNvSpPr>
            <p:nvPr/>
          </p:nvSpPr>
          <p:spPr bwMode="auto">
            <a:xfrm>
              <a:off x="5068" y="2496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93712"/>
            <a:ext cx="7289800" cy="573088"/>
          </a:xfrm>
        </p:spPr>
        <p:txBody>
          <a:bodyPr/>
          <a:lstStyle/>
          <a:p>
            <a:r>
              <a:rPr lang="en-US"/>
              <a:t>Creating &amp; Initializing Pointer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457200" y="15240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457200" y="4407932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_sfact: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pushl %ebp	# Save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%esp,%ebp	# Set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subl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8(%ebp),%edx	# edx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$1,-4(%ebp)	# val = 1</a:t>
            </a:r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19600" y="1524000"/>
            <a:ext cx="4495800" cy="1676400"/>
          </a:xfrm>
        </p:spPr>
        <p:txBody>
          <a:bodyPr/>
          <a:lstStyle/>
          <a:p>
            <a:r>
              <a:rPr lang="en-US" sz="1800" dirty="0" smtClean="0"/>
              <a:t>Variable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/>
              <a:t> must be stored on stack</a:t>
            </a:r>
          </a:p>
          <a:p>
            <a:pPr lvl="1"/>
            <a:r>
              <a:rPr lang="en-US" sz="1800" dirty="0" smtClean="0"/>
              <a:t>Because: Need </a:t>
            </a:r>
            <a:r>
              <a:rPr lang="en-US" sz="1800" dirty="0"/>
              <a:t>to create pointer to it</a:t>
            </a:r>
          </a:p>
          <a:p>
            <a:r>
              <a:rPr lang="en-US" sz="1800" dirty="0"/>
              <a:t>Compute pointer as </a:t>
            </a:r>
            <a:r>
              <a:rPr lang="en-US" sz="1800" dirty="0">
                <a:latin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</a:t>
            </a:r>
            <a:endParaRPr lang="en-US" sz="1800" dirty="0"/>
          </a:p>
          <a:p>
            <a:r>
              <a:rPr lang="en-US" sz="1800" dirty="0"/>
              <a:t>Push on stack as second argument</a:t>
            </a: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355599" y="4038600"/>
            <a:ext cx="24000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Initial part of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6692900" y="3505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6692900" y="3886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6692900" y="426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759700" y="4281487"/>
            <a:ext cx="1155700" cy="366713"/>
            <a:chOff x="4800" y="1524"/>
            <a:chExt cx="728" cy="231"/>
          </a:xfrm>
        </p:grpSpPr>
        <p:sp>
          <p:nvSpPr>
            <p:cNvPr id="257034" name="Line 10"/>
            <p:cNvSpPr>
              <a:spLocks noChangeShapeType="1"/>
            </p:cNvSpPr>
            <p:nvPr/>
          </p:nvSpPr>
          <p:spPr bwMode="auto">
            <a:xfrm flipH="1">
              <a:off x="4800" y="163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7035" name="Text Box 11"/>
            <p:cNvSpPr txBox="1">
              <a:spLocks noChangeArrowheads="1"/>
            </p:cNvSpPr>
            <p:nvPr/>
          </p:nvSpPr>
          <p:spPr bwMode="auto">
            <a:xfrm>
              <a:off x="5068" y="1524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6096000" y="4267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7037" name="Text Box 13"/>
          <p:cNvSpPr txBox="1">
            <a:spLocks noChangeArrowheads="1"/>
          </p:cNvSpPr>
          <p:nvPr/>
        </p:nvSpPr>
        <p:spPr bwMode="auto">
          <a:xfrm>
            <a:off x="6096000" y="3886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6096000" y="3505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7042" name="Text Box 18"/>
          <p:cNvSpPr txBox="1">
            <a:spLocks noChangeArrowheads="1"/>
          </p:cNvSpPr>
          <p:nvPr/>
        </p:nvSpPr>
        <p:spPr bwMode="auto">
          <a:xfrm>
            <a:off x="6096000" y="4648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697133" y="4648200"/>
            <a:ext cx="1066800" cy="1524000"/>
            <a:chOff x="4128" y="1776"/>
            <a:chExt cx="672" cy="96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57039" name="Rectangle 15"/>
            <p:cNvSpPr>
              <a:spLocks noChangeArrowheads="1"/>
            </p:cNvSpPr>
            <p:nvPr/>
          </p:nvSpPr>
          <p:spPr bwMode="auto">
            <a:xfrm>
              <a:off x="4128" y="1776"/>
              <a:ext cx="672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val = 1</a:t>
              </a:r>
            </a:p>
          </p:txBody>
        </p:sp>
        <p:sp>
          <p:nvSpPr>
            <p:cNvPr id="257043" name="Rectangle 19"/>
            <p:cNvSpPr>
              <a:spLocks noChangeArrowheads="1"/>
            </p:cNvSpPr>
            <p:nvPr/>
          </p:nvSpPr>
          <p:spPr bwMode="auto">
            <a:xfrm>
              <a:off x="4128" y="2016"/>
              <a:ext cx="672" cy="72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Unused</a:t>
              </a:r>
            </a:p>
          </p:txBody>
        </p:sp>
      </p:grpSp>
      <p:sp>
        <p:nvSpPr>
          <p:cNvPr id="257044" name="Text Box 20"/>
          <p:cNvSpPr txBox="1">
            <a:spLocks noChangeArrowheads="1"/>
          </p:cNvSpPr>
          <p:nvPr/>
        </p:nvSpPr>
        <p:spPr bwMode="auto">
          <a:xfrm>
            <a:off x="6096000" y="5410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-12 </a:t>
            </a:r>
          </a:p>
        </p:txBody>
      </p:sp>
      <p:sp>
        <p:nvSpPr>
          <p:cNvPr id="257045" name="Text Box 21"/>
          <p:cNvSpPr txBox="1">
            <a:spLocks noChangeArrowheads="1"/>
          </p:cNvSpPr>
          <p:nvPr/>
        </p:nvSpPr>
        <p:spPr bwMode="auto">
          <a:xfrm>
            <a:off x="6096000" y="5029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6096000" y="5791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sp>
        <p:nvSpPr>
          <p:cNvPr id="257051" name="Rectangle 27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r>
              <a:rPr lang="en-US" sz="1800" u="sng" dirty="0">
                <a:latin typeface="Courier New" pitchFamily="49" charset="0"/>
              </a:rPr>
              <a:t>	# Set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457200" y="4408770"/>
            <a:ext cx="5181600" cy="1751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subl</a:t>
            </a:r>
            <a:r>
              <a:rPr lang="en-US" sz="1800" u="sng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3" name="Rectangle 29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$1,-4(%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	# 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r>
              <a:rPr lang="en-US" sz="1800" u="sng" dirty="0">
                <a:latin typeface="Courier New" pitchFamily="49" charset="0"/>
              </a:rPr>
              <a:t> = 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352800" y="4467780"/>
            <a:ext cx="2286000" cy="162822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1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3" grpId="0" animBg="1" autoUpdateAnimBg="0"/>
      <p:bldP spid="257051" grpId="0" animBg="1" autoUpdateAnimBg="0"/>
      <p:bldP spid="257052" grpId="0" animBg="1" autoUpdateAnimBg="0"/>
      <p:bldP spid="257053" grpId="0" animBg="1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692900" y="4648200"/>
            <a:ext cx="2222500" cy="1524000"/>
            <a:chOff x="4128" y="1776"/>
            <a:chExt cx="1400" cy="960"/>
          </a:xfrm>
        </p:grpSpPr>
        <p:sp>
          <p:nvSpPr>
            <p:cNvPr id="257047" name="Rectangle 23"/>
            <p:cNvSpPr>
              <a:spLocks noChangeArrowheads="1"/>
            </p:cNvSpPr>
            <p:nvPr/>
          </p:nvSpPr>
          <p:spPr bwMode="auto">
            <a:xfrm>
              <a:off x="4128" y="1776"/>
              <a:ext cx="672" cy="9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Temp.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Space</a:t>
              </a:r>
            </a:p>
          </p:txBody>
        </p:sp>
        <p:sp>
          <p:nvSpPr>
            <p:cNvPr id="257040" name="Line 16"/>
            <p:cNvSpPr>
              <a:spLocks noChangeShapeType="1"/>
            </p:cNvSpPr>
            <p:nvPr/>
          </p:nvSpPr>
          <p:spPr bwMode="auto">
            <a:xfrm flipH="1">
              <a:off x="4810" y="26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7041" name="Text Box 17"/>
            <p:cNvSpPr txBox="1">
              <a:spLocks noChangeArrowheads="1"/>
            </p:cNvSpPr>
            <p:nvPr/>
          </p:nvSpPr>
          <p:spPr bwMode="auto">
            <a:xfrm>
              <a:off x="5068" y="2496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93712"/>
            <a:ext cx="7289800" cy="573088"/>
          </a:xfrm>
        </p:spPr>
        <p:txBody>
          <a:bodyPr/>
          <a:lstStyle/>
          <a:p>
            <a:r>
              <a:rPr lang="en-US"/>
              <a:t>Creating &amp; Initializing Pointer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457200" y="15240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457200" y="4407932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_sfact: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pushl %ebp	# Save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%esp,%ebp	# Set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subl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8(%ebp),%edx	# edx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$1,-4(%ebp)	# val = 1</a:t>
            </a:r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19600" y="1524000"/>
            <a:ext cx="4495800" cy="1676400"/>
          </a:xfrm>
        </p:spPr>
        <p:txBody>
          <a:bodyPr/>
          <a:lstStyle/>
          <a:p>
            <a:r>
              <a:rPr lang="en-US" sz="1800" dirty="0" smtClean="0"/>
              <a:t>Variable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/>
              <a:t> must be stored on stack</a:t>
            </a:r>
          </a:p>
          <a:p>
            <a:pPr lvl="1"/>
            <a:r>
              <a:rPr lang="en-US" sz="1800" dirty="0" smtClean="0"/>
              <a:t>Because: Need </a:t>
            </a:r>
            <a:r>
              <a:rPr lang="en-US" sz="1800" dirty="0"/>
              <a:t>to create pointer to it</a:t>
            </a:r>
          </a:p>
          <a:p>
            <a:r>
              <a:rPr lang="en-US" sz="1800" dirty="0"/>
              <a:t>Compute pointer as </a:t>
            </a:r>
            <a:r>
              <a:rPr lang="en-US" sz="1800" dirty="0">
                <a:latin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</a:t>
            </a:r>
            <a:endParaRPr lang="en-US" sz="1800" dirty="0"/>
          </a:p>
          <a:p>
            <a:r>
              <a:rPr lang="en-US" sz="1800" dirty="0"/>
              <a:t>Push on stack as second argument</a:t>
            </a: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355599" y="4038600"/>
            <a:ext cx="24000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Initial part of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6692900" y="3505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6692900" y="3886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6692900" y="426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759700" y="4281487"/>
            <a:ext cx="1155700" cy="366713"/>
            <a:chOff x="4800" y="1524"/>
            <a:chExt cx="728" cy="231"/>
          </a:xfrm>
        </p:grpSpPr>
        <p:sp>
          <p:nvSpPr>
            <p:cNvPr id="257034" name="Line 10"/>
            <p:cNvSpPr>
              <a:spLocks noChangeShapeType="1"/>
            </p:cNvSpPr>
            <p:nvPr/>
          </p:nvSpPr>
          <p:spPr bwMode="auto">
            <a:xfrm flipH="1">
              <a:off x="4800" y="163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7035" name="Text Box 11"/>
            <p:cNvSpPr txBox="1">
              <a:spLocks noChangeArrowheads="1"/>
            </p:cNvSpPr>
            <p:nvPr/>
          </p:nvSpPr>
          <p:spPr bwMode="auto">
            <a:xfrm>
              <a:off x="5068" y="1524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6096000" y="4267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7037" name="Text Box 13"/>
          <p:cNvSpPr txBox="1">
            <a:spLocks noChangeArrowheads="1"/>
          </p:cNvSpPr>
          <p:nvPr/>
        </p:nvSpPr>
        <p:spPr bwMode="auto">
          <a:xfrm>
            <a:off x="6096000" y="3886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6096000" y="3505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7042" name="Text Box 18"/>
          <p:cNvSpPr txBox="1">
            <a:spLocks noChangeArrowheads="1"/>
          </p:cNvSpPr>
          <p:nvPr/>
        </p:nvSpPr>
        <p:spPr bwMode="auto">
          <a:xfrm>
            <a:off x="6096000" y="4648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697133" y="4648200"/>
            <a:ext cx="1066800" cy="1524000"/>
            <a:chOff x="4128" y="1776"/>
            <a:chExt cx="672" cy="96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57039" name="Rectangle 15"/>
            <p:cNvSpPr>
              <a:spLocks noChangeArrowheads="1"/>
            </p:cNvSpPr>
            <p:nvPr/>
          </p:nvSpPr>
          <p:spPr bwMode="auto">
            <a:xfrm>
              <a:off x="4128" y="1776"/>
              <a:ext cx="672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val = 1</a:t>
              </a:r>
            </a:p>
          </p:txBody>
        </p:sp>
        <p:sp>
          <p:nvSpPr>
            <p:cNvPr id="257043" name="Rectangle 19"/>
            <p:cNvSpPr>
              <a:spLocks noChangeArrowheads="1"/>
            </p:cNvSpPr>
            <p:nvPr/>
          </p:nvSpPr>
          <p:spPr bwMode="auto">
            <a:xfrm>
              <a:off x="4128" y="2016"/>
              <a:ext cx="672" cy="72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Unused</a:t>
              </a:r>
            </a:p>
          </p:txBody>
        </p:sp>
      </p:grpSp>
      <p:sp>
        <p:nvSpPr>
          <p:cNvPr id="257044" name="Text Box 20"/>
          <p:cNvSpPr txBox="1">
            <a:spLocks noChangeArrowheads="1"/>
          </p:cNvSpPr>
          <p:nvPr/>
        </p:nvSpPr>
        <p:spPr bwMode="auto">
          <a:xfrm>
            <a:off x="6096000" y="5410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-12 </a:t>
            </a:r>
          </a:p>
        </p:txBody>
      </p:sp>
      <p:sp>
        <p:nvSpPr>
          <p:cNvPr id="257045" name="Text Box 21"/>
          <p:cNvSpPr txBox="1">
            <a:spLocks noChangeArrowheads="1"/>
          </p:cNvSpPr>
          <p:nvPr/>
        </p:nvSpPr>
        <p:spPr bwMode="auto">
          <a:xfrm>
            <a:off x="6096000" y="5029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6096000" y="5791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sp>
        <p:nvSpPr>
          <p:cNvPr id="257051" name="Rectangle 27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r>
              <a:rPr lang="en-US" sz="1800" u="sng" dirty="0">
                <a:latin typeface="Courier New" pitchFamily="49" charset="0"/>
              </a:rPr>
              <a:t>	# Set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457200" y="4408770"/>
            <a:ext cx="5181600" cy="1751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subl</a:t>
            </a:r>
            <a:r>
              <a:rPr lang="en-US" sz="1800" u="sng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3" name="Rectangle 29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$1,-4(%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	# 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r>
              <a:rPr lang="en-US" sz="1800" u="sng" dirty="0">
                <a:latin typeface="Courier New" pitchFamily="49" charset="0"/>
              </a:rPr>
              <a:t> = 1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905500" cy="573088"/>
          </a:xfrm>
        </p:spPr>
        <p:txBody>
          <a:bodyPr/>
          <a:lstStyle/>
          <a:p>
            <a:r>
              <a:rPr lang="en-US"/>
              <a:t>Passing Pointer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485775" y="14478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485775" y="4575175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leal</a:t>
            </a:r>
            <a:r>
              <a:rPr lang="en-US" sz="1800" u="sng" dirty="0">
                <a:latin typeface="Courier New" pitchFamily="49" charset="0"/>
              </a:rPr>
              <a:t> 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),%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Compute &amp;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381000" y="4171890"/>
            <a:ext cx="358469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Calling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s_helper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from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6553200" y="1676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6553200" y="2057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6553200" y="2438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 flipH="1">
            <a:off x="7620000" y="2590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8213725" y="24193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5899150" y="2438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5899150" y="2057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5899150" y="1676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6553200" y="2819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5899150" y="2819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6553200" y="3200400"/>
            <a:ext cx="10668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Unused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589915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-12 </a:t>
            </a: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5899150" y="3200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5899150" y="3962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sp>
        <p:nvSpPr>
          <p:cNvPr id="258073" name="Rectangle 25"/>
          <p:cNvSpPr>
            <a:spLocks noChangeArrowheads="1"/>
          </p:cNvSpPr>
          <p:nvPr/>
        </p:nvSpPr>
        <p:spPr bwMode="auto">
          <a:xfrm>
            <a:off x="6096000" y="1219200"/>
            <a:ext cx="205287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Stack at time of call</a:t>
            </a:r>
          </a:p>
        </p:txBody>
      </p:sp>
      <p:sp>
        <p:nvSpPr>
          <p:cNvPr id="258074" name="Rectangle 26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edx</a:t>
            </a:r>
            <a:r>
              <a:rPr lang="en-US" sz="1800" u="sng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77" name="Rectangle 29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call </a:t>
            </a:r>
            <a:r>
              <a:rPr lang="en-US" sz="1800" u="sng" dirty="0" err="1">
                <a:latin typeface="Courier New" pitchFamily="49" charset="0"/>
              </a:rPr>
              <a:t>s_helper</a:t>
            </a:r>
            <a:r>
              <a:rPr lang="en-US" sz="1800" u="sng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488266" y="4637114"/>
            <a:ext cx="2286000" cy="162822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74" grpId="0" animBg="1" autoUpdateAnimBg="0"/>
      <p:bldP spid="258077" grpId="0" animBg="1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905500" cy="573088"/>
          </a:xfrm>
        </p:spPr>
        <p:txBody>
          <a:bodyPr/>
          <a:lstStyle/>
          <a:p>
            <a:r>
              <a:rPr lang="en-US"/>
              <a:t>Passing Pointer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485775" y="14478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485775" y="4575175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leal</a:t>
            </a:r>
            <a:r>
              <a:rPr lang="en-US" sz="1800" u="sng" dirty="0">
                <a:latin typeface="Courier New" pitchFamily="49" charset="0"/>
              </a:rPr>
              <a:t> 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),%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Compute &amp;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381000" y="4171890"/>
            <a:ext cx="358469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Calling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s_helper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from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6553200" y="1676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6553200" y="2057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6553200" y="2438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 flipH="1">
            <a:off x="7620000" y="2590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8213725" y="24193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5899150" y="2438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5899150" y="2057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5899150" y="1676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6553200" y="2819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val = 1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5899150" y="2819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6553200" y="3200400"/>
            <a:ext cx="10668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Unused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589915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-12 </a:t>
            </a: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5899150" y="3200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5899150" y="3962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553200" y="4724400"/>
            <a:ext cx="2390775" cy="423863"/>
            <a:chOff x="4128" y="2976"/>
            <a:chExt cx="1506" cy="267"/>
          </a:xfrm>
        </p:grpSpPr>
        <p:sp>
          <p:nvSpPr>
            <p:cNvPr id="258063" name="Line 15"/>
            <p:cNvSpPr>
              <a:spLocks noChangeShapeType="1"/>
            </p:cNvSpPr>
            <p:nvPr/>
          </p:nvSpPr>
          <p:spPr bwMode="auto">
            <a:xfrm flipH="1">
              <a:off x="4800" y="312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8064" name="Text Box 16"/>
            <p:cNvSpPr txBox="1">
              <a:spLocks noChangeArrowheads="1"/>
            </p:cNvSpPr>
            <p:nvPr/>
          </p:nvSpPr>
          <p:spPr bwMode="auto">
            <a:xfrm>
              <a:off x="5174" y="301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58071" name="Rectangle 23"/>
            <p:cNvSpPr>
              <a:spLocks noChangeArrowheads="1"/>
            </p:cNvSpPr>
            <p:nvPr/>
          </p:nvSpPr>
          <p:spPr bwMode="auto">
            <a:xfrm>
              <a:off x="4128" y="297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553200" y="2935288"/>
            <a:ext cx="1944688" cy="1789112"/>
            <a:chOff x="4128" y="1849"/>
            <a:chExt cx="1225" cy="1127"/>
          </a:xfrm>
        </p:grpSpPr>
        <p:sp>
          <p:nvSpPr>
            <p:cNvPr id="258070" name="Rectangle 22"/>
            <p:cNvSpPr>
              <a:spLocks noChangeArrowheads="1"/>
            </p:cNvSpPr>
            <p:nvPr/>
          </p:nvSpPr>
          <p:spPr bwMode="auto">
            <a:xfrm>
              <a:off x="4128" y="273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&amp;val</a:t>
              </a:r>
            </a:p>
          </p:txBody>
        </p:sp>
        <p:sp>
          <p:nvSpPr>
            <p:cNvPr id="258072" name="Freeform 24"/>
            <p:cNvSpPr>
              <a:spLocks/>
            </p:cNvSpPr>
            <p:nvPr/>
          </p:nvSpPr>
          <p:spPr bwMode="auto">
            <a:xfrm>
              <a:off x="4704" y="1849"/>
              <a:ext cx="649" cy="1003"/>
            </a:xfrm>
            <a:custGeom>
              <a:avLst/>
              <a:gdLst/>
              <a:ahLst/>
              <a:cxnLst>
                <a:cxn ang="0">
                  <a:pos x="0" y="983"/>
                </a:cxn>
                <a:cxn ang="0">
                  <a:pos x="336" y="935"/>
                </a:cxn>
                <a:cxn ang="0">
                  <a:pos x="560" y="695"/>
                </a:cxn>
                <a:cxn ang="0">
                  <a:pos x="624" y="367"/>
                </a:cxn>
                <a:cxn ang="0">
                  <a:pos x="408" y="55"/>
                </a:cxn>
                <a:cxn ang="0">
                  <a:pos x="104" y="39"/>
                </a:cxn>
              </a:cxnLst>
              <a:rect l="0" t="0" r="r" b="b"/>
              <a:pathLst>
                <a:path w="649" h="1003">
                  <a:moveTo>
                    <a:pt x="0" y="983"/>
                  </a:moveTo>
                  <a:cubicBezTo>
                    <a:pt x="120" y="1003"/>
                    <a:pt x="243" y="983"/>
                    <a:pt x="336" y="935"/>
                  </a:cubicBezTo>
                  <a:cubicBezTo>
                    <a:pt x="429" y="887"/>
                    <a:pt x="512" y="789"/>
                    <a:pt x="560" y="695"/>
                  </a:cubicBezTo>
                  <a:cubicBezTo>
                    <a:pt x="608" y="601"/>
                    <a:pt x="649" y="474"/>
                    <a:pt x="624" y="367"/>
                  </a:cubicBezTo>
                  <a:cubicBezTo>
                    <a:pt x="599" y="260"/>
                    <a:pt x="495" y="110"/>
                    <a:pt x="408" y="55"/>
                  </a:cubicBezTo>
                  <a:cubicBezTo>
                    <a:pt x="321" y="0"/>
                    <a:pt x="167" y="42"/>
                    <a:pt x="104" y="3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58073" name="Rectangle 25"/>
          <p:cNvSpPr>
            <a:spLocks noChangeArrowheads="1"/>
          </p:cNvSpPr>
          <p:nvPr/>
        </p:nvSpPr>
        <p:spPr bwMode="auto">
          <a:xfrm>
            <a:off x="6096000" y="1219200"/>
            <a:ext cx="205287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Stack at time of call</a:t>
            </a:r>
          </a:p>
        </p:txBody>
      </p:sp>
      <p:sp>
        <p:nvSpPr>
          <p:cNvPr id="258074" name="Rectangle 26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edx</a:t>
            </a:r>
            <a:r>
              <a:rPr lang="en-US" sz="1800" u="sng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77" name="Rectangle 29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call </a:t>
            </a:r>
            <a:r>
              <a:rPr lang="en-US" sz="1800" u="sng" dirty="0" err="1">
                <a:latin typeface="Courier New" pitchFamily="49" charset="0"/>
              </a:rPr>
              <a:t>s_helper</a:t>
            </a:r>
            <a:r>
              <a:rPr lang="en-US" sz="1800" u="sng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488266" y="4637114"/>
            <a:ext cx="2286000" cy="162822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74" grpId="0" animBg="1" autoUpdateAnimBg="0"/>
      <p:bldP spid="258077" grpId="0" animBg="1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905500" cy="573088"/>
          </a:xfrm>
        </p:spPr>
        <p:txBody>
          <a:bodyPr/>
          <a:lstStyle/>
          <a:p>
            <a:r>
              <a:rPr lang="en-US"/>
              <a:t>Passing Pointer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485775" y="14478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485775" y="4575175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leal</a:t>
            </a:r>
            <a:r>
              <a:rPr lang="en-US" sz="1800" u="sng" dirty="0">
                <a:latin typeface="Courier New" pitchFamily="49" charset="0"/>
              </a:rPr>
              <a:t> 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),%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Compute &amp;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381000" y="4171890"/>
            <a:ext cx="358469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Calling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s_helper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from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6553200" y="1676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6553200" y="2057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6553200" y="2438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 flipH="1">
            <a:off x="7620000" y="2590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8213725" y="24193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5899150" y="2438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5899150" y="2057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5899150" y="1676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6553200" y="2819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val = 1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5899150" y="2819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6553200" y="3200400"/>
            <a:ext cx="10668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Unused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589915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-12 </a:t>
            </a: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5899150" y="3200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5899150" y="3962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553200" y="4724400"/>
            <a:ext cx="2390775" cy="423863"/>
            <a:chOff x="4128" y="2976"/>
            <a:chExt cx="1506" cy="267"/>
          </a:xfrm>
        </p:grpSpPr>
        <p:sp>
          <p:nvSpPr>
            <p:cNvPr id="258063" name="Line 15"/>
            <p:cNvSpPr>
              <a:spLocks noChangeShapeType="1"/>
            </p:cNvSpPr>
            <p:nvPr/>
          </p:nvSpPr>
          <p:spPr bwMode="auto">
            <a:xfrm flipH="1">
              <a:off x="4800" y="312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8064" name="Text Box 16"/>
            <p:cNvSpPr txBox="1">
              <a:spLocks noChangeArrowheads="1"/>
            </p:cNvSpPr>
            <p:nvPr/>
          </p:nvSpPr>
          <p:spPr bwMode="auto">
            <a:xfrm>
              <a:off x="5174" y="301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58071" name="Rectangle 23"/>
            <p:cNvSpPr>
              <a:spLocks noChangeArrowheads="1"/>
            </p:cNvSpPr>
            <p:nvPr/>
          </p:nvSpPr>
          <p:spPr bwMode="auto">
            <a:xfrm>
              <a:off x="4128" y="297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553200" y="2935288"/>
            <a:ext cx="1944688" cy="1789112"/>
            <a:chOff x="4128" y="1849"/>
            <a:chExt cx="1225" cy="1127"/>
          </a:xfrm>
        </p:grpSpPr>
        <p:sp>
          <p:nvSpPr>
            <p:cNvPr id="258070" name="Rectangle 22"/>
            <p:cNvSpPr>
              <a:spLocks noChangeArrowheads="1"/>
            </p:cNvSpPr>
            <p:nvPr/>
          </p:nvSpPr>
          <p:spPr bwMode="auto">
            <a:xfrm>
              <a:off x="4128" y="273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&amp;val</a:t>
              </a:r>
            </a:p>
          </p:txBody>
        </p:sp>
        <p:sp>
          <p:nvSpPr>
            <p:cNvPr id="258072" name="Freeform 24"/>
            <p:cNvSpPr>
              <a:spLocks/>
            </p:cNvSpPr>
            <p:nvPr/>
          </p:nvSpPr>
          <p:spPr bwMode="auto">
            <a:xfrm>
              <a:off x="4704" y="1849"/>
              <a:ext cx="649" cy="1003"/>
            </a:xfrm>
            <a:custGeom>
              <a:avLst/>
              <a:gdLst/>
              <a:ahLst/>
              <a:cxnLst>
                <a:cxn ang="0">
                  <a:pos x="0" y="983"/>
                </a:cxn>
                <a:cxn ang="0">
                  <a:pos x="336" y="935"/>
                </a:cxn>
                <a:cxn ang="0">
                  <a:pos x="560" y="695"/>
                </a:cxn>
                <a:cxn ang="0">
                  <a:pos x="624" y="367"/>
                </a:cxn>
                <a:cxn ang="0">
                  <a:pos x="408" y="55"/>
                </a:cxn>
                <a:cxn ang="0">
                  <a:pos x="104" y="39"/>
                </a:cxn>
              </a:cxnLst>
              <a:rect l="0" t="0" r="r" b="b"/>
              <a:pathLst>
                <a:path w="649" h="1003">
                  <a:moveTo>
                    <a:pt x="0" y="983"/>
                  </a:moveTo>
                  <a:cubicBezTo>
                    <a:pt x="120" y="1003"/>
                    <a:pt x="243" y="983"/>
                    <a:pt x="336" y="935"/>
                  </a:cubicBezTo>
                  <a:cubicBezTo>
                    <a:pt x="429" y="887"/>
                    <a:pt x="512" y="789"/>
                    <a:pt x="560" y="695"/>
                  </a:cubicBezTo>
                  <a:cubicBezTo>
                    <a:pt x="608" y="601"/>
                    <a:pt x="649" y="474"/>
                    <a:pt x="624" y="367"/>
                  </a:cubicBezTo>
                  <a:cubicBezTo>
                    <a:pt x="599" y="260"/>
                    <a:pt x="495" y="110"/>
                    <a:pt x="408" y="55"/>
                  </a:cubicBezTo>
                  <a:cubicBezTo>
                    <a:pt x="321" y="0"/>
                    <a:pt x="167" y="42"/>
                    <a:pt x="104" y="3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58073" name="Rectangle 25"/>
          <p:cNvSpPr>
            <a:spLocks noChangeArrowheads="1"/>
          </p:cNvSpPr>
          <p:nvPr/>
        </p:nvSpPr>
        <p:spPr bwMode="auto">
          <a:xfrm>
            <a:off x="6096000" y="1219200"/>
            <a:ext cx="205287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Stack at time of call</a:t>
            </a:r>
          </a:p>
        </p:txBody>
      </p:sp>
      <p:sp>
        <p:nvSpPr>
          <p:cNvPr id="258074" name="Rectangle 26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edx</a:t>
            </a:r>
            <a:r>
              <a:rPr lang="en-US" sz="1800" u="sng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77" name="Rectangle 29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call </a:t>
            </a:r>
            <a:r>
              <a:rPr lang="en-US" sz="1800" u="sng" dirty="0" err="1">
                <a:latin typeface="Courier New" pitchFamily="49" charset="0"/>
              </a:rPr>
              <a:t>s_helper</a:t>
            </a:r>
            <a:r>
              <a:rPr lang="en-US" sz="1800" u="sng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80" name="Rectangle 32"/>
          <p:cNvSpPr>
            <a:spLocks noChangeArrowheads="1"/>
          </p:cNvSpPr>
          <p:nvPr/>
        </p:nvSpPr>
        <p:spPr bwMode="auto">
          <a:xfrm>
            <a:off x="6553200" y="28194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=x</a:t>
            </a:r>
            <a:r>
              <a:rPr lang="en-US" sz="1800" dirty="0">
                <a:latin typeface="Courier New" pitchFamily="49" charset="0"/>
              </a:rPr>
              <a:t>!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3488266" y="4637114"/>
            <a:ext cx="2286000" cy="162822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9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74" grpId="0" animBg="1" autoUpdateAnimBg="0"/>
      <p:bldP spid="258077" grpId="0" animBg="1" autoUpdateAnimBg="0"/>
      <p:bldP spid="258080" grpId="0" animBg="1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905500" cy="573088"/>
          </a:xfrm>
        </p:spPr>
        <p:txBody>
          <a:bodyPr/>
          <a:lstStyle/>
          <a:p>
            <a:r>
              <a:rPr lang="en-US"/>
              <a:t>Passing Pointer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485775" y="14478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485775" y="4575175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leal</a:t>
            </a:r>
            <a:r>
              <a:rPr lang="en-US" sz="1800" u="sng" dirty="0">
                <a:latin typeface="Courier New" pitchFamily="49" charset="0"/>
              </a:rPr>
              <a:t> 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),%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Compute &amp;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381000" y="4171890"/>
            <a:ext cx="358469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Calling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s_helper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from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6553200" y="1676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6553200" y="2057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6553200" y="2438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 flipH="1">
            <a:off x="7620000" y="2590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8213725" y="24193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5899150" y="2438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5899150" y="2057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5899150" y="1676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6553200" y="28194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val = 1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5899150" y="2819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6553200" y="3200400"/>
            <a:ext cx="10668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Unused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5899150" y="3581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-12 </a:t>
            </a: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5899150" y="32004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5899150" y="3962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553200" y="4724400"/>
            <a:ext cx="2390775" cy="423863"/>
            <a:chOff x="4128" y="2976"/>
            <a:chExt cx="1506" cy="267"/>
          </a:xfrm>
        </p:grpSpPr>
        <p:sp>
          <p:nvSpPr>
            <p:cNvPr id="258063" name="Line 15"/>
            <p:cNvSpPr>
              <a:spLocks noChangeShapeType="1"/>
            </p:cNvSpPr>
            <p:nvPr/>
          </p:nvSpPr>
          <p:spPr bwMode="auto">
            <a:xfrm flipH="1">
              <a:off x="4800" y="312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8064" name="Text Box 16"/>
            <p:cNvSpPr txBox="1">
              <a:spLocks noChangeArrowheads="1"/>
            </p:cNvSpPr>
            <p:nvPr/>
          </p:nvSpPr>
          <p:spPr bwMode="auto">
            <a:xfrm>
              <a:off x="5174" y="301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58071" name="Rectangle 23"/>
            <p:cNvSpPr>
              <a:spLocks noChangeArrowheads="1"/>
            </p:cNvSpPr>
            <p:nvPr/>
          </p:nvSpPr>
          <p:spPr bwMode="auto">
            <a:xfrm>
              <a:off x="4128" y="297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553200" y="2935288"/>
            <a:ext cx="1944688" cy="1789112"/>
            <a:chOff x="4128" y="1849"/>
            <a:chExt cx="1225" cy="1127"/>
          </a:xfrm>
        </p:grpSpPr>
        <p:sp>
          <p:nvSpPr>
            <p:cNvPr id="258070" name="Rectangle 22"/>
            <p:cNvSpPr>
              <a:spLocks noChangeArrowheads="1"/>
            </p:cNvSpPr>
            <p:nvPr/>
          </p:nvSpPr>
          <p:spPr bwMode="auto">
            <a:xfrm>
              <a:off x="4128" y="273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&amp;val</a:t>
              </a:r>
            </a:p>
          </p:txBody>
        </p:sp>
        <p:sp>
          <p:nvSpPr>
            <p:cNvPr id="258072" name="Freeform 24"/>
            <p:cNvSpPr>
              <a:spLocks/>
            </p:cNvSpPr>
            <p:nvPr/>
          </p:nvSpPr>
          <p:spPr bwMode="auto">
            <a:xfrm>
              <a:off x="4704" y="1849"/>
              <a:ext cx="649" cy="1003"/>
            </a:xfrm>
            <a:custGeom>
              <a:avLst/>
              <a:gdLst/>
              <a:ahLst/>
              <a:cxnLst>
                <a:cxn ang="0">
                  <a:pos x="0" y="983"/>
                </a:cxn>
                <a:cxn ang="0">
                  <a:pos x="336" y="935"/>
                </a:cxn>
                <a:cxn ang="0">
                  <a:pos x="560" y="695"/>
                </a:cxn>
                <a:cxn ang="0">
                  <a:pos x="624" y="367"/>
                </a:cxn>
                <a:cxn ang="0">
                  <a:pos x="408" y="55"/>
                </a:cxn>
                <a:cxn ang="0">
                  <a:pos x="104" y="39"/>
                </a:cxn>
              </a:cxnLst>
              <a:rect l="0" t="0" r="r" b="b"/>
              <a:pathLst>
                <a:path w="649" h="1003">
                  <a:moveTo>
                    <a:pt x="0" y="983"/>
                  </a:moveTo>
                  <a:cubicBezTo>
                    <a:pt x="120" y="1003"/>
                    <a:pt x="243" y="983"/>
                    <a:pt x="336" y="935"/>
                  </a:cubicBezTo>
                  <a:cubicBezTo>
                    <a:pt x="429" y="887"/>
                    <a:pt x="512" y="789"/>
                    <a:pt x="560" y="695"/>
                  </a:cubicBezTo>
                  <a:cubicBezTo>
                    <a:pt x="608" y="601"/>
                    <a:pt x="649" y="474"/>
                    <a:pt x="624" y="367"/>
                  </a:cubicBezTo>
                  <a:cubicBezTo>
                    <a:pt x="599" y="260"/>
                    <a:pt x="495" y="110"/>
                    <a:pt x="408" y="55"/>
                  </a:cubicBezTo>
                  <a:cubicBezTo>
                    <a:pt x="321" y="0"/>
                    <a:pt x="167" y="42"/>
                    <a:pt x="104" y="3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58073" name="Rectangle 25"/>
          <p:cNvSpPr>
            <a:spLocks noChangeArrowheads="1"/>
          </p:cNvSpPr>
          <p:nvPr/>
        </p:nvSpPr>
        <p:spPr bwMode="auto">
          <a:xfrm>
            <a:off x="6096000" y="1219200"/>
            <a:ext cx="205287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Stack at time of call</a:t>
            </a:r>
          </a:p>
        </p:txBody>
      </p:sp>
      <p:sp>
        <p:nvSpPr>
          <p:cNvPr id="258074" name="Rectangle 26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edx</a:t>
            </a:r>
            <a:r>
              <a:rPr lang="en-US" sz="1800" u="sng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77" name="Rectangle 29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call </a:t>
            </a:r>
            <a:r>
              <a:rPr lang="en-US" sz="1800" u="sng" dirty="0" err="1">
                <a:latin typeface="Courier New" pitchFamily="49" charset="0"/>
              </a:rPr>
              <a:t>s_helper</a:t>
            </a:r>
            <a:r>
              <a:rPr lang="en-US" sz="1800" u="sng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80" name="Rectangle 32"/>
          <p:cNvSpPr>
            <a:spLocks noChangeArrowheads="1"/>
          </p:cNvSpPr>
          <p:nvPr/>
        </p:nvSpPr>
        <p:spPr bwMode="auto">
          <a:xfrm>
            <a:off x="6553200" y="28194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=x</a:t>
            </a:r>
            <a:r>
              <a:rPr lang="en-US" sz="1800" dirty="0">
                <a:latin typeface="Courier New" pitchFamily="49" charset="0"/>
              </a:rPr>
              <a:t>!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/>
              <a:t>IA 32 Procedure Summary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537325" cy="4972050"/>
          </a:xfrm>
        </p:spPr>
        <p:txBody>
          <a:bodyPr/>
          <a:lstStyle/>
          <a:p>
            <a:r>
              <a:rPr lang="en-US" dirty="0" smtClean="0"/>
              <a:t>Stack makes recursion work</a:t>
            </a:r>
            <a:endParaRPr lang="en-US" dirty="0"/>
          </a:p>
          <a:p>
            <a:pPr lvl="1"/>
            <a:r>
              <a:rPr lang="en-US" dirty="0"/>
              <a:t>Private storage for each </a:t>
            </a:r>
            <a:r>
              <a:rPr lang="en-US" i="1" dirty="0"/>
              <a:t>instance</a:t>
            </a:r>
            <a:r>
              <a:rPr lang="en-US" dirty="0"/>
              <a:t> of procedure call</a:t>
            </a:r>
          </a:p>
          <a:p>
            <a:pPr lvl="2"/>
            <a:r>
              <a:rPr lang="en-US" dirty="0"/>
              <a:t>Instantiations don’t clobber each other</a:t>
            </a:r>
          </a:p>
          <a:p>
            <a:pPr lvl="2"/>
            <a:r>
              <a:rPr lang="en-US" dirty="0"/>
              <a:t>Addressing of locals + arguments can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relative </a:t>
            </a:r>
            <a:r>
              <a:rPr lang="en-US" dirty="0"/>
              <a:t>to stack positions</a:t>
            </a:r>
          </a:p>
          <a:p>
            <a:pPr lvl="1"/>
            <a:r>
              <a:rPr lang="en-US" dirty="0" smtClean="0"/>
              <a:t>Managed </a:t>
            </a:r>
            <a:r>
              <a:rPr lang="en-US" dirty="0"/>
              <a:t>by stack discipline</a:t>
            </a:r>
          </a:p>
          <a:p>
            <a:pPr lvl="2"/>
            <a:r>
              <a:rPr lang="en-US" dirty="0"/>
              <a:t>Procedures return in inverse order of calls</a:t>
            </a:r>
          </a:p>
          <a:p>
            <a:r>
              <a:rPr lang="en-US" dirty="0"/>
              <a:t>IA32</a:t>
            </a:r>
            <a:r>
              <a:rPr lang="en-US" dirty="0" smtClean="0"/>
              <a:t> procedures 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Combination </a:t>
            </a:r>
            <a:r>
              <a:rPr lang="en-US" i="1" dirty="0">
                <a:solidFill>
                  <a:srgbClr val="FF0000"/>
                </a:solidFill>
              </a:rPr>
              <a:t>of </a:t>
            </a:r>
            <a:r>
              <a:rPr lang="en-US" i="1" dirty="0" smtClean="0">
                <a:solidFill>
                  <a:srgbClr val="FF0000"/>
                </a:solidFill>
              </a:rPr>
              <a:t>Instructions + </a:t>
            </a:r>
            <a:r>
              <a:rPr lang="en-US" i="1" dirty="0">
                <a:solidFill>
                  <a:srgbClr val="FF0000"/>
                </a:solidFill>
              </a:rPr>
              <a:t>Conventions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call </a:t>
            </a:r>
            <a:r>
              <a:rPr lang="en-US" dirty="0"/>
              <a:t>/</a:t>
            </a:r>
            <a:r>
              <a:rPr lang="en-US" dirty="0" smtClean="0"/>
              <a:t> ret </a:t>
            </a:r>
            <a:r>
              <a:rPr lang="en-US" dirty="0"/>
              <a:t>instructions</a:t>
            </a:r>
          </a:p>
          <a:p>
            <a:pPr lvl="1"/>
            <a:r>
              <a:rPr lang="en-US" dirty="0"/>
              <a:t>Register usage conventions</a:t>
            </a:r>
            <a:endParaRPr lang="en-US" dirty="0" smtClean="0"/>
          </a:p>
          <a:p>
            <a:pPr lvl="2"/>
            <a:r>
              <a:rPr lang="en-US" dirty="0" smtClean="0"/>
              <a:t>caller 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 err="1" smtClean="0"/>
              <a:t>callee</a:t>
            </a:r>
            <a:r>
              <a:rPr lang="en-US" dirty="0" smtClean="0"/>
              <a:t> </a:t>
            </a:r>
            <a:r>
              <a:rPr lang="en-US" dirty="0"/>
              <a:t>save</a:t>
            </a:r>
          </a:p>
          <a:p>
            <a:pPr lvl="2"/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ebp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Stack frame organization conventions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615682" y="3276600"/>
            <a:ext cx="137591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Return </a:t>
            </a:r>
            <a:r>
              <a:rPr lang="en-US" sz="1800" dirty="0" err="1">
                <a:latin typeface="Calibri" pitchFamily="34" charset="0"/>
              </a:rPr>
              <a:t>Addr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615682" y="3886200"/>
            <a:ext cx="1371600" cy="181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Saved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Registers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+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Local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Variables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615682" y="5700201"/>
            <a:ext cx="1371600" cy="736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Build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615682" y="1295400"/>
            <a:ext cx="1375918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615682" y="35814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%</a:t>
            </a:r>
            <a:r>
              <a:rPr lang="en-US" sz="1800" dirty="0" err="1">
                <a:latin typeface="Calibri" pitchFamily="34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615682" y="2667000"/>
            <a:ext cx="1375918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Arguments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423761" y="2126043"/>
            <a:ext cx="78393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Frame</a:t>
            </a:r>
          </a:p>
        </p:txBody>
      </p:sp>
      <p:sp>
        <p:nvSpPr>
          <p:cNvPr id="11" name="AutoShape 16"/>
          <p:cNvSpPr>
            <a:spLocks/>
          </p:cNvSpPr>
          <p:nvPr/>
        </p:nvSpPr>
        <p:spPr bwMode="auto">
          <a:xfrm>
            <a:off x="7283894" y="1295400"/>
            <a:ext cx="228600" cy="2286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037"/>
          <p:cNvSpPr>
            <a:spLocks noChangeShapeType="1"/>
          </p:cNvSpPr>
          <p:nvPr/>
        </p:nvSpPr>
        <p:spPr bwMode="auto">
          <a:xfrm>
            <a:off x="7207694" y="3732919"/>
            <a:ext cx="28074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Rectangle 1038"/>
          <p:cNvSpPr>
            <a:spLocks noChangeArrowheads="1"/>
          </p:cNvSpPr>
          <p:nvPr/>
        </p:nvSpPr>
        <p:spPr bwMode="auto">
          <a:xfrm>
            <a:off x="5645168" y="3553298"/>
            <a:ext cx="155150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" name="Line 1037"/>
          <p:cNvSpPr>
            <a:spLocks noChangeShapeType="1"/>
          </p:cNvSpPr>
          <p:nvPr/>
        </p:nvSpPr>
        <p:spPr bwMode="auto">
          <a:xfrm>
            <a:off x="7207694" y="6366142"/>
            <a:ext cx="290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Rectangle 1038"/>
          <p:cNvSpPr>
            <a:spLocks noChangeArrowheads="1"/>
          </p:cNvSpPr>
          <p:nvPr/>
        </p:nvSpPr>
        <p:spPr bwMode="auto">
          <a:xfrm>
            <a:off x="5761284" y="6186433"/>
            <a:ext cx="1477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</a:t>
            </a:r>
            <a:r>
              <a:rPr lang="en-US" dirty="0" smtClean="0"/>
              <a:t>Stack: Push</a:t>
            </a:r>
            <a:endParaRPr lang="en-US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69236"/>
            <a:ext cx="4460875" cy="4474364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</a:t>
            </a:r>
            <a:endParaRPr lang="en-US" dirty="0" smtClean="0"/>
          </a:p>
          <a:p>
            <a:pPr lvl="1"/>
            <a:r>
              <a:rPr lang="en-US" dirty="0" smtClean="0"/>
              <a:t>Fetch operand at </a:t>
            </a:r>
            <a:r>
              <a:rPr lang="en-US" i="1" dirty="0" err="1" smtClean="0"/>
              <a:t>Src</a:t>
            </a:r>
            <a:endParaRPr lang="en-US" dirty="0" smtClean="0"/>
          </a:p>
          <a:p>
            <a:pPr lvl="1"/>
            <a:r>
              <a:rPr lang="en-US" dirty="0" smtClean="0"/>
              <a:t>Decrement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esp</a:t>
            </a:r>
            <a:r>
              <a:rPr lang="en-US" b="1" dirty="0" smtClean="0"/>
              <a:t> </a:t>
            </a:r>
            <a:r>
              <a:rPr lang="en-US" dirty="0" smtClean="0"/>
              <a:t>by 4</a:t>
            </a:r>
          </a:p>
          <a:p>
            <a:pPr lvl="1"/>
            <a:r>
              <a:rPr lang="en-US" dirty="0" smtClean="0"/>
              <a:t>Write operand at address </a:t>
            </a:r>
            <a:br>
              <a:rPr lang="en-US" dirty="0" smtClean="0"/>
            </a:br>
            <a:r>
              <a:rPr lang="en-US" dirty="0" smtClean="0"/>
              <a:t>given by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</a:endParaRPr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9417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55626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754961" y="5181600"/>
            <a:ext cx="1289304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5130800" y="53359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335794" y="51054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5379755" y="5012323"/>
            <a:ext cx="25904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-4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5040406" y="5097379"/>
            <a:ext cx="369794" cy="1905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0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</a:t>
            </a:r>
            <a:r>
              <a:rPr lang="en-US" dirty="0" smtClean="0"/>
              <a:t>Stack: Pop</a:t>
            </a:r>
            <a:endParaRPr lang="en-US" dirty="0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2335794" y="47987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6369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15925" y="1469236"/>
            <a:ext cx="4460875" cy="447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popl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i="1" kern="0" dirty="0" err="1" smtClean="0">
                <a:latin typeface="Calibri" pitchFamily="34" charset="0"/>
              </a:rPr>
              <a:t>Dest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130800" y="47244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79755" y="4708358"/>
            <a:ext cx="299121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+4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 flipV="1">
            <a:off x="5040406" y="4793414"/>
            <a:ext cx="369794" cy="1905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5755569" y="4876800"/>
            <a:ext cx="1289304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4983914"/>
            <a:ext cx="609600" cy="654886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</a:t>
            </a:r>
            <a:r>
              <a:rPr lang="en-US" dirty="0" smtClean="0"/>
              <a:t>Stack: Pop</a:t>
            </a:r>
            <a:endParaRPr lang="en-US" dirty="0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2335794" y="47987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6369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15925" y="1469236"/>
            <a:ext cx="4460875" cy="447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popl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i="1" kern="0" dirty="0" err="1" smtClean="0">
                <a:latin typeface="Calibri" pitchFamily="34" charset="0"/>
              </a:rPr>
              <a:t>Dest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Read operand at address </a:t>
            </a:r>
            <a:r>
              <a:rPr lang="en-US" sz="2000" kern="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itchFamily="49" charset="0"/>
              </a:rPr>
              <a:t>esp</a:t>
            </a:r>
            <a:endParaRPr lang="en-US" sz="2000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Increment </a:t>
            </a:r>
            <a:r>
              <a:rPr lang="en-US" sz="2000" kern="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itchFamily="49" charset="0"/>
              </a:rPr>
              <a:t>esp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by 4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Write operand to </a:t>
            </a:r>
            <a:r>
              <a:rPr lang="en-US" sz="2000" b="0" i="1" kern="0" dirty="0" err="1" smtClean="0">
                <a:solidFill>
                  <a:srgbClr val="000000"/>
                </a:solidFill>
                <a:latin typeface="Calibri" pitchFamily="34" charset="0"/>
              </a:rPr>
              <a:t>Dest</a:t>
            </a:r>
            <a:endParaRPr lang="en-US" sz="2000" b="0" i="1" kern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130800" y="47244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79755" y="4708358"/>
            <a:ext cx="299121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+4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 flipV="1">
            <a:off x="5040406" y="4793414"/>
            <a:ext cx="369794" cy="1905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5755569" y="4876800"/>
            <a:ext cx="1289304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4983914"/>
            <a:ext cx="609600" cy="654886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5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13812</TotalTime>
  <Words>3285</Words>
  <Application>Microsoft Macintosh PowerPoint</Application>
  <PresentationFormat>On-screen Show (4:3)</PresentationFormat>
  <Paragraphs>1687</Paragraphs>
  <Slides>68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template2010</vt:lpstr>
      <vt:lpstr>Procedures/Stacks</vt:lpstr>
      <vt:lpstr>What is the stack for?</vt:lpstr>
      <vt:lpstr>Memory Layout</vt:lpstr>
      <vt:lpstr>Memory Layout</vt:lpstr>
      <vt:lpstr>IA32 Stack</vt:lpstr>
      <vt:lpstr>IA32 Stack: Push</vt:lpstr>
      <vt:lpstr>IA32 Stack: Push</vt:lpstr>
      <vt:lpstr>IA32 Stack: Pop</vt:lpstr>
      <vt:lpstr>IA32 Stack: Pop</vt:lpstr>
      <vt:lpstr>Procedure Control Flow</vt:lpstr>
      <vt:lpstr>Procedure Control Flow</vt:lpstr>
      <vt:lpstr>Procedure Call Example</vt:lpstr>
      <vt:lpstr>Procedure Call Example</vt:lpstr>
      <vt:lpstr>Procedure Call Example</vt:lpstr>
      <vt:lpstr>Procedure Call Example</vt:lpstr>
      <vt:lpstr>Procedure Return Example</vt:lpstr>
      <vt:lpstr>Procedure Return Example</vt:lpstr>
      <vt:lpstr>Procedure Return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IA32/Linux Stack Frame</vt:lpstr>
      <vt:lpstr>Revisiting swap</vt:lpstr>
      <vt:lpstr>Revisiting swap</vt:lpstr>
      <vt:lpstr>Revisiting swap</vt:lpstr>
      <vt:lpstr>Revisiting swap</vt:lpstr>
      <vt:lpstr>swap Setup #1</vt:lpstr>
      <vt:lpstr>swap Setup #1</vt:lpstr>
      <vt:lpstr>swap Setup #1</vt:lpstr>
      <vt:lpstr>swap Setup #1</vt:lpstr>
      <vt:lpstr>swap Setup #1</vt:lpstr>
      <vt:lpstr>swap Setup #1</vt:lpstr>
      <vt:lpstr>swap Finish #1</vt:lpstr>
      <vt:lpstr>swap Finish #1</vt:lpstr>
      <vt:lpstr>swap Finish #2</vt:lpstr>
      <vt:lpstr>swap Finish #2</vt:lpstr>
      <vt:lpstr>swap Finish #2</vt:lpstr>
      <vt:lpstr>swap Finish #3</vt:lpstr>
      <vt:lpstr>swap Finish #4</vt:lpstr>
      <vt:lpstr>swap Finish #4</vt:lpstr>
      <vt:lpstr>Disassembled swap</vt:lpstr>
      <vt:lpstr>swap Finish #4</vt:lpstr>
      <vt:lpstr>Register Saving Conventions</vt:lpstr>
      <vt:lpstr>Saving registers</vt:lpstr>
      <vt:lpstr>Register Saving Conventions</vt:lpstr>
      <vt:lpstr>IA32/Linux Register Usage</vt:lpstr>
      <vt:lpstr>Recursive Factorial</vt:lpstr>
      <vt:lpstr>Recursive Factorial</vt:lpstr>
      <vt:lpstr>Pointer Code</vt:lpstr>
      <vt:lpstr>Creating &amp; Initializing Pointer</vt:lpstr>
      <vt:lpstr>Creating &amp; Initializing Pointer</vt:lpstr>
      <vt:lpstr>Creating &amp; Initializing Pointer</vt:lpstr>
      <vt:lpstr>Passing Pointer</vt:lpstr>
      <vt:lpstr>Passing Pointer</vt:lpstr>
      <vt:lpstr>Passing Pointer</vt:lpstr>
      <vt:lpstr>Passing Pointer</vt:lpstr>
      <vt:lpstr>IA 32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285</cp:revision>
  <cp:lastPrinted>2011-04-18T18:11:13Z</cp:lastPrinted>
  <dcterms:created xsi:type="dcterms:W3CDTF">2010-10-20T01:55:28Z</dcterms:created>
  <dcterms:modified xsi:type="dcterms:W3CDTF">2011-10-19T16:31:30Z</dcterms:modified>
</cp:coreProperties>
</file>