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1" r:id="rId1"/>
  </p:sldMasterIdLst>
  <p:notesMasterIdLst>
    <p:notesMasterId r:id="rId24"/>
  </p:notesMasterIdLst>
  <p:handoutMasterIdLst>
    <p:handoutMasterId r:id="rId25"/>
  </p:handoutMasterIdLst>
  <p:sldIdLst>
    <p:sldId id="800" r:id="rId2"/>
    <p:sldId id="801" r:id="rId3"/>
    <p:sldId id="802" r:id="rId4"/>
    <p:sldId id="803" r:id="rId5"/>
    <p:sldId id="809" r:id="rId6"/>
    <p:sldId id="829" r:id="rId7"/>
    <p:sldId id="811" r:id="rId8"/>
    <p:sldId id="830" r:id="rId9"/>
    <p:sldId id="812" r:id="rId10"/>
    <p:sldId id="831" r:id="rId11"/>
    <p:sldId id="814" r:id="rId12"/>
    <p:sldId id="815" r:id="rId13"/>
    <p:sldId id="816" r:id="rId14"/>
    <p:sldId id="817" r:id="rId15"/>
    <p:sldId id="818" r:id="rId16"/>
    <p:sldId id="819" r:id="rId17"/>
    <p:sldId id="820" r:id="rId18"/>
    <p:sldId id="823" r:id="rId19"/>
    <p:sldId id="824" r:id="rId20"/>
    <p:sldId id="826" r:id="rId21"/>
    <p:sldId id="827" r:id="rId22"/>
    <p:sldId id="828" r:id="rId23"/>
  </p:sldIdLst>
  <p:sldSz cx="9144000" cy="6858000" type="screen4x3"/>
  <p:notesSz cx="7302500" cy="9586913"/>
  <p:custDataLst>
    <p:tags r:id="rId2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9999"/>
    <a:srgbClr val="FFFF99"/>
    <a:srgbClr val="DCB834"/>
    <a:srgbClr val="DFC03D"/>
    <a:srgbClr val="CDF1C5"/>
    <a:srgbClr val="F1C7C7"/>
    <a:srgbClr val="EFBFBF"/>
    <a:srgbClr val="C5FEB8"/>
    <a:srgbClr val="80808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-112" y="-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tags" Target="tags/tag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0509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81574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CSE351 - Autumn 2010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Memory layout</a:t>
            </a:r>
          </a:p>
          <a:p>
            <a:r>
              <a:rPr lang="en-US" dirty="0" smtClean="0"/>
              <a:t>Buffer overflow, worms, and viruses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44500" y="417512"/>
            <a:ext cx="7099300" cy="573088"/>
          </a:xfrm>
        </p:spPr>
        <p:txBody>
          <a:bodyPr/>
          <a:lstStyle/>
          <a:p>
            <a:r>
              <a:rPr lang="en-US"/>
              <a:t>Buffer Overflow Disassembly</a:t>
            </a:r>
          </a:p>
        </p:txBody>
      </p:sp>
      <p:sp>
        <p:nvSpPr>
          <p:cNvPr id="448516" name="Rectangle 4"/>
          <p:cNvSpPr>
            <a:spLocks noChangeArrowheads="1"/>
          </p:cNvSpPr>
          <p:nvPr/>
        </p:nvSpPr>
        <p:spPr bwMode="auto">
          <a:xfrm>
            <a:off x="565150" y="1110684"/>
            <a:ext cx="8045450" cy="3967753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080484f0 &lt;echo&gt;: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80484f0:	55               push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80484f1:	89 e5   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esp,%ebp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80484f3:	53               push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80484f4:	8d 5d f8         lea    0xfffffff8(%ebp),%ebx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80484f7:	83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ec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14         sub    $0x14,%esp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80484fa:	89 1c 24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ebx,(%esp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80484fd:	e8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ae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ff ff ff   call   80484b0 &lt;gets&gt;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8048502:	89 1c 24     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mov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ebx,(%esp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8048505:	e8 8a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fe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ff ff   call   8048394 &lt;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puts@plt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804850a:	83 c4 14         add    $0x14,%esp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804850d:	5b               pop    %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8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804850e:	c9               leave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804850f:	c3               ret    </a:t>
            </a: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565150" y="5078437"/>
            <a:ext cx="8045450" cy="1474763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80485f2:	e8 f9 fe ff ff   call   80484f0 &lt;echo&gt;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80485f7:	8b 5d fc         mov 0xfffffffc(%ebp),%ebx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80485fa:	c9               leave 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80485fb:	31 c0            xor    %eax,%eax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 80485fd:	c3               ret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12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099" y="493712"/>
            <a:ext cx="6489700" cy="573088"/>
          </a:xfrm>
        </p:spPr>
        <p:txBody>
          <a:bodyPr/>
          <a:lstStyle/>
          <a:p>
            <a:r>
              <a:rPr lang="en-US"/>
              <a:t>Buffer Overflow Stack</a:t>
            </a:r>
          </a:p>
        </p:txBody>
      </p:sp>
      <p:sp>
        <p:nvSpPr>
          <p:cNvPr id="360451" name="Rectangle 3"/>
          <p:cNvSpPr>
            <a:spLocks noChangeArrowheads="1"/>
          </p:cNvSpPr>
          <p:nvPr/>
        </p:nvSpPr>
        <p:spPr bwMode="auto">
          <a:xfrm>
            <a:off x="2655194" y="4284662"/>
            <a:ext cx="6184006" cy="2305759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echo: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on stack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ebp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pushl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Save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leal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-8(%ebp),%ebx	# Compute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as %ebp-8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subl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$20,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	# Allocate stack space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movl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  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ebx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, (%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esp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	# Push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</a:t>
            </a:r>
            <a:r>
              <a:rPr lang="en-US" sz="1600" dirty="0" err="1" smtClean="0">
                <a:latin typeface="Courier New" pitchFamily="49" charset="0"/>
                <a:ea typeface="MS Mincho" pitchFamily="49" charset="-128"/>
              </a:rPr>
              <a:t>addr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 on 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stack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call  gets	# Call gets</a:t>
            </a:r>
          </a:p>
          <a:p>
            <a:pPr algn="l">
              <a:lnSpc>
                <a:spcPct val="100000"/>
              </a:lnSpc>
              <a:tabLst>
                <a:tab pos="457200" algn="l"/>
                <a:tab pos="3146425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	. . .</a:t>
            </a:r>
          </a:p>
        </p:txBody>
      </p:sp>
      <p:sp>
        <p:nvSpPr>
          <p:cNvPr id="360452" name="Rectangle 4"/>
          <p:cNvSpPr>
            <a:spLocks noChangeArrowheads="1"/>
          </p:cNvSpPr>
          <p:nvPr/>
        </p:nvSpPr>
        <p:spPr bwMode="auto">
          <a:xfrm>
            <a:off x="3733800" y="2286000"/>
            <a:ext cx="51054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gets(buf);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60470" name="Rectangle 22"/>
          <p:cNvSpPr>
            <a:spLocks noChangeArrowheads="1"/>
          </p:cNvSpPr>
          <p:nvPr/>
        </p:nvSpPr>
        <p:spPr bwMode="auto">
          <a:xfrm>
            <a:off x="533400" y="2743200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360471" name="Rectangle 23"/>
          <p:cNvSpPr>
            <a:spLocks noChangeArrowheads="1"/>
          </p:cNvSpPr>
          <p:nvPr/>
        </p:nvSpPr>
        <p:spPr bwMode="auto">
          <a:xfrm>
            <a:off x="533400" y="3048000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Saved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0477" name="Line 29"/>
          <p:cNvSpPr>
            <a:spLocks noChangeShapeType="1"/>
          </p:cNvSpPr>
          <p:nvPr/>
        </p:nvSpPr>
        <p:spPr bwMode="auto">
          <a:xfrm flipH="1">
            <a:off x="2330450" y="3221038"/>
            <a:ext cx="4508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0478" name="Rectangle 30"/>
          <p:cNvSpPr>
            <a:spLocks noChangeArrowheads="1"/>
          </p:cNvSpPr>
          <p:nvPr/>
        </p:nvSpPr>
        <p:spPr bwMode="auto">
          <a:xfrm>
            <a:off x="2743200" y="3048000"/>
            <a:ext cx="7360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%ebp</a:t>
            </a:r>
          </a:p>
        </p:txBody>
      </p:sp>
      <p:sp>
        <p:nvSpPr>
          <p:cNvPr id="360479" name="Rectangle 31"/>
          <p:cNvSpPr>
            <a:spLocks noChangeArrowheads="1"/>
          </p:cNvSpPr>
          <p:nvPr/>
        </p:nvSpPr>
        <p:spPr bwMode="auto">
          <a:xfrm>
            <a:off x="533400" y="16002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360480" name="Rectangle 32"/>
          <p:cNvSpPr>
            <a:spLocks noChangeArrowheads="1"/>
          </p:cNvSpPr>
          <p:nvPr/>
        </p:nvSpPr>
        <p:spPr bwMode="auto">
          <a:xfrm>
            <a:off x="533400" y="33528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360472" name="Rectangle 24"/>
          <p:cNvSpPr>
            <a:spLocks noChangeArrowheads="1"/>
          </p:cNvSpPr>
          <p:nvPr/>
        </p:nvSpPr>
        <p:spPr bwMode="auto">
          <a:xfrm>
            <a:off x="533400" y="36925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[3]</a:t>
            </a:r>
          </a:p>
        </p:txBody>
      </p:sp>
      <p:sp>
        <p:nvSpPr>
          <p:cNvPr id="360473" name="Rectangle 25"/>
          <p:cNvSpPr>
            <a:spLocks noChangeArrowheads="1"/>
          </p:cNvSpPr>
          <p:nvPr/>
        </p:nvSpPr>
        <p:spPr bwMode="auto">
          <a:xfrm>
            <a:off x="982663" y="36925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[2]</a:t>
            </a:r>
          </a:p>
        </p:txBody>
      </p:sp>
      <p:sp>
        <p:nvSpPr>
          <p:cNvPr id="360474" name="Rectangle 26"/>
          <p:cNvSpPr>
            <a:spLocks noChangeArrowheads="1"/>
          </p:cNvSpPr>
          <p:nvPr/>
        </p:nvSpPr>
        <p:spPr bwMode="auto">
          <a:xfrm>
            <a:off x="1431925" y="36925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[1]</a:t>
            </a:r>
          </a:p>
        </p:txBody>
      </p:sp>
      <p:sp>
        <p:nvSpPr>
          <p:cNvPr id="360475" name="Rectangle 27"/>
          <p:cNvSpPr>
            <a:spLocks noChangeArrowheads="1"/>
          </p:cNvSpPr>
          <p:nvPr/>
        </p:nvSpPr>
        <p:spPr bwMode="auto">
          <a:xfrm>
            <a:off x="1881188" y="36925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[0]</a:t>
            </a:r>
          </a:p>
        </p:txBody>
      </p:sp>
      <p:sp>
        <p:nvSpPr>
          <p:cNvPr id="360476" name="Rectangle 28"/>
          <p:cNvSpPr>
            <a:spLocks noChangeArrowheads="1"/>
          </p:cNvSpPr>
          <p:nvPr/>
        </p:nvSpPr>
        <p:spPr bwMode="auto">
          <a:xfrm>
            <a:off x="2330450" y="36718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12308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0470" grpId="0" animBg="1"/>
      <p:bldP spid="360471" grpId="0" animBg="1"/>
      <p:bldP spid="360477" grpId="0" animBg="1"/>
      <p:bldP spid="360478" grpId="0"/>
      <p:bldP spid="360479" grpId="0" animBg="1"/>
      <p:bldP spid="360480" grpId="0" animBg="1"/>
      <p:bldP spid="360472" grpId="0" animBg="1"/>
      <p:bldP spid="360473" grpId="0" animBg="1"/>
      <p:bldP spid="360474" grpId="0" animBg="1"/>
      <p:bldP spid="360475" grpId="0" animBg="1"/>
      <p:bldP spid="360476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Buffer Overflow Stack Example</a:t>
            </a:r>
            <a:endParaRPr lang="en-US" dirty="0"/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61506" name="Text Box 34"/>
          <p:cNvSpPr txBox="1">
            <a:spLocks noChangeArrowheads="1"/>
          </p:cNvSpPr>
          <p:nvPr/>
        </p:nvSpPr>
        <p:spPr bwMode="auto">
          <a:xfrm>
            <a:off x="778138" y="5770713"/>
            <a:ext cx="7475091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800">
                <a:latin typeface="Courier New" pitchFamily="49" charset="0"/>
              </a:rPr>
              <a:t> 80485f2:	call 80484f0 &lt;echo&gt;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800">
                <a:latin typeface="Courier New" pitchFamily="49" charset="0"/>
              </a:rPr>
              <a:t> 80485f7:	mov  0xfffffffc(%ebp),%ebx </a:t>
            </a:r>
            <a:r>
              <a:rPr lang="en-US" sz="1800" i="1">
                <a:latin typeface="Courier New" pitchFamily="49" charset="0"/>
              </a:rPr>
              <a:t># Return Point</a:t>
            </a:r>
          </a:p>
        </p:txBody>
      </p:sp>
      <p:sp>
        <p:nvSpPr>
          <p:cNvPr id="361507" name="Rectangle 35"/>
          <p:cNvSpPr>
            <a:spLocks noChangeArrowheads="1"/>
          </p:cNvSpPr>
          <p:nvPr/>
        </p:nvSpPr>
        <p:spPr bwMode="auto">
          <a:xfrm>
            <a:off x="6277743" y="390229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1530" name="Rectangle 58"/>
          <p:cNvSpPr>
            <a:spLocks noChangeArrowheads="1"/>
          </p:cNvSpPr>
          <p:nvPr/>
        </p:nvSpPr>
        <p:spPr bwMode="auto">
          <a:xfrm>
            <a:off x="2843029" y="4565378"/>
            <a:ext cx="5953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buf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61541" name="Rectangle 69"/>
          <p:cNvSpPr>
            <a:spLocks noChangeArrowheads="1"/>
          </p:cNvSpPr>
          <p:nvPr/>
        </p:nvSpPr>
        <p:spPr bwMode="auto">
          <a:xfrm>
            <a:off x="6277743" y="2414738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Rectangle 22"/>
          <p:cNvSpPr>
            <a:spLocks noChangeArrowheads="1"/>
          </p:cNvSpPr>
          <p:nvPr/>
        </p:nvSpPr>
        <p:spPr bwMode="auto">
          <a:xfrm>
            <a:off x="1014229" y="3633938"/>
            <a:ext cx="179705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Return Address</a:t>
            </a:r>
          </a:p>
        </p:txBody>
      </p:sp>
      <p:sp>
        <p:nvSpPr>
          <p:cNvPr id="45" name="Rectangle 23"/>
          <p:cNvSpPr>
            <a:spLocks noChangeArrowheads="1"/>
          </p:cNvSpPr>
          <p:nvPr/>
        </p:nvSpPr>
        <p:spPr bwMode="auto">
          <a:xfrm>
            <a:off x="1014229" y="3938738"/>
            <a:ext cx="179705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Saved </a:t>
            </a:r>
            <a:r>
              <a:rPr lang="en-US" sz="1800" dirty="0">
                <a:latin typeface="Courier New" pitchFamily="49" charset="0"/>
              </a:rPr>
              <a:t>%</a:t>
            </a:r>
            <a:r>
              <a:rPr lang="en-US" sz="1800" dirty="0" err="1">
                <a:latin typeface="Courier New" pitchFamily="49" charset="0"/>
              </a:rPr>
              <a:t>ebp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8" name="Rectangle 31"/>
          <p:cNvSpPr>
            <a:spLocks noChangeArrowheads="1"/>
          </p:cNvSpPr>
          <p:nvPr/>
        </p:nvSpPr>
        <p:spPr bwMode="auto">
          <a:xfrm>
            <a:off x="1014229" y="2490938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49" name="Rectangle 32"/>
          <p:cNvSpPr>
            <a:spLocks noChangeArrowheads="1"/>
          </p:cNvSpPr>
          <p:nvPr/>
        </p:nvSpPr>
        <p:spPr bwMode="auto">
          <a:xfrm>
            <a:off x="1014229" y="4243538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50" name="Rectangle 24"/>
          <p:cNvSpPr>
            <a:spLocks noChangeArrowheads="1"/>
          </p:cNvSpPr>
          <p:nvPr/>
        </p:nvSpPr>
        <p:spPr bwMode="auto">
          <a:xfrm>
            <a:off x="1014229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[3]</a:t>
            </a:r>
          </a:p>
        </p:txBody>
      </p:sp>
      <p:sp>
        <p:nvSpPr>
          <p:cNvPr id="51" name="Rectangle 25"/>
          <p:cNvSpPr>
            <a:spLocks noChangeArrowheads="1"/>
          </p:cNvSpPr>
          <p:nvPr/>
        </p:nvSpPr>
        <p:spPr bwMode="auto">
          <a:xfrm>
            <a:off x="1463492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[2]</a:t>
            </a:r>
          </a:p>
        </p:txBody>
      </p:sp>
      <p:sp>
        <p:nvSpPr>
          <p:cNvPr id="52" name="Rectangle 26"/>
          <p:cNvSpPr>
            <a:spLocks noChangeArrowheads="1"/>
          </p:cNvSpPr>
          <p:nvPr/>
        </p:nvSpPr>
        <p:spPr bwMode="auto">
          <a:xfrm>
            <a:off x="1911589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[1]</a:t>
            </a:r>
          </a:p>
        </p:txBody>
      </p:sp>
      <p:sp>
        <p:nvSpPr>
          <p:cNvPr id="53" name="Rectangle 27"/>
          <p:cNvSpPr>
            <a:spLocks noChangeArrowheads="1"/>
          </p:cNvSpPr>
          <p:nvPr/>
        </p:nvSpPr>
        <p:spPr bwMode="auto">
          <a:xfrm>
            <a:off x="2363109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[0]</a:t>
            </a:r>
          </a:p>
        </p:txBody>
      </p:sp>
      <p:sp>
        <p:nvSpPr>
          <p:cNvPr id="59" name="Rectangle 31"/>
          <p:cNvSpPr>
            <a:spLocks noChangeArrowheads="1"/>
          </p:cNvSpPr>
          <p:nvPr/>
        </p:nvSpPr>
        <p:spPr bwMode="auto">
          <a:xfrm>
            <a:off x="4519941" y="2490938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0" name="Rectangle 32"/>
          <p:cNvSpPr>
            <a:spLocks noChangeArrowheads="1"/>
          </p:cNvSpPr>
          <p:nvPr/>
        </p:nvSpPr>
        <p:spPr bwMode="auto">
          <a:xfrm>
            <a:off x="4519941" y="4243538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521377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969204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5418466" y="4583263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5867729" y="4583263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6332866" y="4562626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6" name="Rectangle 24"/>
          <p:cNvSpPr>
            <a:spLocks noChangeArrowheads="1"/>
          </p:cNvSpPr>
          <p:nvPr/>
        </p:nvSpPr>
        <p:spPr bwMode="auto">
          <a:xfrm>
            <a:off x="5417971" y="3938738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5867234" y="3938738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6"/>
          <p:cNvSpPr>
            <a:spLocks noChangeArrowheads="1"/>
          </p:cNvSpPr>
          <p:nvPr/>
        </p:nvSpPr>
        <p:spPr bwMode="auto">
          <a:xfrm>
            <a:off x="4969445" y="393873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7"/>
          <p:cNvSpPr>
            <a:spLocks noChangeArrowheads="1"/>
          </p:cNvSpPr>
          <p:nvPr/>
        </p:nvSpPr>
        <p:spPr bwMode="auto">
          <a:xfrm>
            <a:off x="4520665" y="393873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1" name="Rectangle 24"/>
          <p:cNvSpPr>
            <a:spLocks noChangeArrowheads="1"/>
          </p:cNvSpPr>
          <p:nvPr/>
        </p:nvSpPr>
        <p:spPr bwMode="auto">
          <a:xfrm>
            <a:off x="5867005" y="3633938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5418226" y="363393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3" name="Rectangle 26"/>
          <p:cNvSpPr>
            <a:spLocks noChangeArrowheads="1"/>
          </p:cNvSpPr>
          <p:nvPr/>
        </p:nvSpPr>
        <p:spPr bwMode="auto">
          <a:xfrm>
            <a:off x="4969445" y="363393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4" name="Rectangle 27"/>
          <p:cNvSpPr>
            <a:spLocks noChangeArrowheads="1"/>
          </p:cNvSpPr>
          <p:nvPr/>
        </p:nvSpPr>
        <p:spPr bwMode="auto">
          <a:xfrm>
            <a:off x="4520665" y="363393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75" name="Freeform 74"/>
          <p:cNvSpPr/>
          <p:nvPr/>
        </p:nvSpPr>
        <p:spPr bwMode="auto">
          <a:xfrm>
            <a:off x="3681229" y="2579444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38029" y="2118405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40463" y="210993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 Overflow Example #1</a:t>
            </a:r>
          </a:p>
        </p:txBody>
      </p:sp>
      <p:sp>
        <p:nvSpPr>
          <p:cNvPr id="47" name="Slide Number Placeholder 4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3657600" y="5029200"/>
            <a:ext cx="398557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Overflow </a:t>
            </a:r>
            <a:r>
              <a:rPr lang="en-US" sz="2400" dirty="0" err="1">
                <a:latin typeface="Calibri" pitchFamily="34" charset="0"/>
              </a:rPr>
              <a:t>buf</a:t>
            </a:r>
            <a:r>
              <a:rPr lang="en-US" sz="2400" dirty="0">
                <a:latin typeface="Calibri" pitchFamily="34" charset="0"/>
              </a:rPr>
              <a:t>, but no problem</a:t>
            </a: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30087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12509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386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2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9" name="Rectangle 35"/>
          <p:cNvSpPr>
            <a:spLocks noChangeArrowheads="1"/>
          </p:cNvSpPr>
          <p:nvPr/>
        </p:nvSpPr>
        <p:spPr bwMode="auto">
          <a:xfrm>
            <a:off x="74283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56705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1986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7483475" y="378728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6" name="Freeform 95"/>
          <p:cNvSpPr/>
          <p:nvPr/>
        </p:nvSpPr>
        <p:spPr bwMode="auto">
          <a:xfrm>
            <a:off x="48318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1148680" y="13070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559834" y="1295400"/>
            <a:ext cx="155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1234567</a:t>
            </a:r>
          </a:p>
        </p:txBody>
      </p:sp>
      <p:sp>
        <p:nvSpPr>
          <p:cNvPr id="100" name="Rectangle 24"/>
          <p:cNvSpPr>
            <a:spLocks noChangeArrowheads="1"/>
          </p:cNvSpPr>
          <p:nvPr/>
        </p:nvSpPr>
        <p:spPr bwMode="auto">
          <a:xfrm>
            <a:off x="6572597" y="3207560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1" name="Rectangle 25"/>
          <p:cNvSpPr>
            <a:spLocks noChangeArrowheads="1"/>
          </p:cNvSpPr>
          <p:nvPr/>
        </p:nvSpPr>
        <p:spPr bwMode="auto">
          <a:xfrm>
            <a:off x="7021860" y="3207560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" name="Rectangle 26"/>
          <p:cNvSpPr>
            <a:spLocks noChangeArrowheads="1"/>
          </p:cNvSpPr>
          <p:nvPr/>
        </p:nvSpPr>
        <p:spPr bwMode="auto">
          <a:xfrm>
            <a:off x="6124071" y="3207559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3" name="Rectangle 27"/>
          <p:cNvSpPr>
            <a:spLocks noChangeArrowheads="1"/>
          </p:cNvSpPr>
          <p:nvPr/>
        </p:nvSpPr>
        <p:spPr bwMode="auto">
          <a:xfrm>
            <a:off x="5675291" y="3207559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4" name="Rectangle 24"/>
          <p:cNvSpPr>
            <a:spLocks noChangeArrowheads="1"/>
          </p:cNvSpPr>
          <p:nvPr/>
        </p:nvSpPr>
        <p:spPr bwMode="auto">
          <a:xfrm>
            <a:off x="7021631" y="2902760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6572852" y="290276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2" name="Rectangle 26"/>
          <p:cNvSpPr>
            <a:spLocks noChangeArrowheads="1"/>
          </p:cNvSpPr>
          <p:nvPr/>
        </p:nvSpPr>
        <p:spPr bwMode="auto">
          <a:xfrm>
            <a:off x="6124071" y="2902759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3" name="Rectangle 27"/>
          <p:cNvSpPr>
            <a:spLocks noChangeArrowheads="1"/>
          </p:cNvSpPr>
          <p:nvPr/>
        </p:nvSpPr>
        <p:spPr bwMode="auto">
          <a:xfrm>
            <a:off x="5675291" y="2902760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4" name="Rectangle 24"/>
          <p:cNvSpPr>
            <a:spLocks noChangeArrowheads="1"/>
          </p:cNvSpPr>
          <p:nvPr/>
        </p:nvSpPr>
        <p:spPr bwMode="auto">
          <a:xfrm>
            <a:off x="2144979" y="3206028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5" name="Rectangle 25"/>
          <p:cNvSpPr>
            <a:spLocks noChangeArrowheads="1"/>
          </p:cNvSpPr>
          <p:nvPr/>
        </p:nvSpPr>
        <p:spPr bwMode="auto">
          <a:xfrm>
            <a:off x="2594242" y="3206028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6" name="Rectangle 26"/>
          <p:cNvSpPr>
            <a:spLocks noChangeArrowheads="1"/>
          </p:cNvSpPr>
          <p:nvPr/>
        </p:nvSpPr>
        <p:spPr bwMode="auto">
          <a:xfrm>
            <a:off x="1696453" y="320602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7" name="Rectangle 27"/>
          <p:cNvSpPr>
            <a:spLocks noChangeArrowheads="1"/>
          </p:cNvSpPr>
          <p:nvPr/>
        </p:nvSpPr>
        <p:spPr bwMode="auto">
          <a:xfrm>
            <a:off x="1247673" y="320602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8" name="Rectangle 24"/>
          <p:cNvSpPr>
            <a:spLocks noChangeArrowheads="1"/>
          </p:cNvSpPr>
          <p:nvPr/>
        </p:nvSpPr>
        <p:spPr bwMode="auto">
          <a:xfrm>
            <a:off x="2594013" y="2901228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9" name="Rectangle 25"/>
          <p:cNvSpPr>
            <a:spLocks noChangeArrowheads="1"/>
          </p:cNvSpPr>
          <p:nvPr/>
        </p:nvSpPr>
        <p:spPr bwMode="auto">
          <a:xfrm>
            <a:off x="2145234" y="290122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0" name="Rectangle 26"/>
          <p:cNvSpPr>
            <a:spLocks noChangeArrowheads="1"/>
          </p:cNvSpPr>
          <p:nvPr/>
        </p:nvSpPr>
        <p:spPr bwMode="auto">
          <a:xfrm>
            <a:off x="1696453" y="290122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21" name="Rectangle 27"/>
          <p:cNvSpPr>
            <a:spLocks noChangeArrowheads="1"/>
          </p:cNvSpPr>
          <p:nvPr/>
        </p:nvSpPr>
        <p:spPr bwMode="auto">
          <a:xfrm>
            <a:off x="1247673" y="2901228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 </a:t>
            </a:r>
            <a:r>
              <a:rPr lang="en-US" dirty="0" smtClean="0"/>
              <a:t>#2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4495800" y="5029200"/>
            <a:ext cx="312585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Base pointer corrupted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30087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12509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386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2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9" name="Rectangle 35"/>
          <p:cNvSpPr>
            <a:spLocks noChangeArrowheads="1"/>
          </p:cNvSpPr>
          <p:nvPr/>
        </p:nvSpPr>
        <p:spPr bwMode="auto">
          <a:xfrm>
            <a:off x="74283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56705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1986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7483475" y="378728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91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8680" y="13070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59834" y="1295400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12345678</a:t>
            </a:r>
          </a:p>
        </p:txBody>
      </p:sp>
      <p:sp>
        <p:nvSpPr>
          <p:cNvPr id="46" name="Text Box 33"/>
          <p:cNvSpPr txBox="1">
            <a:spLocks noChangeArrowheads="1"/>
          </p:cNvSpPr>
          <p:nvPr/>
        </p:nvSpPr>
        <p:spPr bwMode="auto">
          <a:xfrm>
            <a:off x="228600" y="5441950"/>
            <a:ext cx="8686800" cy="1339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. . . 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804850a:	83 c4 14  add    $0x14,%esp  # </a:t>
            </a:r>
            <a:r>
              <a:rPr lang="en-US" sz="1600" dirty="0" err="1">
                <a:latin typeface="Courier New" pitchFamily="49" charset="0"/>
              </a:rPr>
              <a:t>deallocate</a:t>
            </a:r>
            <a:r>
              <a:rPr lang="en-US" sz="1600" dirty="0">
                <a:latin typeface="Courier New" pitchFamily="49" charset="0"/>
              </a:rPr>
              <a:t> space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804850d:	5b        pop    %</a:t>
            </a:r>
            <a:r>
              <a:rPr lang="en-US" sz="1600" dirty="0" err="1">
                <a:latin typeface="Courier New" pitchFamily="49" charset="0"/>
              </a:rPr>
              <a:t>ebx</a:t>
            </a:r>
            <a:r>
              <a:rPr lang="en-US" sz="1600" dirty="0">
                <a:latin typeface="Courier New" pitchFamily="49" charset="0"/>
              </a:rPr>
              <a:t>	  # restore %</a:t>
            </a:r>
            <a:r>
              <a:rPr lang="en-US" sz="1600" dirty="0" err="1">
                <a:latin typeface="Courier New" pitchFamily="49" charset="0"/>
              </a:rPr>
              <a:t>ebx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804850e:	c9        leave              # </a:t>
            </a:r>
            <a:r>
              <a:rPr lang="en-US" sz="1600" dirty="0" err="1">
                <a:latin typeface="Courier New" pitchFamily="49" charset="0"/>
              </a:rPr>
              <a:t>movl</a:t>
            </a:r>
            <a:r>
              <a:rPr lang="en-US" sz="1600" dirty="0">
                <a:latin typeface="Courier New" pitchFamily="49" charset="0"/>
              </a:rPr>
              <a:t> %</a:t>
            </a:r>
            <a:r>
              <a:rPr lang="en-US" sz="1600" dirty="0" err="1">
                <a:latin typeface="Courier New" pitchFamily="49" charset="0"/>
              </a:rPr>
              <a:t>ebp</a:t>
            </a:r>
            <a:r>
              <a:rPr lang="en-US" sz="1600" dirty="0">
                <a:latin typeface="Courier New" pitchFamily="49" charset="0"/>
              </a:rPr>
              <a:t>, %</a:t>
            </a:r>
            <a:r>
              <a:rPr lang="en-US" sz="1600" dirty="0" err="1">
                <a:latin typeface="Courier New" pitchFamily="49" charset="0"/>
              </a:rPr>
              <a:t>esp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popl</a:t>
            </a:r>
            <a:r>
              <a:rPr lang="en-US" sz="1600" dirty="0">
                <a:solidFill>
                  <a:srgbClr val="A50021"/>
                </a:solidFill>
                <a:latin typeface="Courier New" pitchFamily="49" charset="0"/>
              </a:rPr>
              <a:t> %</a:t>
            </a:r>
            <a:r>
              <a:rPr lang="en-US" sz="1600" dirty="0" err="1">
                <a:solidFill>
                  <a:srgbClr val="A50021"/>
                </a:solidFill>
                <a:latin typeface="Courier New" pitchFamily="49" charset="0"/>
              </a:rPr>
              <a:t>ebp</a:t>
            </a:r>
            <a:endParaRPr lang="en-US" sz="1600" dirty="0">
              <a:solidFill>
                <a:srgbClr val="A50021"/>
              </a:solidFill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 dirty="0">
                <a:latin typeface="Courier New" pitchFamily="49" charset="0"/>
              </a:rPr>
              <a:t> 804850f:	c3        ret   		  # Return </a:t>
            </a:r>
          </a:p>
        </p:txBody>
      </p:sp>
      <p:sp>
        <p:nvSpPr>
          <p:cNvPr id="100" name="Rectangle 24"/>
          <p:cNvSpPr>
            <a:spLocks noChangeArrowheads="1"/>
          </p:cNvSpPr>
          <p:nvPr/>
        </p:nvSpPr>
        <p:spPr bwMode="auto">
          <a:xfrm>
            <a:off x="2144978" y="320602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1" name="Rectangle 25"/>
          <p:cNvSpPr>
            <a:spLocks noChangeArrowheads="1"/>
          </p:cNvSpPr>
          <p:nvPr/>
        </p:nvSpPr>
        <p:spPr bwMode="auto">
          <a:xfrm>
            <a:off x="2594241" y="320602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" name="Rectangle 26"/>
          <p:cNvSpPr>
            <a:spLocks noChangeArrowheads="1"/>
          </p:cNvSpPr>
          <p:nvPr/>
        </p:nvSpPr>
        <p:spPr bwMode="auto">
          <a:xfrm>
            <a:off x="1696452" y="320602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3" name="Rectangle 27"/>
          <p:cNvSpPr>
            <a:spLocks noChangeArrowheads="1"/>
          </p:cNvSpPr>
          <p:nvPr/>
        </p:nvSpPr>
        <p:spPr bwMode="auto">
          <a:xfrm>
            <a:off x="1247672" y="320602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4" name="Rectangle 24"/>
          <p:cNvSpPr>
            <a:spLocks noChangeArrowheads="1"/>
          </p:cNvSpPr>
          <p:nvPr/>
        </p:nvSpPr>
        <p:spPr bwMode="auto">
          <a:xfrm>
            <a:off x="2594012" y="290122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9" name="Rectangle 25"/>
          <p:cNvSpPr>
            <a:spLocks noChangeArrowheads="1"/>
          </p:cNvSpPr>
          <p:nvPr/>
        </p:nvSpPr>
        <p:spPr bwMode="auto">
          <a:xfrm>
            <a:off x="2145233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0" name="Rectangle 26"/>
          <p:cNvSpPr>
            <a:spLocks noChangeArrowheads="1"/>
          </p:cNvSpPr>
          <p:nvPr/>
        </p:nvSpPr>
        <p:spPr bwMode="auto">
          <a:xfrm>
            <a:off x="1696452" y="290122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1" name="Rectangle 27"/>
          <p:cNvSpPr>
            <a:spLocks noChangeArrowheads="1"/>
          </p:cNvSpPr>
          <p:nvPr/>
        </p:nvSpPr>
        <p:spPr bwMode="auto">
          <a:xfrm>
            <a:off x="1247672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2" name="Rectangle 24"/>
          <p:cNvSpPr>
            <a:spLocks noChangeArrowheads="1"/>
          </p:cNvSpPr>
          <p:nvPr/>
        </p:nvSpPr>
        <p:spPr bwMode="auto">
          <a:xfrm>
            <a:off x="6569497" y="3204495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4" name="Rectangle 26"/>
          <p:cNvSpPr>
            <a:spLocks noChangeArrowheads="1"/>
          </p:cNvSpPr>
          <p:nvPr/>
        </p:nvSpPr>
        <p:spPr bwMode="auto">
          <a:xfrm>
            <a:off x="6120971" y="3204494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5" name="Rectangle 27"/>
          <p:cNvSpPr>
            <a:spLocks noChangeArrowheads="1"/>
          </p:cNvSpPr>
          <p:nvPr/>
        </p:nvSpPr>
        <p:spPr bwMode="auto">
          <a:xfrm>
            <a:off x="5672191" y="3204494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6" name="Rectangle 24"/>
          <p:cNvSpPr>
            <a:spLocks noChangeArrowheads="1"/>
          </p:cNvSpPr>
          <p:nvPr/>
        </p:nvSpPr>
        <p:spPr bwMode="auto">
          <a:xfrm>
            <a:off x="7018531" y="2899695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7" name="Rectangle 25"/>
          <p:cNvSpPr>
            <a:spLocks noChangeArrowheads="1"/>
          </p:cNvSpPr>
          <p:nvPr/>
        </p:nvSpPr>
        <p:spPr bwMode="auto">
          <a:xfrm>
            <a:off x="6569752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8" name="Rectangle 26"/>
          <p:cNvSpPr>
            <a:spLocks noChangeArrowheads="1"/>
          </p:cNvSpPr>
          <p:nvPr/>
        </p:nvSpPr>
        <p:spPr bwMode="auto">
          <a:xfrm>
            <a:off x="6120971" y="2899694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19" name="Rectangle 27"/>
          <p:cNvSpPr>
            <a:spLocks noChangeArrowheads="1"/>
          </p:cNvSpPr>
          <p:nvPr/>
        </p:nvSpPr>
        <p:spPr bwMode="auto">
          <a:xfrm>
            <a:off x="5672191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Overflow Example </a:t>
            </a:r>
            <a:r>
              <a:rPr lang="en-US" dirty="0" smtClean="0"/>
              <a:t>#3</a:t>
            </a:r>
            <a:endParaRPr lang="en-US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62530" name="Text Box 34"/>
          <p:cNvSpPr txBox="1">
            <a:spLocks noChangeArrowheads="1"/>
          </p:cNvSpPr>
          <p:nvPr/>
        </p:nvSpPr>
        <p:spPr bwMode="auto">
          <a:xfrm>
            <a:off x="4191000" y="5029200"/>
            <a:ext cx="3444661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 smtClean="0">
                <a:latin typeface="Calibri" pitchFamily="34" charset="0"/>
              </a:rPr>
              <a:t>Return address corrupted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1" name="Rectangle 35"/>
          <p:cNvSpPr>
            <a:spLocks noChangeArrowheads="1"/>
          </p:cNvSpPr>
          <p:nvPr/>
        </p:nvSpPr>
        <p:spPr bwMode="auto">
          <a:xfrm>
            <a:off x="30087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2" name="Rectangle 69"/>
          <p:cNvSpPr>
            <a:spLocks noChangeArrowheads="1"/>
          </p:cNvSpPr>
          <p:nvPr/>
        </p:nvSpPr>
        <p:spPr bwMode="auto">
          <a:xfrm>
            <a:off x="30087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3" name="Rectangle 31"/>
          <p:cNvSpPr>
            <a:spLocks noChangeArrowheads="1"/>
          </p:cNvSpPr>
          <p:nvPr/>
        </p:nvSpPr>
        <p:spPr bwMode="auto">
          <a:xfrm>
            <a:off x="12509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64" name="Rectangle 32"/>
          <p:cNvSpPr>
            <a:spLocks noChangeArrowheads="1"/>
          </p:cNvSpPr>
          <p:nvPr/>
        </p:nvSpPr>
        <p:spPr bwMode="auto">
          <a:xfrm>
            <a:off x="12509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65" name="Rectangle 24"/>
          <p:cNvSpPr>
            <a:spLocks noChangeArrowheads="1"/>
          </p:cNvSpPr>
          <p:nvPr/>
        </p:nvSpPr>
        <p:spPr bwMode="auto">
          <a:xfrm>
            <a:off x="1252386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6" name="Rectangle 25"/>
          <p:cNvSpPr>
            <a:spLocks noChangeArrowheads="1"/>
          </p:cNvSpPr>
          <p:nvPr/>
        </p:nvSpPr>
        <p:spPr bwMode="auto">
          <a:xfrm>
            <a:off x="1700213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7" name="Rectangle 26"/>
          <p:cNvSpPr>
            <a:spLocks noChangeArrowheads="1"/>
          </p:cNvSpPr>
          <p:nvPr/>
        </p:nvSpPr>
        <p:spPr bwMode="auto">
          <a:xfrm>
            <a:off x="2149475" y="3844925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8" name="Rectangle 27"/>
          <p:cNvSpPr>
            <a:spLocks noChangeArrowheads="1"/>
          </p:cNvSpPr>
          <p:nvPr/>
        </p:nvSpPr>
        <p:spPr bwMode="auto">
          <a:xfrm>
            <a:off x="2598738" y="3844925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xx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69" name="Rectangle 28"/>
          <p:cNvSpPr>
            <a:spLocks noChangeArrowheads="1"/>
          </p:cNvSpPr>
          <p:nvPr/>
        </p:nvSpPr>
        <p:spPr bwMode="auto">
          <a:xfrm>
            <a:off x="3063875" y="3824288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78" name="Freeform 77"/>
          <p:cNvSpPr/>
          <p:nvPr/>
        </p:nvSpPr>
        <p:spPr bwMode="auto">
          <a:xfrm>
            <a:off x="412238" y="1841106"/>
            <a:ext cx="770519" cy="1505068"/>
          </a:xfrm>
          <a:custGeom>
            <a:avLst/>
            <a:gdLst>
              <a:gd name="connsiteX0" fmla="*/ 770519 w 770519"/>
              <a:gd name="connsiteY0" fmla="*/ 1505068 h 1505068"/>
              <a:gd name="connsiteX1" fmla="*/ 3786 w 770519"/>
              <a:gd name="connsiteY1" fmla="*/ 726976 h 1505068"/>
              <a:gd name="connsiteX2" fmla="*/ 747801 w 770519"/>
              <a:gd name="connsiteY2" fmla="*/ 0 h 1505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70519" h="1505068">
                <a:moveTo>
                  <a:pt x="770519" y="1505068"/>
                </a:moveTo>
                <a:cubicBezTo>
                  <a:pt x="389045" y="1241444"/>
                  <a:pt x="7572" y="977821"/>
                  <a:pt x="3786" y="726976"/>
                </a:cubicBezTo>
                <a:cubicBezTo>
                  <a:pt x="0" y="476131"/>
                  <a:pt x="373900" y="238065"/>
                  <a:pt x="747801" y="0"/>
                </a:cubicBezTo>
              </a:path>
            </a:pathLst>
          </a:custGeom>
          <a:noFill/>
          <a:ln w="381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79" name="Rectangle 35"/>
          <p:cNvSpPr>
            <a:spLocks noChangeArrowheads="1"/>
          </p:cNvSpPr>
          <p:nvPr/>
        </p:nvSpPr>
        <p:spPr bwMode="auto">
          <a:xfrm>
            <a:off x="7428352" y="316396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0" name="Rectangle 69"/>
          <p:cNvSpPr>
            <a:spLocks noChangeArrowheads="1"/>
          </p:cNvSpPr>
          <p:nvPr/>
        </p:nvSpPr>
        <p:spPr bwMode="auto">
          <a:xfrm>
            <a:off x="7428352" y="1676400"/>
            <a:ext cx="156324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0xffffc658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1" name="Rectangle 31"/>
          <p:cNvSpPr>
            <a:spLocks noChangeArrowheads="1"/>
          </p:cNvSpPr>
          <p:nvPr/>
        </p:nvSpPr>
        <p:spPr bwMode="auto">
          <a:xfrm>
            <a:off x="5670550" y="1752600"/>
            <a:ext cx="1797050" cy="1143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Stack Frame</a:t>
            </a:r>
            <a:endParaRPr lang="en-US" sz="1800" b="0" dirty="0">
              <a:latin typeface="Calibri" pitchFamily="34" charset="0"/>
            </a:endParaRP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main</a:t>
            </a:r>
          </a:p>
        </p:txBody>
      </p:sp>
      <p:sp>
        <p:nvSpPr>
          <p:cNvPr id="82" name="Rectangle 32"/>
          <p:cNvSpPr>
            <a:spLocks noChangeArrowheads="1"/>
          </p:cNvSpPr>
          <p:nvPr/>
        </p:nvSpPr>
        <p:spPr bwMode="auto">
          <a:xfrm>
            <a:off x="5670550" y="3505200"/>
            <a:ext cx="1797050" cy="1371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b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Frame</a:t>
            </a:r>
          </a:p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for </a:t>
            </a:r>
            <a:r>
              <a:rPr lang="en-US" sz="1800" dirty="0">
                <a:latin typeface="Courier New" pitchFamily="49" charset="0"/>
              </a:rPr>
              <a:t>echo</a:t>
            </a:r>
          </a:p>
        </p:txBody>
      </p:sp>
      <p:sp>
        <p:nvSpPr>
          <p:cNvPr id="83" name="Rectangle 24"/>
          <p:cNvSpPr>
            <a:spLocks noChangeArrowheads="1"/>
          </p:cNvSpPr>
          <p:nvPr/>
        </p:nvSpPr>
        <p:spPr bwMode="auto">
          <a:xfrm>
            <a:off x="5671986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4" name="Rectangle 25"/>
          <p:cNvSpPr>
            <a:spLocks noChangeArrowheads="1"/>
          </p:cNvSpPr>
          <p:nvPr/>
        </p:nvSpPr>
        <p:spPr bwMode="auto">
          <a:xfrm>
            <a:off x="6119813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5" name="Rectangle 26"/>
          <p:cNvSpPr>
            <a:spLocks noChangeArrowheads="1"/>
          </p:cNvSpPr>
          <p:nvPr/>
        </p:nvSpPr>
        <p:spPr bwMode="auto">
          <a:xfrm>
            <a:off x="6569075" y="3807917"/>
            <a:ext cx="4492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6" name="Rectangle 27"/>
          <p:cNvSpPr>
            <a:spLocks noChangeArrowheads="1"/>
          </p:cNvSpPr>
          <p:nvPr/>
        </p:nvSpPr>
        <p:spPr bwMode="auto">
          <a:xfrm>
            <a:off x="7018338" y="3807917"/>
            <a:ext cx="449262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7" name="Rectangle 28"/>
          <p:cNvSpPr>
            <a:spLocks noChangeArrowheads="1"/>
          </p:cNvSpPr>
          <p:nvPr/>
        </p:nvSpPr>
        <p:spPr bwMode="auto">
          <a:xfrm>
            <a:off x="7483475" y="3787280"/>
            <a:ext cx="5937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1" hangingPunct="1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88" name="Rectangle 24"/>
          <p:cNvSpPr>
            <a:spLocks noChangeArrowheads="1"/>
          </p:cNvSpPr>
          <p:nvPr/>
        </p:nvSpPr>
        <p:spPr bwMode="auto">
          <a:xfrm>
            <a:off x="5670550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43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89" name="Rectangle 25"/>
          <p:cNvSpPr>
            <a:spLocks noChangeArrowheads="1"/>
          </p:cNvSpPr>
          <p:nvPr/>
        </p:nvSpPr>
        <p:spPr bwMode="auto">
          <a:xfrm>
            <a:off x="6119813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42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0" name="Rectangle 26"/>
          <p:cNvSpPr>
            <a:spLocks noChangeArrowheads="1"/>
          </p:cNvSpPr>
          <p:nvPr/>
        </p:nvSpPr>
        <p:spPr bwMode="auto">
          <a:xfrm>
            <a:off x="6569075" y="32004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41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1" name="Rectangle 27"/>
          <p:cNvSpPr>
            <a:spLocks noChangeArrowheads="1"/>
          </p:cNvSpPr>
          <p:nvPr/>
        </p:nvSpPr>
        <p:spPr bwMode="auto">
          <a:xfrm>
            <a:off x="7018338" y="32004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39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95" name="Rectangle 27"/>
          <p:cNvSpPr>
            <a:spLocks noChangeArrowheads="1"/>
          </p:cNvSpPr>
          <p:nvPr/>
        </p:nvSpPr>
        <p:spPr bwMode="auto">
          <a:xfrm>
            <a:off x="7018338" y="28956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5" name="Rectangle 24"/>
          <p:cNvSpPr>
            <a:spLocks noChangeArrowheads="1"/>
          </p:cNvSpPr>
          <p:nvPr/>
        </p:nvSpPr>
        <p:spPr bwMode="auto">
          <a:xfrm>
            <a:off x="5670550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6" name="Rectangle 25"/>
          <p:cNvSpPr>
            <a:spLocks noChangeArrowheads="1"/>
          </p:cNvSpPr>
          <p:nvPr/>
        </p:nvSpPr>
        <p:spPr bwMode="auto">
          <a:xfrm>
            <a:off x="6119813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7" name="Rectangle 26"/>
          <p:cNvSpPr>
            <a:spLocks noChangeArrowheads="1"/>
          </p:cNvSpPr>
          <p:nvPr/>
        </p:nvSpPr>
        <p:spPr bwMode="auto">
          <a:xfrm>
            <a:off x="6569075" y="3505200"/>
            <a:ext cx="449263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8" name="Rectangle 27"/>
          <p:cNvSpPr>
            <a:spLocks noChangeArrowheads="1"/>
          </p:cNvSpPr>
          <p:nvPr/>
        </p:nvSpPr>
        <p:spPr bwMode="auto">
          <a:xfrm>
            <a:off x="7018338" y="3505200"/>
            <a:ext cx="449262" cy="304800"/>
          </a:xfrm>
          <a:prstGeom prst="rect">
            <a:avLst/>
          </a:prstGeom>
          <a:solidFill>
            <a:srgbClr val="F1C7C7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35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48680" y="1307068"/>
            <a:ext cx="1907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Before call to gets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559834" y="1295400"/>
            <a:ext cx="2242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rgbClr val="C00000"/>
                </a:solidFill>
                <a:latin typeface="Calibri" pitchFamily="34" charset="0"/>
              </a:rPr>
              <a:t>Input 123456789ABC</a:t>
            </a:r>
          </a:p>
        </p:txBody>
      </p:sp>
      <p:sp>
        <p:nvSpPr>
          <p:cNvPr id="47" name="Text Box 107"/>
          <p:cNvSpPr txBox="1">
            <a:spLocks noChangeArrowheads="1"/>
          </p:cNvSpPr>
          <p:nvPr/>
        </p:nvSpPr>
        <p:spPr bwMode="auto">
          <a:xfrm>
            <a:off x="990600" y="5867400"/>
            <a:ext cx="6629400" cy="6064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>
                <a:latin typeface="Courier New" pitchFamily="49" charset="0"/>
              </a:rPr>
              <a:t> 80485f2:	call 80484f0 &lt;echo&gt;</a:t>
            </a:r>
          </a:p>
          <a:p>
            <a:pPr algn="l">
              <a:lnSpc>
                <a:spcPct val="100000"/>
              </a:lnSpc>
              <a:tabLst>
                <a:tab pos="1255713" algn="l"/>
                <a:tab pos="3146425" algn="l"/>
              </a:tabLst>
            </a:pPr>
            <a:r>
              <a:rPr lang="en-US" sz="1600">
                <a:latin typeface="Courier New" pitchFamily="49" charset="0"/>
              </a:rPr>
              <a:t> 80485f7:	mov  0xfffffffc(%ebp),%ebx </a:t>
            </a:r>
            <a:r>
              <a:rPr lang="en-US" sz="1600" i="1">
                <a:latin typeface="Courier New" pitchFamily="49" charset="0"/>
              </a:rPr>
              <a:t># Return Point</a:t>
            </a:r>
          </a:p>
        </p:txBody>
      </p:sp>
      <p:sp>
        <p:nvSpPr>
          <p:cNvPr id="49" name="Rectangle 24"/>
          <p:cNvSpPr>
            <a:spLocks noChangeArrowheads="1"/>
          </p:cNvSpPr>
          <p:nvPr/>
        </p:nvSpPr>
        <p:spPr bwMode="auto">
          <a:xfrm>
            <a:off x="2144978" y="3206027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0" name="Rectangle 25"/>
          <p:cNvSpPr>
            <a:spLocks noChangeArrowheads="1"/>
          </p:cNvSpPr>
          <p:nvPr/>
        </p:nvSpPr>
        <p:spPr bwMode="auto">
          <a:xfrm>
            <a:off x="2594241" y="3206027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ff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1" name="Rectangle 26"/>
          <p:cNvSpPr>
            <a:spLocks noChangeArrowheads="1"/>
          </p:cNvSpPr>
          <p:nvPr/>
        </p:nvSpPr>
        <p:spPr bwMode="auto">
          <a:xfrm>
            <a:off x="1696452" y="3206026"/>
            <a:ext cx="4492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c6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2" name="Rectangle 27"/>
          <p:cNvSpPr>
            <a:spLocks noChangeArrowheads="1"/>
          </p:cNvSpPr>
          <p:nvPr/>
        </p:nvSpPr>
        <p:spPr bwMode="auto">
          <a:xfrm>
            <a:off x="1247672" y="3206026"/>
            <a:ext cx="449262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58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3" name="Rectangle 24"/>
          <p:cNvSpPr>
            <a:spLocks noChangeArrowheads="1"/>
          </p:cNvSpPr>
          <p:nvPr/>
        </p:nvSpPr>
        <p:spPr bwMode="auto">
          <a:xfrm>
            <a:off x="2594012" y="2901227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08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2145233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1696452" y="2901226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6" name="Rectangle 27"/>
          <p:cNvSpPr>
            <a:spLocks noChangeArrowheads="1"/>
          </p:cNvSpPr>
          <p:nvPr/>
        </p:nvSpPr>
        <p:spPr bwMode="auto">
          <a:xfrm>
            <a:off x="1247672" y="2901227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0" name="Rectangle 25"/>
          <p:cNvSpPr>
            <a:spLocks noChangeArrowheads="1"/>
          </p:cNvSpPr>
          <p:nvPr/>
        </p:nvSpPr>
        <p:spPr bwMode="auto">
          <a:xfrm>
            <a:off x="6569751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04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1" name="Rectangle 26"/>
          <p:cNvSpPr>
            <a:spLocks noChangeArrowheads="1"/>
          </p:cNvSpPr>
          <p:nvPr/>
        </p:nvSpPr>
        <p:spPr bwMode="auto">
          <a:xfrm>
            <a:off x="6120970" y="2899694"/>
            <a:ext cx="4492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85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102" name="Rectangle 27"/>
          <p:cNvSpPr>
            <a:spLocks noChangeArrowheads="1"/>
          </p:cNvSpPr>
          <p:nvPr/>
        </p:nvSpPr>
        <p:spPr bwMode="auto">
          <a:xfrm>
            <a:off x="5672190" y="2899695"/>
            <a:ext cx="449262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f7</a:t>
            </a:r>
            <a:endParaRPr lang="en-US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Malicious Use of Buffer Overflow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89000" y="5357352"/>
            <a:ext cx="8255000" cy="1143000"/>
          </a:xfrm>
        </p:spPr>
        <p:txBody>
          <a:bodyPr anchor="ctr" anchorCtr="0"/>
          <a:lstStyle/>
          <a:p>
            <a:pPr marL="160338" defTabSz="895350">
              <a:lnSpc>
                <a:spcPct val="90000"/>
              </a:lnSpc>
            </a:pPr>
            <a:r>
              <a:rPr lang="en-US" sz="2000" dirty="0"/>
              <a:t>Input string contains byte representation of executable </a:t>
            </a:r>
            <a:r>
              <a:rPr lang="en-US" sz="2000" dirty="0" smtClean="0"/>
              <a:t>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 smtClean="0"/>
              <a:t>Stack frame must be big enough to hold exploit code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Overwrite return address with address of </a:t>
            </a:r>
            <a:r>
              <a:rPr lang="en-US" sz="2000" dirty="0" smtClean="0"/>
              <a:t>buffer (need to know B)</a:t>
            </a:r>
          </a:p>
          <a:p>
            <a:pPr marL="160338" defTabSz="895350">
              <a:lnSpc>
                <a:spcPct val="90000"/>
              </a:lnSpc>
            </a:pPr>
            <a:r>
              <a:rPr lang="en-US" sz="2000" dirty="0"/>
              <a:t>When </a:t>
            </a:r>
            <a:r>
              <a:rPr lang="en-US" sz="2000" dirty="0">
                <a:latin typeface="Courier New" pitchFamily="49" charset="0"/>
              </a:rPr>
              <a:t>bar()</a:t>
            </a:r>
            <a:r>
              <a:rPr lang="en-US" sz="2000" dirty="0"/>
              <a:t> executes</a:t>
            </a:r>
            <a:r>
              <a:rPr lang="en-US" sz="2000" dirty="0">
                <a:latin typeface="Courier New" pitchFamily="49" charset="0"/>
              </a:rPr>
              <a:t> ret</a:t>
            </a:r>
            <a:r>
              <a:rPr lang="en-US" sz="2000" dirty="0"/>
              <a:t>, will jump to exploit </a:t>
            </a:r>
            <a:r>
              <a:rPr lang="en-US" sz="2000" dirty="0" smtClean="0"/>
              <a:t>code (instead of A)</a:t>
            </a:r>
          </a:p>
        </p:txBody>
      </p:sp>
      <p:sp>
        <p:nvSpPr>
          <p:cNvPr id="365572" name="Rectangle 4"/>
          <p:cNvSpPr>
            <a:spLocks noChangeArrowheads="1"/>
          </p:cNvSpPr>
          <p:nvPr/>
        </p:nvSpPr>
        <p:spPr bwMode="auto">
          <a:xfrm>
            <a:off x="533400" y="3214867"/>
            <a:ext cx="2438400" cy="17494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int bar()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char buf[64];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gets(buf);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  return ...; 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365573" name="Rectangle 5"/>
          <p:cNvSpPr>
            <a:spLocks noChangeArrowheads="1"/>
          </p:cNvSpPr>
          <p:nvPr/>
        </p:nvSpPr>
        <p:spPr bwMode="auto">
          <a:xfrm>
            <a:off x="533400" y="1770242"/>
            <a:ext cx="1828800" cy="12001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</a:rPr>
              <a:t>foo</a:t>
            </a:r>
            <a:r>
              <a:rPr lang="en-US" sz="1800" dirty="0">
                <a:latin typeface="Courier New" pitchFamily="49" charset="0"/>
              </a:rPr>
              <a:t>(){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bar();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  ...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</a:rPr>
              <a:t>}</a:t>
            </a:r>
          </a:p>
        </p:txBody>
      </p:sp>
      <p:sp>
        <p:nvSpPr>
          <p:cNvPr id="365574" name="Text Box 6"/>
          <p:cNvSpPr txBox="1">
            <a:spLocks noChangeArrowheads="1"/>
          </p:cNvSpPr>
          <p:nvPr/>
        </p:nvSpPr>
        <p:spPr bwMode="auto">
          <a:xfrm>
            <a:off x="5631285" y="1013560"/>
            <a:ext cx="26745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Stack </a:t>
            </a:r>
            <a:r>
              <a:rPr lang="en-US" sz="1800" b="0" dirty="0" smtClean="0">
                <a:latin typeface="Calibri" pitchFamily="34" charset="0"/>
              </a:rPr>
              <a:t>after </a:t>
            </a:r>
            <a:r>
              <a:rPr lang="en-US" sz="1800" b="0" dirty="0">
                <a:latin typeface="Calibri" pitchFamily="34" charset="0"/>
              </a:rPr>
              <a:t>call to </a:t>
            </a:r>
            <a:r>
              <a:rPr lang="en-US" sz="1800" dirty="0">
                <a:latin typeface="Courier New" pitchFamily="49" charset="0"/>
              </a:rPr>
              <a:t>gets()</a:t>
            </a:r>
          </a:p>
        </p:txBody>
      </p:sp>
      <p:sp>
        <p:nvSpPr>
          <p:cNvPr id="365575" name="Rectangle 7"/>
          <p:cNvSpPr>
            <a:spLocks noChangeArrowheads="1"/>
          </p:cNvSpPr>
          <p:nvPr/>
        </p:nvSpPr>
        <p:spPr bwMode="auto">
          <a:xfrm>
            <a:off x="5727700" y="2678292"/>
            <a:ext cx="1066800" cy="3810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 anchorCtr="0"/>
          <a:lstStyle/>
          <a:p>
            <a:pPr>
              <a:lnSpc>
                <a:spcPct val="100000"/>
              </a:lnSpc>
            </a:pPr>
            <a:r>
              <a:rPr lang="en-US" sz="1800" dirty="0" smtClean="0">
                <a:latin typeface="Calibri" pitchFamily="34" charset="0"/>
              </a:rPr>
              <a:t>B (was A)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365576" name="Rectangle 8"/>
          <p:cNvSpPr>
            <a:spLocks noChangeArrowheads="1"/>
          </p:cNvSpPr>
          <p:nvPr/>
        </p:nvSpPr>
        <p:spPr bwMode="auto">
          <a:xfrm>
            <a:off x="5727700" y="1459092"/>
            <a:ext cx="1066800" cy="121920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65579" name="Rectangle 11"/>
          <p:cNvSpPr>
            <a:spLocks noChangeArrowheads="1"/>
          </p:cNvSpPr>
          <p:nvPr/>
        </p:nvSpPr>
        <p:spPr bwMode="auto">
          <a:xfrm>
            <a:off x="5727700" y="4583292"/>
            <a:ext cx="1066800" cy="622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65580" name="Text Box 12"/>
          <p:cNvSpPr txBox="1">
            <a:spLocks noChangeArrowheads="1"/>
          </p:cNvSpPr>
          <p:nvPr/>
        </p:nvSpPr>
        <p:spPr bwMode="auto">
          <a:xfrm>
            <a:off x="2594181" y="2348865"/>
            <a:ext cx="2114129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return address</a:t>
            </a:r>
            <a:r>
              <a:rPr lang="en-US" sz="1800" b="0" dirty="0">
                <a:latin typeface="Calibri" pitchFamily="34" charset="0"/>
              </a:rPr>
              <a:t> </a:t>
            </a:r>
            <a:r>
              <a:rPr lang="en-US" sz="1800" b="0" dirty="0" smtClean="0">
                <a:latin typeface="Calibri" pitchFamily="34" charset="0"/>
              </a:rPr>
              <a:t>A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H="1">
            <a:off x="1904999" y="2529067"/>
            <a:ext cx="68918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5582" name="Text Box 14"/>
          <p:cNvSpPr txBox="1">
            <a:spLocks noChangeArrowheads="1"/>
          </p:cNvSpPr>
          <p:nvPr/>
        </p:nvSpPr>
        <p:spPr bwMode="auto">
          <a:xfrm>
            <a:off x="7162800" y="1882212"/>
            <a:ext cx="1819216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>
                <a:latin typeface="Courier New" pitchFamily="49" charset="0"/>
              </a:rPr>
              <a:t>foo</a:t>
            </a:r>
            <a:r>
              <a:rPr lang="en-US" sz="1800" b="0" dirty="0">
                <a:latin typeface="Courier New" pitchFamily="49" charset="0"/>
              </a:rPr>
              <a:t> </a:t>
            </a:r>
            <a:r>
              <a:rPr lang="en-US" sz="1800" b="0" dirty="0">
                <a:latin typeface="Calibri" pitchFamily="34" charset="0"/>
              </a:rPr>
              <a:t>stack frame</a:t>
            </a:r>
          </a:p>
        </p:txBody>
      </p:sp>
      <p:sp>
        <p:nvSpPr>
          <p:cNvPr id="365583" name="Text Box 15"/>
          <p:cNvSpPr txBox="1">
            <a:spLocks noChangeArrowheads="1"/>
          </p:cNvSpPr>
          <p:nvPr/>
        </p:nvSpPr>
        <p:spPr bwMode="auto">
          <a:xfrm>
            <a:off x="7162800" y="3956652"/>
            <a:ext cx="1734257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bar</a:t>
            </a:r>
            <a:r>
              <a:rPr lang="en-US" sz="1800" b="0" dirty="0">
                <a:latin typeface="Calibri" pitchFamily="34" charset="0"/>
              </a:rPr>
              <a:t> stack frame</a:t>
            </a:r>
          </a:p>
        </p:txBody>
      </p:sp>
      <p:sp>
        <p:nvSpPr>
          <p:cNvPr id="365584" name="Text Box 16"/>
          <p:cNvSpPr txBox="1">
            <a:spLocks noChangeArrowheads="1"/>
          </p:cNvSpPr>
          <p:nvPr/>
        </p:nvSpPr>
        <p:spPr bwMode="auto">
          <a:xfrm>
            <a:off x="4975720" y="4337652"/>
            <a:ext cx="31451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B</a:t>
            </a:r>
          </a:p>
        </p:txBody>
      </p:sp>
      <p:sp>
        <p:nvSpPr>
          <p:cNvPr id="365585" name="Line 17"/>
          <p:cNvSpPr>
            <a:spLocks noChangeShapeType="1"/>
          </p:cNvSpPr>
          <p:nvPr/>
        </p:nvSpPr>
        <p:spPr bwMode="auto">
          <a:xfrm>
            <a:off x="5267510" y="4524554"/>
            <a:ext cx="39669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 anchor="ctr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365586" name="Rectangle 18"/>
          <p:cNvSpPr>
            <a:spLocks noChangeArrowheads="1"/>
          </p:cNvSpPr>
          <p:nvPr/>
        </p:nvSpPr>
        <p:spPr bwMode="auto">
          <a:xfrm>
            <a:off x="5727700" y="3936961"/>
            <a:ext cx="1066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exploit</a:t>
            </a:r>
          </a:p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code</a:t>
            </a:r>
          </a:p>
        </p:txBody>
      </p:sp>
      <p:sp>
        <p:nvSpPr>
          <p:cNvPr id="365587" name="Rectangle 19"/>
          <p:cNvSpPr>
            <a:spLocks noChangeArrowheads="1"/>
          </p:cNvSpPr>
          <p:nvPr/>
        </p:nvSpPr>
        <p:spPr bwMode="auto">
          <a:xfrm>
            <a:off x="5727700" y="3017799"/>
            <a:ext cx="1065212" cy="9366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pad</a:t>
            </a:r>
          </a:p>
        </p:txBody>
      </p:sp>
      <p:sp>
        <p:nvSpPr>
          <p:cNvPr id="365589" name="Text Box 21"/>
          <p:cNvSpPr txBox="1">
            <a:spLocks noChangeArrowheads="1"/>
          </p:cNvSpPr>
          <p:nvPr/>
        </p:nvSpPr>
        <p:spPr bwMode="auto">
          <a:xfrm>
            <a:off x="4021561" y="3310321"/>
            <a:ext cx="1371599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data </a:t>
            </a:r>
            <a:r>
              <a:rPr lang="en-US" sz="1800" b="0" dirty="0" smtClean="0">
                <a:latin typeface="Calibri" pitchFamily="34" charset="0"/>
              </a:rPr>
              <a:t>written</a:t>
            </a:r>
            <a:endParaRPr lang="en-US" sz="1800" b="0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1800" b="0" dirty="0" smtClean="0">
                <a:latin typeface="Calibri" pitchFamily="34" charset="0"/>
              </a:rPr>
              <a:t>by </a:t>
            </a:r>
            <a:r>
              <a:rPr lang="en-US" sz="1800" dirty="0" smtClean="0">
                <a:latin typeface="Courier New" pitchFamily="49" charset="0"/>
              </a:rPr>
              <a:t>gets</a:t>
            </a:r>
            <a:r>
              <a:rPr lang="en-US" sz="1800" dirty="0">
                <a:latin typeface="Courier New" pitchFamily="49" charset="0"/>
              </a:rPr>
              <a:t>()</a:t>
            </a:r>
          </a:p>
        </p:txBody>
      </p:sp>
      <p:sp>
        <p:nvSpPr>
          <p:cNvPr id="22" name="AutoShape 16"/>
          <p:cNvSpPr>
            <a:spLocks/>
          </p:cNvSpPr>
          <p:nvPr/>
        </p:nvSpPr>
        <p:spPr bwMode="auto">
          <a:xfrm rot="10800000">
            <a:off x="6892925" y="1459092"/>
            <a:ext cx="228600" cy="16002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3" name="AutoShape 16"/>
          <p:cNvSpPr>
            <a:spLocks/>
          </p:cNvSpPr>
          <p:nvPr/>
        </p:nvSpPr>
        <p:spPr bwMode="auto">
          <a:xfrm rot="10800000">
            <a:off x="6892926" y="3059292"/>
            <a:ext cx="228600" cy="215766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4" name="AutoShape 16"/>
          <p:cNvSpPr>
            <a:spLocks/>
          </p:cNvSpPr>
          <p:nvPr/>
        </p:nvSpPr>
        <p:spPr bwMode="auto">
          <a:xfrm rot="10800000" flipH="1">
            <a:off x="5359400" y="2678292"/>
            <a:ext cx="228600" cy="1905000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8534400" cy="573088"/>
          </a:xfrm>
        </p:spPr>
        <p:txBody>
          <a:bodyPr/>
          <a:lstStyle/>
          <a:p>
            <a:r>
              <a:rPr lang="en-US"/>
              <a:t>Exploits Based on Buffer Overflows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327150"/>
            <a:ext cx="8281987" cy="5454650"/>
          </a:xfrm>
        </p:spPr>
        <p:txBody>
          <a:bodyPr/>
          <a:lstStyle/>
          <a:p>
            <a:r>
              <a:rPr lang="en-US" i="1" dirty="0">
                <a:solidFill>
                  <a:srgbClr val="C00000"/>
                </a:solidFill>
              </a:rPr>
              <a:t>Buffer overflow bugs allow remote machines to execute arbitrary code on victim </a:t>
            </a:r>
            <a:r>
              <a:rPr lang="en-US" i="1" dirty="0" smtClean="0">
                <a:solidFill>
                  <a:srgbClr val="C00000"/>
                </a:solidFill>
              </a:rPr>
              <a:t>machines</a:t>
            </a:r>
            <a:endParaRPr lang="en-US" i="1" dirty="0">
              <a:solidFill>
                <a:srgbClr val="C00000"/>
              </a:solidFill>
            </a:endParaRPr>
          </a:p>
          <a:p>
            <a:r>
              <a:rPr lang="en-US" dirty="0"/>
              <a:t>Internet worm</a:t>
            </a:r>
          </a:p>
          <a:p>
            <a:pPr lvl="1"/>
            <a:r>
              <a:rPr lang="en-US" dirty="0"/>
              <a:t>Early versions of the finger server (</a:t>
            </a:r>
            <a:r>
              <a:rPr lang="en-US" dirty="0" err="1"/>
              <a:t>fingerd</a:t>
            </a:r>
            <a:r>
              <a:rPr lang="en-US" dirty="0"/>
              <a:t>) used </a:t>
            </a:r>
            <a:r>
              <a:rPr lang="en-US" b="1" dirty="0">
                <a:latin typeface="Courier New" pitchFamily="49" charset="0"/>
              </a:rPr>
              <a:t>gets()</a:t>
            </a:r>
            <a:r>
              <a:rPr lang="en-US" b="1" dirty="0"/>
              <a:t> </a:t>
            </a:r>
            <a:r>
              <a:rPr lang="en-US" dirty="0"/>
              <a:t>to read the argument sent by the client:</a:t>
            </a:r>
          </a:p>
          <a:p>
            <a:pPr lvl="2"/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finger droh@cs.cmu.edu</a:t>
            </a:r>
          </a:p>
          <a:p>
            <a:pPr lvl="1"/>
            <a:r>
              <a:rPr lang="en-US" dirty="0"/>
              <a:t>Worm attacked </a:t>
            </a:r>
            <a:r>
              <a:rPr lang="en-US" dirty="0" err="1"/>
              <a:t>fingerd</a:t>
            </a:r>
            <a:r>
              <a:rPr lang="en-US" dirty="0"/>
              <a:t> server by sending phony argument:</a:t>
            </a:r>
          </a:p>
          <a:p>
            <a:pPr lvl="2"/>
            <a:r>
              <a:rPr lang="en-US" b="1" dirty="0">
                <a:latin typeface="Courier New" pitchFamily="49" charset="0"/>
              </a:rPr>
              <a:t>finger</a:t>
            </a:r>
            <a:r>
              <a:rPr lang="en-US" b="1" i="1" dirty="0">
                <a:latin typeface="Courier New" pitchFamily="49" charset="0"/>
              </a:rPr>
              <a:t> “exploit-code  padding  new-return-address”</a:t>
            </a:r>
          </a:p>
          <a:p>
            <a:pPr lvl="2"/>
            <a:r>
              <a:rPr lang="en-US" dirty="0"/>
              <a:t>exploit code: executed a root shell on the victim machine with a direct TCP connection to the attacker.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Code Red Worm</a:t>
            </a:r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History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June 18, 2001.  Microsoft announces buffer overflow vulnerability in IIS Internet server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July 19, 2001. over 250,000 machines infected by new virus in 9 hours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White house must change its IP address.  Pentagon shut down public WWW servers for </a:t>
            </a:r>
            <a:r>
              <a:rPr lang="en-US" dirty="0" smtClean="0"/>
              <a:t>day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377958" y="457200"/>
            <a:ext cx="7592093" cy="762000"/>
          </a:xfrm>
        </p:spPr>
        <p:txBody>
          <a:bodyPr/>
          <a:lstStyle/>
          <a:p>
            <a:r>
              <a:rPr lang="en-US"/>
              <a:t>Code Red Exploit Code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3700" y="1143000"/>
            <a:ext cx="8597900" cy="5224463"/>
          </a:xfrm>
        </p:spPr>
        <p:txBody>
          <a:bodyPr/>
          <a:lstStyle/>
          <a:p>
            <a:r>
              <a:rPr lang="en-US" sz="2000" dirty="0"/>
              <a:t>Starts 100 threads running</a:t>
            </a:r>
          </a:p>
          <a:p>
            <a:r>
              <a:rPr lang="en-US" sz="2000" dirty="0"/>
              <a:t>Spread self</a:t>
            </a:r>
          </a:p>
          <a:p>
            <a:pPr lvl="1"/>
            <a:r>
              <a:rPr lang="en-US" dirty="0"/>
              <a:t>Generate random IP addresses &amp; send attack string</a:t>
            </a:r>
          </a:p>
          <a:p>
            <a:pPr lvl="1"/>
            <a:r>
              <a:rPr lang="en-US" dirty="0"/>
              <a:t>Between 1st &amp; 19th of month</a:t>
            </a:r>
          </a:p>
          <a:p>
            <a:r>
              <a:rPr lang="en-US" sz="2000" dirty="0"/>
              <a:t>Attack www.whitehouse.gov</a:t>
            </a:r>
          </a:p>
          <a:p>
            <a:pPr lvl="1"/>
            <a:r>
              <a:rPr lang="en-US" dirty="0"/>
              <a:t>Send 98,304 packets; sleep for 4-1/2 hours; repeat</a:t>
            </a:r>
          </a:p>
          <a:p>
            <a:pPr lvl="2"/>
            <a:r>
              <a:rPr lang="en-US" dirty="0"/>
              <a:t>Denial of service attack</a:t>
            </a:r>
          </a:p>
          <a:p>
            <a:pPr lvl="1"/>
            <a:r>
              <a:rPr lang="en-US" dirty="0"/>
              <a:t>Between 21st &amp; 27th of month</a:t>
            </a:r>
          </a:p>
          <a:p>
            <a:r>
              <a:rPr lang="en-US" sz="2000" dirty="0"/>
              <a:t>Deface server’s home page</a:t>
            </a:r>
          </a:p>
          <a:p>
            <a:pPr lvl="1"/>
            <a:r>
              <a:rPr lang="en-US" dirty="0"/>
              <a:t>After waiting 2 </a:t>
            </a:r>
            <a:r>
              <a:rPr lang="en-US" dirty="0" smtClean="0"/>
              <a:t>hours</a:t>
            </a:r>
          </a:p>
          <a:p>
            <a:r>
              <a:rPr lang="en-US" sz="2000" dirty="0" smtClean="0"/>
              <a:t>Later versions even more</a:t>
            </a:r>
            <a:br>
              <a:rPr lang="en-US" sz="2000" dirty="0" smtClean="0"/>
            </a:br>
            <a:r>
              <a:rPr lang="en-US" sz="2000" dirty="0" smtClean="0"/>
              <a:t>aggressive</a:t>
            </a:r>
          </a:p>
          <a:p>
            <a:r>
              <a:rPr lang="en-US" sz="2000" dirty="0" smtClean="0"/>
              <a:t>And it goes on still…</a:t>
            </a:r>
            <a:endParaRPr lang="en-US" sz="2000" dirty="0"/>
          </a:p>
        </p:txBody>
      </p:sp>
      <p:pic>
        <p:nvPicPr>
          <p:cNvPr id="377861" name="Picture 5" descr="hackedwe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3505200"/>
            <a:ext cx="38941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5791200" cy="573088"/>
          </a:xfrm>
        </p:spPr>
        <p:txBody>
          <a:bodyPr/>
          <a:lstStyle/>
          <a:p>
            <a:r>
              <a:rPr lang="en-US" sz="3400"/>
              <a:t>IA32 Linux Memory Layout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5257800" cy="5486400"/>
          </a:xfrm>
        </p:spPr>
        <p:txBody>
          <a:bodyPr/>
          <a:lstStyle/>
          <a:p>
            <a:r>
              <a:rPr lang="en-US" sz="2000" dirty="0"/>
              <a:t>Stack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Runtime stack (8MB limit)</a:t>
            </a:r>
          </a:p>
          <a:p>
            <a:r>
              <a:rPr lang="en-US" sz="2000" dirty="0"/>
              <a:t>Heap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Dynamically allocated storage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When call </a:t>
            </a:r>
            <a:r>
              <a:rPr lang="en-US" sz="1800" b="1" dirty="0" err="1">
                <a:latin typeface="Courier New" pitchFamily="49" charset="0"/>
              </a:rPr>
              <a:t>malloc</a:t>
            </a:r>
            <a:r>
              <a:rPr lang="en-US" sz="1800" b="1" dirty="0">
                <a:latin typeface="Courier New" pitchFamily="49" charset="0"/>
              </a:rPr>
              <a:t>(), </a:t>
            </a:r>
            <a:r>
              <a:rPr lang="en-US" sz="1800" b="1" dirty="0" err="1">
                <a:latin typeface="Courier New" pitchFamily="49" charset="0"/>
              </a:rPr>
              <a:t>calloc</a:t>
            </a:r>
            <a:r>
              <a:rPr lang="en-US" sz="1800" b="1" dirty="0">
                <a:latin typeface="Courier New" pitchFamily="49" charset="0"/>
              </a:rPr>
              <a:t>(), new()</a:t>
            </a:r>
          </a:p>
          <a:p>
            <a:r>
              <a:rPr lang="en-US" sz="2000" dirty="0"/>
              <a:t>Data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Statically allocated data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E.g., arrays &amp; strings declared in code</a:t>
            </a:r>
          </a:p>
          <a:p>
            <a:r>
              <a:rPr lang="en-US" sz="2000" dirty="0"/>
              <a:t>Text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Executable machine instructions</a:t>
            </a:r>
          </a:p>
          <a:p>
            <a:pPr marL="463550" lvl="1" indent="-238125">
              <a:lnSpc>
                <a:spcPct val="85000"/>
              </a:lnSpc>
            </a:pPr>
            <a:r>
              <a:rPr lang="en-US" sz="1800" dirty="0"/>
              <a:t>Read-only</a:t>
            </a:r>
          </a:p>
        </p:txBody>
      </p:sp>
      <p:sp>
        <p:nvSpPr>
          <p:cNvPr id="348165" name="Text Box 5"/>
          <p:cNvSpPr txBox="1">
            <a:spLocks noChangeArrowheads="1"/>
          </p:cNvSpPr>
          <p:nvPr/>
        </p:nvSpPr>
        <p:spPr bwMode="auto">
          <a:xfrm>
            <a:off x="3581400" y="5878469"/>
            <a:ext cx="2133600" cy="64633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Upper </a:t>
            </a:r>
            <a:r>
              <a:rPr lang="en-US" sz="1800" b="0" dirty="0" smtClean="0">
                <a:latin typeface="Calibri" pitchFamily="34" charset="0"/>
              </a:rPr>
              <a:t>2 </a:t>
            </a:r>
            <a:r>
              <a:rPr lang="en-US" sz="1800" b="0" dirty="0">
                <a:latin typeface="Calibri" pitchFamily="34" charset="0"/>
              </a:rPr>
              <a:t>hex </a:t>
            </a:r>
            <a:r>
              <a:rPr lang="en-US" sz="1800" b="0" dirty="0" smtClean="0">
                <a:latin typeface="Calibri" pitchFamily="34" charset="0"/>
              </a:rPr>
              <a:t>digits </a:t>
            </a:r>
            <a:br>
              <a:rPr lang="en-US" sz="1800" b="0" dirty="0" smtClean="0">
                <a:latin typeface="Calibri" pitchFamily="34" charset="0"/>
              </a:rPr>
            </a:br>
            <a:r>
              <a:rPr lang="en-US" sz="1800" b="0" dirty="0" smtClean="0">
                <a:latin typeface="Calibri" pitchFamily="34" charset="0"/>
              </a:rPr>
              <a:t>= 8 bits </a:t>
            </a:r>
            <a:r>
              <a:rPr lang="en-US" sz="1800" b="0" dirty="0">
                <a:latin typeface="Calibri" pitchFamily="34" charset="0"/>
              </a:rPr>
              <a:t>of address</a:t>
            </a:r>
          </a:p>
        </p:txBody>
      </p:sp>
      <p:sp>
        <p:nvSpPr>
          <p:cNvPr id="348172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34817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348180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8181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348183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348184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348185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348187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348194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48195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Right Arrow 15"/>
          <p:cNvSpPr/>
          <p:nvPr/>
        </p:nvSpPr>
        <p:spPr bwMode="auto">
          <a:xfrm>
            <a:off x="5791200" y="5966320"/>
            <a:ext cx="609600" cy="45720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AutoShape 16"/>
          <p:cNvSpPr>
            <a:spLocks/>
          </p:cNvSpPr>
          <p:nvPr/>
        </p:nvSpPr>
        <p:spPr bwMode="auto">
          <a:xfrm rot="10800000">
            <a:off x="8364960" y="886000"/>
            <a:ext cx="228600" cy="1141412"/>
          </a:xfrm>
          <a:prstGeom prst="leftBrace">
            <a:avLst>
              <a:gd name="adj1" fmla="val 75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565160" y="1272680"/>
            <a:ext cx="633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kern="0" dirty="0" smtClean="0">
                <a:solidFill>
                  <a:srgbClr val="000000"/>
                </a:solidFill>
                <a:latin typeface="Calibri" pitchFamily="34" charset="0"/>
              </a:rPr>
              <a:t>8MB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85107" y="457200"/>
            <a:ext cx="7592093" cy="762000"/>
          </a:xfrm>
        </p:spPr>
        <p:txBody>
          <a:bodyPr/>
          <a:lstStyle/>
          <a:p>
            <a:r>
              <a:rPr lang="en-US"/>
              <a:t>Avoiding Overflow Vulnerability</a:t>
            </a:r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4038600"/>
            <a:ext cx="8091487" cy="24828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dirty="0"/>
              <a:t>Use </a:t>
            </a:r>
            <a:r>
              <a:rPr lang="en-US" dirty="0" smtClean="0"/>
              <a:t>library routines </a:t>
            </a:r>
            <a:r>
              <a:rPr lang="en-US" dirty="0"/>
              <a:t>that </a:t>
            </a:r>
            <a:r>
              <a:rPr lang="en-US" dirty="0" smtClean="0"/>
              <a:t>limit string lengths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instead of </a:t>
            </a:r>
            <a:r>
              <a:rPr lang="en-US" b="1" dirty="0" smtClean="0">
                <a:latin typeface="Courier New" pitchFamily="49" charset="0"/>
              </a:rPr>
              <a:t>gets </a:t>
            </a:r>
            <a:r>
              <a:rPr lang="en-US" dirty="0" smtClean="0"/>
              <a:t>(second argument to </a:t>
            </a:r>
            <a:r>
              <a:rPr lang="en-US" dirty="0" err="1" smtClean="0"/>
              <a:t>fgets</a:t>
            </a:r>
            <a:r>
              <a:rPr lang="en-US" dirty="0" smtClean="0"/>
              <a:t> sets limit)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strncpy</a:t>
            </a:r>
            <a:r>
              <a:rPr lang="en-US" dirty="0"/>
              <a:t> instead of </a:t>
            </a:r>
            <a:r>
              <a:rPr lang="en-US" b="1" dirty="0" err="1">
                <a:latin typeface="Courier New" pitchFamily="49" charset="0"/>
              </a:rPr>
              <a:t>strcpy</a:t>
            </a:r>
            <a:endParaRPr lang="en-US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Don’t use </a:t>
            </a:r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dirty="0"/>
              <a:t> with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Use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</a:rPr>
              <a:t>fgets</a:t>
            </a:r>
            <a:r>
              <a:rPr lang="en-US" dirty="0"/>
              <a:t> to read the string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Or use </a:t>
            </a:r>
            <a:r>
              <a:rPr lang="en-US" b="1" dirty="0">
                <a:latin typeface="Courier New" pitchFamily="49" charset="0"/>
              </a:rPr>
              <a:t>%ns</a:t>
            </a:r>
            <a:r>
              <a:rPr lang="en-US" b="1" dirty="0"/>
              <a:t>  </a:t>
            </a:r>
            <a:r>
              <a:rPr lang="en-US" dirty="0"/>
              <a:t>where </a:t>
            </a:r>
            <a:r>
              <a:rPr lang="en-US" b="1" dirty="0">
                <a:latin typeface="Courier New" pitchFamily="49" charset="0"/>
              </a:rPr>
              <a:t>n</a:t>
            </a:r>
            <a:r>
              <a:rPr lang="en-US" dirty="0"/>
              <a:t> is a suitable integer</a:t>
            </a:r>
          </a:p>
        </p:txBody>
      </p:sp>
      <p:sp>
        <p:nvSpPr>
          <p:cNvPr id="379908" name="Rectangle 4"/>
          <p:cNvSpPr>
            <a:spLocks noChangeArrowheads="1"/>
          </p:cNvSpPr>
          <p:nvPr/>
        </p:nvSpPr>
        <p:spPr bwMode="auto">
          <a:xfrm>
            <a:off x="609600" y="1447800"/>
            <a:ext cx="5269595" cy="230575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char buf[4];  /* Way too small! */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fgets(buf, 4, stdin);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    puts(buf);</a:t>
            </a:r>
            <a:br>
              <a:rPr lang="en-US" sz="1800">
                <a:latin typeface="Courier New" pitchFamily="49" charset="0"/>
                <a:ea typeface="MS Mincho" pitchFamily="49" charset="-128"/>
              </a:rPr>
            </a:br>
            <a:r>
              <a:rPr lang="en-US" sz="18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077200" cy="533400"/>
          </a:xfrm>
        </p:spPr>
        <p:txBody>
          <a:bodyPr/>
          <a:lstStyle/>
          <a:p>
            <a:r>
              <a:rPr lang="en-US"/>
              <a:t>System-Level Protections</a:t>
            </a:r>
          </a:p>
        </p:txBody>
      </p:sp>
      <p:sp>
        <p:nvSpPr>
          <p:cNvPr id="452652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366713" y="1328738"/>
            <a:ext cx="5729287" cy="5224462"/>
          </a:xfrm>
        </p:spPr>
        <p:txBody>
          <a:bodyPr/>
          <a:lstStyle/>
          <a:p>
            <a:r>
              <a:rPr lang="en-US" dirty="0"/>
              <a:t>Randomized stack offsets</a:t>
            </a:r>
          </a:p>
          <a:p>
            <a:pPr lvl="1"/>
            <a:r>
              <a:rPr lang="en-US" dirty="0"/>
              <a:t>At start of program, allocate random amount of space on stack</a:t>
            </a:r>
          </a:p>
          <a:p>
            <a:pPr lvl="1"/>
            <a:r>
              <a:rPr lang="en-US" dirty="0"/>
              <a:t>Makes it difficult for hacker to predict beginning of inserted code</a:t>
            </a:r>
          </a:p>
          <a:p>
            <a:endParaRPr lang="en-US" dirty="0"/>
          </a:p>
          <a:p>
            <a:r>
              <a:rPr lang="en-US" dirty="0" err="1"/>
              <a:t>Nonexecutable</a:t>
            </a:r>
            <a:r>
              <a:rPr lang="en-US" dirty="0"/>
              <a:t> code </a:t>
            </a:r>
            <a:r>
              <a:rPr lang="en-US" dirty="0" smtClean="0"/>
              <a:t>segments</a:t>
            </a:r>
          </a:p>
          <a:p>
            <a:pPr lvl="1"/>
            <a:r>
              <a:rPr lang="en-US" dirty="0" smtClean="0"/>
              <a:t>Only allow code to execute from “text” sections of memory</a:t>
            </a:r>
          </a:p>
          <a:p>
            <a:pPr lvl="1"/>
            <a:r>
              <a:rPr lang="en-US" dirty="0" smtClean="0"/>
              <a:t>Do NOT execute code in stack, data, or heap regions</a:t>
            </a:r>
          </a:p>
          <a:p>
            <a:pPr lvl="1"/>
            <a:r>
              <a:rPr lang="en-US" dirty="0" smtClean="0"/>
              <a:t>Hardware support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9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12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13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5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Worms and Viruses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Worm: A program that</a:t>
            </a:r>
          </a:p>
          <a:p>
            <a:pPr lvl="1"/>
            <a:r>
              <a:rPr lang="en-US" dirty="0" smtClean="0"/>
              <a:t>Can run by itself</a:t>
            </a:r>
          </a:p>
          <a:p>
            <a:pPr lvl="1"/>
            <a:r>
              <a:rPr lang="en-US" dirty="0" smtClean="0"/>
              <a:t>Can propagate a fully working version of itself to other computers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Virus: Code that</a:t>
            </a:r>
          </a:p>
          <a:p>
            <a:pPr lvl="1"/>
            <a:r>
              <a:rPr lang="en-US" dirty="0" smtClean="0"/>
              <a:t>Adds itself to other programs</a:t>
            </a:r>
          </a:p>
          <a:p>
            <a:pPr lvl="1"/>
            <a:r>
              <a:rPr lang="en-US" dirty="0" smtClean="0"/>
              <a:t>Cannot run independently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Both are (usually) designed to spread among computers and to wreak havoc (and, these days</a:t>
            </a:r>
            <a:r>
              <a:rPr lang="en-US" smtClean="0"/>
              <a:t>, profit$$$)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93712"/>
            <a:ext cx="6845300" cy="573088"/>
          </a:xfrm>
        </p:spPr>
        <p:txBody>
          <a:bodyPr/>
          <a:lstStyle/>
          <a:p>
            <a:r>
              <a:rPr lang="en-US"/>
              <a:t>Memory Allocation Example</a:t>
            </a:r>
          </a:p>
        </p:txBody>
      </p:sp>
      <p:sp>
        <p:nvSpPr>
          <p:cNvPr id="350211" name="Rectangle 3"/>
          <p:cNvSpPr>
            <a:spLocks noChangeArrowheads="1"/>
          </p:cNvSpPr>
          <p:nvPr/>
        </p:nvSpPr>
        <p:spPr bwMode="auto">
          <a:xfrm>
            <a:off x="609600" y="1498049"/>
            <a:ext cx="5257800" cy="452175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big_array[1&lt;&lt;24];  /*  16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huge_array[1&lt;&lt;28]; /* 256 MB */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beyond;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char *p1, *p2, *p3, *p4;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useless() {  return 0; }</a:t>
            </a:r>
          </a:p>
          <a:p>
            <a:pPr algn="l">
              <a:lnSpc>
                <a:spcPct val="100000"/>
              </a:lnSpc>
            </a:pPr>
            <a:endParaRPr lang="en-US" sz="18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p1 = malloc(1 &lt;&lt;28);  /* 256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p2 = malloc(1 &lt;&lt; 8);  /* 256 B 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p3 = malloc(1 &lt;&lt;28);  /* 256 MB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p4 = malloc(1 &lt;&lt; 8);  /* 256 B 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 /* Some print statements ... */</a:t>
            </a:r>
          </a:p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}</a:t>
            </a: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10" name="Rectangle 25"/>
          <p:cNvSpPr>
            <a:spLocks noChangeArrowheads="1"/>
          </p:cNvSpPr>
          <p:nvPr/>
        </p:nvSpPr>
        <p:spPr bwMode="auto">
          <a:xfrm>
            <a:off x="6858000" y="5257800"/>
            <a:ext cx="1447800" cy="3048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12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35"/>
          <p:cNvSpPr>
            <a:spLocks noChangeShapeType="1"/>
          </p:cNvSpPr>
          <p:nvPr/>
        </p:nvSpPr>
        <p:spPr bwMode="auto">
          <a:xfrm flipV="1">
            <a:off x="7581900" y="501784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6858000" y="2027412"/>
            <a:ext cx="1447800" cy="1588"/>
          </a:xfrm>
          <a:prstGeom prst="line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1068" y="6000690"/>
            <a:ext cx="3673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Where does everything go?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25"/>
          <p:cNvSpPr>
            <a:spLocks noChangeArrowheads="1"/>
          </p:cNvSpPr>
          <p:nvPr/>
        </p:nvSpPr>
        <p:spPr bwMode="auto">
          <a:xfrm>
            <a:off x="2971800" y="5158880"/>
            <a:ext cx="1524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solidFill>
                <a:schemeClr val="bg1">
                  <a:lumMod val="95000"/>
                </a:schemeClr>
              </a:solidFill>
              <a:latin typeface="Calibri" pitchFamily="34" charset="0"/>
            </a:endParaRPr>
          </a:p>
        </p:txBody>
      </p:sp>
      <p:sp>
        <p:nvSpPr>
          <p:cNvPr id="35" name="Rectangle 25"/>
          <p:cNvSpPr>
            <a:spLocks noChangeArrowheads="1"/>
          </p:cNvSpPr>
          <p:nvPr/>
        </p:nvSpPr>
        <p:spPr bwMode="auto">
          <a:xfrm>
            <a:off x="2971800" y="4625480"/>
            <a:ext cx="1524000" cy="533400"/>
          </a:xfrm>
          <a:prstGeom prst="rect">
            <a:avLst/>
          </a:prstGeom>
          <a:solidFill>
            <a:srgbClr val="F6F5BD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4" name="Rectangle 25"/>
          <p:cNvSpPr>
            <a:spLocks noChangeArrowheads="1"/>
          </p:cNvSpPr>
          <p:nvPr/>
        </p:nvSpPr>
        <p:spPr bwMode="auto">
          <a:xfrm>
            <a:off x="2971800" y="3505200"/>
            <a:ext cx="1524000" cy="1120280"/>
          </a:xfrm>
          <a:prstGeom prst="rect">
            <a:avLst/>
          </a:prstGeom>
          <a:solidFill>
            <a:srgbClr val="F1C7C7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3" name="Rectangle 25"/>
          <p:cNvSpPr>
            <a:spLocks noChangeArrowheads="1"/>
          </p:cNvSpPr>
          <p:nvPr/>
        </p:nvSpPr>
        <p:spPr bwMode="auto">
          <a:xfrm>
            <a:off x="2971800" y="2133600"/>
            <a:ext cx="15240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2" name="Rectangle 25"/>
          <p:cNvSpPr>
            <a:spLocks noChangeArrowheads="1"/>
          </p:cNvSpPr>
          <p:nvPr/>
        </p:nvSpPr>
        <p:spPr bwMode="auto">
          <a:xfrm>
            <a:off x="2971800" y="2438400"/>
            <a:ext cx="1524000" cy="1066800"/>
          </a:xfrm>
          <a:prstGeom prst="rect">
            <a:avLst/>
          </a:prstGeom>
          <a:solidFill>
            <a:srgbClr val="D5F1CF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800" dirty="0">
              <a:latin typeface="Calibri" pitchFamily="34" charset="0"/>
            </a:endParaRPr>
          </a:p>
        </p:txBody>
      </p:sp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498175"/>
            <a:ext cx="6578600" cy="573088"/>
          </a:xfrm>
        </p:spPr>
        <p:txBody>
          <a:bodyPr/>
          <a:lstStyle/>
          <a:p>
            <a:r>
              <a:rPr lang="en-US"/>
              <a:t>IA32 Example Addresses</a:t>
            </a:r>
          </a:p>
        </p:txBody>
      </p:sp>
      <p:sp>
        <p:nvSpPr>
          <p:cNvPr id="353283" name="Rectangle 3"/>
          <p:cNvSpPr>
            <a:spLocks noChangeArrowheads="1"/>
          </p:cNvSpPr>
          <p:nvPr/>
        </p:nvSpPr>
        <p:spPr bwMode="auto">
          <a:xfrm>
            <a:off x="457200" y="2121044"/>
            <a:ext cx="4265613" cy="34137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$</a:t>
            </a:r>
            <a:r>
              <a:rPr lang="en-US" sz="1800" dirty="0" err="1">
                <a:latin typeface="Courier New" pitchFamily="49" charset="0"/>
              </a:rPr>
              <a:t>esp</a:t>
            </a:r>
            <a:r>
              <a:rPr lang="en-US" sz="1800" dirty="0">
                <a:latin typeface="Courier New" pitchFamily="49" charset="0"/>
              </a:rPr>
              <a:t>	0xffffbcd0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p3 	0x65586008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p1 	0x55585008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p4	0x1904a110 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p2	</a:t>
            </a:r>
            <a:r>
              <a:rPr lang="en-US" sz="1800" dirty="0" smtClean="0">
                <a:latin typeface="Courier New" pitchFamily="49" charset="0"/>
              </a:rPr>
              <a:t>0x1904a008</a:t>
            </a:r>
          </a:p>
          <a:p>
            <a:pPr>
              <a:tabLst>
                <a:tab pos="2511425" algn="l"/>
              </a:tabLst>
            </a:pPr>
            <a:r>
              <a:rPr lang="en-US" sz="1800" dirty="0" smtClean="0">
                <a:latin typeface="Courier New" pitchFamily="49" charset="0"/>
              </a:rPr>
              <a:t>&amp;p2	0x18049760</a:t>
            </a:r>
            <a:endParaRPr lang="en-US" sz="18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beyond 	0x08049744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big_array</a:t>
            </a:r>
            <a:r>
              <a:rPr lang="en-US" sz="1800" dirty="0">
                <a:latin typeface="Courier New" pitchFamily="49" charset="0"/>
              </a:rPr>
              <a:t> 	0x18049780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err="1">
                <a:latin typeface="Courier New" pitchFamily="49" charset="0"/>
              </a:rPr>
              <a:t>huge_array</a:t>
            </a:r>
            <a:r>
              <a:rPr lang="en-US" sz="1800" dirty="0">
                <a:latin typeface="Courier New" pitchFamily="49" charset="0"/>
              </a:rPr>
              <a:t> 	0x08049760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main()	0x080483c6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>
                <a:latin typeface="Courier New" pitchFamily="49" charset="0"/>
              </a:rPr>
              <a:t>useless() 	0x08049744</a:t>
            </a:r>
          </a:p>
          <a:p>
            <a:pPr algn="l">
              <a:lnSpc>
                <a:spcPct val="100000"/>
              </a:lnSpc>
              <a:tabLst>
                <a:tab pos="2511425" algn="l"/>
              </a:tabLst>
            </a:pPr>
            <a:r>
              <a:rPr lang="en-US" sz="1800" dirty="0" smtClean="0">
                <a:latin typeface="Calibri" pitchFamily="34" charset="0"/>
              </a:rPr>
              <a:t>final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>
                <a:latin typeface="Courier New" pitchFamily="49" charset="0"/>
              </a:rPr>
              <a:t>()	</a:t>
            </a:r>
            <a:r>
              <a:rPr lang="en-US" sz="1800" dirty="0" smtClean="0">
                <a:latin typeface="Courier New" pitchFamily="49" charset="0"/>
              </a:rPr>
              <a:t>0x006be166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53340" name="Text Box 60"/>
          <p:cNvSpPr txBox="1">
            <a:spLocks noChangeArrowheads="1"/>
          </p:cNvSpPr>
          <p:nvPr/>
        </p:nvSpPr>
        <p:spPr bwMode="auto">
          <a:xfrm>
            <a:off x="496507" y="1216967"/>
            <a:ext cx="2475293" cy="461665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20" rIns="45720">
            <a:spAutoFit/>
          </a:bodyPr>
          <a:lstStyle/>
          <a:p>
            <a:pPr algn="l"/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address range ~2</a:t>
            </a:r>
            <a:r>
              <a:rPr lang="en-US" i="1" baseline="30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32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6400800" y="71656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6400800" y="6262688"/>
            <a:ext cx="457200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00</a:t>
            </a:r>
          </a:p>
        </p:txBody>
      </p:sp>
      <p:sp>
        <p:nvSpPr>
          <p:cNvPr id="20" name="Rectangle 20"/>
          <p:cNvSpPr>
            <a:spLocks noChangeArrowheads="1"/>
          </p:cNvSpPr>
          <p:nvPr/>
        </p:nvSpPr>
        <p:spPr bwMode="auto">
          <a:xfrm>
            <a:off x="6858000" y="891680"/>
            <a:ext cx="1447800" cy="5585319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Rectangle 21"/>
          <p:cNvSpPr>
            <a:spLocks noChangeArrowheads="1"/>
          </p:cNvSpPr>
          <p:nvPr/>
        </p:nvSpPr>
        <p:spPr bwMode="auto">
          <a:xfrm>
            <a:off x="6858000" y="886000"/>
            <a:ext cx="1447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Stack</a:t>
            </a: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858000" y="5867400"/>
            <a:ext cx="1447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Text</a:t>
            </a:r>
          </a:p>
        </p:txBody>
      </p:sp>
      <p:sp>
        <p:nvSpPr>
          <p:cNvPr id="23" name="Rectangle 24"/>
          <p:cNvSpPr>
            <a:spLocks noChangeArrowheads="1"/>
          </p:cNvSpPr>
          <p:nvPr/>
        </p:nvSpPr>
        <p:spPr bwMode="auto">
          <a:xfrm>
            <a:off x="6858000" y="5562600"/>
            <a:ext cx="1447800" cy="30480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Data</a:t>
            </a:r>
          </a:p>
        </p:txBody>
      </p:sp>
      <p:sp>
        <p:nvSpPr>
          <p:cNvPr id="24" name="Rectangle 25"/>
          <p:cNvSpPr>
            <a:spLocks noChangeArrowheads="1"/>
          </p:cNvSpPr>
          <p:nvPr/>
        </p:nvSpPr>
        <p:spPr bwMode="auto">
          <a:xfrm>
            <a:off x="6858000" y="4267200"/>
            <a:ext cx="1447800" cy="1295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Heap</a:t>
            </a:r>
          </a:p>
        </p:txBody>
      </p:sp>
      <p:sp>
        <p:nvSpPr>
          <p:cNvPr id="25" name="Text Box 27"/>
          <p:cNvSpPr txBox="1">
            <a:spLocks noChangeArrowheads="1"/>
          </p:cNvSpPr>
          <p:nvPr/>
        </p:nvSpPr>
        <p:spPr bwMode="auto">
          <a:xfrm>
            <a:off x="6400800" y="6019800"/>
            <a:ext cx="457200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08</a:t>
            </a:r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>
            <a:off x="7581900" y="1267000"/>
            <a:ext cx="0" cy="4572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 flipV="1">
            <a:off x="7581900" y="4038600"/>
            <a:ext cx="0" cy="2286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 wrap="none" lIns="45720" rIns="45720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6400800" y="4097760"/>
            <a:ext cx="46038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dirty="0" smtClean="0">
                <a:latin typeface="Courier New" pitchFamily="49" charset="0"/>
              </a:rPr>
              <a:t>80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770440" y="304800"/>
            <a:ext cx="19503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57200" y="5830669"/>
            <a:ext cx="34006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err="1" smtClean="0">
                <a:latin typeface="Courier New" pitchFamily="49" charset="0"/>
              </a:rPr>
              <a:t>malloc</a:t>
            </a:r>
            <a:r>
              <a:rPr lang="en-US" sz="1800" dirty="0" smtClean="0">
                <a:latin typeface="Courier New" pitchFamily="49" charset="0"/>
              </a:rPr>
              <a:t>() </a:t>
            </a:r>
            <a:r>
              <a:rPr lang="en-US" sz="1800" dirty="0" smtClean="0">
                <a:latin typeface="Calibri" pitchFamily="34" charset="0"/>
              </a:rPr>
              <a:t>is dynamically linked</a:t>
            </a:r>
          </a:p>
          <a:p>
            <a:r>
              <a:rPr lang="en-US" sz="1800" dirty="0" smtClean="0">
                <a:latin typeface="Calibri" pitchFamily="34" charset="0"/>
              </a:rPr>
              <a:t>address determined at runtime</a:t>
            </a:r>
            <a:endParaRPr lang="en-US" sz="1800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858000" cy="573088"/>
          </a:xfrm>
        </p:spPr>
        <p:txBody>
          <a:bodyPr/>
          <a:lstStyle/>
          <a:p>
            <a:r>
              <a:rPr lang="en-US" dirty="0"/>
              <a:t>Internet </a:t>
            </a:r>
            <a:r>
              <a:rPr lang="en-US" dirty="0" smtClean="0"/>
              <a:t>Worm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7" cy="4902740"/>
          </a:xfrm>
        </p:spPr>
        <p:txBody>
          <a:bodyPr/>
          <a:lstStyle/>
          <a:p>
            <a:r>
              <a:rPr lang="en-US" dirty="0"/>
              <a:t>November, 1988</a:t>
            </a:r>
          </a:p>
          <a:p>
            <a:pPr lvl="1"/>
            <a:r>
              <a:rPr lang="en-US" dirty="0"/>
              <a:t>Internet Worm attacks thousands of Internet hosts.</a:t>
            </a:r>
          </a:p>
          <a:p>
            <a:pPr lvl="1"/>
            <a:r>
              <a:rPr lang="en-US" dirty="0"/>
              <a:t>How did it happen?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858000" cy="573088"/>
          </a:xfrm>
        </p:spPr>
        <p:txBody>
          <a:bodyPr/>
          <a:lstStyle/>
          <a:p>
            <a:r>
              <a:rPr lang="en-US" dirty="0"/>
              <a:t>Internet </a:t>
            </a:r>
            <a:r>
              <a:rPr lang="en-US" dirty="0" smtClean="0"/>
              <a:t>Worm</a:t>
            </a:r>
            <a:endParaRPr lang="en-US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7387" cy="4902740"/>
          </a:xfrm>
        </p:spPr>
        <p:txBody>
          <a:bodyPr/>
          <a:lstStyle/>
          <a:p>
            <a:r>
              <a:rPr lang="en-US" dirty="0"/>
              <a:t>November, 1988</a:t>
            </a:r>
          </a:p>
          <a:p>
            <a:pPr lvl="1"/>
            <a:r>
              <a:rPr lang="en-US" dirty="0"/>
              <a:t>Internet Worm attacks thousands of Internet hosts.</a:t>
            </a:r>
          </a:p>
          <a:p>
            <a:pPr lvl="1"/>
            <a:r>
              <a:rPr lang="en-US" dirty="0"/>
              <a:t>How did it happen?</a:t>
            </a:r>
          </a:p>
          <a:p>
            <a:endParaRPr lang="en-US" dirty="0"/>
          </a:p>
          <a:p>
            <a:r>
              <a:rPr lang="en-US" dirty="0"/>
              <a:t>The Internet Worm </a:t>
            </a:r>
            <a:r>
              <a:rPr lang="en-US" dirty="0" smtClean="0"/>
              <a:t>was </a:t>
            </a:r>
            <a:r>
              <a:rPr lang="en-US" dirty="0"/>
              <a:t>based on </a:t>
            </a:r>
            <a:r>
              <a:rPr lang="en-US" i="1" dirty="0"/>
              <a:t>stack buffer overflow</a:t>
            </a:r>
            <a:r>
              <a:rPr lang="en-US" dirty="0"/>
              <a:t> exploits!</a:t>
            </a:r>
          </a:p>
          <a:p>
            <a:pPr lvl="2"/>
            <a:r>
              <a:rPr lang="en-US" dirty="0"/>
              <a:t>many Unix functions do not check argument sizes</a:t>
            </a:r>
          </a:p>
          <a:p>
            <a:pPr lvl="2"/>
            <a:r>
              <a:rPr lang="en-US" dirty="0"/>
              <a:t>allows target buffers to overflow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126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2093" cy="762000"/>
          </a:xfrm>
        </p:spPr>
        <p:txBody>
          <a:bodyPr/>
          <a:lstStyle/>
          <a:p>
            <a:r>
              <a:rPr lang="en-US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Anything interesting?</a:t>
            </a:r>
            <a:endParaRPr lang="en-US" dirty="0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9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592093" cy="762000"/>
          </a:xfrm>
        </p:spPr>
        <p:txBody>
          <a:bodyPr/>
          <a:lstStyle/>
          <a:p>
            <a:r>
              <a:rPr lang="en-US"/>
              <a:t>String Library Code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791200"/>
          </a:xfrm>
        </p:spPr>
        <p:txBody>
          <a:bodyPr/>
          <a:lstStyle/>
          <a:p>
            <a:r>
              <a:rPr lang="en-US" dirty="0"/>
              <a:t>Implementation of Unix function </a:t>
            </a:r>
            <a:r>
              <a:rPr lang="en-US" dirty="0">
                <a:latin typeface="Courier New" pitchFamily="49" charset="0"/>
              </a:rPr>
              <a:t>gets()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No way </a:t>
            </a:r>
            <a:r>
              <a:rPr lang="en-US" dirty="0"/>
              <a:t>to specify limit on number of characters to </a:t>
            </a:r>
            <a:r>
              <a:rPr lang="en-US" dirty="0" smtClean="0"/>
              <a:t>read</a:t>
            </a:r>
            <a:endParaRPr lang="en-US" dirty="0"/>
          </a:p>
          <a:p>
            <a:r>
              <a:rPr lang="en-US" dirty="0"/>
              <a:t>Similar problems with other Unix functions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strcpy</a:t>
            </a:r>
            <a:r>
              <a:rPr lang="en-US" dirty="0"/>
              <a:t>: Copies string of arbitrary length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b="1" dirty="0"/>
              <a:t>, </a:t>
            </a:r>
            <a:r>
              <a:rPr lang="en-US" b="1" dirty="0" err="1">
                <a:latin typeface="Courier New" pitchFamily="49" charset="0"/>
              </a:rPr>
              <a:t>sscanf</a:t>
            </a:r>
            <a:r>
              <a:rPr lang="en-US" b="1" dirty="0"/>
              <a:t>, </a:t>
            </a:r>
            <a:r>
              <a:rPr lang="en-US" dirty="0"/>
              <a:t>when given </a:t>
            </a:r>
            <a:r>
              <a:rPr lang="en-US" b="1" dirty="0">
                <a:latin typeface="Courier New" pitchFamily="49" charset="0"/>
              </a:rPr>
              <a:t>%s</a:t>
            </a:r>
            <a:r>
              <a:rPr lang="en-US" dirty="0"/>
              <a:t> conversion specification</a:t>
            </a:r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838200" y="1524000"/>
            <a:ext cx="5410200" cy="33972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/* Get string from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stdin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*/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char *gets(char *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)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800" dirty="0">
                <a:latin typeface="Courier New" pitchFamily="49" charset="0"/>
                <a:ea typeface="MS Mincho" pitchFamily="49" charset="-128"/>
              </a:rPr>
            </a:br>
            <a:r>
              <a:rPr lang="en-US" sz="1800" dirty="0">
                <a:latin typeface="Courier New" pitchFamily="49" charset="0"/>
                <a:ea typeface="MS Mincho" pitchFamily="49" charset="-128"/>
              </a:rPr>
              <a:t>   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int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char *p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while (c != EOF &amp;&amp; c != '\n') {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*p++ = c;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    c =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getchar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();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}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*p = '\0';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    return </a:t>
            </a:r>
            <a:r>
              <a:rPr lang="en-US" sz="1800" dirty="0" err="1">
                <a:latin typeface="Courier New" pitchFamily="49" charset="0"/>
                <a:ea typeface="MS Mincho" pitchFamily="49" charset="-128"/>
              </a:rPr>
              <a:t>dest</a:t>
            </a:r>
            <a:r>
              <a:rPr lang="en-US" sz="1800" dirty="0">
                <a:latin typeface="Courier New" pitchFamily="49" charset="0"/>
                <a:ea typeface="MS Mincho" pitchFamily="49" charset="-128"/>
              </a:rPr>
              <a:t>;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8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54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33400"/>
            <a:ext cx="6413500" cy="573088"/>
          </a:xfrm>
        </p:spPr>
        <p:txBody>
          <a:bodyPr/>
          <a:lstStyle/>
          <a:p>
            <a:r>
              <a:rPr lang="en-US"/>
              <a:t>Vulnerable Buffer Code</a:t>
            </a:r>
          </a:p>
        </p:txBody>
      </p:sp>
      <p:sp>
        <p:nvSpPr>
          <p:cNvPr id="358403" name="Rectangle 3"/>
          <p:cNvSpPr>
            <a:spLocks noChangeArrowheads="1"/>
          </p:cNvSpPr>
          <p:nvPr/>
        </p:nvSpPr>
        <p:spPr bwMode="auto">
          <a:xfrm>
            <a:off x="609600" y="3124200"/>
            <a:ext cx="3657600" cy="156709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int main()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printf("Type a string:");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echo();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  return 0;</a:t>
            </a:r>
            <a:br>
              <a:rPr lang="en-US" sz="1600">
                <a:latin typeface="Courier New" pitchFamily="49" charset="0"/>
                <a:ea typeface="MS Mincho" pitchFamily="49" charset="-128"/>
              </a:rPr>
            </a:br>
            <a:r>
              <a:rPr lang="en-US" sz="160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358404" name="Rectangle 4"/>
          <p:cNvSpPr>
            <a:spLocks noChangeArrowheads="1"/>
          </p:cNvSpPr>
          <p:nvPr/>
        </p:nvSpPr>
        <p:spPr bwMode="auto">
          <a:xfrm>
            <a:off x="609600" y="1219200"/>
            <a:ext cx="5029200" cy="181331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/* Echo Line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void echo()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{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char 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[4];  /* Way too small! */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gets(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    puts(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);</a:t>
            </a:r>
            <a:br>
              <a:rPr lang="en-US" sz="1600" dirty="0">
                <a:latin typeface="Courier New" pitchFamily="49" charset="0"/>
                <a:ea typeface="MS Mincho" pitchFamily="49" charset="-128"/>
              </a:rPr>
            </a:br>
            <a:r>
              <a:rPr lang="en-US" sz="1600" dirty="0">
                <a:latin typeface="Courier New" pitchFamily="49" charset="0"/>
                <a:ea typeface="MS Mincho" pitchFamily="49" charset="-128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648200" y="3905736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unix&gt;</a:t>
            </a:r>
            <a:r>
              <a:rPr lang="en-US" sz="1600" i="1">
                <a:latin typeface="Courier New" pitchFamily="49" charset="0"/>
                <a:ea typeface="MS Mincho" pitchFamily="49" charset="-128"/>
              </a:rPr>
              <a:t>./bufdemo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Type a string:</a:t>
            </a:r>
            <a:r>
              <a:rPr lang="en-US" sz="1600" i="1">
                <a:latin typeface="Courier New" pitchFamily="49" charset="0"/>
                <a:ea typeface="MS Mincho" pitchFamily="49" charset="-128"/>
              </a:rPr>
              <a:t>1234567</a:t>
            </a: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>
                <a:latin typeface="Courier New" pitchFamily="49" charset="0"/>
                <a:ea typeface="MS Mincho" pitchFamily="49" charset="-128"/>
              </a:rPr>
              <a:t>1234567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48200" y="4810368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12345678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648200" y="5724768"/>
            <a:ext cx="4152900" cy="82843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unix</a:t>
            </a:r>
            <a:r>
              <a:rPr lang="en-US" sz="1600" dirty="0">
                <a:latin typeface="Courier New" pitchFamily="49" charset="0"/>
                <a:ea typeface="MS Mincho" pitchFamily="49" charset="-128"/>
              </a:rPr>
              <a:t>&gt;./</a:t>
            </a:r>
            <a:r>
              <a:rPr lang="en-US" sz="1600" dirty="0" err="1">
                <a:latin typeface="Courier New" pitchFamily="49" charset="0"/>
                <a:ea typeface="MS Mincho" pitchFamily="49" charset="-128"/>
              </a:rPr>
              <a:t>bufdemo</a:t>
            </a:r>
            <a:endParaRPr lang="en-US" sz="1600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Type a </a:t>
            </a:r>
            <a:r>
              <a:rPr lang="en-US" sz="1600" dirty="0" smtClean="0">
                <a:latin typeface="Courier New" pitchFamily="49" charset="0"/>
                <a:ea typeface="MS Mincho" pitchFamily="49" charset="-128"/>
              </a:rPr>
              <a:t>string:</a:t>
            </a:r>
            <a:r>
              <a:rPr lang="en-US" sz="1600" i="1" dirty="0" smtClean="0">
                <a:latin typeface="Courier New" pitchFamily="49" charset="0"/>
                <a:ea typeface="MS Mincho" pitchFamily="49" charset="-128"/>
              </a:rPr>
              <a:t>123456789ABC</a:t>
            </a:r>
            <a:endParaRPr lang="en-US" sz="1600" i="1" dirty="0">
              <a:latin typeface="Courier New" pitchFamily="49" charset="0"/>
              <a:ea typeface="MS Mincho" pitchFamily="49" charset="-128"/>
            </a:endParaRPr>
          </a:p>
          <a:p>
            <a:pPr algn="l">
              <a:lnSpc>
                <a:spcPct val="100000"/>
              </a:lnSpc>
              <a:tabLst>
                <a:tab pos="457200" algn="l"/>
                <a:tab pos="1485900" algn="l"/>
              </a:tabLst>
            </a:pPr>
            <a:r>
              <a:rPr lang="en-US" sz="1600" dirty="0">
                <a:latin typeface="Courier New" pitchFamily="49" charset="0"/>
                <a:ea typeface="MS Mincho" pitchFamily="49" charset="-128"/>
              </a:rPr>
              <a:t>Segmentation Fault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16508</TotalTime>
  <Words>1325</Words>
  <Application>Microsoft Macintosh PowerPoint</Application>
  <PresentationFormat>On-screen Show (4:3)</PresentationFormat>
  <Paragraphs>484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template2010</vt:lpstr>
      <vt:lpstr>Today</vt:lpstr>
      <vt:lpstr>IA32 Linux Memory Layout</vt:lpstr>
      <vt:lpstr>Memory Allocation Example</vt:lpstr>
      <vt:lpstr>IA32 Example Addresses</vt:lpstr>
      <vt:lpstr>Internet Worm</vt:lpstr>
      <vt:lpstr>Internet Worm</vt:lpstr>
      <vt:lpstr>String Library Code</vt:lpstr>
      <vt:lpstr>String Library Code</vt:lpstr>
      <vt:lpstr>Vulnerable Buffer Code</vt:lpstr>
      <vt:lpstr>Buffer Overflow Disassembly</vt:lpstr>
      <vt:lpstr>Buffer Overflow Stack</vt:lpstr>
      <vt:lpstr>Buffer Overflow Stack Example</vt:lpstr>
      <vt:lpstr>Buffer Overflow Example #1</vt:lpstr>
      <vt:lpstr>Buffer Overflow Example #2</vt:lpstr>
      <vt:lpstr>Buffer Overflow Example #3</vt:lpstr>
      <vt:lpstr>Malicious Use of Buffer Overflow</vt:lpstr>
      <vt:lpstr>Exploits Based on Buffer Overflows</vt:lpstr>
      <vt:lpstr>Code Red Worm</vt:lpstr>
      <vt:lpstr>Code Red Exploit Code</vt:lpstr>
      <vt:lpstr>Avoiding Overflow Vulnerability</vt:lpstr>
      <vt:lpstr>System-Level Protections</vt:lpstr>
      <vt:lpstr>Worms and Viruses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Luis Ceze</cp:lastModifiedBy>
  <cp:revision>262</cp:revision>
  <cp:lastPrinted>2011-04-25T17:53:44Z</cp:lastPrinted>
  <dcterms:created xsi:type="dcterms:W3CDTF">2010-10-31T21:59:11Z</dcterms:created>
  <dcterms:modified xsi:type="dcterms:W3CDTF">2011-10-25T01:05:59Z</dcterms:modified>
</cp:coreProperties>
</file>