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41"/>
  </p:notesMasterIdLst>
  <p:handoutMasterIdLst>
    <p:handoutMasterId r:id="rId42"/>
  </p:handoutMasterIdLst>
  <p:sldIdLst>
    <p:sldId id="542" r:id="rId2"/>
    <p:sldId id="606" r:id="rId3"/>
    <p:sldId id="607" r:id="rId4"/>
    <p:sldId id="604" r:id="rId5"/>
    <p:sldId id="601" r:id="rId6"/>
    <p:sldId id="602" r:id="rId7"/>
    <p:sldId id="603" r:id="rId8"/>
    <p:sldId id="605" r:id="rId9"/>
    <p:sldId id="588" r:id="rId10"/>
    <p:sldId id="598" r:id="rId11"/>
    <p:sldId id="595" r:id="rId12"/>
    <p:sldId id="596" r:id="rId13"/>
    <p:sldId id="597" r:id="rId14"/>
    <p:sldId id="544" r:id="rId15"/>
    <p:sldId id="589" r:id="rId16"/>
    <p:sldId id="546" r:id="rId17"/>
    <p:sldId id="547" r:id="rId18"/>
    <p:sldId id="548" r:id="rId19"/>
    <p:sldId id="550" r:id="rId20"/>
    <p:sldId id="551" r:id="rId21"/>
    <p:sldId id="552" r:id="rId22"/>
    <p:sldId id="553" r:id="rId23"/>
    <p:sldId id="554" r:id="rId24"/>
    <p:sldId id="593" r:id="rId25"/>
    <p:sldId id="556" r:id="rId26"/>
    <p:sldId id="557" r:id="rId27"/>
    <p:sldId id="558" r:id="rId28"/>
    <p:sldId id="559" r:id="rId29"/>
    <p:sldId id="590" r:id="rId30"/>
    <p:sldId id="591" r:id="rId31"/>
    <p:sldId id="565" r:id="rId32"/>
    <p:sldId id="599" r:id="rId33"/>
    <p:sldId id="566" r:id="rId34"/>
    <p:sldId id="567" r:id="rId35"/>
    <p:sldId id="569" r:id="rId36"/>
    <p:sldId id="570" r:id="rId37"/>
    <p:sldId id="571" r:id="rId38"/>
    <p:sldId id="576" r:id="rId39"/>
    <p:sldId id="600" r:id="rId40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99"/>
    <a:srgbClr val="FFFF99"/>
    <a:srgbClr val="DCB834"/>
    <a:srgbClr val="DFC03D"/>
    <a:srgbClr val="CDF1C5"/>
    <a:srgbClr val="F1C7C7"/>
    <a:srgbClr val="EFBFBF"/>
    <a:srgbClr val="C5FEB8"/>
    <a:srgbClr val="808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60" autoAdjust="0"/>
  </p:normalViewPr>
  <p:slideViewPr>
    <p:cSldViewPr snapToObjects="1">
      <p:cViewPr varScale="1">
        <p:scale>
          <a:sx n="140" d="100"/>
          <a:sy n="140" d="100"/>
        </p:scale>
        <p:origin x="-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1373D-08E4-FE43-A821-2819C71E2F2A}" type="slidenum">
              <a:rPr lang="en-US"/>
              <a:pPr/>
              <a:t>4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F53A0-65CB-4F34-857D-CE03A760535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D3F53-14EB-4059-BDB0-B9158FC4154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98307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5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00355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0240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69067" y="727175"/>
            <a:ext cx="2785534" cy="35837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110595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6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7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D4E3A-E1D3-0F42-9520-8DC912C645AD}" type="slidenum">
              <a:rPr lang="en-US"/>
              <a:pPr/>
              <a:t>8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230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washington.edu/351" TargetMode="External"/><Relationship Id="rId4" Type="http://schemas.openxmlformats.org/officeDocument/2006/relationships/hyperlink" Target="http://www.cs.cmu.edu/~2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The Hardware/Software Interface</a:t>
            </a:r>
            <a:br>
              <a:rPr lang="en-US" dirty="0" smtClean="0"/>
            </a:br>
            <a:r>
              <a:rPr lang="en-US" sz="2000" b="0" dirty="0" smtClean="0"/>
              <a:t>CSE351 Spring 2011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</a:t>
            </a:r>
            <a:r>
              <a:rPr lang="en-US" sz="2000" b="0" baseline="30000" dirty="0" smtClean="0"/>
              <a:t>st</a:t>
            </a:r>
            <a:r>
              <a:rPr lang="en-US" sz="2000" b="0" dirty="0" smtClean="0"/>
              <a:t> Lecture, March 28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Luis Ceze</a:t>
            </a:r>
          </a:p>
          <a:p>
            <a:endParaRPr lang="en-US" dirty="0" smtClean="0"/>
          </a:p>
          <a:p>
            <a:r>
              <a:rPr lang="en-US" b="1" dirty="0" smtClean="0"/>
              <a:t>Teaching Assistants:</a:t>
            </a:r>
          </a:p>
          <a:p>
            <a:r>
              <a:rPr lang="en-US" dirty="0" smtClean="0"/>
              <a:t>Aaron Miller, David Cohen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HARDWARE/SOFTWARE INTERFACE</a:t>
            </a:r>
          </a:p>
          <a:p>
            <a:r>
              <a:rPr lang="en-US" dirty="0" smtClean="0"/>
              <a:t>How does the hardware (0s and 1s, processor executing instructions) relate to the software (Java programs)?</a:t>
            </a:r>
          </a:p>
          <a:p>
            <a:r>
              <a:rPr lang="en-US" dirty="0" smtClean="0"/>
              <a:t>Computing is about abstractions (but don’t forget reality)</a:t>
            </a:r>
          </a:p>
          <a:p>
            <a:r>
              <a:rPr lang="en-US" dirty="0" smtClean="0"/>
              <a:t>What are the abstractions that we use?</a:t>
            </a:r>
          </a:p>
          <a:p>
            <a:r>
              <a:rPr lang="en-US" dirty="0" smtClean="0"/>
              <a:t>What do YOU need to know about them?</a:t>
            </a:r>
          </a:p>
          <a:p>
            <a:pPr lvl="1"/>
            <a:r>
              <a:rPr lang="en-US" dirty="0" smtClean="0"/>
              <a:t>When do they break down and you have to peek under the hood?</a:t>
            </a:r>
          </a:p>
          <a:p>
            <a:pPr lvl="1"/>
            <a:r>
              <a:rPr lang="en-US" dirty="0" smtClean="0"/>
              <a:t>What assumptions are being made that may or may not hold in a new context or for a new technology?</a:t>
            </a:r>
          </a:p>
          <a:p>
            <a:pPr lvl="1"/>
            <a:r>
              <a:rPr lang="en-US" dirty="0" smtClean="0"/>
              <a:t>What bugs can they cause and how do you find them?</a:t>
            </a:r>
          </a:p>
          <a:p>
            <a:r>
              <a:rPr lang="en-US" dirty="0" smtClean="0"/>
              <a:t>Become a better programmer and begin to understand the thought processes that go into building computer systems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digital systems represent everything as 0s and 1s</a:t>
            </a:r>
          </a:p>
          <a:p>
            <a:r>
              <a:rPr lang="en-US" dirty="0" smtClean="0"/>
              <a:t>Everything includes:</a:t>
            </a:r>
          </a:p>
          <a:p>
            <a:pPr lvl="1"/>
            <a:r>
              <a:rPr lang="en-US" dirty="0" smtClean="0"/>
              <a:t>Numbers – integers and floating point</a:t>
            </a:r>
          </a:p>
          <a:p>
            <a:pPr lvl="1"/>
            <a:r>
              <a:rPr lang="en-US" dirty="0" smtClean="0"/>
              <a:t>Characters – the building blocks of strings</a:t>
            </a:r>
          </a:p>
          <a:p>
            <a:pPr lvl="1"/>
            <a:r>
              <a:rPr lang="en-US" dirty="0" smtClean="0"/>
              <a:t>Instructions – the directives to the CPU that make up a program</a:t>
            </a:r>
          </a:p>
          <a:p>
            <a:pPr lvl="1"/>
            <a:r>
              <a:rPr lang="en-US" dirty="0" smtClean="0"/>
              <a:t>Pointers – addresses of data objects in memory</a:t>
            </a:r>
          </a:p>
          <a:p>
            <a:r>
              <a:rPr lang="en-US" dirty="0" smtClean="0"/>
              <a:t>These encodings are stored in registers, caches, memories, disks, etc.</a:t>
            </a:r>
          </a:p>
          <a:p>
            <a:r>
              <a:rPr lang="en-US" dirty="0" smtClean="0"/>
              <a:t>They all need addresses</a:t>
            </a:r>
          </a:p>
          <a:p>
            <a:pPr lvl="1"/>
            <a:r>
              <a:rPr lang="en-US" dirty="0" smtClean="0"/>
              <a:t>A way to find them</a:t>
            </a:r>
          </a:p>
          <a:p>
            <a:pPr lvl="1"/>
            <a:r>
              <a:rPr lang="en-US" dirty="0" smtClean="0"/>
              <a:t>Find a new place to put a new item </a:t>
            </a:r>
          </a:p>
          <a:p>
            <a:pPr lvl="1"/>
            <a:r>
              <a:rPr lang="en-US" dirty="0" smtClean="0"/>
              <a:t>Reclaim the place in memory when data no longer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2: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big gap between how we think about programs and data and the 0s and 1s of computers</a:t>
            </a:r>
          </a:p>
          <a:p>
            <a:r>
              <a:rPr lang="en-US" dirty="0" smtClean="0"/>
              <a:t>Need languages to describe what we mean</a:t>
            </a:r>
          </a:p>
          <a:p>
            <a:r>
              <a:rPr lang="en-US" dirty="0" smtClean="0"/>
              <a:t>Languages need to be translated one step at a time</a:t>
            </a:r>
          </a:p>
          <a:p>
            <a:pPr lvl="1"/>
            <a:r>
              <a:rPr lang="en-US" dirty="0" smtClean="0"/>
              <a:t>Word-by-word</a:t>
            </a:r>
          </a:p>
          <a:p>
            <a:pPr lvl="1"/>
            <a:r>
              <a:rPr lang="en-US" dirty="0" smtClean="0"/>
              <a:t>Phrase structures</a:t>
            </a:r>
          </a:p>
          <a:p>
            <a:pPr lvl="1"/>
            <a:r>
              <a:rPr lang="en-US" dirty="0" smtClean="0"/>
              <a:t>Grammar</a:t>
            </a:r>
          </a:p>
          <a:p>
            <a:r>
              <a:rPr lang="en-US" dirty="0" smtClean="0"/>
              <a:t>We know Java as a programming language</a:t>
            </a:r>
          </a:p>
          <a:p>
            <a:pPr lvl="1"/>
            <a:r>
              <a:rPr lang="en-US" dirty="0" smtClean="0"/>
              <a:t>Have to work our way down to the 0s and 1s of computers</a:t>
            </a:r>
          </a:p>
          <a:p>
            <a:pPr lvl="1"/>
            <a:r>
              <a:rPr lang="en-US" dirty="0" smtClean="0"/>
              <a:t>Try not to lose anything in translation!</a:t>
            </a:r>
          </a:p>
          <a:p>
            <a:pPr lvl="1"/>
            <a:r>
              <a:rPr lang="en-US" dirty="0" smtClean="0"/>
              <a:t>We’ll encounter Java byte-codes, C language, assembly language, and machine code (for the X86 family of CPU architectures)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Theme 3: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computers orchestrate the many things they are doing – seemingly in parallel</a:t>
            </a:r>
          </a:p>
          <a:p>
            <a:r>
              <a:rPr lang="en-US" dirty="0" smtClean="0"/>
              <a:t>What do we have to keep track of when we call a method, and then another, and then another, and so on</a:t>
            </a:r>
          </a:p>
          <a:p>
            <a:r>
              <a:rPr lang="en-US" dirty="0" smtClean="0"/>
              <a:t>How do we know what to do upon “return”</a:t>
            </a:r>
          </a:p>
          <a:p>
            <a:r>
              <a:rPr lang="en-US" dirty="0" smtClean="0"/>
              <a:t>User programs and operating systems</a:t>
            </a:r>
          </a:p>
          <a:p>
            <a:pPr lvl="1"/>
            <a:r>
              <a:rPr lang="en-US" dirty="0" smtClean="0"/>
              <a:t>Multiple user programs</a:t>
            </a:r>
          </a:p>
          <a:p>
            <a:pPr lvl="1"/>
            <a:r>
              <a:rPr lang="en-US" dirty="0" smtClean="0"/>
              <a:t>Operating system has to orchestrate them all </a:t>
            </a:r>
          </a:p>
          <a:p>
            <a:pPr lvl="2"/>
            <a:r>
              <a:rPr lang="en-US" dirty="0" smtClean="0"/>
              <a:t>Each gets a share of computing cycles</a:t>
            </a:r>
          </a:p>
          <a:p>
            <a:pPr lvl="2"/>
            <a:r>
              <a:rPr lang="en-US" dirty="0" smtClean="0"/>
              <a:t>They may need to share system resources (memory, I/O, disks)</a:t>
            </a:r>
          </a:p>
          <a:p>
            <a:pPr lvl="1"/>
            <a:r>
              <a:rPr lang="en-US" dirty="0" smtClean="0"/>
              <a:t>Yielding and taking control of the processor</a:t>
            </a:r>
          </a:p>
          <a:p>
            <a:pPr lvl="2"/>
            <a:r>
              <a:rPr lang="en-US" dirty="0" smtClean="0"/>
              <a:t>Voluntary or by force?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US" dirty="0" smtClean="0"/>
              <a:t>Course Outcomes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Foundation: basics of high-level programming (Java)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Understanding of some of the abstractions that exist between programs and the hardware they run on, why they exist, and how they build upon each other</a:t>
            </a:r>
          </a:p>
          <a:p>
            <a:r>
              <a:rPr lang="en-US" dirty="0" smtClean="0"/>
              <a:t>Knowledge of some of the details of underlying implementations</a:t>
            </a:r>
          </a:p>
          <a:p>
            <a:r>
              <a:rPr lang="en-US" dirty="0" smtClean="0"/>
              <a:t>Become </a:t>
            </a:r>
            <a:r>
              <a:rPr lang="en-US" dirty="0"/>
              <a:t>more effective programmers</a:t>
            </a:r>
          </a:p>
          <a:p>
            <a:pPr lvl="1"/>
            <a:r>
              <a:rPr lang="en-US" dirty="0" smtClean="0"/>
              <a:t>More efficient at finding and eliminating bugs</a:t>
            </a:r>
          </a:p>
          <a:p>
            <a:pPr lvl="1"/>
            <a:r>
              <a:rPr lang="en-US" dirty="0" smtClean="0"/>
              <a:t>Understand the many factors that influence program performance</a:t>
            </a:r>
          </a:p>
          <a:p>
            <a:pPr lvl="1"/>
            <a:r>
              <a:rPr lang="en-US" dirty="0" smtClean="0"/>
              <a:t>Facility with some of the many languages that we use to describe programs and data</a:t>
            </a:r>
          </a:p>
          <a:p>
            <a:r>
              <a:rPr lang="en-US" dirty="0" smtClean="0"/>
              <a:t>Prepare </a:t>
            </a:r>
            <a:r>
              <a:rPr lang="en-US" dirty="0"/>
              <a:t>for later </a:t>
            </a:r>
            <a:r>
              <a:rPr lang="en-US" dirty="0" smtClean="0"/>
              <a:t>classes </a:t>
            </a:r>
            <a:r>
              <a:rPr lang="en-US" dirty="0"/>
              <a:t>in </a:t>
            </a:r>
            <a:r>
              <a:rPr lang="en-US" dirty="0" smtClean="0"/>
              <a:t>CSE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1: </a:t>
            </a:r>
            <a:r>
              <a:rPr lang="en-US" dirty="0" err="1" smtClean="0"/>
              <a:t>Ints</a:t>
            </a:r>
            <a:r>
              <a:rPr lang="en-US" dirty="0" smtClean="0"/>
              <a:t> ≠ Integers &amp; Floats ≠ </a:t>
            </a:r>
            <a:r>
              <a:rPr lang="en-US" dirty="0" err="1" smtClean="0"/>
              <a:t>Reals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Representations are finite</a:t>
            </a:r>
          </a:p>
          <a:p>
            <a:r>
              <a:rPr lang="en-US" dirty="0" smtClean="0"/>
              <a:t>Example 1: Is x</a:t>
            </a:r>
            <a:r>
              <a:rPr lang="en-US" baseline="30000" dirty="0" smtClean="0"/>
              <a:t>2</a:t>
            </a:r>
            <a:r>
              <a:rPr lang="en-US" dirty="0" smtClean="0"/>
              <a:t> ≥ 0?</a:t>
            </a:r>
          </a:p>
          <a:p>
            <a:pPr lvl="1"/>
            <a:r>
              <a:rPr lang="en-US" dirty="0" smtClean="0"/>
              <a:t>Floats: Yes!</a:t>
            </a:r>
          </a:p>
          <a:p>
            <a:pPr lvl="1"/>
            <a:r>
              <a:rPr lang="en-US" dirty="0" err="1" smtClean="0"/>
              <a:t>Ints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 40000 * 40000  --&gt; 1600000000</a:t>
            </a:r>
          </a:p>
          <a:p>
            <a:pPr lvl="2"/>
            <a:r>
              <a:rPr lang="en-US" dirty="0" smtClean="0"/>
              <a:t> 50000 * 50000  --&gt; ??</a:t>
            </a:r>
          </a:p>
          <a:p>
            <a:r>
              <a:rPr lang="en-US" dirty="0" smtClean="0"/>
              <a:t>Example 2: Is (x + y) + z  =  x + (y + z)?</a:t>
            </a:r>
          </a:p>
          <a:p>
            <a:pPr lvl="1"/>
            <a:r>
              <a:rPr lang="en-US" dirty="0" smtClean="0"/>
              <a:t>Unsigned &amp; Signed </a:t>
            </a:r>
            <a:r>
              <a:rPr lang="en-US" dirty="0" err="1" smtClean="0"/>
              <a:t>Ints</a:t>
            </a:r>
            <a:r>
              <a:rPr lang="en-US" dirty="0" smtClean="0"/>
              <a:t>: Yes!</a:t>
            </a:r>
          </a:p>
          <a:p>
            <a:pPr lvl="1"/>
            <a:r>
              <a:rPr lang="en-US" dirty="0" smtClean="0"/>
              <a:t>Floats:	</a:t>
            </a:r>
          </a:p>
          <a:p>
            <a:pPr lvl="2"/>
            <a:r>
              <a:rPr lang="en-US" dirty="0" smtClean="0"/>
              <a:t> (1e20 + -1e20) + 3.14 --&gt; 3.14</a:t>
            </a:r>
          </a:p>
          <a:p>
            <a:pPr lvl="2"/>
            <a:r>
              <a:rPr lang="en-US" dirty="0" smtClean="0"/>
              <a:t> 1e20 + (-1e20 + 3.14) --&gt; 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Security Example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4495799"/>
            <a:ext cx="8366125" cy="1676401"/>
          </a:xfrm>
        </p:spPr>
        <p:txBody>
          <a:bodyPr/>
          <a:lstStyle/>
          <a:p>
            <a:r>
              <a:rPr lang="en-US" dirty="0"/>
              <a:t>Similar to code found in FreeBSD’s implementation of </a:t>
            </a:r>
            <a:r>
              <a:rPr lang="en-US" dirty="0" err="1" smtClean="0"/>
              <a:t>getpeername</a:t>
            </a:r>
            <a:endParaRPr lang="en-US" dirty="0"/>
          </a:p>
          <a:p>
            <a:r>
              <a:rPr lang="en-US" dirty="0"/>
              <a:t>There are legions of smart people trying to find vulnerabilities in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2288" y="1450975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char </a:t>
            </a:r>
            <a:r>
              <a:rPr lang="en-US" sz="1600" dirty="0" err="1" smtClean="0">
                <a:latin typeface="Courier New" pitchFamily="49" charset="0"/>
              </a:rPr>
              <a:t>kbuf</a:t>
            </a:r>
            <a:r>
              <a:rPr lang="en-US" sz="1600" dirty="0" smtClean="0">
                <a:latin typeface="Courier New" pitchFamily="49" charset="0"/>
              </a:rPr>
              <a:t>[KSIZE];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 smtClean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/* Copy at most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copy_from_kernel</a:t>
            </a:r>
            <a:r>
              <a:rPr lang="en-US" sz="1600" dirty="0" smtClean="0">
                <a:latin typeface="Courier New" pitchFamily="49" charset="0"/>
              </a:rPr>
              <a:t>(void *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/* Byte count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is minimum of buffer size and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memcpy</a:t>
            </a:r>
            <a:r>
              <a:rPr lang="en-US" sz="1600" dirty="0" smtClean="0">
                <a:latin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kbuf, len);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Usage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522288" y="1450975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[KSIZE</a:t>
            </a:r>
            <a:r>
              <a:rPr lang="en-US" sz="1600" dirty="0" smtClean="0">
                <a:latin typeface="Courier New" pitchFamily="49" charset="0"/>
              </a:rPr>
              <a:t>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Copy at most maxlen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int copy_from_kernel(void *user_dest, int maxlen)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Byte count len is minimum of buffer size and maxlen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memcpy</a:t>
            </a:r>
            <a:r>
              <a:rPr lang="en-US" sz="1600" dirty="0" smtClean="0">
                <a:latin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kbuf, len);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len;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22288" y="4495800"/>
            <a:ext cx="8164512" cy="1838325"/>
          </a:xfrm>
          <a:prstGeom prst="rect">
            <a:avLst/>
          </a:prstGeom>
          <a:solidFill>
            <a:srgbClr val="CDF1C5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getstuff</a:t>
            </a:r>
            <a:r>
              <a:rPr lang="en-US" sz="1600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[MSIZE];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, 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(“%s\n”,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Malicious Usage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522288" y="1447800"/>
            <a:ext cx="8205771" cy="279820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/* Kernel memory region holding user-accessible data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#define KSIZE 1024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char </a:t>
            </a:r>
            <a:r>
              <a:rPr lang="en-US" sz="1600" dirty="0" err="1" smtClean="0">
                <a:latin typeface="Courier New" pitchFamily="49" charset="0"/>
              </a:rPr>
              <a:t>kbuf</a:t>
            </a:r>
            <a:r>
              <a:rPr lang="en-US" sz="1600" dirty="0" smtClean="0">
                <a:latin typeface="Courier New" pitchFamily="49" charset="0"/>
              </a:rPr>
              <a:t>[KSIZE];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KSIZE;</a:t>
            </a:r>
          </a:p>
          <a:p>
            <a:pPr>
              <a:tabLst>
                <a:tab pos="914400" algn="l"/>
                <a:tab pos="2286000" algn="l"/>
              </a:tabLst>
            </a:pPr>
            <a:endParaRPr lang="en-US" sz="1600" dirty="0" smtClean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/* Copy at most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bytes from kernel region to user buffer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copy_from_kernel</a:t>
            </a:r>
            <a:r>
              <a:rPr lang="en-US" sz="1600" dirty="0" smtClean="0">
                <a:latin typeface="Courier New" pitchFamily="49" charset="0"/>
              </a:rPr>
              <a:t>(void *</a:t>
            </a:r>
            <a:r>
              <a:rPr lang="en-US" sz="1600" dirty="0" err="1" smtClean="0">
                <a:latin typeface="Courier New" pitchFamily="49" charset="0"/>
              </a:rPr>
              <a:t>user_dest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{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/* Byte count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is minimum of buffer size and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 */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if (KSIZE &gt;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 err="1" smtClean="0">
                <a:latin typeface="Courier New" pitchFamily="49" charset="0"/>
              </a:rPr>
              <a:t>len</a:t>
            </a:r>
            <a:r>
              <a:rPr lang="en-US" sz="1600" dirty="0" smtClean="0">
                <a:latin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</a:rPr>
              <a:t>maxlen</a:t>
            </a:r>
            <a:r>
              <a:rPr lang="en-US" sz="1600" dirty="0" smtClean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memcpy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user_dest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kbuf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22288" y="4495800"/>
            <a:ext cx="8164512" cy="1838325"/>
          </a:xfrm>
          <a:prstGeom prst="rect">
            <a:avLst/>
          </a:prstGeom>
          <a:solidFill>
            <a:srgbClr val="F1C7C7"/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#define MSIZE 528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getstuff</a:t>
            </a:r>
            <a:r>
              <a:rPr lang="en-US" sz="1600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[MSIZE];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copy_from_kernel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mybuf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CC0000"/>
                </a:solidFill>
                <a:latin typeface="Courier New" pitchFamily="49" charset="0"/>
              </a:rPr>
              <a:t>-</a:t>
            </a:r>
            <a:r>
              <a:rPr lang="en-US" sz="1600" dirty="0">
                <a:latin typeface="Courier New" pitchFamily="49" charset="0"/>
              </a:rPr>
              <a:t>MSIZE);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. . .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2: You’ve Got to Know Assembly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Chances </a:t>
            </a:r>
            <a:r>
              <a:rPr lang="en-US" dirty="0"/>
              <a:t>are, you’ll never write </a:t>
            </a:r>
            <a:r>
              <a:rPr lang="en-US" dirty="0" smtClean="0"/>
              <a:t>a program </a:t>
            </a:r>
            <a:r>
              <a:rPr lang="en-US" dirty="0"/>
              <a:t>in </a:t>
            </a:r>
            <a:r>
              <a:rPr lang="en-US" dirty="0" smtClean="0"/>
              <a:t>assembly code</a:t>
            </a:r>
            <a:endParaRPr lang="en-US" dirty="0"/>
          </a:p>
          <a:p>
            <a:pPr lvl="1"/>
            <a:r>
              <a:rPr lang="en-US" dirty="0"/>
              <a:t>Compilers are much better </a:t>
            </a:r>
            <a:r>
              <a:rPr lang="en-US" dirty="0" smtClean="0"/>
              <a:t>and </a:t>
            </a:r>
            <a:r>
              <a:rPr lang="en-US" dirty="0"/>
              <a:t>more patient than you are</a:t>
            </a:r>
          </a:p>
          <a:p>
            <a:r>
              <a:rPr lang="en-US" dirty="0" smtClean="0"/>
              <a:t>But: Understanding </a:t>
            </a:r>
            <a:r>
              <a:rPr lang="en-US" dirty="0"/>
              <a:t>assembly </a:t>
            </a:r>
            <a:r>
              <a:rPr lang="en-US" dirty="0" smtClean="0"/>
              <a:t>is the key </a:t>
            </a:r>
            <a:r>
              <a:rPr lang="en-US" dirty="0"/>
              <a:t>to </a:t>
            </a:r>
            <a:r>
              <a:rPr lang="en-US" dirty="0" smtClean="0"/>
              <a:t>the machine-level </a:t>
            </a:r>
            <a:r>
              <a:rPr lang="en-US" dirty="0"/>
              <a:t>execution model</a:t>
            </a:r>
          </a:p>
          <a:p>
            <a:pPr lvl="1"/>
            <a:r>
              <a:rPr lang="en-US" dirty="0"/>
              <a:t>Behavior of programs in presence of bugs</a:t>
            </a:r>
          </a:p>
          <a:p>
            <a:pPr lvl="2"/>
            <a:r>
              <a:rPr lang="en-US" dirty="0"/>
              <a:t>High-level language model breaks down</a:t>
            </a:r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 smtClean="0"/>
              <a:t>Understand optimizations done/not done by the compiler</a:t>
            </a:r>
          </a:p>
          <a:p>
            <a:pPr lvl="2"/>
            <a:r>
              <a:rPr lang="en-US" dirty="0" smtClean="0"/>
              <a:t>Understanding </a:t>
            </a:r>
            <a:r>
              <a:rPr lang="en-US" dirty="0"/>
              <a:t>sources of program inefficiency</a:t>
            </a:r>
          </a:p>
          <a:p>
            <a:pPr lvl="1"/>
            <a:r>
              <a:rPr lang="en-US" dirty="0"/>
              <a:t>Implementing system software</a:t>
            </a:r>
          </a:p>
          <a:p>
            <a:pPr lvl="2"/>
            <a:r>
              <a:rPr lang="en-US" dirty="0" smtClean="0"/>
              <a:t>Operating </a:t>
            </a:r>
            <a:r>
              <a:rPr lang="en-US" dirty="0"/>
              <a:t>systems must manage process state</a:t>
            </a:r>
          </a:p>
          <a:p>
            <a:pPr lvl="1"/>
            <a:r>
              <a:rPr lang="en-US" dirty="0"/>
              <a:t>Creating / fighting malware</a:t>
            </a:r>
          </a:p>
          <a:p>
            <a:pPr lvl="1"/>
            <a:r>
              <a:rPr lang="en-US" dirty="0"/>
              <a:t>x86 assembly is the language of </a:t>
            </a:r>
            <a:r>
              <a:rPr lang="en-US" dirty="0" smtClean="0"/>
              <a:t>choice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1137" y="6320118"/>
            <a:ext cx="298739" cy="302559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039930" indent="-33629639"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1029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8205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23087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641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146AFEE6-3977-6F45-9EA7-4C071D173697}" type="slidenum">
              <a:rPr lang="en-US" sz="1400">
                <a:solidFill>
                  <a:schemeClr val="tx1"/>
                </a:solidFill>
                <a:latin typeface="Trebuchet MS" charset="0"/>
                <a:sym typeface="Trebuchet MS" charset="0"/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Ins="137270"/>
          <a:lstStyle/>
          <a:p>
            <a:pPr marL="45588"/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Who is Luis?</a:t>
            </a:r>
          </a:p>
        </p:txBody>
      </p:sp>
      <p:pic>
        <p:nvPicPr>
          <p:cNvPr id="215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9177"/>
            <a:ext cx="2770909" cy="179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1277471"/>
            <a:ext cx="3948545" cy="28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8" y="4235824"/>
            <a:ext cx="2424545" cy="236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92728" y="4773706"/>
            <a:ext cx="3360178" cy="9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1800" dirty="0"/>
              <a:t>PhD in architecture, </a:t>
            </a:r>
          </a:p>
          <a:p>
            <a:pPr eaLnBrk="1" hangingPunct="1"/>
            <a:r>
              <a:rPr lang="en-US" sz="1800" dirty="0"/>
              <a:t>multiprocessors, parallelism,</a:t>
            </a:r>
          </a:p>
          <a:p>
            <a:pPr eaLnBrk="1" hangingPunct="1"/>
            <a:r>
              <a:rPr lang="en-US" sz="1800" dirty="0"/>
              <a:t>compilers.</a:t>
            </a:r>
          </a:p>
        </p:txBody>
      </p:sp>
    </p:spTree>
    <p:extLst>
      <p:ext uri="{BB962C8B-B14F-4D97-AF65-F5344CB8AC3E}">
        <p14:creationId xmlns:p14="http://schemas.microsoft.com/office/powerpoint/2010/main" val="42781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Assembly Code Example</a:t>
            </a:r>
          </a:p>
        </p:txBody>
      </p:sp>
      <p:sp>
        <p:nvSpPr>
          <p:cNvPr id="44038" name="Rectangle 103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Stamp Counter</a:t>
            </a:r>
          </a:p>
          <a:p>
            <a:pPr lvl="1"/>
            <a:r>
              <a:rPr lang="en-US" dirty="0"/>
              <a:t>Special 64-bit register in Intel-compatible machines</a:t>
            </a:r>
          </a:p>
          <a:p>
            <a:pPr lvl="1"/>
            <a:r>
              <a:rPr lang="en-US" dirty="0"/>
              <a:t>Incremented every clock cycle</a:t>
            </a:r>
          </a:p>
          <a:p>
            <a:pPr lvl="1"/>
            <a:r>
              <a:rPr lang="en-US" dirty="0"/>
              <a:t>Read with </a:t>
            </a:r>
            <a:r>
              <a:rPr lang="en-US" dirty="0" err="1"/>
              <a:t>rdtsc</a:t>
            </a:r>
            <a:r>
              <a:rPr lang="en-US" dirty="0"/>
              <a:t> instruction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Measure time </a:t>
            </a:r>
            <a:r>
              <a:rPr lang="en-US" dirty="0" smtClean="0"/>
              <a:t>(in clock cycles) required </a:t>
            </a:r>
            <a:r>
              <a:rPr lang="en-US" dirty="0"/>
              <a:t>by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19200" y="4114800"/>
            <a:ext cx="5972788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double t;</a:t>
            </a:r>
          </a:p>
          <a:p>
            <a:pPr marL="0" lvl="1">
              <a:buSzPct val="100000"/>
            </a:pPr>
            <a:r>
              <a:rPr lang="en-US" sz="1800" dirty="0" err="1" smtClean="0">
                <a:latin typeface="Courier New" pitchFamily="49" charset="0"/>
              </a:rPr>
              <a:t>start_counter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P();</a:t>
            </a:r>
          </a:p>
          <a:p>
            <a:pPr marL="0" lvl="1">
              <a:buSzPct val="100000"/>
            </a:pPr>
            <a:r>
              <a:rPr lang="en-US" sz="1800" dirty="0" smtClean="0">
                <a:latin typeface="Courier New" pitchFamily="49" charset="0"/>
              </a:rPr>
              <a:t>t = </a:t>
            </a:r>
            <a:r>
              <a:rPr lang="en-US" sz="1800" dirty="0" err="1" smtClean="0">
                <a:latin typeface="Courier New" pitchFamily="49" charset="0"/>
              </a:rPr>
              <a:t>get_counter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marL="0" lvl="1">
              <a:buSzPct val="100000"/>
            </a:pPr>
            <a:r>
              <a:rPr lang="en-US" sz="1800" dirty="0" err="1" smtClean="0">
                <a:latin typeface="Courier New" pitchFamily="49" charset="0"/>
              </a:rPr>
              <a:t>printf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</a:rPr>
              <a:t>P required %f clock cycles\n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</a:rPr>
              <a:t>, t);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to Read Counter</a:t>
            </a:r>
          </a:p>
        </p:txBody>
      </p:sp>
      <p:sp>
        <p:nvSpPr>
          <p:cNvPr id="45062" name="Rectangle 1030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366125" cy="1304925"/>
          </a:xfrm>
        </p:spPr>
        <p:txBody>
          <a:bodyPr/>
          <a:lstStyle/>
          <a:p>
            <a:r>
              <a:rPr lang="en-US" dirty="0"/>
              <a:t>Write small amount of assembly code using GCC’s </a:t>
            </a:r>
            <a:r>
              <a:rPr lang="en-US" dirty="0" err="1"/>
              <a:t>asm</a:t>
            </a:r>
            <a:r>
              <a:rPr lang="en-US" dirty="0"/>
              <a:t> facility</a:t>
            </a:r>
          </a:p>
          <a:p>
            <a:r>
              <a:rPr lang="en-US" dirty="0"/>
              <a:t>Inserts assembly code into machine code generated by compiler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6800" y="2819400"/>
            <a:ext cx="6937796" cy="31367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 smtClean="0">
                <a:latin typeface="Courier New" pitchFamily="49" charset="0"/>
              </a:rPr>
              <a:t>/* Set *hi and *lo to the high and low order bits</a:t>
            </a:r>
          </a:p>
          <a:p>
            <a:r>
              <a:rPr lang="en-US" sz="1800" dirty="0" smtClean="0">
                <a:latin typeface="Courier New" pitchFamily="49" charset="0"/>
              </a:rPr>
              <a:t>   of the cycle counter.  </a:t>
            </a:r>
          </a:p>
          <a:p>
            <a:r>
              <a:rPr lang="en-US" sz="1800" dirty="0" smtClean="0">
                <a:latin typeface="Courier New" pitchFamily="49" charset="0"/>
              </a:rPr>
              <a:t>*/</a:t>
            </a:r>
          </a:p>
          <a:p>
            <a:r>
              <a:rPr lang="en-US" sz="1800" dirty="0" smtClean="0">
                <a:latin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</a:rPr>
            </a:br>
            <a:r>
              <a:rPr lang="en-US" sz="1800" dirty="0" smtClean="0">
                <a:latin typeface="Courier New" pitchFamily="49" charset="0"/>
              </a:rPr>
              <a:t>void </a:t>
            </a:r>
            <a:r>
              <a:rPr lang="en-US" sz="1800" dirty="0" err="1" smtClean="0">
                <a:latin typeface="Courier New" pitchFamily="49" charset="0"/>
              </a:rPr>
              <a:t>access_counter</a:t>
            </a:r>
            <a:r>
              <a:rPr lang="en-US" sz="1800" dirty="0" smtClean="0">
                <a:latin typeface="Courier New" pitchFamily="49" charset="0"/>
              </a:rPr>
              <a:t>(unsigned *hi, unsigned *lo)</a:t>
            </a:r>
          </a:p>
          <a:p>
            <a:r>
              <a:rPr lang="en-US" sz="1800" dirty="0" smtClean="0">
                <a:latin typeface="Courier New" pitchFamily="49" charset="0"/>
              </a:rPr>
              <a:t>{</a:t>
            </a:r>
          </a:p>
          <a:p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</a:rPr>
              <a:t>asm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i="1" dirty="0" smtClean="0">
                <a:latin typeface="Courier New" pitchFamily="49" charset="0"/>
              </a:rPr>
              <a:t>"</a:t>
            </a:r>
            <a:r>
              <a:rPr lang="en-US" sz="1800" i="1" dirty="0" err="1" smtClean="0">
                <a:latin typeface="Courier New" pitchFamily="49" charset="0"/>
              </a:rPr>
              <a:t>rdtsc</a:t>
            </a:r>
            <a:r>
              <a:rPr lang="en-US" sz="1800" i="1" dirty="0" smtClean="0">
                <a:latin typeface="Courier New" pitchFamily="49" charset="0"/>
              </a:rPr>
              <a:t>; </a:t>
            </a:r>
            <a:r>
              <a:rPr lang="en-US" sz="1800" i="1" dirty="0" err="1" smtClean="0">
                <a:latin typeface="Courier New" pitchFamily="49" charset="0"/>
              </a:rPr>
              <a:t>movl</a:t>
            </a:r>
            <a:r>
              <a:rPr lang="en-US" sz="1800" i="1" dirty="0" smtClean="0">
                <a:latin typeface="Courier New" pitchFamily="49" charset="0"/>
              </a:rPr>
              <a:t> %%edx,%0; </a:t>
            </a:r>
            <a:r>
              <a:rPr lang="en-US" sz="1800" i="1" dirty="0" err="1" smtClean="0">
                <a:latin typeface="Courier New" pitchFamily="49" charset="0"/>
              </a:rPr>
              <a:t>movl</a:t>
            </a:r>
            <a:r>
              <a:rPr lang="en-US" sz="1800" i="1" dirty="0" smtClean="0">
                <a:latin typeface="Courier New" pitchFamily="49" charset="0"/>
              </a:rPr>
              <a:t> %%eax,%1</a:t>
            </a:r>
            <a:r>
              <a:rPr lang="en-US" sz="1800" dirty="0" smtClean="0">
                <a:latin typeface="Courier New" pitchFamily="49" charset="0"/>
              </a:rPr>
              <a:t>"</a:t>
            </a:r>
            <a:r>
              <a:rPr lang="en-US" sz="1800" i="1" dirty="0" smtClean="0">
                <a:latin typeface="Courier New" pitchFamily="49" charset="0"/>
              </a:rPr>
              <a:t>   </a:t>
            </a:r>
          </a:p>
          <a:p>
            <a:r>
              <a:rPr lang="en-US" sz="1800" i="1" dirty="0" smtClean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: "=r" (*hi), "=r" (*lo) /* output    */</a:t>
            </a:r>
          </a:p>
          <a:p>
            <a:r>
              <a:rPr lang="en-US" sz="1800" dirty="0" smtClean="0">
                <a:latin typeface="Courier New" pitchFamily="49" charset="0"/>
              </a:rPr>
              <a:t>	:                        /* input     */</a:t>
            </a:r>
          </a:p>
          <a:p>
            <a:r>
              <a:rPr lang="en-US" sz="1800" dirty="0" smtClean="0">
                <a:latin typeface="Courier New" pitchFamily="49" charset="0"/>
              </a:rPr>
              <a:t>	: "%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", "%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");       /* clobbered */</a:t>
            </a:r>
          </a:p>
          <a:p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3: Memory Matters</a:t>
            </a:r>
            <a:endParaRPr lang="en-US" sz="2800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Memory </a:t>
            </a:r>
            <a:r>
              <a:rPr lang="en-US" dirty="0"/>
              <a:t>is not unbounded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must be allocated and managed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applications are </a:t>
            </a:r>
            <a:r>
              <a:rPr lang="en-US" dirty="0" smtClean="0"/>
              <a:t>memory-dominated</a:t>
            </a:r>
            <a:endParaRPr lang="en-US" dirty="0"/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Memory referencing bugs </a:t>
            </a:r>
            <a:r>
              <a:rPr lang="en-US" dirty="0" smtClean="0"/>
              <a:t>are especially </a:t>
            </a:r>
            <a:r>
              <a:rPr lang="en-US" dirty="0"/>
              <a:t>pernicious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Effects are distant in both time and space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Memory performance is not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Cache and virtual memory effects can greatly affect program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Adapting program to characteristics of memory system can lead to major speed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Bug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600200"/>
            <a:ext cx="7315200" cy="202406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double fun(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volatile double d[1] = {3.14};</a:t>
            </a:r>
          </a:p>
          <a:p>
            <a:r>
              <a:rPr lang="en-US" sz="1800" dirty="0">
                <a:latin typeface="Courier New" pitchFamily="49" charset="0"/>
              </a:rPr>
              <a:t>  volatile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a[2];</a:t>
            </a:r>
          </a:p>
          <a:p>
            <a:r>
              <a:rPr lang="en-US" sz="1800" dirty="0">
                <a:latin typeface="Courier New" pitchFamily="49" charset="0"/>
              </a:rPr>
              <a:t>  a[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= 1073741824; /* Possibly out of bounds */</a:t>
            </a:r>
          </a:p>
          <a:p>
            <a:r>
              <a:rPr lang="en-US" sz="1800" dirty="0">
                <a:latin typeface="Courier New" pitchFamily="49" charset="0"/>
              </a:rPr>
              <a:t>  return d[0];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838200" y="3962400"/>
            <a:ext cx="7315200" cy="1474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>
                <a:latin typeface="Courier New" pitchFamily="49" charset="0"/>
              </a:rPr>
              <a:t>fun(0)  –&gt;	3.14</a:t>
            </a:r>
          </a:p>
          <a:p>
            <a:r>
              <a:rPr lang="en-US" sz="1800">
                <a:latin typeface="Courier New" pitchFamily="49" charset="0"/>
              </a:rPr>
              <a:t>fun(1)  –&gt;	3.14</a:t>
            </a:r>
          </a:p>
          <a:p>
            <a:r>
              <a:rPr lang="en-US" sz="1800">
                <a:latin typeface="Courier New" pitchFamily="49" charset="0"/>
              </a:rPr>
              <a:t>fun(2)  –&gt;	3.1399998664856</a:t>
            </a:r>
          </a:p>
          <a:p>
            <a:r>
              <a:rPr lang="en-US" sz="1800">
                <a:latin typeface="Courier New" pitchFamily="49" charset="0"/>
              </a:rPr>
              <a:t>fun(3)  –&gt;	2.00000061035156</a:t>
            </a:r>
          </a:p>
          <a:p>
            <a:r>
              <a:rPr lang="en-US" sz="1800">
                <a:latin typeface="Courier New" pitchFamily="49" charset="0"/>
              </a:rPr>
              <a:t>fun(4)  –&gt;	3.14, then segmentation fault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Bug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38200" y="1252537"/>
            <a:ext cx="7315200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double fun(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volatile double d[1] = {3.14};</a:t>
            </a:r>
          </a:p>
          <a:p>
            <a:r>
              <a:rPr lang="en-US" sz="1600" dirty="0">
                <a:latin typeface="Courier New" pitchFamily="49" charset="0"/>
              </a:rPr>
              <a:t>  volatile long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a[2];</a:t>
            </a:r>
          </a:p>
          <a:p>
            <a:r>
              <a:rPr lang="en-US" sz="1600" dirty="0">
                <a:latin typeface="Courier New" pitchFamily="49" charset="0"/>
              </a:rPr>
              <a:t> 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1073741824; /* Possibly out of bounds */</a:t>
            </a:r>
          </a:p>
          <a:p>
            <a:r>
              <a:rPr lang="en-US" sz="1600" dirty="0">
                <a:latin typeface="Courier New" pitchFamily="49" charset="0"/>
              </a:rPr>
              <a:t>  return d[0];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838200" y="3158838"/>
            <a:ext cx="7315200" cy="132087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fun(0)  –&gt;	3.14</a:t>
            </a:r>
          </a:p>
          <a:p>
            <a:r>
              <a:rPr lang="en-US" sz="1600" dirty="0">
                <a:latin typeface="Courier New" pitchFamily="49" charset="0"/>
              </a:rPr>
              <a:t>fun(1)  –&gt;	3.14</a:t>
            </a:r>
          </a:p>
          <a:p>
            <a:r>
              <a:rPr lang="en-US" sz="1600" dirty="0">
                <a:latin typeface="Courier New" pitchFamily="49" charset="0"/>
              </a:rPr>
              <a:t>fun(2)  –&gt;	3.1399998664856</a:t>
            </a:r>
          </a:p>
          <a:p>
            <a:r>
              <a:rPr lang="en-US" sz="1600" dirty="0">
                <a:latin typeface="Courier New" pitchFamily="49" charset="0"/>
              </a:rPr>
              <a:t>fun(3)  –&gt;	2.00000061035156</a:t>
            </a:r>
          </a:p>
          <a:p>
            <a:r>
              <a:rPr lang="en-US" sz="1600" dirty="0">
                <a:latin typeface="Courier New" pitchFamily="49" charset="0"/>
              </a:rPr>
              <a:t>fun(4)  –&gt;	3.14, then segmentation fault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798619" y="4800600"/>
            <a:ext cx="1844856" cy="1905000"/>
            <a:chOff x="1632" y="816"/>
            <a:chExt cx="1411" cy="1457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32" y="816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Saved State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32" y="1104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d7 … d4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32" y="1392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d3 … d0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32" y="1680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a[1]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32" y="1968"/>
              <a:ext cx="1411" cy="30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1800">
                  <a:latin typeface="Courier New" pitchFamily="49" charset="0"/>
                </a:rPr>
                <a:t>a[0]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27418" y="6324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27418" y="5943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1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627418" y="5562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2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27418" y="518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3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27418" y="4800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800">
                <a:latin typeface="Courier New" pitchFamily="49" charset="0"/>
              </a:rPr>
              <a:t>4</a:t>
            </a:r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4932218" y="4897581"/>
            <a:ext cx="228600" cy="1694319"/>
          </a:xfrm>
          <a:prstGeom prst="rightBrace">
            <a:avLst>
              <a:gd name="adj1" fmla="val 48333"/>
              <a:gd name="adj2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none" w="sm" len="sm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sz="100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237018" y="5396346"/>
            <a:ext cx="2103437" cy="7017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latin typeface="Calibri" pitchFamily="34" charset="0"/>
              </a:rPr>
              <a:t>Location </a:t>
            </a:r>
            <a:r>
              <a:rPr lang="en-US" sz="1800" dirty="0" smtClean="0">
                <a:latin typeface="Calibri" pitchFamily="34" charset="0"/>
              </a:rPr>
              <a:t>accessed by </a:t>
            </a:r>
            <a:r>
              <a:rPr lang="en-US" sz="1800" dirty="0">
                <a:latin typeface="Courier New" pitchFamily="49" charset="0"/>
              </a:rPr>
              <a:t>fun(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9222" y="4724400"/>
            <a:ext cx="178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Explanation: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Referencing Errors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smtClean="0"/>
              <a:t>(and </a:t>
            </a:r>
            <a:r>
              <a:rPr lang="en-US" dirty="0"/>
              <a:t>C</a:t>
            </a:r>
            <a:r>
              <a:rPr lang="en-US" dirty="0" smtClean="0"/>
              <a:t>++) </a:t>
            </a:r>
            <a:r>
              <a:rPr lang="en-US" dirty="0"/>
              <a:t>do not provide any memory protection</a:t>
            </a:r>
          </a:p>
          <a:p>
            <a:pPr lvl="1"/>
            <a:r>
              <a:rPr lang="en-US" dirty="0"/>
              <a:t>Out of bounds array references</a:t>
            </a:r>
          </a:p>
          <a:p>
            <a:pPr lvl="1"/>
            <a:r>
              <a:rPr lang="en-US" dirty="0"/>
              <a:t>Invalid pointer values</a:t>
            </a:r>
          </a:p>
          <a:p>
            <a:pPr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dirty="0"/>
              <a:t>Can lead to nasty bugs</a:t>
            </a:r>
          </a:p>
          <a:p>
            <a:pPr lvl="1"/>
            <a:r>
              <a:rPr lang="en-US" dirty="0"/>
              <a:t>Whether or not bug has any effect depends on system and compiler</a:t>
            </a:r>
          </a:p>
          <a:p>
            <a:pPr lvl="1"/>
            <a:r>
              <a:rPr lang="en-US" dirty="0"/>
              <a:t>Action at a distance</a:t>
            </a:r>
          </a:p>
          <a:p>
            <a:pPr lvl="2"/>
            <a:r>
              <a:rPr lang="en-US" dirty="0"/>
              <a:t>Corrupted object logically unrelated to one being accessed</a:t>
            </a:r>
          </a:p>
          <a:p>
            <a:pPr lvl="2"/>
            <a:r>
              <a:rPr lang="en-US" dirty="0"/>
              <a:t>Effect of bug may be first observed long after it is generated</a:t>
            </a:r>
          </a:p>
          <a:p>
            <a:r>
              <a:rPr lang="en-US" dirty="0"/>
              <a:t>How can I deal with this?</a:t>
            </a:r>
          </a:p>
          <a:p>
            <a:pPr lvl="1"/>
            <a:r>
              <a:rPr lang="en-US" dirty="0"/>
              <a:t>Program in Java </a:t>
            </a:r>
            <a:r>
              <a:rPr lang="en-US" dirty="0" smtClean="0"/>
              <a:t>(or C#, or ML, or …)</a:t>
            </a:r>
            <a:endParaRPr lang="en-US" dirty="0"/>
          </a:p>
          <a:p>
            <a:pPr lvl="1"/>
            <a:r>
              <a:rPr lang="en-US" dirty="0"/>
              <a:t>Understand what possible interactions may occur</a:t>
            </a:r>
          </a:p>
          <a:p>
            <a:pPr lvl="1"/>
            <a:r>
              <a:rPr lang="en-US" dirty="0"/>
              <a:t>Use or develop tools to detect referencing errors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 Performance Example</a:t>
            </a:r>
            <a:endParaRPr lang="en-US" sz="3200" i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lvl="1"/>
            <a:r>
              <a:rPr lang="en-US" dirty="0"/>
              <a:t>Including how </a:t>
            </a:r>
            <a:r>
              <a:rPr lang="en-US" dirty="0" smtClean="0"/>
              <a:t>program steps </a:t>
            </a:r>
            <a:r>
              <a:rPr lang="en-US" dirty="0"/>
              <a:t>through multi-dimensional array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876800" y="3614003"/>
            <a:ext cx="36576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copyji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[2048][2048],</a:t>
            </a:r>
          </a:p>
          <a:p>
            <a:r>
              <a:rPr lang="en-US" sz="1400" dirty="0">
                <a:latin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[2048][2048])</a:t>
            </a:r>
          </a:p>
          <a:p>
            <a:r>
              <a:rPr lang="en-US" sz="1400" dirty="0">
                <a:latin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for (j = 0; j &lt; 2048; j++)</a:t>
            </a:r>
          </a:p>
          <a:p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for (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0;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&lt; 2048;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++)</a:t>
            </a:r>
          </a:p>
          <a:p>
            <a:r>
              <a:rPr lang="en-US" sz="1400" dirty="0">
                <a:latin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][j];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0" y="3614003"/>
            <a:ext cx="3657600" cy="18129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copyij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[2048][2048],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 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[2048][2048])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for (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0;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&lt; 2048;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for (j = 0; j &lt; 2048;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</a:t>
            </a:r>
            <a:r>
              <a:rPr lang="en-US" sz="1400" dirty="0" err="1">
                <a:latin typeface="Courier New" pitchFamily="49" charset="0"/>
              </a:rPr>
              <a:t>dst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 = </a:t>
            </a:r>
            <a:r>
              <a:rPr lang="en-US" sz="1400" dirty="0" err="1">
                <a:latin typeface="Courier New" pitchFamily="49" charset="0"/>
              </a:rPr>
              <a:t>src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89219" y="4618457"/>
            <a:ext cx="1295400" cy="228600"/>
            <a:chOff x="2352" y="1440"/>
            <a:chExt cx="960" cy="144"/>
          </a:xfrm>
        </p:grpSpPr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800" y="5503128"/>
            <a:ext cx="219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21 times slower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(Pentium 4)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743" name="Slide Number Placeholder 174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42" name="Date Placeholder 1741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2088" y="1304925"/>
            <a:ext cx="4902200" cy="4995863"/>
            <a:chOff x="921" y="822"/>
            <a:chExt cx="3088" cy="3147"/>
          </a:xfrm>
        </p:grpSpPr>
        <p:sp>
          <p:nvSpPr>
            <p:cNvPr id="63492" name="Freeform 4"/>
            <p:cNvSpPr>
              <a:spLocks/>
            </p:cNvSpPr>
            <p:nvPr/>
          </p:nvSpPr>
          <p:spPr bwMode="auto">
            <a:xfrm>
              <a:off x="1001" y="2699"/>
              <a:ext cx="2927" cy="1033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2431" y="0"/>
                </a:cxn>
                <a:cxn ang="0">
                  <a:pos x="5854" y="914"/>
                </a:cxn>
                <a:cxn ang="0">
                  <a:pos x="3558" y="2066"/>
                </a:cxn>
                <a:cxn ang="0">
                  <a:pos x="0" y="882"/>
                </a:cxn>
              </a:cxnLst>
              <a:rect l="0" t="0" r="r" b="b"/>
              <a:pathLst>
                <a:path w="5854" h="2066">
                  <a:moveTo>
                    <a:pt x="0" y="882"/>
                  </a:moveTo>
                  <a:lnTo>
                    <a:pt x="2431" y="0"/>
                  </a:lnTo>
                  <a:lnTo>
                    <a:pt x="5854" y="914"/>
                  </a:lnTo>
                  <a:lnTo>
                    <a:pt x="3558" y="2066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921" y="822"/>
              <a:ext cx="1296" cy="2317"/>
            </a:xfrm>
            <a:custGeom>
              <a:avLst/>
              <a:gdLst/>
              <a:ahLst/>
              <a:cxnLst>
                <a:cxn ang="0">
                  <a:pos x="161" y="4635"/>
                </a:cxn>
                <a:cxn ang="0">
                  <a:pos x="0" y="415"/>
                </a:cxn>
                <a:cxn ang="0">
                  <a:pos x="2569" y="0"/>
                </a:cxn>
                <a:cxn ang="0">
                  <a:pos x="2592" y="3753"/>
                </a:cxn>
                <a:cxn ang="0">
                  <a:pos x="161" y="4635"/>
                </a:cxn>
              </a:cxnLst>
              <a:rect l="0" t="0" r="r" b="b"/>
              <a:pathLst>
                <a:path w="2592" h="4635">
                  <a:moveTo>
                    <a:pt x="161" y="4635"/>
                  </a:moveTo>
                  <a:lnTo>
                    <a:pt x="0" y="415"/>
                  </a:lnTo>
                  <a:lnTo>
                    <a:pt x="2569" y="0"/>
                  </a:lnTo>
                  <a:lnTo>
                    <a:pt x="2592" y="3753"/>
                  </a:lnTo>
                  <a:lnTo>
                    <a:pt x="161" y="463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2205" y="822"/>
              <a:ext cx="1804" cy="2334"/>
            </a:xfrm>
            <a:custGeom>
              <a:avLst/>
              <a:gdLst/>
              <a:ahLst/>
              <a:cxnLst>
                <a:cxn ang="0">
                  <a:pos x="23" y="3753"/>
                </a:cxn>
                <a:cxn ang="0">
                  <a:pos x="0" y="0"/>
                </a:cxn>
                <a:cxn ang="0">
                  <a:pos x="3607" y="430"/>
                </a:cxn>
                <a:cxn ang="0">
                  <a:pos x="3446" y="4667"/>
                </a:cxn>
                <a:cxn ang="0">
                  <a:pos x="23" y="3753"/>
                </a:cxn>
              </a:cxnLst>
              <a:rect l="0" t="0" r="r" b="b"/>
              <a:pathLst>
                <a:path w="3607" h="4667">
                  <a:moveTo>
                    <a:pt x="23" y="3753"/>
                  </a:moveTo>
                  <a:lnTo>
                    <a:pt x="0" y="0"/>
                  </a:lnTo>
                  <a:lnTo>
                    <a:pt x="3607" y="430"/>
                  </a:lnTo>
                  <a:lnTo>
                    <a:pt x="3446" y="4667"/>
                  </a:lnTo>
                  <a:lnTo>
                    <a:pt x="23" y="375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1001" y="2699"/>
              <a:ext cx="2927" cy="457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1266" y="0"/>
                </a:cxn>
                <a:cxn ang="0">
                  <a:pos x="3049" y="476"/>
                </a:cxn>
              </a:cxnLst>
              <a:rect l="0" t="0" r="r" b="b"/>
              <a:pathLst>
                <a:path w="3049" h="476">
                  <a:moveTo>
                    <a:pt x="0" y="459"/>
                  </a:moveTo>
                  <a:lnTo>
                    <a:pt x="1266" y="0"/>
                  </a:lnTo>
                  <a:lnTo>
                    <a:pt x="3049" y="4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989" y="2398"/>
              <a:ext cx="2952" cy="420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277" y="0"/>
                </a:cxn>
                <a:cxn ang="0">
                  <a:pos x="3075" y="437"/>
                </a:cxn>
              </a:cxnLst>
              <a:rect l="0" t="0" r="r" b="b"/>
              <a:pathLst>
                <a:path w="3075" h="437">
                  <a:moveTo>
                    <a:pt x="0" y="422"/>
                  </a:moveTo>
                  <a:lnTo>
                    <a:pt x="1277" y="0"/>
                  </a:lnTo>
                  <a:lnTo>
                    <a:pt x="3075" y="4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975" y="2093"/>
              <a:ext cx="2979" cy="382"/>
            </a:xfrm>
            <a:custGeom>
              <a:avLst/>
              <a:gdLst/>
              <a:ahLst/>
              <a:cxnLst>
                <a:cxn ang="0">
                  <a:pos x="0" y="383"/>
                </a:cxn>
                <a:cxn ang="0">
                  <a:pos x="1289" y="0"/>
                </a:cxn>
                <a:cxn ang="0">
                  <a:pos x="3103" y="398"/>
                </a:cxn>
              </a:cxnLst>
              <a:rect l="0" t="0" r="r" b="b"/>
              <a:pathLst>
                <a:path w="3103" h="398">
                  <a:moveTo>
                    <a:pt x="0" y="383"/>
                  </a:moveTo>
                  <a:lnTo>
                    <a:pt x="1289" y="0"/>
                  </a:lnTo>
                  <a:lnTo>
                    <a:pt x="3103" y="3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962" y="1783"/>
              <a:ext cx="3005" cy="342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301" y="0"/>
                </a:cxn>
                <a:cxn ang="0">
                  <a:pos x="3131" y="356"/>
                </a:cxn>
              </a:cxnLst>
              <a:rect l="0" t="0" r="r" b="b"/>
              <a:pathLst>
                <a:path w="3131" h="356">
                  <a:moveTo>
                    <a:pt x="0" y="344"/>
                  </a:moveTo>
                  <a:lnTo>
                    <a:pt x="1301" y="0"/>
                  </a:lnTo>
                  <a:lnTo>
                    <a:pt x="3131" y="3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948" y="1467"/>
              <a:ext cx="3033" cy="302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1313" y="0"/>
                </a:cxn>
                <a:cxn ang="0">
                  <a:pos x="3159" y="315"/>
                </a:cxn>
              </a:cxnLst>
              <a:rect l="0" t="0" r="r" b="b"/>
              <a:pathLst>
                <a:path w="3159" h="315">
                  <a:moveTo>
                    <a:pt x="0" y="303"/>
                  </a:moveTo>
                  <a:lnTo>
                    <a:pt x="1313" y="0"/>
                  </a:lnTo>
                  <a:lnTo>
                    <a:pt x="3159" y="3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935" y="1147"/>
              <a:ext cx="3059" cy="260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1325" y="0"/>
                </a:cxn>
                <a:cxn ang="0">
                  <a:pos x="3187" y="270"/>
                </a:cxn>
              </a:cxnLst>
              <a:rect l="0" t="0" r="r" b="b"/>
              <a:pathLst>
                <a:path w="3187" h="270">
                  <a:moveTo>
                    <a:pt x="0" y="260"/>
                  </a:moveTo>
                  <a:lnTo>
                    <a:pt x="1325" y="0"/>
                  </a:lnTo>
                  <a:lnTo>
                    <a:pt x="3187" y="2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auto">
            <a:xfrm>
              <a:off x="921" y="822"/>
              <a:ext cx="3088" cy="215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1338" y="0"/>
                </a:cxn>
                <a:cxn ang="0">
                  <a:pos x="3217" y="224"/>
                </a:cxn>
              </a:cxnLst>
              <a:rect l="0" t="0" r="r" b="b"/>
              <a:pathLst>
                <a:path w="3217" h="224">
                  <a:moveTo>
                    <a:pt x="0" y="216"/>
                  </a:moveTo>
                  <a:lnTo>
                    <a:pt x="1338" y="0"/>
                  </a:lnTo>
                  <a:lnTo>
                    <a:pt x="3217" y="22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1001" y="2699"/>
              <a:ext cx="2927" cy="1033"/>
            </a:xfrm>
            <a:custGeom>
              <a:avLst/>
              <a:gdLst/>
              <a:ahLst/>
              <a:cxnLst>
                <a:cxn ang="0">
                  <a:pos x="5854" y="914"/>
                </a:cxn>
                <a:cxn ang="0">
                  <a:pos x="3558" y="2066"/>
                </a:cxn>
                <a:cxn ang="0">
                  <a:pos x="0" y="882"/>
                </a:cxn>
                <a:cxn ang="0">
                  <a:pos x="2431" y="0"/>
                </a:cxn>
                <a:cxn ang="0">
                  <a:pos x="5854" y="914"/>
                </a:cxn>
              </a:cxnLst>
              <a:rect l="0" t="0" r="r" b="b"/>
              <a:pathLst>
                <a:path w="5854" h="2066">
                  <a:moveTo>
                    <a:pt x="5854" y="914"/>
                  </a:moveTo>
                  <a:lnTo>
                    <a:pt x="3558" y="2066"/>
                  </a:lnTo>
                  <a:lnTo>
                    <a:pt x="0" y="882"/>
                  </a:lnTo>
                  <a:lnTo>
                    <a:pt x="2431" y="0"/>
                  </a:lnTo>
                  <a:lnTo>
                    <a:pt x="5854" y="91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auto">
            <a:xfrm>
              <a:off x="921" y="822"/>
              <a:ext cx="1296" cy="2317"/>
            </a:xfrm>
            <a:custGeom>
              <a:avLst/>
              <a:gdLst/>
              <a:ahLst/>
              <a:cxnLst>
                <a:cxn ang="0">
                  <a:pos x="161" y="4635"/>
                </a:cxn>
                <a:cxn ang="0">
                  <a:pos x="0" y="415"/>
                </a:cxn>
                <a:cxn ang="0">
                  <a:pos x="2569" y="0"/>
                </a:cxn>
                <a:cxn ang="0">
                  <a:pos x="2592" y="3753"/>
                </a:cxn>
                <a:cxn ang="0">
                  <a:pos x="161" y="4635"/>
                </a:cxn>
              </a:cxnLst>
              <a:rect l="0" t="0" r="r" b="b"/>
              <a:pathLst>
                <a:path w="2592" h="4635">
                  <a:moveTo>
                    <a:pt x="161" y="4635"/>
                  </a:moveTo>
                  <a:lnTo>
                    <a:pt x="0" y="415"/>
                  </a:lnTo>
                  <a:lnTo>
                    <a:pt x="2569" y="0"/>
                  </a:lnTo>
                  <a:lnTo>
                    <a:pt x="2592" y="3753"/>
                  </a:lnTo>
                  <a:lnTo>
                    <a:pt x="161" y="4635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auto">
            <a:xfrm>
              <a:off x="2205" y="822"/>
              <a:ext cx="1804" cy="2334"/>
            </a:xfrm>
            <a:custGeom>
              <a:avLst/>
              <a:gdLst/>
              <a:ahLst/>
              <a:cxnLst>
                <a:cxn ang="0">
                  <a:pos x="23" y="3753"/>
                </a:cxn>
                <a:cxn ang="0">
                  <a:pos x="0" y="0"/>
                </a:cxn>
                <a:cxn ang="0">
                  <a:pos x="3607" y="430"/>
                </a:cxn>
                <a:cxn ang="0">
                  <a:pos x="3446" y="4667"/>
                </a:cxn>
                <a:cxn ang="0">
                  <a:pos x="23" y="3753"/>
                </a:cxn>
              </a:cxnLst>
              <a:rect l="0" t="0" r="r" b="b"/>
              <a:pathLst>
                <a:path w="3607" h="4667">
                  <a:moveTo>
                    <a:pt x="23" y="3753"/>
                  </a:moveTo>
                  <a:lnTo>
                    <a:pt x="0" y="0"/>
                  </a:lnTo>
                  <a:lnTo>
                    <a:pt x="3607" y="430"/>
                  </a:lnTo>
                  <a:lnTo>
                    <a:pt x="3446" y="4667"/>
                  </a:lnTo>
                  <a:lnTo>
                    <a:pt x="23" y="3753"/>
                  </a:lnTo>
                  <a:close/>
                </a:path>
              </a:pathLst>
            </a:custGeom>
            <a:noFill/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>
              <a:off x="1001" y="3139"/>
              <a:ext cx="1779" cy="5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1001" y="313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>
              <a:off x="1098" y="317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1197" y="3205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>
              <a:off x="1298" y="323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>
              <a:off x="1400" y="327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504" y="3306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610" y="334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1717" y="3377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1827" y="3415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>
              <a:off x="1939" y="3451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2052" y="3490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2168" y="352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30"/>
            <p:cNvSpPr>
              <a:spLocks noChangeShapeType="1"/>
            </p:cNvSpPr>
            <p:nvPr/>
          </p:nvSpPr>
          <p:spPr bwMode="auto">
            <a:xfrm>
              <a:off x="2286" y="3567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31"/>
            <p:cNvSpPr>
              <a:spLocks noChangeShapeType="1"/>
            </p:cNvSpPr>
            <p:nvPr/>
          </p:nvSpPr>
          <p:spPr bwMode="auto">
            <a:xfrm>
              <a:off x="2406" y="3607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>
              <a:off x="2528" y="364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>
              <a:off x="2653" y="3689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>
              <a:off x="2780" y="3732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Rectangle 35"/>
            <p:cNvSpPr>
              <a:spLocks noChangeArrowheads="1"/>
            </p:cNvSpPr>
            <p:nvPr/>
          </p:nvSpPr>
          <p:spPr bwMode="auto">
            <a:xfrm rot="16200000">
              <a:off x="983" y="3211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s1</a:t>
              </a:r>
              <a:endParaRPr lang="en-US"/>
            </a:p>
          </p:txBody>
        </p:sp>
        <p:sp>
          <p:nvSpPr>
            <p:cNvPr id="63524" name="Rectangle 36"/>
            <p:cNvSpPr>
              <a:spLocks noChangeArrowheads="1"/>
            </p:cNvSpPr>
            <p:nvPr/>
          </p:nvSpPr>
          <p:spPr bwMode="auto">
            <a:xfrm rot="16200000">
              <a:off x="1180" y="3276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s3</a:t>
              </a:r>
              <a:endParaRPr lang="en-US"/>
            </a:p>
          </p:txBody>
        </p:sp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 rot="16200000">
              <a:off x="1385" y="3344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s5</a:t>
              </a:r>
              <a:endParaRPr lang="en-US"/>
            </a:p>
          </p:txBody>
        </p:sp>
        <p:sp>
          <p:nvSpPr>
            <p:cNvPr id="63526" name="Rectangle 38"/>
            <p:cNvSpPr>
              <a:spLocks noChangeArrowheads="1"/>
            </p:cNvSpPr>
            <p:nvPr/>
          </p:nvSpPr>
          <p:spPr bwMode="auto">
            <a:xfrm rot="16200000">
              <a:off x="1597" y="3415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s7</a:t>
              </a:r>
              <a:endParaRPr lang="en-US"/>
            </a:p>
          </p:txBody>
        </p:sp>
        <p:sp>
          <p:nvSpPr>
            <p:cNvPr id="63527" name="Rectangle 39"/>
            <p:cNvSpPr>
              <a:spLocks noChangeArrowheads="1"/>
            </p:cNvSpPr>
            <p:nvPr/>
          </p:nvSpPr>
          <p:spPr bwMode="auto">
            <a:xfrm rot="16200000">
              <a:off x="1816" y="3488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s9</a:t>
              </a:r>
              <a:endParaRPr lang="en-US"/>
            </a:p>
          </p:txBody>
        </p:sp>
        <p:sp>
          <p:nvSpPr>
            <p:cNvPr id="63528" name="Rectangle 40"/>
            <p:cNvSpPr>
              <a:spLocks noChangeArrowheads="1"/>
            </p:cNvSpPr>
            <p:nvPr/>
          </p:nvSpPr>
          <p:spPr bwMode="auto">
            <a:xfrm rot="16200000">
              <a:off x="2016" y="3591"/>
              <a:ext cx="1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s11</a:t>
              </a:r>
              <a:endParaRPr lang="en-US"/>
            </a:p>
          </p:txBody>
        </p:sp>
        <p:sp>
          <p:nvSpPr>
            <p:cNvPr id="63529" name="Rectangle 41"/>
            <p:cNvSpPr>
              <a:spLocks noChangeArrowheads="1"/>
            </p:cNvSpPr>
            <p:nvPr/>
          </p:nvSpPr>
          <p:spPr bwMode="auto">
            <a:xfrm rot="16200000">
              <a:off x="2253" y="3669"/>
              <a:ext cx="1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s13</a:t>
              </a:r>
              <a:endParaRPr lang="en-US"/>
            </a:p>
          </p:txBody>
        </p:sp>
        <p:sp>
          <p:nvSpPr>
            <p:cNvPr id="63530" name="Rectangle 42"/>
            <p:cNvSpPr>
              <a:spLocks noChangeArrowheads="1"/>
            </p:cNvSpPr>
            <p:nvPr/>
          </p:nvSpPr>
          <p:spPr bwMode="auto">
            <a:xfrm rot="16200000">
              <a:off x="2497" y="3750"/>
              <a:ext cx="1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s15</a:t>
              </a:r>
              <a:endParaRPr lang="en-US"/>
            </a:p>
          </p:txBody>
        </p:sp>
        <p:sp>
          <p:nvSpPr>
            <p:cNvPr id="63531" name="Line 43"/>
            <p:cNvSpPr>
              <a:spLocks noChangeShapeType="1"/>
            </p:cNvSpPr>
            <p:nvPr/>
          </p:nvSpPr>
          <p:spPr bwMode="auto">
            <a:xfrm flipH="1">
              <a:off x="2780" y="3156"/>
              <a:ext cx="1148" cy="5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Line 44"/>
            <p:cNvSpPr>
              <a:spLocks noChangeShapeType="1"/>
            </p:cNvSpPr>
            <p:nvPr/>
          </p:nvSpPr>
          <p:spPr bwMode="auto">
            <a:xfrm>
              <a:off x="2780" y="3732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Line 45"/>
            <p:cNvSpPr>
              <a:spLocks noChangeShapeType="1"/>
            </p:cNvSpPr>
            <p:nvPr/>
          </p:nvSpPr>
          <p:spPr bwMode="auto">
            <a:xfrm>
              <a:off x="2881" y="3682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Line 46"/>
            <p:cNvSpPr>
              <a:spLocks noChangeShapeType="1"/>
            </p:cNvSpPr>
            <p:nvPr/>
          </p:nvSpPr>
          <p:spPr bwMode="auto">
            <a:xfrm>
              <a:off x="2979" y="3633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Line 47"/>
            <p:cNvSpPr>
              <a:spLocks noChangeShapeType="1"/>
            </p:cNvSpPr>
            <p:nvPr/>
          </p:nvSpPr>
          <p:spPr bwMode="auto">
            <a:xfrm>
              <a:off x="3075" y="3584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Line 48"/>
            <p:cNvSpPr>
              <a:spLocks noChangeShapeType="1"/>
            </p:cNvSpPr>
            <p:nvPr/>
          </p:nvSpPr>
          <p:spPr bwMode="auto">
            <a:xfrm>
              <a:off x="3168" y="3537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Line 49"/>
            <p:cNvSpPr>
              <a:spLocks noChangeShapeType="1"/>
            </p:cNvSpPr>
            <p:nvPr/>
          </p:nvSpPr>
          <p:spPr bwMode="auto">
            <a:xfrm>
              <a:off x="3260" y="3491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Line 50"/>
            <p:cNvSpPr>
              <a:spLocks noChangeShapeType="1"/>
            </p:cNvSpPr>
            <p:nvPr/>
          </p:nvSpPr>
          <p:spPr bwMode="auto">
            <a:xfrm>
              <a:off x="3349" y="344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Line 51"/>
            <p:cNvSpPr>
              <a:spLocks noChangeShapeType="1"/>
            </p:cNvSpPr>
            <p:nvPr/>
          </p:nvSpPr>
          <p:spPr bwMode="auto">
            <a:xfrm>
              <a:off x="3438" y="3401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Line 52"/>
            <p:cNvSpPr>
              <a:spLocks noChangeShapeType="1"/>
            </p:cNvSpPr>
            <p:nvPr/>
          </p:nvSpPr>
          <p:spPr bwMode="auto">
            <a:xfrm>
              <a:off x="3524" y="3358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Line 53"/>
            <p:cNvSpPr>
              <a:spLocks noChangeShapeType="1"/>
            </p:cNvSpPr>
            <p:nvPr/>
          </p:nvSpPr>
          <p:spPr bwMode="auto">
            <a:xfrm>
              <a:off x="3607" y="3316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Line 54"/>
            <p:cNvSpPr>
              <a:spLocks noChangeShapeType="1"/>
            </p:cNvSpPr>
            <p:nvPr/>
          </p:nvSpPr>
          <p:spPr bwMode="auto">
            <a:xfrm>
              <a:off x="3690" y="3275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Line 55"/>
            <p:cNvSpPr>
              <a:spLocks noChangeShapeType="1"/>
            </p:cNvSpPr>
            <p:nvPr/>
          </p:nvSpPr>
          <p:spPr bwMode="auto">
            <a:xfrm>
              <a:off x="3771" y="3234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Line 56"/>
            <p:cNvSpPr>
              <a:spLocks noChangeShapeType="1"/>
            </p:cNvSpPr>
            <p:nvPr/>
          </p:nvSpPr>
          <p:spPr bwMode="auto">
            <a:xfrm>
              <a:off x="3850" y="3195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Line 57"/>
            <p:cNvSpPr>
              <a:spLocks noChangeShapeType="1"/>
            </p:cNvSpPr>
            <p:nvPr/>
          </p:nvSpPr>
          <p:spPr bwMode="auto">
            <a:xfrm>
              <a:off x="3928" y="3156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Rectangle 58"/>
            <p:cNvSpPr>
              <a:spLocks noChangeArrowheads="1"/>
            </p:cNvSpPr>
            <p:nvPr/>
          </p:nvSpPr>
          <p:spPr bwMode="auto">
            <a:xfrm rot="16200000">
              <a:off x="2696" y="3816"/>
              <a:ext cx="17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8m</a:t>
              </a:r>
              <a:endParaRPr lang="en-US"/>
            </a:p>
          </p:txBody>
        </p:sp>
        <p:sp>
          <p:nvSpPr>
            <p:cNvPr id="63547" name="Rectangle 59"/>
            <p:cNvSpPr>
              <a:spLocks noChangeArrowheads="1"/>
            </p:cNvSpPr>
            <p:nvPr/>
          </p:nvSpPr>
          <p:spPr bwMode="auto">
            <a:xfrm rot="16200000">
              <a:off x="2895" y="3717"/>
              <a:ext cx="17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2m</a:t>
              </a:r>
              <a:endParaRPr lang="en-US"/>
            </a:p>
          </p:txBody>
        </p:sp>
        <p:sp>
          <p:nvSpPr>
            <p:cNvPr id="63548" name="Rectangle 60"/>
            <p:cNvSpPr>
              <a:spLocks noChangeArrowheads="1"/>
            </p:cNvSpPr>
            <p:nvPr/>
          </p:nvSpPr>
          <p:spPr bwMode="auto">
            <a:xfrm rot="16200000">
              <a:off x="3047" y="3659"/>
              <a:ext cx="25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512k</a:t>
              </a:r>
              <a:endParaRPr lang="en-US"/>
            </a:p>
          </p:txBody>
        </p:sp>
        <p:sp>
          <p:nvSpPr>
            <p:cNvPr id="63549" name="Rectangle 61"/>
            <p:cNvSpPr>
              <a:spLocks noChangeArrowheads="1"/>
            </p:cNvSpPr>
            <p:nvPr/>
          </p:nvSpPr>
          <p:spPr bwMode="auto">
            <a:xfrm rot="16200000">
              <a:off x="3229" y="3567"/>
              <a:ext cx="25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128k</a:t>
              </a:r>
              <a:endParaRPr lang="en-US"/>
            </a:p>
          </p:txBody>
        </p:sp>
        <p:sp>
          <p:nvSpPr>
            <p:cNvPr id="63550" name="Rectangle 62"/>
            <p:cNvSpPr>
              <a:spLocks noChangeArrowheads="1"/>
            </p:cNvSpPr>
            <p:nvPr/>
          </p:nvSpPr>
          <p:spPr bwMode="auto">
            <a:xfrm rot="16200000">
              <a:off x="3430" y="3453"/>
              <a:ext cx="19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32k</a:t>
              </a:r>
              <a:endParaRPr lang="en-US"/>
            </a:p>
          </p:txBody>
        </p:sp>
        <p:sp>
          <p:nvSpPr>
            <p:cNvPr id="63551" name="Rectangle 63"/>
            <p:cNvSpPr>
              <a:spLocks noChangeArrowheads="1"/>
            </p:cNvSpPr>
            <p:nvPr/>
          </p:nvSpPr>
          <p:spPr bwMode="auto">
            <a:xfrm rot="16200000">
              <a:off x="3623" y="3343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8k</a:t>
              </a:r>
              <a:endParaRPr lang="en-US"/>
            </a:p>
          </p:txBody>
        </p:sp>
        <p:sp>
          <p:nvSpPr>
            <p:cNvPr id="63552" name="Rectangle 64"/>
            <p:cNvSpPr>
              <a:spLocks noChangeArrowheads="1"/>
            </p:cNvSpPr>
            <p:nvPr/>
          </p:nvSpPr>
          <p:spPr bwMode="auto">
            <a:xfrm rot="16200000">
              <a:off x="3784" y="3263"/>
              <a:ext cx="14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2k</a:t>
              </a:r>
              <a:endParaRPr lang="en-US"/>
            </a:p>
          </p:txBody>
        </p:sp>
        <p:sp>
          <p:nvSpPr>
            <p:cNvPr id="63553" name="Freeform 65"/>
            <p:cNvSpPr>
              <a:spLocks/>
            </p:cNvSpPr>
            <p:nvPr/>
          </p:nvSpPr>
          <p:spPr bwMode="auto">
            <a:xfrm>
              <a:off x="2337" y="1489"/>
              <a:ext cx="20" cy="44"/>
            </a:xfrm>
            <a:custGeom>
              <a:avLst/>
              <a:gdLst/>
              <a:ahLst/>
              <a:cxnLst>
                <a:cxn ang="0">
                  <a:pos x="38" y="89"/>
                </a:cxn>
                <a:cxn ang="0">
                  <a:pos x="38" y="89"/>
                </a:cxn>
                <a:cxn ang="0">
                  <a:pos x="6" y="14"/>
                </a:cxn>
                <a:cxn ang="0">
                  <a:pos x="0" y="0"/>
                </a:cxn>
                <a:cxn ang="0">
                  <a:pos x="38" y="89"/>
                </a:cxn>
              </a:cxnLst>
              <a:rect l="0" t="0" r="r" b="b"/>
              <a:pathLst>
                <a:path w="38" h="89">
                  <a:moveTo>
                    <a:pt x="38" y="89"/>
                  </a:moveTo>
                  <a:lnTo>
                    <a:pt x="38" y="89"/>
                  </a:lnTo>
                  <a:lnTo>
                    <a:pt x="6" y="14"/>
                  </a:lnTo>
                  <a:lnTo>
                    <a:pt x="0" y="0"/>
                  </a:lnTo>
                  <a:lnTo>
                    <a:pt x="38" y="8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Line 66"/>
            <p:cNvSpPr>
              <a:spLocks noChangeShapeType="1"/>
            </p:cNvSpPr>
            <p:nvPr/>
          </p:nvSpPr>
          <p:spPr bwMode="auto">
            <a:xfrm flipH="1" flipV="1">
              <a:off x="2340" y="1496"/>
              <a:ext cx="17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67"/>
            <p:cNvSpPr>
              <a:spLocks noChangeShapeType="1"/>
            </p:cNvSpPr>
            <p:nvPr/>
          </p:nvSpPr>
          <p:spPr bwMode="auto">
            <a:xfrm flipH="1" flipV="1">
              <a:off x="2337" y="1489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Line 68"/>
            <p:cNvSpPr>
              <a:spLocks noChangeShapeType="1"/>
            </p:cNvSpPr>
            <p:nvPr/>
          </p:nvSpPr>
          <p:spPr bwMode="auto">
            <a:xfrm>
              <a:off x="2337" y="1489"/>
              <a:ext cx="20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Freeform 69"/>
            <p:cNvSpPr>
              <a:spLocks/>
            </p:cNvSpPr>
            <p:nvPr/>
          </p:nvSpPr>
          <p:spPr bwMode="auto">
            <a:xfrm>
              <a:off x="2257" y="1304"/>
              <a:ext cx="83" cy="192"/>
            </a:xfrm>
            <a:custGeom>
              <a:avLst/>
              <a:gdLst/>
              <a:ahLst/>
              <a:cxnLst>
                <a:cxn ang="0">
                  <a:pos x="161" y="370"/>
                </a:cxn>
                <a:cxn ang="0">
                  <a:pos x="167" y="384"/>
                </a:cxn>
                <a:cxn ang="0">
                  <a:pos x="25" y="69"/>
                </a:cxn>
                <a:cxn ang="0">
                  <a:pos x="0" y="0"/>
                </a:cxn>
                <a:cxn ang="0">
                  <a:pos x="161" y="370"/>
                </a:cxn>
              </a:cxnLst>
              <a:rect l="0" t="0" r="r" b="b"/>
              <a:pathLst>
                <a:path w="167" h="384">
                  <a:moveTo>
                    <a:pt x="161" y="370"/>
                  </a:moveTo>
                  <a:lnTo>
                    <a:pt x="167" y="384"/>
                  </a:lnTo>
                  <a:lnTo>
                    <a:pt x="25" y="69"/>
                  </a:lnTo>
                  <a:lnTo>
                    <a:pt x="0" y="0"/>
                  </a:lnTo>
                  <a:lnTo>
                    <a:pt x="161" y="37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Line 70"/>
            <p:cNvSpPr>
              <a:spLocks noChangeShapeType="1"/>
            </p:cNvSpPr>
            <p:nvPr/>
          </p:nvSpPr>
          <p:spPr bwMode="auto">
            <a:xfrm>
              <a:off x="2337" y="1489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Line 71"/>
            <p:cNvSpPr>
              <a:spLocks noChangeShapeType="1"/>
            </p:cNvSpPr>
            <p:nvPr/>
          </p:nvSpPr>
          <p:spPr bwMode="auto">
            <a:xfrm flipH="1" flipV="1">
              <a:off x="2269" y="1338"/>
              <a:ext cx="7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Line 72"/>
            <p:cNvSpPr>
              <a:spLocks noChangeShapeType="1"/>
            </p:cNvSpPr>
            <p:nvPr/>
          </p:nvSpPr>
          <p:spPr bwMode="auto">
            <a:xfrm>
              <a:off x="2257" y="1304"/>
              <a:ext cx="80" cy="1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Freeform 73"/>
            <p:cNvSpPr>
              <a:spLocks/>
            </p:cNvSpPr>
            <p:nvPr/>
          </p:nvSpPr>
          <p:spPr bwMode="auto">
            <a:xfrm>
              <a:off x="2169" y="1186"/>
              <a:ext cx="100" cy="152"/>
            </a:xfrm>
            <a:custGeom>
              <a:avLst/>
              <a:gdLst/>
              <a:ahLst/>
              <a:cxnLst>
                <a:cxn ang="0">
                  <a:pos x="175" y="236"/>
                </a:cxn>
                <a:cxn ang="0">
                  <a:pos x="200" y="305"/>
                </a:cxn>
                <a:cxn ang="0">
                  <a:pos x="0" y="0"/>
                </a:cxn>
                <a:cxn ang="0">
                  <a:pos x="175" y="236"/>
                </a:cxn>
                <a:cxn ang="0">
                  <a:pos x="175" y="236"/>
                </a:cxn>
              </a:cxnLst>
              <a:rect l="0" t="0" r="r" b="b"/>
              <a:pathLst>
                <a:path w="200" h="305">
                  <a:moveTo>
                    <a:pt x="175" y="236"/>
                  </a:moveTo>
                  <a:lnTo>
                    <a:pt x="200" y="305"/>
                  </a:lnTo>
                  <a:lnTo>
                    <a:pt x="0" y="0"/>
                  </a:lnTo>
                  <a:lnTo>
                    <a:pt x="175" y="236"/>
                  </a:lnTo>
                  <a:lnTo>
                    <a:pt x="175" y="23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Freeform 74"/>
            <p:cNvSpPr>
              <a:spLocks/>
            </p:cNvSpPr>
            <p:nvPr/>
          </p:nvSpPr>
          <p:spPr bwMode="auto">
            <a:xfrm>
              <a:off x="2169" y="1186"/>
              <a:ext cx="100" cy="152"/>
            </a:xfrm>
            <a:custGeom>
              <a:avLst/>
              <a:gdLst/>
              <a:ahLst/>
              <a:cxnLst>
                <a:cxn ang="0">
                  <a:pos x="91" y="123"/>
                </a:cxn>
                <a:cxn ang="0">
                  <a:pos x="0" y="0"/>
                </a:cxn>
                <a:cxn ang="0">
                  <a:pos x="104" y="159"/>
                </a:cxn>
              </a:cxnLst>
              <a:rect l="0" t="0" r="r" b="b"/>
              <a:pathLst>
                <a:path w="104" h="159">
                  <a:moveTo>
                    <a:pt x="91" y="123"/>
                  </a:moveTo>
                  <a:lnTo>
                    <a:pt x="0" y="0"/>
                  </a:lnTo>
                  <a:lnTo>
                    <a:pt x="104" y="15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Freeform 75"/>
            <p:cNvSpPr>
              <a:spLocks/>
            </p:cNvSpPr>
            <p:nvPr/>
          </p:nvSpPr>
          <p:spPr bwMode="auto">
            <a:xfrm>
              <a:off x="2357" y="1508"/>
              <a:ext cx="99" cy="204"/>
            </a:xfrm>
            <a:custGeom>
              <a:avLst/>
              <a:gdLst/>
              <a:ahLst/>
              <a:cxnLst>
                <a:cxn ang="0">
                  <a:pos x="200" y="407"/>
                </a:cxn>
                <a:cxn ang="0">
                  <a:pos x="200" y="407"/>
                </a:cxn>
                <a:cxn ang="0">
                  <a:pos x="0" y="50"/>
                </a:cxn>
                <a:cxn ang="0">
                  <a:pos x="12" y="0"/>
                </a:cxn>
                <a:cxn ang="0">
                  <a:pos x="68" y="34"/>
                </a:cxn>
                <a:cxn ang="0">
                  <a:pos x="200" y="407"/>
                </a:cxn>
              </a:cxnLst>
              <a:rect l="0" t="0" r="r" b="b"/>
              <a:pathLst>
                <a:path w="200" h="407">
                  <a:moveTo>
                    <a:pt x="200" y="407"/>
                  </a:moveTo>
                  <a:lnTo>
                    <a:pt x="200" y="407"/>
                  </a:lnTo>
                  <a:lnTo>
                    <a:pt x="0" y="50"/>
                  </a:lnTo>
                  <a:lnTo>
                    <a:pt x="12" y="0"/>
                  </a:lnTo>
                  <a:lnTo>
                    <a:pt x="68" y="34"/>
                  </a:lnTo>
                  <a:lnTo>
                    <a:pt x="200" y="4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4" name="Line 76"/>
            <p:cNvSpPr>
              <a:spLocks noChangeShapeType="1"/>
            </p:cNvSpPr>
            <p:nvPr/>
          </p:nvSpPr>
          <p:spPr bwMode="auto">
            <a:xfrm flipH="1" flipV="1">
              <a:off x="2357" y="1533"/>
              <a:ext cx="99" cy="1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Line 77"/>
            <p:cNvSpPr>
              <a:spLocks noChangeShapeType="1"/>
            </p:cNvSpPr>
            <p:nvPr/>
          </p:nvSpPr>
          <p:spPr bwMode="auto">
            <a:xfrm>
              <a:off x="2362" y="1508"/>
              <a:ext cx="2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Line 78"/>
            <p:cNvSpPr>
              <a:spLocks noChangeShapeType="1"/>
            </p:cNvSpPr>
            <p:nvPr/>
          </p:nvSpPr>
          <p:spPr bwMode="auto">
            <a:xfrm>
              <a:off x="2390" y="1526"/>
              <a:ext cx="66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Freeform 79"/>
            <p:cNvSpPr>
              <a:spLocks/>
            </p:cNvSpPr>
            <p:nvPr/>
          </p:nvSpPr>
          <p:spPr bwMode="auto">
            <a:xfrm>
              <a:off x="2362" y="1473"/>
              <a:ext cx="28" cy="53"/>
            </a:xfrm>
            <a:custGeom>
              <a:avLst/>
              <a:gdLst/>
              <a:ahLst/>
              <a:cxnLst>
                <a:cxn ang="0">
                  <a:pos x="56" y="105"/>
                </a:cxn>
                <a:cxn ang="0">
                  <a:pos x="0" y="7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56" y="105"/>
                </a:cxn>
              </a:cxnLst>
              <a:rect l="0" t="0" r="r" b="b"/>
              <a:pathLst>
                <a:path w="56" h="105">
                  <a:moveTo>
                    <a:pt x="56" y="105"/>
                  </a:moveTo>
                  <a:lnTo>
                    <a:pt x="0" y="7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56" y="10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 flipH="1" flipV="1">
              <a:off x="2362" y="1508"/>
              <a:ext cx="2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Line 81"/>
            <p:cNvSpPr>
              <a:spLocks noChangeShapeType="1"/>
            </p:cNvSpPr>
            <p:nvPr/>
          </p:nvSpPr>
          <p:spPr bwMode="auto">
            <a:xfrm>
              <a:off x="2371" y="1473"/>
              <a:ext cx="19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Freeform 82"/>
            <p:cNvSpPr>
              <a:spLocks/>
            </p:cNvSpPr>
            <p:nvPr/>
          </p:nvSpPr>
          <p:spPr bwMode="auto">
            <a:xfrm>
              <a:off x="2340" y="1496"/>
              <a:ext cx="22" cy="37"/>
            </a:xfrm>
            <a:custGeom>
              <a:avLst/>
              <a:gdLst/>
              <a:ahLst/>
              <a:cxnLst>
                <a:cxn ang="0">
                  <a:pos x="32" y="75"/>
                </a:cxn>
                <a:cxn ang="0">
                  <a:pos x="32" y="75"/>
                </a:cxn>
                <a:cxn ang="0">
                  <a:pos x="44" y="25"/>
                </a:cxn>
                <a:cxn ang="0">
                  <a:pos x="0" y="0"/>
                </a:cxn>
                <a:cxn ang="0">
                  <a:pos x="32" y="75"/>
                </a:cxn>
              </a:cxnLst>
              <a:rect l="0" t="0" r="r" b="b"/>
              <a:pathLst>
                <a:path w="44" h="75">
                  <a:moveTo>
                    <a:pt x="32" y="75"/>
                  </a:moveTo>
                  <a:lnTo>
                    <a:pt x="32" y="75"/>
                  </a:lnTo>
                  <a:lnTo>
                    <a:pt x="44" y="25"/>
                  </a:lnTo>
                  <a:lnTo>
                    <a:pt x="0" y="0"/>
                  </a:lnTo>
                  <a:lnTo>
                    <a:pt x="32" y="7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 flipH="1" flipV="1">
              <a:off x="2340" y="1496"/>
              <a:ext cx="22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2" name="Line 84"/>
            <p:cNvSpPr>
              <a:spLocks noChangeShapeType="1"/>
            </p:cNvSpPr>
            <p:nvPr/>
          </p:nvSpPr>
          <p:spPr bwMode="auto">
            <a:xfrm>
              <a:off x="2340" y="1496"/>
              <a:ext cx="17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Freeform 85"/>
            <p:cNvSpPr>
              <a:spLocks/>
            </p:cNvSpPr>
            <p:nvPr/>
          </p:nvSpPr>
          <p:spPr bwMode="auto">
            <a:xfrm>
              <a:off x="2269" y="1338"/>
              <a:ext cx="102" cy="170"/>
            </a:xfrm>
            <a:custGeom>
              <a:avLst/>
              <a:gdLst/>
              <a:ahLst/>
              <a:cxnLst>
                <a:cxn ang="0">
                  <a:pos x="142" y="315"/>
                </a:cxn>
                <a:cxn ang="0">
                  <a:pos x="186" y="340"/>
                </a:cxn>
                <a:cxn ang="0">
                  <a:pos x="203" y="26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2" y="315"/>
                </a:cxn>
              </a:cxnLst>
              <a:rect l="0" t="0" r="r" b="b"/>
              <a:pathLst>
                <a:path w="203" h="340">
                  <a:moveTo>
                    <a:pt x="142" y="315"/>
                  </a:moveTo>
                  <a:lnTo>
                    <a:pt x="186" y="340"/>
                  </a:lnTo>
                  <a:lnTo>
                    <a:pt x="203" y="26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" y="3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Line 86"/>
            <p:cNvSpPr>
              <a:spLocks noChangeShapeType="1"/>
            </p:cNvSpPr>
            <p:nvPr/>
          </p:nvSpPr>
          <p:spPr bwMode="auto">
            <a:xfrm>
              <a:off x="2340" y="1496"/>
              <a:ext cx="22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Line 87"/>
            <p:cNvSpPr>
              <a:spLocks noChangeShapeType="1"/>
            </p:cNvSpPr>
            <p:nvPr/>
          </p:nvSpPr>
          <p:spPr bwMode="auto">
            <a:xfrm flipH="1" flipV="1">
              <a:off x="2269" y="1338"/>
              <a:ext cx="102" cy="1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Line 88"/>
            <p:cNvSpPr>
              <a:spLocks noChangeShapeType="1"/>
            </p:cNvSpPr>
            <p:nvPr/>
          </p:nvSpPr>
          <p:spPr bwMode="auto">
            <a:xfrm>
              <a:off x="2269" y="1338"/>
              <a:ext cx="7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Freeform 89"/>
            <p:cNvSpPr>
              <a:spLocks/>
            </p:cNvSpPr>
            <p:nvPr/>
          </p:nvSpPr>
          <p:spPr bwMode="auto">
            <a:xfrm>
              <a:off x="2456" y="1590"/>
              <a:ext cx="101" cy="258"/>
            </a:xfrm>
            <a:custGeom>
              <a:avLst/>
              <a:gdLst/>
              <a:ahLst/>
              <a:cxnLst>
                <a:cxn ang="0">
                  <a:pos x="202" y="516"/>
                </a:cxn>
                <a:cxn ang="0">
                  <a:pos x="0" y="244"/>
                </a:cxn>
                <a:cxn ang="0">
                  <a:pos x="33" y="0"/>
                </a:cxn>
                <a:cxn ang="0">
                  <a:pos x="202" y="516"/>
                </a:cxn>
                <a:cxn ang="0">
                  <a:pos x="202" y="516"/>
                </a:cxn>
              </a:cxnLst>
              <a:rect l="0" t="0" r="r" b="b"/>
              <a:pathLst>
                <a:path w="202" h="516">
                  <a:moveTo>
                    <a:pt x="202" y="516"/>
                  </a:moveTo>
                  <a:lnTo>
                    <a:pt x="0" y="244"/>
                  </a:lnTo>
                  <a:lnTo>
                    <a:pt x="33" y="0"/>
                  </a:lnTo>
                  <a:lnTo>
                    <a:pt x="202" y="516"/>
                  </a:lnTo>
                  <a:lnTo>
                    <a:pt x="202" y="51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Freeform 90"/>
            <p:cNvSpPr>
              <a:spLocks/>
            </p:cNvSpPr>
            <p:nvPr/>
          </p:nvSpPr>
          <p:spPr bwMode="auto">
            <a:xfrm>
              <a:off x="2456" y="1590"/>
              <a:ext cx="101" cy="25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05" y="269"/>
                </a:cxn>
                <a:cxn ang="0">
                  <a:pos x="0" y="127"/>
                </a:cxn>
              </a:cxnLst>
              <a:rect l="0" t="0" r="r" b="b"/>
              <a:pathLst>
                <a:path w="105" h="269">
                  <a:moveTo>
                    <a:pt x="17" y="0"/>
                  </a:moveTo>
                  <a:lnTo>
                    <a:pt x="105" y="269"/>
                  </a:lnTo>
                  <a:lnTo>
                    <a:pt x="0" y="1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Freeform 91"/>
            <p:cNvSpPr>
              <a:spLocks/>
            </p:cNvSpPr>
            <p:nvPr/>
          </p:nvSpPr>
          <p:spPr bwMode="auto">
            <a:xfrm>
              <a:off x="2390" y="1526"/>
              <a:ext cx="83" cy="186"/>
            </a:xfrm>
            <a:custGeom>
              <a:avLst/>
              <a:gdLst/>
              <a:ahLst/>
              <a:cxnLst>
                <a:cxn ang="0">
                  <a:pos x="132" y="373"/>
                </a:cxn>
                <a:cxn ang="0">
                  <a:pos x="132" y="373"/>
                </a:cxn>
                <a:cxn ang="0">
                  <a:pos x="165" y="129"/>
                </a:cxn>
                <a:cxn ang="0">
                  <a:pos x="78" y="29"/>
                </a:cxn>
                <a:cxn ang="0">
                  <a:pos x="0" y="0"/>
                </a:cxn>
                <a:cxn ang="0">
                  <a:pos x="132" y="373"/>
                </a:cxn>
              </a:cxnLst>
              <a:rect l="0" t="0" r="r" b="b"/>
              <a:pathLst>
                <a:path w="165" h="373">
                  <a:moveTo>
                    <a:pt x="132" y="373"/>
                  </a:moveTo>
                  <a:lnTo>
                    <a:pt x="132" y="373"/>
                  </a:lnTo>
                  <a:lnTo>
                    <a:pt x="165" y="129"/>
                  </a:lnTo>
                  <a:lnTo>
                    <a:pt x="78" y="29"/>
                  </a:lnTo>
                  <a:lnTo>
                    <a:pt x="0" y="0"/>
                  </a:lnTo>
                  <a:lnTo>
                    <a:pt x="132" y="3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92"/>
            <p:cNvSpPr>
              <a:spLocks noChangeShapeType="1"/>
            </p:cNvSpPr>
            <p:nvPr/>
          </p:nvSpPr>
          <p:spPr bwMode="auto">
            <a:xfrm flipH="1" flipV="1">
              <a:off x="2430" y="1540"/>
              <a:ext cx="43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Line 93"/>
            <p:cNvSpPr>
              <a:spLocks noChangeShapeType="1"/>
            </p:cNvSpPr>
            <p:nvPr/>
          </p:nvSpPr>
          <p:spPr bwMode="auto">
            <a:xfrm flipH="1" flipV="1">
              <a:off x="2390" y="1526"/>
              <a:ext cx="4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Line 94"/>
            <p:cNvSpPr>
              <a:spLocks noChangeShapeType="1"/>
            </p:cNvSpPr>
            <p:nvPr/>
          </p:nvSpPr>
          <p:spPr bwMode="auto">
            <a:xfrm>
              <a:off x="2390" y="1526"/>
              <a:ext cx="66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95"/>
            <p:cNvSpPr>
              <a:spLocks/>
            </p:cNvSpPr>
            <p:nvPr/>
          </p:nvSpPr>
          <p:spPr bwMode="auto">
            <a:xfrm>
              <a:off x="2371" y="1473"/>
              <a:ext cx="59" cy="67"/>
            </a:xfrm>
            <a:custGeom>
              <a:avLst/>
              <a:gdLst/>
              <a:ahLst/>
              <a:cxnLst>
                <a:cxn ang="0">
                  <a:pos x="39" y="105"/>
                </a:cxn>
                <a:cxn ang="0">
                  <a:pos x="117" y="1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9" y="105"/>
                </a:cxn>
              </a:cxnLst>
              <a:rect l="0" t="0" r="r" b="b"/>
              <a:pathLst>
                <a:path w="117" h="134">
                  <a:moveTo>
                    <a:pt x="39" y="105"/>
                  </a:moveTo>
                  <a:lnTo>
                    <a:pt x="117" y="1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10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96"/>
            <p:cNvSpPr>
              <a:spLocks noChangeShapeType="1"/>
            </p:cNvSpPr>
            <p:nvPr/>
          </p:nvSpPr>
          <p:spPr bwMode="auto">
            <a:xfrm>
              <a:off x="2390" y="1526"/>
              <a:ext cx="4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Line 97"/>
            <p:cNvSpPr>
              <a:spLocks noChangeShapeType="1"/>
            </p:cNvSpPr>
            <p:nvPr/>
          </p:nvSpPr>
          <p:spPr bwMode="auto">
            <a:xfrm flipH="1" flipV="1">
              <a:off x="2371" y="1473"/>
              <a:ext cx="59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98"/>
            <p:cNvSpPr>
              <a:spLocks noChangeShapeType="1"/>
            </p:cNvSpPr>
            <p:nvPr/>
          </p:nvSpPr>
          <p:spPr bwMode="auto">
            <a:xfrm>
              <a:off x="2371" y="1473"/>
              <a:ext cx="19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Freeform 99"/>
            <p:cNvSpPr>
              <a:spLocks/>
            </p:cNvSpPr>
            <p:nvPr/>
          </p:nvSpPr>
          <p:spPr bwMode="auto">
            <a:xfrm>
              <a:off x="2560" y="1851"/>
              <a:ext cx="100" cy="116"/>
            </a:xfrm>
            <a:custGeom>
              <a:avLst/>
              <a:gdLst/>
              <a:ahLst/>
              <a:cxnLst>
                <a:cxn ang="0">
                  <a:pos x="200" y="232"/>
                </a:cxn>
                <a:cxn ang="0">
                  <a:pos x="200" y="232"/>
                </a:cxn>
                <a:cxn ang="0">
                  <a:pos x="0" y="0"/>
                </a:cxn>
                <a:cxn ang="0">
                  <a:pos x="144" y="54"/>
                </a:cxn>
                <a:cxn ang="0">
                  <a:pos x="200" y="232"/>
                </a:cxn>
              </a:cxnLst>
              <a:rect l="0" t="0" r="r" b="b"/>
              <a:pathLst>
                <a:path w="200" h="232">
                  <a:moveTo>
                    <a:pt x="200" y="232"/>
                  </a:moveTo>
                  <a:lnTo>
                    <a:pt x="200" y="232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200" y="23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100"/>
            <p:cNvSpPr>
              <a:spLocks noChangeShapeType="1"/>
            </p:cNvSpPr>
            <p:nvPr/>
          </p:nvSpPr>
          <p:spPr bwMode="auto">
            <a:xfrm flipH="1" flipV="1">
              <a:off x="2560" y="1851"/>
              <a:ext cx="10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Line 101"/>
            <p:cNvSpPr>
              <a:spLocks noChangeShapeType="1"/>
            </p:cNvSpPr>
            <p:nvPr/>
          </p:nvSpPr>
          <p:spPr bwMode="auto">
            <a:xfrm>
              <a:off x="2560" y="1851"/>
              <a:ext cx="72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Line 102"/>
            <p:cNvSpPr>
              <a:spLocks noChangeShapeType="1"/>
            </p:cNvSpPr>
            <p:nvPr/>
          </p:nvSpPr>
          <p:spPr bwMode="auto">
            <a:xfrm>
              <a:off x="2632" y="1878"/>
              <a:ext cx="28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Freeform 103"/>
            <p:cNvSpPr>
              <a:spLocks/>
            </p:cNvSpPr>
            <p:nvPr/>
          </p:nvSpPr>
          <p:spPr bwMode="auto">
            <a:xfrm>
              <a:off x="2557" y="1698"/>
              <a:ext cx="75" cy="180"/>
            </a:xfrm>
            <a:custGeom>
              <a:avLst/>
              <a:gdLst/>
              <a:ahLst/>
              <a:cxnLst>
                <a:cxn ang="0">
                  <a:pos x="149" y="361"/>
                </a:cxn>
                <a:cxn ang="0">
                  <a:pos x="5" y="307"/>
                </a:cxn>
                <a:cxn ang="0">
                  <a:pos x="0" y="30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149" y="361"/>
                </a:cxn>
              </a:cxnLst>
              <a:rect l="0" t="0" r="r" b="b"/>
              <a:pathLst>
                <a:path w="149" h="361">
                  <a:moveTo>
                    <a:pt x="149" y="361"/>
                  </a:moveTo>
                  <a:lnTo>
                    <a:pt x="5" y="307"/>
                  </a:lnTo>
                  <a:lnTo>
                    <a:pt x="0" y="30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49" y="36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Line 104"/>
            <p:cNvSpPr>
              <a:spLocks noChangeShapeType="1"/>
            </p:cNvSpPr>
            <p:nvPr/>
          </p:nvSpPr>
          <p:spPr bwMode="auto">
            <a:xfrm flipH="1" flipV="1">
              <a:off x="2560" y="1851"/>
              <a:ext cx="72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3" name="Line 105"/>
            <p:cNvSpPr>
              <a:spLocks noChangeShapeType="1"/>
            </p:cNvSpPr>
            <p:nvPr/>
          </p:nvSpPr>
          <p:spPr bwMode="auto">
            <a:xfrm flipH="1" flipV="1">
              <a:off x="2557" y="1848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Line 106"/>
            <p:cNvSpPr>
              <a:spLocks noChangeShapeType="1"/>
            </p:cNvSpPr>
            <p:nvPr/>
          </p:nvSpPr>
          <p:spPr bwMode="auto">
            <a:xfrm>
              <a:off x="2576" y="1698"/>
              <a:ext cx="56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5" name="Freeform 107"/>
            <p:cNvSpPr>
              <a:spLocks/>
            </p:cNvSpPr>
            <p:nvPr/>
          </p:nvSpPr>
          <p:spPr bwMode="auto">
            <a:xfrm>
              <a:off x="2473" y="1590"/>
              <a:ext cx="103" cy="258"/>
            </a:xfrm>
            <a:custGeom>
              <a:avLst/>
              <a:gdLst/>
              <a:ahLst/>
              <a:cxnLst>
                <a:cxn ang="0">
                  <a:pos x="169" y="516"/>
                </a:cxn>
                <a:cxn ang="0">
                  <a:pos x="207" y="215"/>
                </a:cxn>
                <a:cxn ang="0">
                  <a:pos x="0" y="0"/>
                </a:cxn>
                <a:cxn ang="0">
                  <a:pos x="169" y="516"/>
                </a:cxn>
                <a:cxn ang="0">
                  <a:pos x="169" y="516"/>
                </a:cxn>
              </a:cxnLst>
              <a:rect l="0" t="0" r="r" b="b"/>
              <a:pathLst>
                <a:path w="207" h="516">
                  <a:moveTo>
                    <a:pt x="169" y="516"/>
                  </a:moveTo>
                  <a:lnTo>
                    <a:pt x="207" y="215"/>
                  </a:lnTo>
                  <a:lnTo>
                    <a:pt x="0" y="0"/>
                  </a:lnTo>
                  <a:lnTo>
                    <a:pt x="169" y="516"/>
                  </a:lnTo>
                  <a:lnTo>
                    <a:pt x="169" y="51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Freeform 108"/>
            <p:cNvSpPr>
              <a:spLocks/>
            </p:cNvSpPr>
            <p:nvPr/>
          </p:nvSpPr>
          <p:spPr bwMode="auto">
            <a:xfrm>
              <a:off x="2473" y="1590"/>
              <a:ext cx="103" cy="258"/>
            </a:xfrm>
            <a:custGeom>
              <a:avLst/>
              <a:gdLst/>
              <a:ahLst/>
              <a:cxnLst>
                <a:cxn ang="0">
                  <a:pos x="88" y="269"/>
                </a:cxn>
                <a:cxn ang="0">
                  <a:pos x="0" y="0"/>
                </a:cxn>
                <a:cxn ang="0">
                  <a:pos x="108" y="112"/>
                </a:cxn>
              </a:cxnLst>
              <a:rect l="0" t="0" r="r" b="b"/>
              <a:pathLst>
                <a:path w="108" h="269">
                  <a:moveTo>
                    <a:pt x="88" y="269"/>
                  </a:moveTo>
                  <a:lnTo>
                    <a:pt x="0" y="0"/>
                  </a:lnTo>
                  <a:lnTo>
                    <a:pt x="108" y="1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7" name="Freeform 109"/>
            <p:cNvSpPr>
              <a:spLocks/>
            </p:cNvSpPr>
            <p:nvPr/>
          </p:nvSpPr>
          <p:spPr bwMode="auto">
            <a:xfrm>
              <a:off x="2660" y="1890"/>
              <a:ext cx="103" cy="179"/>
            </a:xfrm>
            <a:custGeom>
              <a:avLst/>
              <a:gdLst/>
              <a:ahLst/>
              <a:cxnLst>
                <a:cxn ang="0">
                  <a:pos x="205" y="357"/>
                </a:cxn>
                <a:cxn ang="0">
                  <a:pos x="205" y="357"/>
                </a:cxn>
                <a:cxn ang="0">
                  <a:pos x="0" y="153"/>
                </a:cxn>
                <a:cxn ang="0">
                  <a:pos x="19" y="0"/>
                </a:cxn>
                <a:cxn ang="0">
                  <a:pos x="109" y="29"/>
                </a:cxn>
                <a:cxn ang="0">
                  <a:pos x="205" y="357"/>
                </a:cxn>
              </a:cxnLst>
              <a:rect l="0" t="0" r="r" b="b"/>
              <a:pathLst>
                <a:path w="205" h="357">
                  <a:moveTo>
                    <a:pt x="205" y="357"/>
                  </a:moveTo>
                  <a:lnTo>
                    <a:pt x="205" y="357"/>
                  </a:lnTo>
                  <a:lnTo>
                    <a:pt x="0" y="153"/>
                  </a:lnTo>
                  <a:lnTo>
                    <a:pt x="19" y="0"/>
                  </a:lnTo>
                  <a:lnTo>
                    <a:pt x="109" y="29"/>
                  </a:lnTo>
                  <a:lnTo>
                    <a:pt x="205" y="35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Line 110"/>
            <p:cNvSpPr>
              <a:spLocks noChangeShapeType="1"/>
            </p:cNvSpPr>
            <p:nvPr/>
          </p:nvSpPr>
          <p:spPr bwMode="auto">
            <a:xfrm flipH="1" flipV="1">
              <a:off x="2660" y="1967"/>
              <a:ext cx="103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99" name="Line 111"/>
            <p:cNvSpPr>
              <a:spLocks noChangeShapeType="1"/>
            </p:cNvSpPr>
            <p:nvPr/>
          </p:nvSpPr>
          <p:spPr bwMode="auto">
            <a:xfrm>
              <a:off x="2670" y="1890"/>
              <a:ext cx="4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0" name="Line 112"/>
            <p:cNvSpPr>
              <a:spLocks noChangeShapeType="1"/>
            </p:cNvSpPr>
            <p:nvPr/>
          </p:nvSpPr>
          <p:spPr bwMode="auto">
            <a:xfrm>
              <a:off x="2715" y="1905"/>
              <a:ext cx="4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1" name="Freeform 113"/>
            <p:cNvSpPr>
              <a:spLocks/>
            </p:cNvSpPr>
            <p:nvPr/>
          </p:nvSpPr>
          <p:spPr bwMode="auto">
            <a:xfrm>
              <a:off x="2670" y="1793"/>
              <a:ext cx="45" cy="112"/>
            </a:xfrm>
            <a:custGeom>
              <a:avLst/>
              <a:gdLst/>
              <a:ahLst/>
              <a:cxnLst>
                <a:cxn ang="0">
                  <a:pos x="90" y="223"/>
                </a:cxn>
                <a:cxn ang="0">
                  <a:pos x="0" y="194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90" y="223"/>
                </a:cxn>
              </a:cxnLst>
              <a:rect l="0" t="0" r="r" b="b"/>
              <a:pathLst>
                <a:path w="90" h="223">
                  <a:moveTo>
                    <a:pt x="90" y="223"/>
                  </a:moveTo>
                  <a:lnTo>
                    <a:pt x="0" y="19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90" y="22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2" name="Line 114"/>
            <p:cNvSpPr>
              <a:spLocks noChangeShapeType="1"/>
            </p:cNvSpPr>
            <p:nvPr/>
          </p:nvSpPr>
          <p:spPr bwMode="auto">
            <a:xfrm flipH="1" flipV="1">
              <a:off x="2670" y="1890"/>
              <a:ext cx="4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3" name="Line 115"/>
            <p:cNvSpPr>
              <a:spLocks noChangeShapeType="1"/>
            </p:cNvSpPr>
            <p:nvPr/>
          </p:nvSpPr>
          <p:spPr bwMode="auto">
            <a:xfrm>
              <a:off x="2681" y="1793"/>
              <a:ext cx="34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4" name="Freeform 116"/>
            <p:cNvSpPr>
              <a:spLocks/>
            </p:cNvSpPr>
            <p:nvPr/>
          </p:nvSpPr>
          <p:spPr bwMode="auto">
            <a:xfrm>
              <a:off x="2632" y="1878"/>
              <a:ext cx="38" cy="89"/>
            </a:xfrm>
            <a:custGeom>
              <a:avLst/>
              <a:gdLst/>
              <a:ahLst/>
              <a:cxnLst>
                <a:cxn ang="0">
                  <a:pos x="56" y="178"/>
                </a:cxn>
                <a:cxn ang="0">
                  <a:pos x="56" y="178"/>
                </a:cxn>
                <a:cxn ang="0">
                  <a:pos x="75" y="25"/>
                </a:cxn>
                <a:cxn ang="0">
                  <a:pos x="0" y="0"/>
                </a:cxn>
                <a:cxn ang="0">
                  <a:pos x="56" y="178"/>
                </a:cxn>
              </a:cxnLst>
              <a:rect l="0" t="0" r="r" b="b"/>
              <a:pathLst>
                <a:path w="75" h="178">
                  <a:moveTo>
                    <a:pt x="56" y="178"/>
                  </a:moveTo>
                  <a:lnTo>
                    <a:pt x="56" y="178"/>
                  </a:lnTo>
                  <a:lnTo>
                    <a:pt x="75" y="25"/>
                  </a:lnTo>
                  <a:lnTo>
                    <a:pt x="0" y="0"/>
                  </a:lnTo>
                  <a:lnTo>
                    <a:pt x="56" y="1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5" name="Line 117"/>
            <p:cNvSpPr>
              <a:spLocks noChangeShapeType="1"/>
            </p:cNvSpPr>
            <p:nvPr/>
          </p:nvSpPr>
          <p:spPr bwMode="auto">
            <a:xfrm flipH="1" flipV="1">
              <a:off x="2632" y="1878"/>
              <a:ext cx="3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6" name="Line 118"/>
            <p:cNvSpPr>
              <a:spLocks noChangeShapeType="1"/>
            </p:cNvSpPr>
            <p:nvPr/>
          </p:nvSpPr>
          <p:spPr bwMode="auto">
            <a:xfrm>
              <a:off x="2632" y="1878"/>
              <a:ext cx="28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7" name="Freeform 119"/>
            <p:cNvSpPr>
              <a:spLocks/>
            </p:cNvSpPr>
            <p:nvPr/>
          </p:nvSpPr>
          <p:spPr bwMode="auto">
            <a:xfrm>
              <a:off x="2576" y="1698"/>
              <a:ext cx="105" cy="192"/>
            </a:xfrm>
            <a:custGeom>
              <a:avLst/>
              <a:gdLst/>
              <a:ahLst/>
              <a:cxnLst>
                <a:cxn ang="0">
                  <a:pos x="111" y="361"/>
                </a:cxn>
                <a:cxn ang="0">
                  <a:pos x="186" y="386"/>
                </a:cxn>
                <a:cxn ang="0">
                  <a:pos x="209" y="19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1" y="361"/>
                </a:cxn>
              </a:cxnLst>
              <a:rect l="0" t="0" r="r" b="b"/>
              <a:pathLst>
                <a:path w="209" h="386">
                  <a:moveTo>
                    <a:pt x="111" y="361"/>
                  </a:moveTo>
                  <a:lnTo>
                    <a:pt x="186" y="386"/>
                  </a:lnTo>
                  <a:lnTo>
                    <a:pt x="209" y="1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1" y="36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8" name="Line 120"/>
            <p:cNvSpPr>
              <a:spLocks noChangeShapeType="1"/>
            </p:cNvSpPr>
            <p:nvPr/>
          </p:nvSpPr>
          <p:spPr bwMode="auto">
            <a:xfrm>
              <a:off x="2632" y="1878"/>
              <a:ext cx="3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09" name="Line 121"/>
            <p:cNvSpPr>
              <a:spLocks noChangeShapeType="1"/>
            </p:cNvSpPr>
            <p:nvPr/>
          </p:nvSpPr>
          <p:spPr bwMode="auto">
            <a:xfrm flipH="1" flipV="1">
              <a:off x="2576" y="1698"/>
              <a:ext cx="105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0" name="Line 122"/>
            <p:cNvSpPr>
              <a:spLocks noChangeShapeType="1"/>
            </p:cNvSpPr>
            <p:nvPr/>
          </p:nvSpPr>
          <p:spPr bwMode="auto">
            <a:xfrm>
              <a:off x="2576" y="1698"/>
              <a:ext cx="56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1" name="Freeform 123"/>
            <p:cNvSpPr>
              <a:spLocks/>
            </p:cNvSpPr>
            <p:nvPr/>
          </p:nvSpPr>
          <p:spPr bwMode="auto">
            <a:xfrm>
              <a:off x="2715" y="1905"/>
              <a:ext cx="153" cy="248"/>
            </a:xfrm>
            <a:custGeom>
              <a:avLst/>
              <a:gdLst/>
              <a:ahLst/>
              <a:cxnLst>
                <a:cxn ang="0">
                  <a:pos x="308" y="495"/>
                </a:cxn>
                <a:cxn ang="0">
                  <a:pos x="308" y="495"/>
                </a:cxn>
                <a:cxn ang="0">
                  <a:pos x="96" y="328"/>
                </a:cxn>
                <a:cxn ang="0">
                  <a:pos x="0" y="0"/>
                </a:cxn>
                <a:cxn ang="0">
                  <a:pos x="58" y="17"/>
                </a:cxn>
                <a:cxn ang="0">
                  <a:pos x="308" y="495"/>
                </a:cxn>
              </a:cxnLst>
              <a:rect l="0" t="0" r="r" b="b"/>
              <a:pathLst>
                <a:path w="308" h="495">
                  <a:moveTo>
                    <a:pt x="308" y="495"/>
                  </a:moveTo>
                  <a:lnTo>
                    <a:pt x="308" y="495"/>
                  </a:lnTo>
                  <a:lnTo>
                    <a:pt x="96" y="328"/>
                  </a:lnTo>
                  <a:lnTo>
                    <a:pt x="0" y="0"/>
                  </a:lnTo>
                  <a:lnTo>
                    <a:pt x="58" y="17"/>
                  </a:lnTo>
                  <a:lnTo>
                    <a:pt x="308" y="49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2" name="Line 124"/>
            <p:cNvSpPr>
              <a:spLocks noChangeShapeType="1"/>
            </p:cNvSpPr>
            <p:nvPr/>
          </p:nvSpPr>
          <p:spPr bwMode="auto">
            <a:xfrm flipH="1" flipV="1">
              <a:off x="2763" y="2069"/>
              <a:ext cx="105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3" name="Line 125"/>
            <p:cNvSpPr>
              <a:spLocks noChangeShapeType="1"/>
            </p:cNvSpPr>
            <p:nvPr/>
          </p:nvSpPr>
          <p:spPr bwMode="auto">
            <a:xfrm flipH="1" flipV="1">
              <a:off x="2715" y="1905"/>
              <a:ext cx="48" cy="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4" name="Line 126"/>
            <p:cNvSpPr>
              <a:spLocks noChangeShapeType="1"/>
            </p:cNvSpPr>
            <p:nvPr/>
          </p:nvSpPr>
          <p:spPr bwMode="auto">
            <a:xfrm>
              <a:off x="2715" y="1905"/>
              <a:ext cx="2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5" name="Freeform 127"/>
            <p:cNvSpPr>
              <a:spLocks/>
            </p:cNvSpPr>
            <p:nvPr/>
          </p:nvSpPr>
          <p:spPr bwMode="auto">
            <a:xfrm>
              <a:off x="2681" y="1793"/>
              <a:ext cx="63" cy="120"/>
            </a:xfrm>
            <a:custGeom>
              <a:avLst/>
              <a:gdLst/>
              <a:ahLst/>
              <a:cxnLst>
                <a:cxn ang="0">
                  <a:pos x="125" y="240"/>
                </a:cxn>
                <a:cxn ang="0">
                  <a:pos x="67" y="22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5" y="240"/>
                </a:cxn>
              </a:cxnLst>
              <a:rect l="0" t="0" r="r" b="b"/>
              <a:pathLst>
                <a:path w="125" h="240">
                  <a:moveTo>
                    <a:pt x="125" y="240"/>
                  </a:moveTo>
                  <a:lnTo>
                    <a:pt x="67" y="2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2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6" name="Line 128"/>
            <p:cNvSpPr>
              <a:spLocks noChangeShapeType="1"/>
            </p:cNvSpPr>
            <p:nvPr/>
          </p:nvSpPr>
          <p:spPr bwMode="auto">
            <a:xfrm flipH="1" flipV="1">
              <a:off x="2715" y="1905"/>
              <a:ext cx="2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7" name="Line 129"/>
            <p:cNvSpPr>
              <a:spLocks noChangeShapeType="1"/>
            </p:cNvSpPr>
            <p:nvPr/>
          </p:nvSpPr>
          <p:spPr bwMode="auto">
            <a:xfrm flipH="1" flipV="1">
              <a:off x="2681" y="1793"/>
              <a:ext cx="34" cy="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8" name="Freeform 130"/>
            <p:cNvSpPr>
              <a:spLocks/>
            </p:cNvSpPr>
            <p:nvPr/>
          </p:nvSpPr>
          <p:spPr bwMode="auto">
            <a:xfrm>
              <a:off x="2744" y="1913"/>
              <a:ext cx="124" cy="240"/>
            </a:xfrm>
            <a:custGeom>
              <a:avLst/>
              <a:gdLst/>
              <a:ahLst/>
              <a:cxnLst>
                <a:cxn ang="0">
                  <a:pos x="250" y="478"/>
                </a:cxn>
                <a:cxn ang="0">
                  <a:pos x="250" y="478"/>
                </a:cxn>
                <a:cxn ang="0">
                  <a:pos x="117" y="36"/>
                </a:cxn>
                <a:cxn ang="0">
                  <a:pos x="0" y="0"/>
                </a:cxn>
                <a:cxn ang="0">
                  <a:pos x="250" y="478"/>
                </a:cxn>
              </a:cxnLst>
              <a:rect l="0" t="0" r="r" b="b"/>
              <a:pathLst>
                <a:path w="250" h="478">
                  <a:moveTo>
                    <a:pt x="250" y="478"/>
                  </a:moveTo>
                  <a:lnTo>
                    <a:pt x="250" y="478"/>
                  </a:lnTo>
                  <a:lnTo>
                    <a:pt x="117" y="36"/>
                  </a:lnTo>
                  <a:lnTo>
                    <a:pt x="0" y="0"/>
                  </a:lnTo>
                  <a:lnTo>
                    <a:pt x="250" y="4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19" name="Line 131"/>
            <p:cNvSpPr>
              <a:spLocks noChangeShapeType="1"/>
            </p:cNvSpPr>
            <p:nvPr/>
          </p:nvSpPr>
          <p:spPr bwMode="auto">
            <a:xfrm flipH="1" flipV="1">
              <a:off x="2802" y="1932"/>
              <a:ext cx="66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0" name="Line 132"/>
            <p:cNvSpPr>
              <a:spLocks noChangeShapeType="1"/>
            </p:cNvSpPr>
            <p:nvPr/>
          </p:nvSpPr>
          <p:spPr bwMode="auto">
            <a:xfrm flipH="1" flipV="1">
              <a:off x="2744" y="1913"/>
              <a:ext cx="5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1" name="Freeform 133"/>
            <p:cNvSpPr>
              <a:spLocks/>
            </p:cNvSpPr>
            <p:nvPr/>
          </p:nvSpPr>
          <p:spPr bwMode="auto">
            <a:xfrm>
              <a:off x="2681" y="1793"/>
              <a:ext cx="121" cy="139"/>
            </a:xfrm>
            <a:custGeom>
              <a:avLst/>
              <a:gdLst/>
              <a:ahLst/>
              <a:cxnLst>
                <a:cxn ang="0">
                  <a:pos x="125" y="240"/>
                </a:cxn>
                <a:cxn ang="0">
                  <a:pos x="242" y="276"/>
                </a:cxn>
                <a:cxn ang="0">
                  <a:pos x="211" y="17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5" y="240"/>
                </a:cxn>
              </a:cxnLst>
              <a:rect l="0" t="0" r="r" b="b"/>
              <a:pathLst>
                <a:path w="242" h="276">
                  <a:moveTo>
                    <a:pt x="125" y="240"/>
                  </a:moveTo>
                  <a:lnTo>
                    <a:pt x="242" y="276"/>
                  </a:lnTo>
                  <a:lnTo>
                    <a:pt x="211" y="1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2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2" name="Line 134"/>
            <p:cNvSpPr>
              <a:spLocks noChangeShapeType="1"/>
            </p:cNvSpPr>
            <p:nvPr/>
          </p:nvSpPr>
          <p:spPr bwMode="auto">
            <a:xfrm>
              <a:off x="2744" y="1913"/>
              <a:ext cx="58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3" name="Line 135"/>
            <p:cNvSpPr>
              <a:spLocks noChangeShapeType="1"/>
            </p:cNvSpPr>
            <p:nvPr/>
          </p:nvSpPr>
          <p:spPr bwMode="auto">
            <a:xfrm flipH="1" flipV="1">
              <a:off x="2787" y="1879"/>
              <a:ext cx="15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4" name="Line 136"/>
            <p:cNvSpPr>
              <a:spLocks noChangeShapeType="1"/>
            </p:cNvSpPr>
            <p:nvPr/>
          </p:nvSpPr>
          <p:spPr bwMode="auto">
            <a:xfrm flipH="1" flipV="1">
              <a:off x="2681" y="1793"/>
              <a:ext cx="106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5" name="Freeform 137"/>
            <p:cNvSpPr>
              <a:spLocks/>
            </p:cNvSpPr>
            <p:nvPr/>
          </p:nvSpPr>
          <p:spPr bwMode="auto">
            <a:xfrm>
              <a:off x="2802" y="1932"/>
              <a:ext cx="172" cy="295"/>
            </a:xfrm>
            <a:custGeom>
              <a:avLst/>
              <a:gdLst/>
              <a:ahLst/>
              <a:cxnLst>
                <a:cxn ang="0">
                  <a:pos x="344" y="592"/>
                </a:cxn>
                <a:cxn ang="0">
                  <a:pos x="344" y="592"/>
                </a:cxn>
                <a:cxn ang="0">
                  <a:pos x="133" y="442"/>
                </a:cxn>
                <a:cxn ang="0">
                  <a:pos x="0" y="0"/>
                </a:cxn>
                <a:cxn ang="0">
                  <a:pos x="31" y="8"/>
                </a:cxn>
                <a:cxn ang="0">
                  <a:pos x="344" y="592"/>
                </a:cxn>
              </a:cxnLst>
              <a:rect l="0" t="0" r="r" b="b"/>
              <a:pathLst>
                <a:path w="344" h="592">
                  <a:moveTo>
                    <a:pt x="344" y="592"/>
                  </a:moveTo>
                  <a:lnTo>
                    <a:pt x="344" y="592"/>
                  </a:lnTo>
                  <a:lnTo>
                    <a:pt x="133" y="442"/>
                  </a:lnTo>
                  <a:lnTo>
                    <a:pt x="0" y="0"/>
                  </a:lnTo>
                  <a:lnTo>
                    <a:pt x="31" y="8"/>
                  </a:lnTo>
                  <a:lnTo>
                    <a:pt x="344" y="59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6" name="Line 138"/>
            <p:cNvSpPr>
              <a:spLocks noChangeShapeType="1"/>
            </p:cNvSpPr>
            <p:nvPr/>
          </p:nvSpPr>
          <p:spPr bwMode="auto">
            <a:xfrm flipH="1" flipV="1">
              <a:off x="2868" y="2153"/>
              <a:ext cx="106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7" name="Line 139"/>
            <p:cNvSpPr>
              <a:spLocks noChangeShapeType="1"/>
            </p:cNvSpPr>
            <p:nvPr/>
          </p:nvSpPr>
          <p:spPr bwMode="auto">
            <a:xfrm flipH="1" flipV="1">
              <a:off x="2802" y="1932"/>
              <a:ext cx="66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8" name="Line 140"/>
            <p:cNvSpPr>
              <a:spLocks noChangeShapeType="1"/>
            </p:cNvSpPr>
            <p:nvPr/>
          </p:nvSpPr>
          <p:spPr bwMode="auto">
            <a:xfrm>
              <a:off x="2802" y="1932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9" name="Freeform 141"/>
            <p:cNvSpPr>
              <a:spLocks/>
            </p:cNvSpPr>
            <p:nvPr/>
          </p:nvSpPr>
          <p:spPr bwMode="auto">
            <a:xfrm>
              <a:off x="2787" y="1879"/>
              <a:ext cx="30" cy="57"/>
            </a:xfrm>
            <a:custGeom>
              <a:avLst/>
              <a:gdLst/>
              <a:ahLst/>
              <a:cxnLst>
                <a:cxn ang="0">
                  <a:pos x="62" y="113"/>
                </a:cxn>
                <a:cxn ang="0">
                  <a:pos x="31" y="10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2" y="113"/>
                </a:cxn>
              </a:cxnLst>
              <a:rect l="0" t="0" r="r" b="b"/>
              <a:pathLst>
                <a:path w="62" h="113">
                  <a:moveTo>
                    <a:pt x="62" y="113"/>
                  </a:moveTo>
                  <a:lnTo>
                    <a:pt x="31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2" y="11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0" name="Line 142"/>
            <p:cNvSpPr>
              <a:spLocks noChangeShapeType="1"/>
            </p:cNvSpPr>
            <p:nvPr/>
          </p:nvSpPr>
          <p:spPr bwMode="auto">
            <a:xfrm flipH="1" flipV="1">
              <a:off x="2802" y="1932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1" name="Line 143"/>
            <p:cNvSpPr>
              <a:spLocks noChangeShapeType="1"/>
            </p:cNvSpPr>
            <p:nvPr/>
          </p:nvSpPr>
          <p:spPr bwMode="auto">
            <a:xfrm flipH="1" flipV="1">
              <a:off x="2787" y="1879"/>
              <a:ext cx="15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2" name="Freeform 144"/>
            <p:cNvSpPr>
              <a:spLocks/>
            </p:cNvSpPr>
            <p:nvPr/>
          </p:nvSpPr>
          <p:spPr bwMode="auto">
            <a:xfrm>
              <a:off x="2817" y="1936"/>
              <a:ext cx="157" cy="291"/>
            </a:xfrm>
            <a:custGeom>
              <a:avLst/>
              <a:gdLst/>
              <a:ahLst/>
              <a:cxnLst>
                <a:cxn ang="0">
                  <a:pos x="313" y="584"/>
                </a:cxn>
                <a:cxn ang="0">
                  <a:pos x="313" y="584"/>
                </a:cxn>
                <a:cxn ang="0">
                  <a:pos x="155" y="44"/>
                </a:cxn>
                <a:cxn ang="0">
                  <a:pos x="0" y="0"/>
                </a:cxn>
                <a:cxn ang="0">
                  <a:pos x="313" y="584"/>
                </a:cxn>
              </a:cxnLst>
              <a:rect l="0" t="0" r="r" b="b"/>
              <a:pathLst>
                <a:path w="313" h="584">
                  <a:moveTo>
                    <a:pt x="313" y="584"/>
                  </a:moveTo>
                  <a:lnTo>
                    <a:pt x="313" y="584"/>
                  </a:lnTo>
                  <a:lnTo>
                    <a:pt x="155" y="44"/>
                  </a:lnTo>
                  <a:lnTo>
                    <a:pt x="0" y="0"/>
                  </a:lnTo>
                  <a:lnTo>
                    <a:pt x="313" y="58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3" name="Line 145"/>
            <p:cNvSpPr>
              <a:spLocks noChangeShapeType="1"/>
            </p:cNvSpPr>
            <p:nvPr/>
          </p:nvSpPr>
          <p:spPr bwMode="auto">
            <a:xfrm flipH="1" flipV="1">
              <a:off x="2895" y="1958"/>
              <a:ext cx="79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4" name="Line 146"/>
            <p:cNvSpPr>
              <a:spLocks noChangeShapeType="1"/>
            </p:cNvSpPr>
            <p:nvPr/>
          </p:nvSpPr>
          <p:spPr bwMode="auto">
            <a:xfrm flipH="1" flipV="1">
              <a:off x="2817" y="1936"/>
              <a:ext cx="7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5" name="Freeform 147"/>
            <p:cNvSpPr>
              <a:spLocks/>
            </p:cNvSpPr>
            <p:nvPr/>
          </p:nvSpPr>
          <p:spPr bwMode="auto">
            <a:xfrm>
              <a:off x="2787" y="1879"/>
              <a:ext cx="108" cy="79"/>
            </a:xfrm>
            <a:custGeom>
              <a:avLst/>
              <a:gdLst/>
              <a:ahLst/>
              <a:cxnLst>
                <a:cxn ang="0">
                  <a:pos x="62" y="113"/>
                </a:cxn>
                <a:cxn ang="0">
                  <a:pos x="217" y="157"/>
                </a:cxn>
                <a:cxn ang="0">
                  <a:pos x="215" y="1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2" y="113"/>
                </a:cxn>
              </a:cxnLst>
              <a:rect l="0" t="0" r="r" b="b"/>
              <a:pathLst>
                <a:path w="217" h="157">
                  <a:moveTo>
                    <a:pt x="62" y="113"/>
                  </a:moveTo>
                  <a:lnTo>
                    <a:pt x="217" y="157"/>
                  </a:lnTo>
                  <a:lnTo>
                    <a:pt x="215" y="1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62" y="11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6" name="Line 148"/>
            <p:cNvSpPr>
              <a:spLocks noChangeShapeType="1"/>
            </p:cNvSpPr>
            <p:nvPr/>
          </p:nvSpPr>
          <p:spPr bwMode="auto">
            <a:xfrm>
              <a:off x="2817" y="1936"/>
              <a:ext cx="7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7" name="Line 149"/>
            <p:cNvSpPr>
              <a:spLocks noChangeShapeType="1"/>
            </p:cNvSpPr>
            <p:nvPr/>
          </p:nvSpPr>
          <p:spPr bwMode="auto">
            <a:xfrm flipH="1" flipV="1">
              <a:off x="2894" y="1955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8" name="Line 150"/>
            <p:cNvSpPr>
              <a:spLocks noChangeShapeType="1"/>
            </p:cNvSpPr>
            <p:nvPr/>
          </p:nvSpPr>
          <p:spPr bwMode="auto">
            <a:xfrm flipH="1" flipV="1">
              <a:off x="2787" y="1879"/>
              <a:ext cx="107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9" name="Freeform 151"/>
            <p:cNvSpPr>
              <a:spLocks/>
            </p:cNvSpPr>
            <p:nvPr/>
          </p:nvSpPr>
          <p:spPr bwMode="auto">
            <a:xfrm>
              <a:off x="3043" y="2275"/>
              <a:ext cx="38" cy="26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77" y="52"/>
                </a:cxn>
                <a:cxn ang="0">
                  <a:pos x="0" y="0"/>
                </a:cxn>
                <a:cxn ang="0">
                  <a:pos x="58" y="17"/>
                </a:cxn>
                <a:cxn ang="0">
                  <a:pos x="77" y="52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lnTo>
                    <a:pt x="77" y="52"/>
                  </a:lnTo>
                  <a:lnTo>
                    <a:pt x="0" y="0"/>
                  </a:lnTo>
                  <a:lnTo>
                    <a:pt x="58" y="17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0" name="Line 152"/>
            <p:cNvSpPr>
              <a:spLocks noChangeShapeType="1"/>
            </p:cNvSpPr>
            <p:nvPr/>
          </p:nvSpPr>
          <p:spPr bwMode="auto">
            <a:xfrm flipH="1" flipV="1">
              <a:off x="3043" y="2275"/>
              <a:ext cx="3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1" name="Line 153"/>
            <p:cNvSpPr>
              <a:spLocks noChangeShapeType="1"/>
            </p:cNvSpPr>
            <p:nvPr/>
          </p:nvSpPr>
          <p:spPr bwMode="auto">
            <a:xfrm>
              <a:off x="3043" y="2275"/>
              <a:ext cx="2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2" name="Freeform 154"/>
            <p:cNvSpPr>
              <a:spLocks/>
            </p:cNvSpPr>
            <p:nvPr/>
          </p:nvSpPr>
          <p:spPr bwMode="auto">
            <a:xfrm>
              <a:off x="2895" y="1958"/>
              <a:ext cx="177" cy="326"/>
            </a:xfrm>
            <a:custGeom>
              <a:avLst/>
              <a:gdLst/>
              <a:ahLst/>
              <a:cxnLst>
                <a:cxn ang="0">
                  <a:pos x="354" y="653"/>
                </a:cxn>
                <a:cxn ang="0">
                  <a:pos x="296" y="636"/>
                </a:cxn>
                <a:cxn ang="0">
                  <a:pos x="158" y="54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54" y="653"/>
                </a:cxn>
              </a:cxnLst>
              <a:rect l="0" t="0" r="r" b="b"/>
              <a:pathLst>
                <a:path w="354" h="653">
                  <a:moveTo>
                    <a:pt x="354" y="653"/>
                  </a:moveTo>
                  <a:lnTo>
                    <a:pt x="296" y="636"/>
                  </a:lnTo>
                  <a:lnTo>
                    <a:pt x="158" y="54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54" y="6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3" name="Line 155"/>
            <p:cNvSpPr>
              <a:spLocks noChangeShapeType="1"/>
            </p:cNvSpPr>
            <p:nvPr/>
          </p:nvSpPr>
          <p:spPr bwMode="auto">
            <a:xfrm flipH="1" flipV="1">
              <a:off x="3043" y="2275"/>
              <a:ext cx="2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4" name="Line 156"/>
            <p:cNvSpPr>
              <a:spLocks noChangeShapeType="1"/>
            </p:cNvSpPr>
            <p:nvPr/>
          </p:nvSpPr>
          <p:spPr bwMode="auto">
            <a:xfrm flipH="1" flipV="1">
              <a:off x="2974" y="2227"/>
              <a:ext cx="6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5" name="Line 157"/>
            <p:cNvSpPr>
              <a:spLocks noChangeShapeType="1"/>
            </p:cNvSpPr>
            <p:nvPr/>
          </p:nvSpPr>
          <p:spPr bwMode="auto">
            <a:xfrm flipH="1" flipV="1">
              <a:off x="2895" y="1958"/>
              <a:ext cx="79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6" name="Line 158"/>
            <p:cNvSpPr>
              <a:spLocks noChangeShapeType="1"/>
            </p:cNvSpPr>
            <p:nvPr/>
          </p:nvSpPr>
          <p:spPr bwMode="auto">
            <a:xfrm>
              <a:off x="2895" y="19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7" name="Freeform 159"/>
            <p:cNvSpPr>
              <a:spLocks/>
            </p:cNvSpPr>
            <p:nvPr/>
          </p:nvSpPr>
          <p:spPr bwMode="auto">
            <a:xfrm>
              <a:off x="2894" y="1955"/>
              <a:ext cx="2" cy="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8" name="Line 160"/>
            <p:cNvSpPr>
              <a:spLocks noChangeShapeType="1"/>
            </p:cNvSpPr>
            <p:nvPr/>
          </p:nvSpPr>
          <p:spPr bwMode="auto">
            <a:xfrm flipH="1">
              <a:off x="2895" y="1958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9" name="Line 161"/>
            <p:cNvSpPr>
              <a:spLocks noChangeShapeType="1"/>
            </p:cNvSpPr>
            <p:nvPr/>
          </p:nvSpPr>
          <p:spPr bwMode="auto">
            <a:xfrm flipH="1" flipV="1">
              <a:off x="2894" y="1955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0" name="Freeform 162"/>
            <p:cNvSpPr>
              <a:spLocks/>
            </p:cNvSpPr>
            <p:nvPr/>
          </p:nvSpPr>
          <p:spPr bwMode="auto">
            <a:xfrm>
              <a:off x="3072" y="2284"/>
              <a:ext cx="9" cy="17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19" y="35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19" y="35"/>
                </a:cxn>
              </a:cxnLst>
              <a:rect l="0" t="0" r="r" b="b"/>
              <a:pathLst>
                <a:path w="19" h="35">
                  <a:moveTo>
                    <a:pt x="19" y="35"/>
                  </a:moveTo>
                  <a:lnTo>
                    <a:pt x="19" y="35"/>
                  </a:lnTo>
                  <a:lnTo>
                    <a:pt x="9" y="2"/>
                  </a:lnTo>
                  <a:lnTo>
                    <a:pt x="0" y="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1" name="Line 163"/>
            <p:cNvSpPr>
              <a:spLocks noChangeShapeType="1"/>
            </p:cNvSpPr>
            <p:nvPr/>
          </p:nvSpPr>
          <p:spPr bwMode="auto">
            <a:xfrm flipH="1" flipV="1">
              <a:off x="3077" y="2285"/>
              <a:ext cx="4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2" name="Line 164"/>
            <p:cNvSpPr>
              <a:spLocks noChangeShapeType="1"/>
            </p:cNvSpPr>
            <p:nvPr/>
          </p:nvSpPr>
          <p:spPr bwMode="auto">
            <a:xfrm flipH="1" flipV="1">
              <a:off x="3072" y="2284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3" name="Freeform 165"/>
            <p:cNvSpPr>
              <a:spLocks/>
            </p:cNvSpPr>
            <p:nvPr/>
          </p:nvSpPr>
          <p:spPr bwMode="auto">
            <a:xfrm>
              <a:off x="2896" y="1958"/>
              <a:ext cx="181" cy="327"/>
            </a:xfrm>
            <a:custGeom>
              <a:avLst/>
              <a:gdLst/>
              <a:ahLst/>
              <a:cxnLst>
                <a:cxn ang="0">
                  <a:pos x="352" y="653"/>
                </a:cxn>
                <a:cxn ang="0">
                  <a:pos x="361" y="655"/>
                </a:cxn>
                <a:cxn ang="0">
                  <a:pos x="215" y="16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352" y="653"/>
                </a:cxn>
              </a:cxnLst>
              <a:rect l="0" t="0" r="r" b="b"/>
              <a:pathLst>
                <a:path w="361" h="655">
                  <a:moveTo>
                    <a:pt x="352" y="653"/>
                  </a:moveTo>
                  <a:lnTo>
                    <a:pt x="361" y="655"/>
                  </a:lnTo>
                  <a:lnTo>
                    <a:pt x="215" y="162"/>
                  </a:lnTo>
                  <a:lnTo>
                    <a:pt x="6" y="2"/>
                  </a:lnTo>
                  <a:lnTo>
                    <a:pt x="0" y="0"/>
                  </a:lnTo>
                  <a:lnTo>
                    <a:pt x="352" y="6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4" name="Line 166"/>
            <p:cNvSpPr>
              <a:spLocks noChangeShapeType="1"/>
            </p:cNvSpPr>
            <p:nvPr/>
          </p:nvSpPr>
          <p:spPr bwMode="auto">
            <a:xfrm>
              <a:off x="3072" y="2284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5" name="Line 167"/>
            <p:cNvSpPr>
              <a:spLocks noChangeShapeType="1"/>
            </p:cNvSpPr>
            <p:nvPr/>
          </p:nvSpPr>
          <p:spPr bwMode="auto">
            <a:xfrm flipH="1" flipV="1">
              <a:off x="3004" y="2038"/>
              <a:ext cx="73" cy="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6" name="Line 168"/>
            <p:cNvSpPr>
              <a:spLocks noChangeShapeType="1"/>
            </p:cNvSpPr>
            <p:nvPr/>
          </p:nvSpPr>
          <p:spPr bwMode="auto">
            <a:xfrm flipH="1" flipV="1">
              <a:off x="2899" y="1959"/>
              <a:ext cx="105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7" name="Line 169"/>
            <p:cNvSpPr>
              <a:spLocks noChangeShapeType="1"/>
            </p:cNvSpPr>
            <p:nvPr/>
          </p:nvSpPr>
          <p:spPr bwMode="auto">
            <a:xfrm flipH="1" flipV="1">
              <a:off x="2896" y="1958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8" name="Freeform 170"/>
            <p:cNvSpPr>
              <a:spLocks/>
            </p:cNvSpPr>
            <p:nvPr/>
          </p:nvSpPr>
          <p:spPr bwMode="auto">
            <a:xfrm>
              <a:off x="2894" y="1955"/>
              <a:ext cx="5" cy="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10" h="7">
                  <a:moveTo>
                    <a:pt x="4" y="5"/>
                  </a:move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9" name="Line 171"/>
            <p:cNvSpPr>
              <a:spLocks noChangeShapeType="1"/>
            </p:cNvSpPr>
            <p:nvPr/>
          </p:nvSpPr>
          <p:spPr bwMode="auto">
            <a:xfrm>
              <a:off x="2896" y="1958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0" name="Line 172"/>
            <p:cNvSpPr>
              <a:spLocks noChangeShapeType="1"/>
            </p:cNvSpPr>
            <p:nvPr/>
          </p:nvSpPr>
          <p:spPr bwMode="auto">
            <a:xfrm flipH="1" flipV="1">
              <a:off x="2894" y="1955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1" name="Freeform 173"/>
            <p:cNvSpPr>
              <a:spLocks/>
            </p:cNvSpPr>
            <p:nvPr/>
          </p:nvSpPr>
          <p:spPr bwMode="auto">
            <a:xfrm>
              <a:off x="3077" y="2285"/>
              <a:ext cx="114" cy="81"/>
            </a:xfrm>
            <a:custGeom>
              <a:avLst/>
              <a:gdLst/>
              <a:ahLst/>
              <a:cxnLst>
                <a:cxn ang="0">
                  <a:pos x="229" y="161"/>
                </a:cxn>
                <a:cxn ang="0">
                  <a:pos x="229" y="161"/>
                </a:cxn>
                <a:cxn ang="0">
                  <a:pos x="10" y="33"/>
                </a:cxn>
                <a:cxn ang="0">
                  <a:pos x="0" y="0"/>
                </a:cxn>
                <a:cxn ang="0">
                  <a:pos x="163" y="46"/>
                </a:cxn>
                <a:cxn ang="0">
                  <a:pos x="229" y="161"/>
                </a:cxn>
              </a:cxnLst>
              <a:rect l="0" t="0" r="r" b="b"/>
              <a:pathLst>
                <a:path w="229" h="161">
                  <a:moveTo>
                    <a:pt x="229" y="161"/>
                  </a:moveTo>
                  <a:lnTo>
                    <a:pt x="229" y="161"/>
                  </a:lnTo>
                  <a:lnTo>
                    <a:pt x="10" y="33"/>
                  </a:lnTo>
                  <a:lnTo>
                    <a:pt x="0" y="0"/>
                  </a:lnTo>
                  <a:lnTo>
                    <a:pt x="163" y="46"/>
                  </a:lnTo>
                  <a:lnTo>
                    <a:pt x="229" y="16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2" name="Line 174"/>
            <p:cNvSpPr>
              <a:spLocks noChangeShapeType="1"/>
            </p:cNvSpPr>
            <p:nvPr/>
          </p:nvSpPr>
          <p:spPr bwMode="auto">
            <a:xfrm flipH="1" flipV="1">
              <a:off x="3081" y="2301"/>
              <a:ext cx="110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3" name="Line 175"/>
            <p:cNvSpPr>
              <a:spLocks noChangeShapeType="1"/>
            </p:cNvSpPr>
            <p:nvPr/>
          </p:nvSpPr>
          <p:spPr bwMode="auto">
            <a:xfrm flipH="1" flipV="1">
              <a:off x="3077" y="2285"/>
              <a:ext cx="4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4" name="Line 176"/>
            <p:cNvSpPr>
              <a:spLocks noChangeShapeType="1"/>
            </p:cNvSpPr>
            <p:nvPr/>
          </p:nvSpPr>
          <p:spPr bwMode="auto">
            <a:xfrm>
              <a:off x="3077" y="2285"/>
              <a:ext cx="8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Freeform 177"/>
            <p:cNvSpPr>
              <a:spLocks/>
            </p:cNvSpPr>
            <p:nvPr/>
          </p:nvSpPr>
          <p:spPr bwMode="auto">
            <a:xfrm>
              <a:off x="3004" y="2038"/>
              <a:ext cx="154" cy="270"/>
            </a:xfrm>
            <a:custGeom>
              <a:avLst/>
              <a:gdLst/>
              <a:ahLst/>
              <a:cxnLst>
                <a:cxn ang="0">
                  <a:pos x="309" y="539"/>
                </a:cxn>
                <a:cxn ang="0">
                  <a:pos x="146" y="4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9" y="539"/>
                </a:cxn>
              </a:cxnLst>
              <a:rect l="0" t="0" r="r" b="b"/>
              <a:pathLst>
                <a:path w="309" h="539">
                  <a:moveTo>
                    <a:pt x="309" y="539"/>
                  </a:moveTo>
                  <a:lnTo>
                    <a:pt x="146" y="4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9" y="53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Line 178"/>
            <p:cNvSpPr>
              <a:spLocks noChangeShapeType="1"/>
            </p:cNvSpPr>
            <p:nvPr/>
          </p:nvSpPr>
          <p:spPr bwMode="auto">
            <a:xfrm flipH="1" flipV="1">
              <a:off x="3077" y="2285"/>
              <a:ext cx="8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7" name="Line 179"/>
            <p:cNvSpPr>
              <a:spLocks noChangeShapeType="1"/>
            </p:cNvSpPr>
            <p:nvPr/>
          </p:nvSpPr>
          <p:spPr bwMode="auto">
            <a:xfrm flipH="1" flipV="1">
              <a:off x="3004" y="2038"/>
              <a:ext cx="73" cy="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8" name="Freeform 180"/>
            <p:cNvSpPr>
              <a:spLocks/>
            </p:cNvSpPr>
            <p:nvPr/>
          </p:nvSpPr>
          <p:spPr bwMode="auto">
            <a:xfrm>
              <a:off x="3158" y="2308"/>
              <a:ext cx="33" cy="58"/>
            </a:xfrm>
            <a:custGeom>
              <a:avLst/>
              <a:gdLst/>
              <a:ahLst/>
              <a:cxnLst>
                <a:cxn ang="0">
                  <a:pos x="66" y="115"/>
                </a:cxn>
                <a:cxn ang="0">
                  <a:pos x="66" y="115"/>
                </a:cxn>
                <a:cxn ang="0">
                  <a:pos x="35" y="12"/>
                </a:cxn>
                <a:cxn ang="0">
                  <a:pos x="0" y="0"/>
                </a:cxn>
                <a:cxn ang="0">
                  <a:pos x="66" y="115"/>
                </a:cxn>
              </a:cxnLst>
              <a:rect l="0" t="0" r="r" b="b"/>
              <a:pathLst>
                <a:path w="66" h="115">
                  <a:moveTo>
                    <a:pt x="66" y="115"/>
                  </a:moveTo>
                  <a:lnTo>
                    <a:pt x="66" y="115"/>
                  </a:lnTo>
                  <a:lnTo>
                    <a:pt x="35" y="12"/>
                  </a:lnTo>
                  <a:lnTo>
                    <a:pt x="0" y="0"/>
                  </a:lnTo>
                  <a:lnTo>
                    <a:pt x="66" y="11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9" name="Line 181"/>
            <p:cNvSpPr>
              <a:spLocks noChangeShapeType="1"/>
            </p:cNvSpPr>
            <p:nvPr/>
          </p:nvSpPr>
          <p:spPr bwMode="auto">
            <a:xfrm flipH="1" flipV="1">
              <a:off x="3175" y="2314"/>
              <a:ext cx="16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Line 182"/>
            <p:cNvSpPr>
              <a:spLocks noChangeShapeType="1"/>
            </p:cNvSpPr>
            <p:nvPr/>
          </p:nvSpPr>
          <p:spPr bwMode="auto">
            <a:xfrm flipH="1" flipV="1">
              <a:off x="3158" y="2308"/>
              <a:ext cx="1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1" name="Freeform 183"/>
            <p:cNvSpPr>
              <a:spLocks/>
            </p:cNvSpPr>
            <p:nvPr/>
          </p:nvSpPr>
          <p:spPr bwMode="auto">
            <a:xfrm>
              <a:off x="3004" y="2038"/>
              <a:ext cx="171" cy="276"/>
            </a:xfrm>
            <a:custGeom>
              <a:avLst/>
              <a:gdLst/>
              <a:ahLst/>
              <a:cxnLst>
                <a:cxn ang="0">
                  <a:pos x="309" y="539"/>
                </a:cxn>
                <a:cxn ang="0">
                  <a:pos x="344" y="551"/>
                </a:cxn>
                <a:cxn ang="0">
                  <a:pos x="221" y="1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9" y="539"/>
                </a:cxn>
              </a:cxnLst>
              <a:rect l="0" t="0" r="r" b="b"/>
              <a:pathLst>
                <a:path w="344" h="551">
                  <a:moveTo>
                    <a:pt x="309" y="539"/>
                  </a:moveTo>
                  <a:lnTo>
                    <a:pt x="344" y="551"/>
                  </a:lnTo>
                  <a:lnTo>
                    <a:pt x="221" y="1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9" y="53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Line 184"/>
            <p:cNvSpPr>
              <a:spLocks noChangeShapeType="1"/>
            </p:cNvSpPr>
            <p:nvPr/>
          </p:nvSpPr>
          <p:spPr bwMode="auto">
            <a:xfrm>
              <a:off x="3158" y="2308"/>
              <a:ext cx="1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Line 185"/>
            <p:cNvSpPr>
              <a:spLocks noChangeShapeType="1"/>
            </p:cNvSpPr>
            <p:nvPr/>
          </p:nvSpPr>
          <p:spPr bwMode="auto">
            <a:xfrm flipH="1" flipV="1">
              <a:off x="3114" y="2104"/>
              <a:ext cx="61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4" name="Line 186"/>
            <p:cNvSpPr>
              <a:spLocks noChangeShapeType="1"/>
            </p:cNvSpPr>
            <p:nvPr/>
          </p:nvSpPr>
          <p:spPr bwMode="auto">
            <a:xfrm flipH="1" flipV="1">
              <a:off x="3004" y="2038"/>
              <a:ext cx="11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5" name="Freeform 187"/>
            <p:cNvSpPr>
              <a:spLocks/>
            </p:cNvSpPr>
            <p:nvPr/>
          </p:nvSpPr>
          <p:spPr bwMode="auto">
            <a:xfrm>
              <a:off x="3191" y="2320"/>
              <a:ext cx="111" cy="120"/>
            </a:xfrm>
            <a:custGeom>
              <a:avLst/>
              <a:gdLst/>
              <a:ahLst/>
              <a:cxnLst>
                <a:cxn ang="0">
                  <a:pos x="222" y="238"/>
                </a:cxn>
                <a:cxn ang="0">
                  <a:pos x="222" y="238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167" y="44"/>
                </a:cxn>
                <a:cxn ang="0">
                  <a:pos x="222" y="238"/>
                </a:cxn>
              </a:cxnLst>
              <a:rect l="0" t="0" r="r" b="b"/>
              <a:pathLst>
                <a:path w="222" h="238">
                  <a:moveTo>
                    <a:pt x="222" y="238"/>
                  </a:moveTo>
                  <a:lnTo>
                    <a:pt x="222" y="238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167" y="44"/>
                  </a:lnTo>
                  <a:lnTo>
                    <a:pt x="222" y="23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6" name="Line 188"/>
            <p:cNvSpPr>
              <a:spLocks noChangeShapeType="1"/>
            </p:cNvSpPr>
            <p:nvPr/>
          </p:nvSpPr>
          <p:spPr bwMode="auto">
            <a:xfrm flipH="1" flipV="1">
              <a:off x="3191" y="2366"/>
              <a:ext cx="111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7" name="Line 189"/>
            <p:cNvSpPr>
              <a:spLocks noChangeShapeType="1"/>
            </p:cNvSpPr>
            <p:nvPr/>
          </p:nvSpPr>
          <p:spPr bwMode="auto">
            <a:xfrm>
              <a:off x="3199" y="2320"/>
              <a:ext cx="7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8" name="Line 190"/>
            <p:cNvSpPr>
              <a:spLocks noChangeShapeType="1"/>
            </p:cNvSpPr>
            <p:nvPr/>
          </p:nvSpPr>
          <p:spPr bwMode="auto">
            <a:xfrm>
              <a:off x="3274" y="2343"/>
              <a:ext cx="28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9" name="Freeform 191"/>
            <p:cNvSpPr>
              <a:spLocks/>
            </p:cNvSpPr>
            <p:nvPr/>
          </p:nvSpPr>
          <p:spPr bwMode="auto">
            <a:xfrm>
              <a:off x="3199" y="2170"/>
              <a:ext cx="75" cy="173"/>
            </a:xfrm>
            <a:custGeom>
              <a:avLst/>
              <a:gdLst/>
              <a:ahLst/>
              <a:cxnLst>
                <a:cxn ang="0">
                  <a:pos x="150" y="345"/>
                </a:cxn>
                <a:cxn ang="0">
                  <a:pos x="0" y="301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150" y="345"/>
                </a:cxn>
              </a:cxnLst>
              <a:rect l="0" t="0" r="r" b="b"/>
              <a:pathLst>
                <a:path w="150" h="345">
                  <a:moveTo>
                    <a:pt x="150" y="345"/>
                  </a:moveTo>
                  <a:lnTo>
                    <a:pt x="0" y="30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150" y="34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0" name="Line 192"/>
            <p:cNvSpPr>
              <a:spLocks noChangeShapeType="1"/>
            </p:cNvSpPr>
            <p:nvPr/>
          </p:nvSpPr>
          <p:spPr bwMode="auto">
            <a:xfrm flipH="1" flipV="1">
              <a:off x="3199" y="2320"/>
              <a:ext cx="7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1" name="Line 193"/>
            <p:cNvSpPr>
              <a:spLocks noChangeShapeType="1"/>
            </p:cNvSpPr>
            <p:nvPr/>
          </p:nvSpPr>
          <p:spPr bwMode="auto">
            <a:xfrm>
              <a:off x="3226" y="2170"/>
              <a:ext cx="48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2" name="Freeform 194"/>
            <p:cNvSpPr>
              <a:spLocks/>
            </p:cNvSpPr>
            <p:nvPr/>
          </p:nvSpPr>
          <p:spPr bwMode="auto">
            <a:xfrm>
              <a:off x="3175" y="2314"/>
              <a:ext cx="24" cy="52"/>
            </a:xfrm>
            <a:custGeom>
              <a:avLst/>
              <a:gdLst/>
              <a:ahLst/>
              <a:cxnLst>
                <a:cxn ang="0">
                  <a:pos x="31" y="103"/>
                </a:cxn>
                <a:cxn ang="0">
                  <a:pos x="31" y="103"/>
                </a:cxn>
                <a:cxn ang="0">
                  <a:pos x="48" y="13"/>
                </a:cxn>
                <a:cxn ang="0">
                  <a:pos x="0" y="0"/>
                </a:cxn>
                <a:cxn ang="0">
                  <a:pos x="31" y="103"/>
                </a:cxn>
              </a:cxnLst>
              <a:rect l="0" t="0" r="r" b="b"/>
              <a:pathLst>
                <a:path w="48" h="103">
                  <a:moveTo>
                    <a:pt x="31" y="103"/>
                  </a:moveTo>
                  <a:lnTo>
                    <a:pt x="31" y="103"/>
                  </a:lnTo>
                  <a:lnTo>
                    <a:pt x="48" y="13"/>
                  </a:lnTo>
                  <a:lnTo>
                    <a:pt x="0" y="0"/>
                  </a:lnTo>
                  <a:lnTo>
                    <a:pt x="31" y="10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3" name="Line 195"/>
            <p:cNvSpPr>
              <a:spLocks noChangeShapeType="1"/>
            </p:cNvSpPr>
            <p:nvPr/>
          </p:nvSpPr>
          <p:spPr bwMode="auto">
            <a:xfrm flipH="1" flipV="1">
              <a:off x="3175" y="2314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4" name="Line 196"/>
            <p:cNvSpPr>
              <a:spLocks noChangeShapeType="1"/>
            </p:cNvSpPr>
            <p:nvPr/>
          </p:nvSpPr>
          <p:spPr bwMode="auto">
            <a:xfrm>
              <a:off x="3175" y="2314"/>
              <a:ext cx="16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5" name="Freeform 197"/>
            <p:cNvSpPr>
              <a:spLocks/>
            </p:cNvSpPr>
            <p:nvPr/>
          </p:nvSpPr>
          <p:spPr bwMode="auto">
            <a:xfrm>
              <a:off x="3114" y="2104"/>
              <a:ext cx="112" cy="216"/>
            </a:xfrm>
            <a:custGeom>
              <a:avLst/>
              <a:gdLst/>
              <a:ahLst/>
              <a:cxnLst>
                <a:cxn ang="0">
                  <a:pos x="123" y="421"/>
                </a:cxn>
                <a:cxn ang="0">
                  <a:pos x="171" y="434"/>
                </a:cxn>
                <a:cxn ang="0">
                  <a:pos x="225" y="1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3" y="421"/>
                </a:cxn>
              </a:cxnLst>
              <a:rect l="0" t="0" r="r" b="b"/>
              <a:pathLst>
                <a:path w="225" h="434">
                  <a:moveTo>
                    <a:pt x="123" y="421"/>
                  </a:moveTo>
                  <a:lnTo>
                    <a:pt x="171" y="434"/>
                  </a:lnTo>
                  <a:lnTo>
                    <a:pt x="225" y="1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3" y="42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6" name="Line 198"/>
            <p:cNvSpPr>
              <a:spLocks noChangeShapeType="1"/>
            </p:cNvSpPr>
            <p:nvPr/>
          </p:nvSpPr>
          <p:spPr bwMode="auto">
            <a:xfrm>
              <a:off x="3175" y="2314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7" name="Line 199"/>
            <p:cNvSpPr>
              <a:spLocks noChangeShapeType="1"/>
            </p:cNvSpPr>
            <p:nvPr/>
          </p:nvSpPr>
          <p:spPr bwMode="auto">
            <a:xfrm flipH="1" flipV="1">
              <a:off x="3114" y="2104"/>
              <a:ext cx="112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8" name="Line 200"/>
            <p:cNvSpPr>
              <a:spLocks noChangeShapeType="1"/>
            </p:cNvSpPr>
            <p:nvPr/>
          </p:nvSpPr>
          <p:spPr bwMode="auto">
            <a:xfrm>
              <a:off x="3114" y="2104"/>
              <a:ext cx="61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9" name="Freeform 201"/>
            <p:cNvSpPr>
              <a:spLocks/>
            </p:cNvSpPr>
            <p:nvPr/>
          </p:nvSpPr>
          <p:spPr bwMode="auto">
            <a:xfrm>
              <a:off x="3274" y="2343"/>
              <a:ext cx="141" cy="149"/>
            </a:xfrm>
            <a:custGeom>
              <a:avLst/>
              <a:gdLst/>
              <a:ahLst/>
              <a:cxnLst>
                <a:cxn ang="0">
                  <a:pos x="280" y="300"/>
                </a:cxn>
                <a:cxn ang="0">
                  <a:pos x="280" y="300"/>
                </a:cxn>
                <a:cxn ang="0">
                  <a:pos x="55" y="194"/>
                </a:cxn>
                <a:cxn ang="0">
                  <a:pos x="0" y="0"/>
                </a:cxn>
                <a:cxn ang="0">
                  <a:pos x="125" y="33"/>
                </a:cxn>
                <a:cxn ang="0">
                  <a:pos x="280" y="300"/>
                </a:cxn>
              </a:cxnLst>
              <a:rect l="0" t="0" r="r" b="b"/>
              <a:pathLst>
                <a:path w="280" h="300">
                  <a:moveTo>
                    <a:pt x="280" y="300"/>
                  </a:moveTo>
                  <a:lnTo>
                    <a:pt x="280" y="300"/>
                  </a:lnTo>
                  <a:lnTo>
                    <a:pt x="55" y="194"/>
                  </a:lnTo>
                  <a:lnTo>
                    <a:pt x="0" y="0"/>
                  </a:lnTo>
                  <a:lnTo>
                    <a:pt x="125" y="33"/>
                  </a:lnTo>
                  <a:lnTo>
                    <a:pt x="280" y="30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0" name="Line 202"/>
            <p:cNvSpPr>
              <a:spLocks noChangeShapeType="1"/>
            </p:cNvSpPr>
            <p:nvPr/>
          </p:nvSpPr>
          <p:spPr bwMode="auto">
            <a:xfrm flipH="1" flipV="1">
              <a:off x="3302" y="2440"/>
              <a:ext cx="113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1" name="Line 203"/>
            <p:cNvSpPr>
              <a:spLocks noChangeShapeType="1"/>
            </p:cNvSpPr>
            <p:nvPr/>
          </p:nvSpPr>
          <p:spPr bwMode="auto">
            <a:xfrm flipH="1" flipV="1">
              <a:off x="3274" y="2343"/>
              <a:ext cx="28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4"/>
          <p:cNvGrpSpPr>
            <a:grpSpLocks/>
          </p:cNvGrpSpPr>
          <p:nvPr/>
        </p:nvGrpSpPr>
        <p:grpSpPr bwMode="auto">
          <a:xfrm>
            <a:off x="3302000" y="1781175"/>
            <a:ext cx="2862263" cy="2528888"/>
            <a:chOff x="2080" y="1122"/>
            <a:chExt cx="1803" cy="1593"/>
          </a:xfrm>
        </p:grpSpPr>
        <p:sp>
          <p:nvSpPr>
            <p:cNvPr id="63693" name="Line 205"/>
            <p:cNvSpPr>
              <a:spLocks noChangeShapeType="1"/>
            </p:cNvSpPr>
            <p:nvPr/>
          </p:nvSpPr>
          <p:spPr bwMode="auto">
            <a:xfrm>
              <a:off x="3274" y="2343"/>
              <a:ext cx="6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4" name="Freeform 206"/>
            <p:cNvSpPr>
              <a:spLocks/>
            </p:cNvSpPr>
            <p:nvPr/>
          </p:nvSpPr>
          <p:spPr bwMode="auto">
            <a:xfrm>
              <a:off x="3226" y="2170"/>
              <a:ext cx="111" cy="189"/>
            </a:xfrm>
            <a:custGeom>
              <a:avLst/>
              <a:gdLst/>
              <a:ahLst/>
              <a:cxnLst>
                <a:cxn ang="0">
                  <a:pos x="221" y="378"/>
                </a:cxn>
                <a:cxn ang="0">
                  <a:pos x="96" y="34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1" y="378"/>
                </a:cxn>
              </a:cxnLst>
              <a:rect l="0" t="0" r="r" b="b"/>
              <a:pathLst>
                <a:path w="221" h="378">
                  <a:moveTo>
                    <a:pt x="221" y="378"/>
                  </a:moveTo>
                  <a:lnTo>
                    <a:pt x="96" y="3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1" y="3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5" name="Line 207"/>
            <p:cNvSpPr>
              <a:spLocks noChangeShapeType="1"/>
            </p:cNvSpPr>
            <p:nvPr/>
          </p:nvSpPr>
          <p:spPr bwMode="auto">
            <a:xfrm flipH="1" flipV="1">
              <a:off x="3274" y="2343"/>
              <a:ext cx="6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6" name="Line 208"/>
            <p:cNvSpPr>
              <a:spLocks noChangeShapeType="1"/>
            </p:cNvSpPr>
            <p:nvPr/>
          </p:nvSpPr>
          <p:spPr bwMode="auto">
            <a:xfrm flipH="1" flipV="1">
              <a:off x="3226" y="2170"/>
              <a:ext cx="48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7" name="Freeform 209"/>
            <p:cNvSpPr>
              <a:spLocks/>
            </p:cNvSpPr>
            <p:nvPr/>
          </p:nvSpPr>
          <p:spPr bwMode="auto">
            <a:xfrm>
              <a:off x="3337" y="2359"/>
              <a:ext cx="78" cy="133"/>
            </a:xfrm>
            <a:custGeom>
              <a:avLst/>
              <a:gdLst/>
              <a:ahLst/>
              <a:cxnLst>
                <a:cxn ang="0">
                  <a:pos x="155" y="267"/>
                </a:cxn>
                <a:cxn ang="0">
                  <a:pos x="155" y="267"/>
                </a:cxn>
                <a:cxn ang="0">
                  <a:pos x="86" y="25"/>
                </a:cxn>
                <a:cxn ang="0">
                  <a:pos x="0" y="0"/>
                </a:cxn>
                <a:cxn ang="0">
                  <a:pos x="155" y="267"/>
                </a:cxn>
              </a:cxnLst>
              <a:rect l="0" t="0" r="r" b="b"/>
              <a:pathLst>
                <a:path w="155" h="267">
                  <a:moveTo>
                    <a:pt x="155" y="267"/>
                  </a:moveTo>
                  <a:lnTo>
                    <a:pt x="155" y="267"/>
                  </a:lnTo>
                  <a:lnTo>
                    <a:pt x="86" y="25"/>
                  </a:lnTo>
                  <a:lnTo>
                    <a:pt x="0" y="0"/>
                  </a:lnTo>
                  <a:lnTo>
                    <a:pt x="155" y="26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8" name="Line 210"/>
            <p:cNvSpPr>
              <a:spLocks noChangeShapeType="1"/>
            </p:cNvSpPr>
            <p:nvPr/>
          </p:nvSpPr>
          <p:spPr bwMode="auto">
            <a:xfrm flipH="1" flipV="1">
              <a:off x="3380" y="2371"/>
              <a:ext cx="35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9" name="Line 211"/>
            <p:cNvSpPr>
              <a:spLocks noChangeShapeType="1"/>
            </p:cNvSpPr>
            <p:nvPr/>
          </p:nvSpPr>
          <p:spPr bwMode="auto">
            <a:xfrm flipH="1" flipV="1">
              <a:off x="3337" y="2359"/>
              <a:ext cx="4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0" name="Freeform 212"/>
            <p:cNvSpPr>
              <a:spLocks/>
            </p:cNvSpPr>
            <p:nvPr/>
          </p:nvSpPr>
          <p:spPr bwMode="auto">
            <a:xfrm>
              <a:off x="3226" y="2170"/>
              <a:ext cx="154" cy="201"/>
            </a:xfrm>
            <a:custGeom>
              <a:avLst/>
              <a:gdLst/>
              <a:ahLst/>
              <a:cxnLst>
                <a:cxn ang="0">
                  <a:pos x="221" y="378"/>
                </a:cxn>
                <a:cxn ang="0">
                  <a:pos x="307" y="403"/>
                </a:cxn>
                <a:cxn ang="0">
                  <a:pos x="228" y="1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1" y="378"/>
                </a:cxn>
              </a:cxnLst>
              <a:rect l="0" t="0" r="r" b="b"/>
              <a:pathLst>
                <a:path w="307" h="403">
                  <a:moveTo>
                    <a:pt x="221" y="378"/>
                  </a:moveTo>
                  <a:lnTo>
                    <a:pt x="307" y="403"/>
                  </a:lnTo>
                  <a:lnTo>
                    <a:pt x="228" y="1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1" y="3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1" name="Line 213"/>
            <p:cNvSpPr>
              <a:spLocks noChangeShapeType="1"/>
            </p:cNvSpPr>
            <p:nvPr/>
          </p:nvSpPr>
          <p:spPr bwMode="auto">
            <a:xfrm>
              <a:off x="3337" y="2359"/>
              <a:ext cx="4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2" name="Line 214"/>
            <p:cNvSpPr>
              <a:spLocks noChangeShapeType="1"/>
            </p:cNvSpPr>
            <p:nvPr/>
          </p:nvSpPr>
          <p:spPr bwMode="auto">
            <a:xfrm flipH="1" flipV="1">
              <a:off x="3341" y="2235"/>
              <a:ext cx="3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3" name="Line 215"/>
            <p:cNvSpPr>
              <a:spLocks noChangeShapeType="1"/>
            </p:cNvSpPr>
            <p:nvPr/>
          </p:nvSpPr>
          <p:spPr bwMode="auto">
            <a:xfrm flipH="1" flipV="1">
              <a:off x="3226" y="2170"/>
              <a:ext cx="115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4" name="Freeform 216"/>
            <p:cNvSpPr>
              <a:spLocks/>
            </p:cNvSpPr>
            <p:nvPr/>
          </p:nvSpPr>
          <p:spPr bwMode="auto">
            <a:xfrm>
              <a:off x="3415" y="2386"/>
              <a:ext cx="114" cy="163"/>
            </a:xfrm>
            <a:custGeom>
              <a:avLst/>
              <a:gdLst/>
              <a:ahLst/>
              <a:cxnLst>
                <a:cxn ang="0">
                  <a:pos x="229" y="326"/>
                </a:cxn>
                <a:cxn ang="0">
                  <a:pos x="229" y="326"/>
                </a:cxn>
                <a:cxn ang="0">
                  <a:pos x="0" y="213"/>
                </a:cxn>
                <a:cxn ang="0">
                  <a:pos x="42" y="0"/>
                </a:cxn>
                <a:cxn ang="0">
                  <a:pos x="146" y="28"/>
                </a:cxn>
                <a:cxn ang="0">
                  <a:pos x="229" y="326"/>
                </a:cxn>
              </a:cxnLst>
              <a:rect l="0" t="0" r="r" b="b"/>
              <a:pathLst>
                <a:path w="229" h="326">
                  <a:moveTo>
                    <a:pt x="229" y="326"/>
                  </a:moveTo>
                  <a:lnTo>
                    <a:pt x="229" y="326"/>
                  </a:lnTo>
                  <a:lnTo>
                    <a:pt x="0" y="213"/>
                  </a:lnTo>
                  <a:lnTo>
                    <a:pt x="42" y="0"/>
                  </a:lnTo>
                  <a:lnTo>
                    <a:pt x="146" y="28"/>
                  </a:lnTo>
                  <a:lnTo>
                    <a:pt x="229" y="32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5" name="Line 217"/>
            <p:cNvSpPr>
              <a:spLocks noChangeShapeType="1"/>
            </p:cNvSpPr>
            <p:nvPr/>
          </p:nvSpPr>
          <p:spPr bwMode="auto">
            <a:xfrm flipH="1" flipV="1">
              <a:off x="3415" y="2492"/>
              <a:ext cx="114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6" name="Line 218"/>
            <p:cNvSpPr>
              <a:spLocks noChangeShapeType="1"/>
            </p:cNvSpPr>
            <p:nvPr/>
          </p:nvSpPr>
          <p:spPr bwMode="auto">
            <a:xfrm>
              <a:off x="3436" y="2386"/>
              <a:ext cx="5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7" name="Line 219"/>
            <p:cNvSpPr>
              <a:spLocks noChangeShapeType="1"/>
            </p:cNvSpPr>
            <p:nvPr/>
          </p:nvSpPr>
          <p:spPr bwMode="auto">
            <a:xfrm>
              <a:off x="3487" y="2400"/>
              <a:ext cx="42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8" name="Freeform 220"/>
            <p:cNvSpPr>
              <a:spLocks/>
            </p:cNvSpPr>
            <p:nvPr/>
          </p:nvSpPr>
          <p:spPr bwMode="auto">
            <a:xfrm>
              <a:off x="3436" y="2285"/>
              <a:ext cx="51" cy="115"/>
            </a:xfrm>
            <a:custGeom>
              <a:avLst/>
              <a:gdLst/>
              <a:ahLst/>
              <a:cxnLst>
                <a:cxn ang="0">
                  <a:pos x="104" y="230"/>
                </a:cxn>
                <a:cxn ang="0">
                  <a:pos x="0" y="202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104" y="230"/>
                </a:cxn>
              </a:cxnLst>
              <a:rect l="0" t="0" r="r" b="b"/>
              <a:pathLst>
                <a:path w="104" h="230">
                  <a:moveTo>
                    <a:pt x="104" y="230"/>
                  </a:moveTo>
                  <a:lnTo>
                    <a:pt x="0" y="20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104" y="23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9" name="Line 221"/>
            <p:cNvSpPr>
              <a:spLocks noChangeShapeType="1"/>
            </p:cNvSpPr>
            <p:nvPr/>
          </p:nvSpPr>
          <p:spPr bwMode="auto">
            <a:xfrm flipH="1" flipV="1">
              <a:off x="3436" y="2386"/>
              <a:ext cx="5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0" name="Line 222"/>
            <p:cNvSpPr>
              <a:spLocks noChangeShapeType="1"/>
            </p:cNvSpPr>
            <p:nvPr/>
          </p:nvSpPr>
          <p:spPr bwMode="auto">
            <a:xfrm>
              <a:off x="3456" y="2285"/>
              <a:ext cx="3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1" name="Freeform 223"/>
            <p:cNvSpPr>
              <a:spLocks/>
            </p:cNvSpPr>
            <p:nvPr/>
          </p:nvSpPr>
          <p:spPr bwMode="auto">
            <a:xfrm>
              <a:off x="3380" y="2371"/>
              <a:ext cx="56" cy="121"/>
            </a:xfrm>
            <a:custGeom>
              <a:avLst/>
              <a:gdLst/>
              <a:ahLst/>
              <a:cxnLst>
                <a:cxn ang="0">
                  <a:pos x="69" y="242"/>
                </a:cxn>
                <a:cxn ang="0">
                  <a:pos x="69" y="242"/>
                </a:cxn>
                <a:cxn ang="0">
                  <a:pos x="111" y="29"/>
                </a:cxn>
                <a:cxn ang="0">
                  <a:pos x="0" y="0"/>
                </a:cxn>
                <a:cxn ang="0">
                  <a:pos x="69" y="242"/>
                </a:cxn>
              </a:cxnLst>
              <a:rect l="0" t="0" r="r" b="b"/>
              <a:pathLst>
                <a:path w="111" h="242">
                  <a:moveTo>
                    <a:pt x="69" y="242"/>
                  </a:moveTo>
                  <a:lnTo>
                    <a:pt x="69" y="242"/>
                  </a:lnTo>
                  <a:lnTo>
                    <a:pt x="111" y="29"/>
                  </a:lnTo>
                  <a:lnTo>
                    <a:pt x="0" y="0"/>
                  </a:lnTo>
                  <a:lnTo>
                    <a:pt x="69" y="24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2" name="Line 224"/>
            <p:cNvSpPr>
              <a:spLocks noChangeShapeType="1"/>
            </p:cNvSpPr>
            <p:nvPr/>
          </p:nvSpPr>
          <p:spPr bwMode="auto">
            <a:xfrm flipH="1" flipV="1">
              <a:off x="3380" y="2371"/>
              <a:ext cx="5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3" name="Line 225"/>
            <p:cNvSpPr>
              <a:spLocks noChangeShapeType="1"/>
            </p:cNvSpPr>
            <p:nvPr/>
          </p:nvSpPr>
          <p:spPr bwMode="auto">
            <a:xfrm>
              <a:off x="3380" y="2371"/>
              <a:ext cx="35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4" name="Freeform 226"/>
            <p:cNvSpPr>
              <a:spLocks/>
            </p:cNvSpPr>
            <p:nvPr/>
          </p:nvSpPr>
          <p:spPr bwMode="auto">
            <a:xfrm>
              <a:off x="3341" y="2235"/>
              <a:ext cx="115" cy="151"/>
            </a:xfrm>
            <a:custGeom>
              <a:avLst/>
              <a:gdLst/>
              <a:ahLst/>
              <a:cxnLst>
                <a:cxn ang="0">
                  <a:pos x="79" y="273"/>
                </a:cxn>
                <a:cxn ang="0">
                  <a:pos x="190" y="302"/>
                </a:cxn>
                <a:cxn ang="0">
                  <a:pos x="231" y="1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9" y="273"/>
                </a:cxn>
              </a:cxnLst>
              <a:rect l="0" t="0" r="r" b="b"/>
              <a:pathLst>
                <a:path w="231" h="302">
                  <a:moveTo>
                    <a:pt x="79" y="273"/>
                  </a:moveTo>
                  <a:lnTo>
                    <a:pt x="190" y="302"/>
                  </a:lnTo>
                  <a:lnTo>
                    <a:pt x="231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27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5" name="Line 227"/>
            <p:cNvSpPr>
              <a:spLocks noChangeShapeType="1"/>
            </p:cNvSpPr>
            <p:nvPr/>
          </p:nvSpPr>
          <p:spPr bwMode="auto">
            <a:xfrm>
              <a:off x="3380" y="2371"/>
              <a:ext cx="5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6" name="Line 228"/>
            <p:cNvSpPr>
              <a:spLocks noChangeShapeType="1"/>
            </p:cNvSpPr>
            <p:nvPr/>
          </p:nvSpPr>
          <p:spPr bwMode="auto">
            <a:xfrm flipH="1" flipV="1">
              <a:off x="3341" y="2235"/>
              <a:ext cx="115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7" name="Line 229"/>
            <p:cNvSpPr>
              <a:spLocks noChangeShapeType="1"/>
            </p:cNvSpPr>
            <p:nvPr/>
          </p:nvSpPr>
          <p:spPr bwMode="auto">
            <a:xfrm>
              <a:off x="3341" y="2235"/>
              <a:ext cx="39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8" name="Freeform 230"/>
            <p:cNvSpPr>
              <a:spLocks/>
            </p:cNvSpPr>
            <p:nvPr/>
          </p:nvSpPr>
          <p:spPr bwMode="auto">
            <a:xfrm>
              <a:off x="3487" y="2400"/>
              <a:ext cx="158" cy="206"/>
            </a:xfrm>
            <a:custGeom>
              <a:avLst/>
              <a:gdLst/>
              <a:ahLst/>
              <a:cxnLst>
                <a:cxn ang="0">
                  <a:pos x="315" y="411"/>
                </a:cxn>
                <a:cxn ang="0">
                  <a:pos x="315" y="411"/>
                </a:cxn>
                <a:cxn ang="0">
                  <a:pos x="83" y="298"/>
                </a:cxn>
                <a:cxn ang="0">
                  <a:pos x="0" y="0"/>
                </a:cxn>
                <a:cxn ang="0">
                  <a:pos x="86" y="23"/>
                </a:cxn>
                <a:cxn ang="0">
                  <a:pos x="315" y="411"/>
                </a:cxn>
              </a:cxnLst>
              <a:rect l="0" t="0" r="r" b="b"/>
              <a:pathLst>
                <a:path w="315" h="411">
                  <a:moveTo>
                    <a:pt x="315" y="411"/>
                  </a:moveTo>
                  <a:lnTo>
                    <a:pt x="315" y="411"/>
                  </a:lnTo>
                  <a:lnTo>
                    <a:pt x="83" y="298"/>
                  </a:lnTo>
                  <a:lnTo>
                    <a:pt x="0" y="0"/>
                  </a:lnTo>
                  <a:lnTo>
                    <a:pt x="86" y="23"/>
                  </a:lnTo>
                  <a:lnTo>
                    <a:pt x="315" y="41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9" name="Line 231"/>
            <p:cNvSpPr>
              <a:spLocks noChangeShapeType="1"/>
            </p:cNvSpPr>
            <p:nvPr/>
          </p:nvSpPr>
          <p:spPr bwMode="auto">
            <a:xfrm flipH="1" flipV="1">
              <a:off x="3529" y="2549"/>
              <a:ext cx="116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0" name="Line 232"/>
            <p:cNvSpPr>
              <a:spLocks noChangeShapeType="1"/>
            </p:cNvSpPr>
            <p:nvPr/>
          </p:nvSpPr>
          <p:spPr bwMode="auto">
            <a:xfrm flipH="1" flipV="1">
              <a:off x="3487" y="2400"/>
              <a:ext cx="42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1" name="Line 233"/>
            <p:cNvSpPr>
              <a:spLocks noChangeShapeType="1"/>
            </p:cNvSpPr>
            <p:nvPr/>
          </p:nvSpPr>
          <p:spPr bwMode="auto">
            <a:xfrm>
              <a:off x="3487" y="2400"/>
              <a:ext cx="4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2" name="Freeform 234"/>
            <p:cNvSpPr>
              <a:spLocks/>
            </p:cNvSpPr>
            <p:nvPr/>
          </p:nvSpPr>
          <p:spPr bwMode="auto">
            <a:xfrm>
              <a:off x="3456" y="2285"/>
              <a:ext cx="75" cy="127"/>
            </a:xfrm>
            <a:custGeom>
              <a:avLst/>
              <a:gdLst/>
              <a:ahLst/>
              <a:cxnLst>
                <a:cxn ang="0">
                  <a:pos x="149" y="253"/>
                </a:cxn>
                <a:cxn ang="0">
                  <a:pos x="63" y="2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9" y="253"/>
                </a:cxn>
              </a:cxnLst>
              <a:rect l="0" t="0" r="r" b="b"/>
              <a:pathLst>
                <a:path w="149" h="253">
                  <a:moveTo>
                    <a:pt x="149" y="253"/>
                  </a:moveTo>
                  <a:lnTo>
                    <a:pt x="63" y="2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3" name="Line 235"/>
            <p:cNvSpPr>
              <a:spLocks noChangeShapeType="1"/>
            </p:cNvSpPr>
            <p:nvPr/>
          </p:nvSpPr>
          <p:spPr bwMode="auto">
            <a:xfrm flipH="1" flipV="1">
              <a:off x="3487" y="2400"/>
              <a:ext cx="4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4" name="Line 236"/>
            <p:cNvSpPr>
              <a:spLocks noChangeShapeType="1"/>
            </p:cNvSpPr>
            <p:nvPr/>
          </p:nvSpPr>
          <p:spPr bwMode="auto">
            <a:xfrm flipH="1" flipV="1">
              <a:off x="3456" y="2285"/>
              <a:ext cx="3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5" name="Freeform 237"/>
            <p:cNvSpPr>
              <a:spLocks/>
            </p:cNvSpPr>
            <p:nvPr/>
          </p:nvSpPr>
          <p:spPr bwMode="auto">
            <a:xfrm>
              <a:off x="3531" y="2412"/>
              <a:ext cx="114" cy="194"/>
            </a:xfrm>
            <a:custGeom>
              <a:avLst/>
              <a:gdLst/>
              <a:ahLst/>
              <a:cxnLst>
                <a:cxn ang="0">
                  <a:pos x="229" y="388"/>
                </a:cxn>
                <a:cxn ang="0">
                  <a:pos x="229" y="388"/>
                </a:cxn>
                <a:cxn ang="0">
                  <a:pos x="131" y="37"/>
                </a:cxn>
                <a:cxn ang="0">
                  <a:pos x="0" y="0"/>
                </a:cxn>
                <a:cxn ang="0">
                  <a:pos x="229" y="388"/>
                </a:cxn>
              </a:cxnLst>
              <a:rect l="0" t="0" r="r" b="b"/>
              <a:pathLst>
                <a:path w="229" h="388">
                  <a:moveTo>
                    <a:pt x="229" y="388"/>
                  </a:moveTo>
                  <a:lnTo>
                    <a:pt x="229" y="388"/>
                  </a:lnTo>
                  <a:lnTo>
                    <a:pt x="131" y="37"/>
                  </a:lnTo>
                  <a:lnTo>
                    <a:pt x="0" y="0"/>
                  </a:lnTo>
                  <a:lnTo>
                    <a:pt x="229" y="38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6" name="Line 238"/>
            <p:cNvSpPr>
              <a:spLocks noChangeShapeType="1"/>
            </p:cNvSpPr>
            <p:nvPr/>
          </p:nvSpPr>
          <p:spPr bwMode="auto">
            <a:xfrm flipH="1" flipV="1">
              <a:off x="3596" y="2430"/>
              <a:ext cx="49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7" name="Line 239"/>
            <p:cNvSpPr>
              <a:spLocks noChangeShapeType="1"/>
            </p:cNvSpPr>
            <p:nvPr/>
          </p:nvSpPr>
          <p:spPr bwMode="auto">
            <a:xfrm flipH="1" flipV="1">
              <a:off x="3531" y="2412"/>
              <a:ext cx="6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8" name="Freeform 240"/>
            <p:cNvSpPr>
              <a:spLocks/>
            </p:cNvSpPr>
            <p:nvPr/>
          </p:nvSpPr>
          <p:spPr bwMode="auto">
            <a:xfrm>
              <a:off x="3456" y="2285"/>
              <a:ext cx="140" cy="145"/>
            </a:xfrm>
            <a:custGeom>
              <a:avLst/>
              <a:gdLst/>
              <a:ahLst/>
              <a:cxnLst>
                <a:cxn ang="0">
                  <a:pos x="149" y="253"/>
                </a:cxn>
                <a:cxn ang="0">
                  <a:pos x="280" y="290"/>
                </a:cxn>
                <a:cxn ang="0">
                  <a:pos x="236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9" y="253"/>
                </a:cxn>
              </a:cxnLst>
              <a:rect l="0" t="0" r="r" b="b"/>
              <a:pathLst>
                <a:path w="280" h="290">
                  <a:moveTo>
                    <a:pt x="149" y="253"/>
                  </a:moveTo>
                  <a:lnTo>
                    <a:pt x="280" y="290"/>
                  </a:lnTo>
                  <a:lnTo>
                    <a:pt x="236" y="1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9" name="Line 241"/>
            <p:cNvSpPr>
              <a:spLocks noChangeShapeType="1"/>
            </p:cNvSpPr>
            <p:nvPr/>
          </p:nvSpPr>
          <p:spPr bwMode="auto">
            <a:xfrm>
              <a:off x="3531" y="2412"/>
              <a:ext cx="6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0" name="Line 242"/>
            <p:cNvSpPr>
              <a:spLocks noChangeShapeType="1"/>
            </p:cNvSpPr>
            <p:nvPr/>
          </p:nvSpPr>
          <p:spPr bwMode="auto">
            <a:xfrm flipH="1" flipV="1">
              <a:off x="3574" y="2351"/>
              <a:ext cx="22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1" name="Line 243"/>
            <p:cNvSpPr>
              <a:spLocks noChangeShapeType="1"/>
            </p:cNvSpPr>
            <p:nvPr/>
          </p:nvSpPr>
          <p:spPr bwMode="auto">
            <a:xfrm flipH="1" flipV="1">
              <a:off x="3456" y="2285"/>
              <a:ext cx="118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2" name="Freeform 244"/>
            <p:cNvSpPr>
              <a:spLocks/>
            </p:cNvSpPr>
            <p:nvPr/>
          </p:nvSpPr>
          <p:spPr bwMode="auto">
            <a:xfrm>
              <a:off x="3645" y="2453"/>
              <a:ext cx="118" cy="213"/>
            </a:xfrm>
            <a:custGeom>
              <a:avLst/>
              <a:gdLst/>
              <a:ahLst/>
              <a:cxnLst>
                <a:cxn ang="0">
                  <a:pos x="236" y="426"/>
                </a:cxn>
                <a:cxn ang="0">
                  <a:pos x="236" y="426"/>
                </a:cxn>
                <a:cxn ang="0">
                  <a:pos x="0" y="305"/>
                </a:cxn>
                <a:cxn ang="0">
                  <a:pos x="75" y="0"/>
                </a:cxn>
                <a:cxn ang="0">
                  <a:pos x="123" y="13"/>
                </a:cxn>
                <a:cxn ang="0">
                  <a:pos x="236" y="426"/>
                </a:cxn>
              </a:cxnLst>
              <a:rect l="0" t="0" r="r" b="b"/>
              <a:pathLst>
                <a:path w="236" h="426">
                  <a:moveTo>
                    <a:pt x="236" y="426"/>
                  </a:moveTo>
                  <a:lnTo>
                    <a:pt x="236" y="426"/>
                  </a:lnTo>
                  <a:lnTo>
                    <a:pt x="0" y="305"/>
                  </a:lnTo>
                  <a:lnTo>
                    <a:pt x="75" y="0"/>
                  </a:lnTo>
                  <a:lnTo>
                    <a:pt x="123" y="13"/>
                  </a:lnTo>
                  <a:lnTo>
                    <a:pt x="236" y="42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3" name="Line 245"/>
            <p:cNvSpPr>
              <a:spLocks noChangeShapeType="1"/>
            </p:cNvSpPr>
            <p:nvPr/>
          </p:nvSpPr>
          <p:spPr bwMode="auto">
            <a:xfrm flipH="1" flipV="1">
              <a:off x="3645" y="2606"/>
              <a:ext cx="118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4" name="Line 246"/>
            <p:cNvSpPr>
              <a:spLocks noChangeShapeType="1"/>
            </p:cNvSpPr>
            <p:nvPr/>
          </p:nvSpPr>
          <p:spPr bwMode="auto">
            <a:xfrm>
              <a:off x="3682" y="2453"/>
              <a:ext cx="2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5" name="Line 247"/>
            <p:cNvSpPr>
              <a:spLocks noChangeShapeType="1"/>
            </p:cNvSpPr>
            <p:nvPr/>
          </p:nvSpPr>
          <p:spPr bwMode="auto">
            <a:xfrm>
              <a:off x="3706" y="2460"/>
              <a:ext cx="57" cy="2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6" name="Freeform 248"/>
            <p:cNvSpPr>
              <a:spLocks/>
            </p:cNvSpPr>
            <p:nvPr/>
          </p:nvSpPr>
          <p:spPr bwMode="auto">
            <a:xfrm>
              <a:off x="3682" y="2410"/>
              <a:ext cx="24" cy="50"/>
            </a:xfrm>
            <a:custGeom>
              <a:avLst/>
              <a:gdLst/>
              <a:ahLst/>
              <a:cxnLst>
                <a:cxn ang="0">
                  <a:pos x="48" y="99"/>
                </a:cxn>
                <a:cxn ang="0">
                  <a:pos x="0" y="8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48" y="99"/>
                </a:cxn>
              </a:cxnLst>
              <a:rect l="0" t="0" r="r" b="b"/>
              <a:pathLst>
                <a:path w="48" h="99">
                  <a:moveTo>
                    <a:pt x="48" y="99"/>
                  </a:moveTo>
                  <a:lnTo>
                    <a:pt x="0" y="8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48" y="9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7" name="Line 249"/>
            <p:cNvSpPr>
              <a:spLocks noChangeShapeType="1"/>
            </p:cNvSpPr>
            <p:nvPr/>
          </p:nvSpPr>
          <p:spPr bwMode="auto">
            <a:xfrm flipH="1" flipV="1">
              <a:off x="3682" y="2453"/>
              <a:ext cx="2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8" name="Line 250"/>
            <p:cNvSpPr>
              <a:spLocks noChangeShapeType="1"/>
            </p:cNvSpPr>
            <p:nvPr/>
          </p:nvSpPr>
          <p:spPr bwMode="auto">
            <a:xfrm>
              <a:off x="3693" y="2410"/>
              <a:ext cx="13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9" name="Freeform 251"/>
            <p:cNvSpPr>
              <a:spLocks/>
            </p:cNvSpPr>
            <p:nvPr/>
          </p:nvSpPr>
          <p:spPr bwMode="auto">
            <a:xfrm>
              <a:off x="3596" y="2430"/>
              <a:ext cx="86" cy="176"/>
            </a:xfrm>
            <a:custGeom>
              <a:avLst/>
              <a:gdLst/>
              <a:ahLst/>
              <a:cxnLst>
                <a:cxn ang="0">
                  <a:pos x="98" y="351"/>
                </a:cxn>
                <a:cxn ang="0">
                  <a:pos x="98" y="351"/>
                </a:cxn>
                <a:cxn ang="0">
                  <a:pos x="173" y="46"/>
                </a:cxn>
                <a:cxn ang="0">
                  <a:pos x="0" y="0"/>
                </a:cxn>
                <a:cxn ang="0">
                  <a:pos x="98" y="351"/>
                </a:cxn>
              </a:cxnLst>
              <a:rect l="0" t="0" r="r" b="b"/>
              <a:pathLst>
                <a:path w="173" h="351">
                  <a:moveTo>
                    <a:pt x="98" y="351"/>
                  </a:moveTo>
                  <a:lnTo>
                    <a:pt x="98" y="351"/>
                  </a:lnTo>
                  <a:lnTo>
                    <a:pt x="173" y="46"/>
                  </a:lnTo>
                  <a:lnTo>
                    <a:pt x="0" y="0"/>
                  </a:lnTo>
                  <a:lnTo>
                    <a:pt x="98" y="35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0" name="Line 252"/>
            <p:cNvSpPr>
              <a:spLocks noChangeShapeType="1"/>
            </p:cNvSpPr>
            <p:nvPr/>
          </p:nvSpPr>
          <p:spPr bwMode="auto">
            <a:xfrm flipH="1" flipV="1">
              <a:off x="3596" y="2430"/>
              <a:ext cx="8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1" name="Line 253"/>
            <p:cNvSpPr>
              <a:spLocks noChangeShapeType="1"/>
            </p:cNvSpPr>
            <p:nvPr/>
          </p:nvSpPr>
          <p:spPr bwMode="auto">
            <a:xfrm>
              <a:off x="3596" y="2430"/>
              <a:ext cx="49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2" name="Freeform 254"/>
            <p:cNvSpPr>
              <a:spLocks/>
            </p:cNvSpPr>
            <p:nvPr/>
          </p:nvSpPr>
          <p:spPr bwMode="auto">
            <a:xfrm>
              <a:off x="3574" y="2351"/>
              <a:ext cx="119" cy="102"/>
            </a:xfrm>
            <a:custGeom>
              <a:avLst/>
              <a:gdLst/>
              <a:ahLst/>
              <a:cxnLst>
                <a:cxn ang="0">
                  <a:pos x="44" y="158"/>
                </a:cxn>
                <a:cxn ang="0">
                  <a:pos x="217" y="204"/>
                </a:cxn>
                <a:cxn ang="0">
                  <a:pos x="238" y="11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158"/>
                </a:cxn>
              </a:cxnLst>
              <a:rect l="0" t="0" r="r" b="b"/>
              <a:pathLst>
                <a:path w="238" h="204">
                  <a:moveTo>
                    <a:pt x="44" y="158"/>
                  </a:moveTo>
                  <a:lnTo>
                    <a:pt x="217" y="204"/>
                  </a:lnTo>
                  <a:lnTo>
                    <a:pt x="238" y="1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15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3" name="Line 255"/>
            <p:cNvSpPr>
              <a:spLocks noChangeShapeType="1"/>
            </p:cNvSpPr>
            <p:nvPr/>
          </p:nvSpPr>
          <p:spPr bwMode="auto">
            <a:xfrm>
              <a:off x="3596" y="2430"/>
              <a:ext cx="8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4" name="Line 256"/>
            <p:cNvSpPr>
              <a:spLocks noChangeShapeType="1"/>
            </p:cNvSpPr>
            <p:nvPr/>
          </p:nvSpPr>
          <p:spPr bwMode="auto">
            <a:xfrm flipH="1" flipV="1">
              <a:off x="3574" y="2351"/>
              <a:ext cx="119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5" name="Line 257"/>
            <p:cNvSpPr>
              <a:spLocks noChangeShapeType="1"/>
            </p:cNvSpPr>
            <p:nvPr/>
          </p:nvSpPr>
          <p:spPr bwMode="auto">
            <a:xfrm>
              <a:off x="3574" y="2351"/>
              <a:ext cx="22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6" name="Freeform 258"/>
            <p:cNvSpPr>
              <a:spLocks/>
            </p:cNvSpPr>
            <p:nvPr/>
          </p:nvSpPr>
          <p:spPr bwMode="auto">
            <a:xfrm>
              <a:off x="3706" y="2460"/>
              <a:ext cx="177" cy="255"/>
            </a:xfrm>
            <a:custGeom>
              <a:avLst/>
              <a:gdLst/>
              <a:ahLst/>
              <a:cxnLst>
                <a:cxn ang="0">
                  <a:pos x="353" y="511"/>
                </a:cxn>
                <a:cxn ang="0">
                  <a:pos x="353" y="511"/>
                </a:cxn>
                <a:cxn ang="0">
                  <a:pos x="113" y="413"/>
                </a:cxn>
                <a:cxn ang="0">
                  <a:pos x="0" y="0"/>
                </a:cxn>
                <a:cxn ang="0">
                  <a:pos x="42" y="12"/>
                </a:cxn>
                <a:cxn ang="0">
                  <a:pos x="353" y="511"/>
                </a:cxn>
              </a:cxnLst>
              <a:rect l="0" t="0" r="r" b="b"/>
              <a:pathLst>
                <a:path w="353" h="511">
                  <a:moveTo>
                    <a:pt x="353" y="511"/>
                  </a:moveTo>
                  <a:lnTo>
                    <a:pt x="353" y="511"/>
                  </a:lnTo>
                  <a:lnTo>
                    <a:pt x="113" y="413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353" y="51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7" name="Line 259"/>
            <p:cNvSpPr>
              <a:spLocks noChangeShapeType="1"/>
            </p:cNvSpPr>
            <p:nvPr/>
          </p:nvSpPr>
          <p:spPr bwMode="auto">
            <a:xfrm flipH="1" flipV="1">
              <a:off x="3763" y="2666"/>
              <a:ext cx="12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8" name="Line 260"/>
            <p:cNvSpPr>
              <a:spLocks noChangeShapeType="1"/>
            </p:cNvSpPr>
            <p:nvPr/>
          </p:nvSpPr>
          <p:spPr bwMode="auto">
            <a:xfrm flipH="1" flipV="1">
              <a:off x="3706" y="2460"/>
              <a:ext cx="57" cy="2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9" name="Line 261"/>
            <p:cNvSpPr>
              <a:spLocks noChangeShapeType="1"/>
            </p:cNvSpPr>
            <p:nvPr/>
          </p:nvSpPr>
          <p:spPr bwMode="auto">
            <a:xfrm>
              <a:off x="3706" y="2460"/>
              <a:ext cx="2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0" name="Freeform 262"/>
            <p:cNvSpPr>
              <a:spLocks/>
            </p:cNvSpPr>
            <p:nvPr/>
          </p:nvSpPr>
          <p:spPr bwMode="auto">
            <a:xfrm>
              <a:off x="3693" y="2410"/>
              <a:ext cx="34" cy="55"/>
            </a:xfrm>
            <a:custGeom>
              <a:avLst/>
              <a:gdLst/>
              <a:ahLst/>
              <a:cxnLst>
                <a:cxn ang="0">
                  <a:pos x="69" y="111"/>
                </a:cxn>
                <a:cxn ang="0">
                  <a:pos x="27" y="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9" y="111"/>
                </a:cxn>
              </a:cxnLst>
              <a:rect l="0" t="0" r="r" b="b"/>
              <a:pathLst>
                <a:path w="69" h="111">
                  <a:moveTo>
                    <a:pt x="69" y="111"/>
                  </a:moveTo>
                  <a:lnTo>
                    <a:pt x="27" y="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69" y="11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1" name="Line 263"/>
            <p:cNvSpPr>
              <a:spLocks noChangeShapeType="1"/>
            </p:cNvSpPr>
            <p:nvPr/>
          </p:nvSpPr>
          <p:spPr bwMode="auto">
            <a:xfrm flipH="1" flipV="1">
              <a:off x="3706" y="2460"/>
              <a:ext cx="2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2" name="Line 264"/>
            <p:cNvSpPr>
              <a:spLocks noChangeShapeType="1"/>
            </p:cNvSpPr>
            <p:nvPr/>
          </p:nvSpPr>
          <p:spPr bwMode="auto">
            <a:xfrm flipH="1" flipV="1">
              <a:off x="3693" y="2410"/>
              <a:ext cx="13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3" name="Freeform 265"/>
            <p:cNvSpPr>
              <a:spLocks/>
            </p:cNvSpPr>
            <p:nvPr/>
          </p:nvSpPr>
          <p:spPr bwMode="auto">
            <a:xfrm>
              <a:off x="3727" y="2465"/>
              <a:ext cx="156" cy="250"/>
            </a:xfrm>
            <a:custGeom>
              <a:avLst/>
              <a:gdLst/>
              <a:ahLst/>
              <a:cxnLst>
                <a:cxn ang="0">
                  <a:pos x="311" y="499"/>
                </a:cxn>
                <a:cxn ang="0">
                  <a:pos x="311" y="499"/>
                </a:cxn>
                <a:cxn ang="0">
                  <a:pos x="190" y="48"/>
                </a:cxn>
                <a:cxn ang="0">
                  <a:pos x="0" y="0"/>
                </a:cxn>
                <a:cxn ang="0">
                  <a:pos x="311" y="499"/>
                </a:cxn>
              </a:cxnLst>
              <a:rect l="0" t="0" r="r" b="b"/>
              <a:pathLst>
                <a:path w="311" h="499">
                  <a:moveTo>
                    <a:pt x="311" y="499"/>
                  </a:moveTo>
                  <a:lnTo>
                    <a:pt x="311" y="499"/>
                  </a:lnTo>
                  <a:lnTo>
                    <a:pt x="190" y="48"/>
                  </a:lnTo>
                  <a:lnTo>
                    <a:pt x="0" y="0"/>
                  </a:lnTo>
                  <a:lnTo>
                    <a:pt x="311" y="49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4" name="Line 266"/>
            <p:cNvSpPr>
              <a:spLocks noChangeShapeType="1"/>
            </p:cNvSpPr>
            <p:nvPr/>
          </p:nvSpPr>
          <p:spPr bwMode="auto">
            <a:xfrm flipH="1" flipV="1">
              <a:off x="3822" y="2489"/>
              <a:ext cx="6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5" name="Line 267"/>
            <p:cNvSpPr>
              <a:spLocks noChangeShapeType="1"/>
            </p:cNvSpPr>
            <p:nvPr/>
          </p:nvSpPr>
          <p:spPr bwMode="auto">
            <a:xfrm flipH="1" flipV="1">
              <a:off x="3727" y="2465"/>
              <a:ext cx="9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6" name="Freeform 268"/>
            <p:cNvSpPr>
              <a:spLocks/>
            </p:cNvSpPr>
            <p:nvPr/>
          </p:nvSpPr>
          <p:spPr bwMode="auto">
            <a:xfrm>
              <a:off x="3693" y="2410"/>
              <a:ext cx="129" cy="79"/>
            </a:xfrm>
            <a:custGeom>
              <a:avLst/>
              <a:gdLst/>
              <a:ahLst/>
              <a:cxnLst>
                <a:cxn ang="0">
                  <a:pos x="69" y="111"/>
                </a:cxn>
                <a:cxn ang="0">
                  <a:pos x="259" y="159"/>
                </a:cxn>
                <a:cxn ang="0">
                  <a:pos x="244" y="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9" y="111"/>
                </a:cxn>
              </a:cxnLst>
              <a:rect l="0" t="0" r="r" b="b"/>
              <a:pathLst>
                <a:path w="259" h="159">
                  <a:moveTo>
                    <a:pt x="69" y="111"/>
                  </a:moveTo>
                  <a:lnTo>
                    <a:pt x="259" y="159"/>
                  </a:lnTo>
                  <a:lnTo>
                    <a:pt x="244" y="99"/>
                  </a:lnTo>
                  <a:lnTo>
                    <a:pt x="0" y="0"/>
                  </a:lnTo>
                  <a:lnTo>
                    <a:pt x="0" y="0"/>
                  </a:lnTo>
                  <a:lnTo>
                    <a:pt x="69" y="11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7" name="Line 269"/>
            <p:cNvSpPr>
              <a:spLocks noChangeShapeType="1"/>
            </p:cNvSpPr>
            <p:nvPr/>
          </p:nvSpPr>
          <p:spPr bwMode="auto">
            <a:xfrm>
              <a:off x="3727" y="2465"/>
              <a:ext cx="95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8" name="Line 270"/>
            <p:cNvSpPr>
              <a:spLocks noChangeShapeType="1"/>
            </p:cNvSpPr>
            <p:nvPr/>
          </p:nvSpPr>
          <p:spPr bwMode="auto">
            <a:xfrm flipH="1" flipV="1">
              <a:off x="3815" y="2460"/>
              <a:ext cx="7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59" name="Line 271"/>
            <p:cNvSpPr>
              <a:spLocks noChangeShapeType="1"/>
            </p:cNvSpPr>
            <p:nvPr/>
          </p:nvSpPr>
          <p:spPr bwMode="auto">
            <a:xfrm flipH="1" flipV="1">
              <a:off x="3693" y="2410"/>
              <a:ext cx="122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0" name="Freeform 272"/>
            <p:cNvSpPr>
              <a:spLocks/>
            </p:cNvSpPr>
            <p:nvPr/>
          </p:nvSpPr>
          <p:spPr bwMode="auto">
            <a:xfrm>
              <a:off x="2169" y="1186"/>
              <a:ext cx="100" cy="152"/>
            </a:xfrm>
            <a:custGeom>
              <a:avLst/>
              <a:gdLst/>
              <a:ahLst/>
              <a:cxnLst>
                <a:cxn ang="0">
                  <a:pos x="200" y="305"/>
                </a:cxn>
                <a:cxn ang="0">
                  <a:pos x="23" y="65"/>
                </a:cxn>
                <a:cxn ang="0">
                  <a:pos x="0" y="0"/>
                </a:cxn>
                <a:cxn ang="0">
                  <a:pos x="200" y="305"/>
                </a:cxn>
                <a:cxn ang="0">
                  <a:pos x="200" y="305"/>
                </a:cxn>
              </a:cxnLst>
              <a:rect l="0" t="0" r="r" b="b"/>
              <a:pathLst>
                <a:path w="200" h="305">
                  <a:moveTo>
                    <a:pt x="200" y="305"/>
                  </a:moveTo>
                  <a:lnTo>
                    <a:pt x="23" y="65"/>
                  </a:lnTo>
                  <a:lnTo>
                    <a:pt x="0" y="0"/>
                  </a:lnTo>
                  <a:lnTo>
                    <a:pt x="200" y="305"/>
                  </a:lnTo>
                  <a:lnTo>
                    <a:pt x="200" y="30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1" name="Freeform 273"/>
            <p:cNvSpPr>
              <a:spLocks/>
            </p:cNvSpPr>
            <p:nvPr/>
          </p:nvSpPr>
          <p:spPr bwMode="auto">
            <a:xfrm>
              <a:off x="2169" y="1186"/>
              <a:ext cx="100" cy="152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104" y="159"/>
                </a:cxn>
                <a:cxn ang="0">
                  <a:pos x="0" y="0"/>
                </a:cxn>
              </a:cxnLst>
              <a:rect l="0" t="0" r="r" b="b"/>
              <a:pathLst>
                <a:path w="104" h="159">
                  <a:moveTo>
                    <a:pt x="12" y="34"/>
                  </a:moveTo>
                  <a:lnTo>
                    <a:pt x="104" y="15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2" name="Freeform 274"/>
            <p:cNvSpPr>
              <a:spLocks/>
            </p:cNvSpPr>
            <p:nvPr/>
          </p:nvSpPr>
          <p:spPr bwMode="auto">
            <a:xfrm>
              <a:off x="2154" y="1174"/>
              <a:ext cx="27" cy="45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54" y="88"/>
                </a:cxn>
                <a:cxn ang="0">
                  <a:pos x="18" y="53"/>
                </a:cxn>
                <a:cxn ang="0">
                  <a:pos x="0" y="0"/>
                </a:cxn>
                <a:cxn ang="0">
                  <a:pos x="31" y="23"/>
                </a:cxn>
              </a:cxnLst>
              <a:rect l="0" t="0" r="r" b="b"/>
              <a:pathLst>
                <a:path w="54" h="88">
                  <a:moveTo>
                    <a:pt x="31" y="23"/>
                  </a:moveTo>
                  <a:lnTo>
                    <a:pt x="54" y="88"/>
                  </a:lnTo>
                  <a:lnTo>
                    <a:pt x="18" y="53"/>
                  </a:lnTo>
                  <a:lnTo>
                    <a:pt x="0" y="0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3" name="Line 275"/>
            <p:cNvSpPr>
              <a:spLocks noChangeShapeType="1"/>
            </p:cNvSpPr>
            <p:nvPr/>
          </p:nvSpPr>
          <p:spPr bwMode="auto">
            <a:xfrm flipH="1" flipV="1">
              <a:off x="2163" y="1201"/>
              <a:ext cx="1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4" name="Line 276"/>
            <p:cNvSpPr>
              <a:spLocks noChangeShapeType="1"/>
            </p:cNvSpPr>
            <p:nvPr/>
          </p:nvSpPr>
          <p:spPr bwMode="auto">
            <a:xfrm flipH="1" flipV="1">
              <a:off x="2154" y="1174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5" name="Line 277"/>
            <p:cNvSpPr>
              <a:spLocks noChangeShapeType="1"/>
            </p:cNvSpPr>
            <p:nvPr/>
          </p:nvSpPr>
          <p:spPr bwMode="auto">
            <a:xfrm>
              <a:off x="2154" y="1174"/>
              <a:ext cx="1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6" name="Freeform 278"/>
            <p:cNvSpPr>
              <a:spLocks/>
            </p:cNvSpPr>
            <p:nvPr/>
          </p:nvSpPr>
          <p:spPr bwMode="auto">
            <a:xfrm>
              <a:off x="2080" y="1122"/>
              <a:ext cx="83" cy="79"/>
            </a:xfrm>
            <a:custGeom>
              <a:avLst/>
              <a:gdLst/>
              <a:ahLst/>
              <a:cxnLst>
                <a:cxn ang="0">
                  <a:pos x="148" y="106"/>
                </a:cxn>
                <a:cxn ang="0">
                  <a:pos x="166" y="15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8" y="106"/>
                </a:cxn>
              </a:cxnLst>
              <a:rect l="0" t="0" r="r" b="b"/>
              <a:pathLst>
                <a:path w="166" h="159">
                  <a:moveTo>
                    <a:pt x="148" y="106"/>
                  </a:moveTo>
                  <a:lnTo>
                    <a:pt x="166" y="1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8" y="106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7" name="Line 279"/>
            <p:cNvSpPr>
              <a:spLocks noChangeShapeType="1"/>
            </p:cNvSpPr>
            <p:nvPr/>
          </p:nvSpPr>
          <p:spPr bwMode="auto">
            <a:xfrm>
              <a:off x="2154" y="1174"/>
              <a:ext cx="9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8" name="Line 280"/>
            <p:cNvSpPr>
              <a:spLocks noChangeShapeType="1"/>
            </p:cNvSpPr>
            <p:nvPr/>
          </p:nvSpPr>
          <p:spPr bwMode="auto">
            <a:xfrm flipH="1" flipV="1">
              <a:off x="2080" y="1122"/>
              <a:ext cx="83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9" name="Line 281"/>
            <p:cNvSpPr>
              <a:spLocks noChangeShapeType="1"/>
            </p:cNvSpPr>
            <p:nvPr/>
          </p:nvSpPr>
          <p:spPr bwMode="auto">
            <a:xfrm>
              <a:off x="2080" y="1122"/>
              <a:ext cx="74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0" name="Freeform 282"/>
            <p:cNvSpPr>
              <a:spLocks/>
            </p:cNvSpPr>
            <p:nvPr/>
          </p:nvSpPr>
          <p:spPr bwMode="auto">
            <a:xfrm>
              <a:off x="2181" y="1219"/>
              <a:ext cx="190" cy="2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3" y="186"/>
                </a:cxn>
                <a:cxn ang="0">
                  <a:pos x="380" y="509"/>
                </a:cxn>
                <a:cxn ang="0">
                  <a:pos x="177" y="240"/>
                </a:cxn>
                <a:cxn ang="0">
                  <a:pos x="0" y="0"/>
                </a:cxn>
              </a:cxnLst>
              <a:rect l="0" t="0" r="r" b="b"/>
              <a:pathLst>
                <a:path w="380" h="509">
                  <a:moveTo>
                    <a:pt x="0" y="0"/>
                  </a:moveTo>
                  <a:lnTo>
                    <a:pt x="203" y="186"/>
                  </a:lnTo>
                  <a:lnTo>
                    <a:pt x="380" y="509"/>
                  </a:lnTo>
                  <a:lnTo>
                    <a:pt x="177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1" name="Freeform 283"/>
            <p:cNvSpPr>
              <a:spLocks/>
            </p:cNvSpPr>
            <p:nvPr/>
          </p:nvSpPr>
          <p:spPr bwMode="auto">
            <a:xfrm>
              <a:off x="2430" y="1540"/>
              <a:ext cx="43" cy="50"/>
            </a:xfrm>
            <a:custGeom>
              <a:avLst/>
              <a:gdLst/>
              <a:ahLst/>
              <a:cxnLst>
                <a:cxn ang="0">
                  <a:pos x="87" y="100"/>
                </a:cxn>
                <a:cxn ang="0">
                  <a:pos x="87" y="100"/>
                </a:cxn>
                <a:cxn ang="0">
                  <a:pos x="0" y="0"/>
                </a:cxn>
                <a:cxn ang="0">
                  <a:pos x="54" y="23"/>
                </a:cxn>
                <a:cxn ang="0">
                  <a:pos x="87" y="100"/>
                </a:cxn>
              </a:cxnLst>
              <a:rect l="0" t="0" r="r" b="b"/>
              <a:pathLst>
                <a:path w="87" h="100">
                  <a:moveTo>
                    <a:pt x="87" y="100"/>
                  </a:moveTo>
                  <a:lnTo>
                    <a:pt x="87" y="100"/>
                  </a:lnTo>
                  <a:lnTo>
                    <a:pt x="0" y="0"/>
                  </a:lnTo>
                  <a:lnTo>
                    <a:pt x="54" y="23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2" name="Line 284"/>
            <p:cNvSpPr>
              <a:spLocks noChangeShapeType="1"/>
            </p:cNvSpPr>
            <p:nvPr/>
          </p:nvSpPr>
          <p:spPr bwMode="auto">
            <a:xfrm flipH="1" flipV="1">
              <a:off x="2430" y="1540"/>
              <a:ext cx="43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3" name="Line 285"/>
            <p:cNvSpPr>
              <a:spLocks noChangeShapeType="1"/>
            </p:cNvSpPr>
            <p:nvPr/>
          </p:nvSpPr>
          <p:spPr bwMode="auto">
            <a:xfrm>
              <a:off x="2430" y="1540"/>
              <a:ext cx="2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4" name="Line 286"/>
            <p:cNvSpPr>
              <a:spLocks noChangeShapeType="1"/>
            </p:cNvSpPr>
            <p:nvPr/>
          </p:nvSpPr>
          <p:spPr bwMode="auto">
            <a:xfrm>
              <a:off x="2456" y="1552"/>
              <a:ext cx="17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5" name="Freeform 287"/>
            <p:cNvSpPr>
              <a:spLocks/>
            </p:cNvSpPr>
            <p:nvPr/>
          </p:nvSpPr>
          <p:spPr bwMode="auto">
            <a:xfrm>
              <a:off x="2371" y="1391"/>
              <a:ext cx="85" cy="161"/>
            </a:xfrm>
            <a:custGeom>
              <a:avLst/>
              <a:gdLst/>
              <a:ahLst/>
              <a:cxnLst>
                <a:cxn ang="0">
                  <a:pos x="171" y="320"/>
                </a:cxn>
                <a:cxn ang="0">
                  <a:pos x="117" y="297"/>
                </a:cxn>
                <a:cxn ang="0">
                  <a:pos x="0" y="163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171" y="320"/>
                </a:cxn>
              </a:cxnLst>
              <a:rect l="0" t="0" r="r" b="b"/>
              <a:pathLst>
                <a:path w="171" h="320">
                  <a:moveTo>
                    <a:pt x="171" y="320"/>
                  </a:moveTo>
                  <a:lnTo>
                    <a:pt x="117" y="297"/>
                  </a:lnTo>
                  <a:lnTo>
                    <a:pt x="0" y="16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71" y="32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6" name="Line 288"/>
            <p:cNvSpPr>
              <a:spLocks noChangeShapeType="1"/>
            </p:cNvSpPr>
            <p:nvPr/>
          </p:nvSpPr>
          <p:spPr bwMode="auto">
            <a:xfrm flipH="1" flipV="1">
              <a:off x="2430" y="1540"/>
              <a:ext cx="2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7" name="Line 289"/>
            <p:cNvSpPr>
              <a:spLocks noChangeShapeType="1"/>
            </p:cNvSpPr>
            <p:nvPr/>
          </p:nvSpPr>
          <p:spPr bwMode="auto">
            <a:xfrm flipH="1" flipV="1">
              <a:off x="2371" y="1473"/>
              <a:ext cx="59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8" name="Line 290"/>
            <p:cNvSpPr>
              <a:spLocks noChangeShapeType="1"/>
            </p:cNvSpPr>
            <p:nvPr/>
          </p:nvSpPr>
          <p:spPr bwMode="auto">
            <a:xfrm>
              <a:off x="2385" y="1391"/>
              <a:ext cx="71" cy="1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79" name="Freeform 291"/>
            <p:cNvSpPr>
              <a:spLocks/>
            </p:cNvSpPr>
            <p:nvPr/>
          </p:nvSpPr>
          <p:spPr bwMode="auto">
            <a:xfrm>
              <a:off x="2283" y="1312"/>
              <a:ext cx="102" cy="161"/>
            </a:xfrm>
            <a:custGeom>
              <a:avLst/>
              <a:gdLst/>
              <a:ahLst/>
              <a:cxnLst>
                <a:cxn ang="0">
                  <a:pos x="177" y="323"/>
                </a:cxn>
                <a:cxn ang="0">
                  <a:pos x="206" y="160"/>
                </a:cxn>
                <a:cxn ang="0">
                  <a:pos x="0" y="0"/>
                </a:cxn>
                <a:cxn ang="0">
                  <a:pos x="177" y="323"/>
                </a:cxn>
                <a:cxn ang="0">
                  <a:pos x="177" y="323"/>
                </a:cxn>
              </a:cxnLst>
              <a:rect l="0" t="0" r="r" b="b"/>
              <a:pathLst>
                <a:path w="206" h="323">
                  <a:moveTo>
                    <a:pt x="177" y="323"/>
                  </a:moveTo>
                  <a:lnTo>
                    <a:pt x="206" y="160"/>
                  </a:lnTo>
                  <a:lnTo>
                    <a:pt x="0" y="0"/>
                  </a:lnTo>
                  <a:lnTo>
                    <a:pt x="177" y="323"/>
                  </a:lnTo>
                  <a:lnTo>
                    <a:pt x="177" y="32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0" name="Freeform 292"/>
            <p:cNvSpPr>
              <a:spLocks/>
            </p:cNvSpPr>
            <p:nvPr/>
          </p:nvSpPr>
          <p:spPr bwMode="auto">
            <a:xfrm>
              <a:off x="2283" y="1312"/>
              <a:ext cx="102" cy="161"/>
            </a:xfrm>
            <a:custGeom>
              <a:avLst/>
              <a:gdLst/>
              <a:ahLst/>
              <a:cxnLst>
                <a:cxn ang="0">
                  <a:pos x="92" y="168"/>
                </a:cxn>
                <a:cxn ang="0">
                  <a:pos x="0" y="0"/>
                </a:cxn>
                <a:cxn ang="0">
                  <a:pos x="107" y="83"/>
                </a:cxn>
              </a:cxnLst>
              <a:rect l="0" t="0" r="r" b="b"/>
              <a:pathLst>
                <a:path w="107" h="168">
                  <a:moveTo>
                    <a:pt x="92" y="168"/>
                  </a:moveTo>
                  <a:lnTo>
                    <a:pt x="0" y="0"/>
                  </a:lnTo>
                  <a:lnTo>
                    <a:pt x="107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1" name="Freeform 293"/>
            <p:cNvSpPr>
              <a:spLocks/>
            </p:cNvSpPr>
            <p:nvPr/>
          </p:nvSpPr>
          <p:spPr bwMode="auto">
            <a:xfrm>
              <a:off x="2473" y="1558"/>
              <a:ext cx="103" cy="140"/>
            </a:xfrm>
            <a:custGeom>
              <a:avLst/>
              <a:gdLst/>
              <a:ahLst/>
              <a:cxnLst>
                <a:cxn ang="0">
                  <a:pos x="207" y="278"/>
                </a:cxn>
                <a:cxn ang="0">
                  <a:pos x="207" y="278"/>
                </a:cxn>
                <a:cxn ang="0">
                  <a:pos x="0" y="63"/>
                </a:cxn>
                <a:cxn ang="0">
                  <a:pos x="9" y="0"/>
                </a:cxn>
                <a:cxn ang="0">
                  <a:pos x="115" y="38"/>
                </a:cxn>
                <a:cxn ang="0">
                  <a:pos x="207" y="278"/>
                </a:cxn>
              </a:cxnLst>
              <a:rect l="0" t="0" r="r" b="b"/>
              <a:pathLst>
                <a:path w="207" h="278">
                  <a:moveTo>
                    <a:pt x="207" y="278"/>
                  </a:moveTo>
                  <a:lnTo>
                    <a:pt x="207" y="278"/>
                  </a:lnTo>
                  <a:lnTo>
                    <a:pt x="0" y="63"/>
                  </a:lnTo>
                  <a:lnTo>
                    <a:pt x="9" y="0"/>
                  </a:lnTo>
                  <a:lnTo>
                    <a:pt x="115" y="38"/>
                  </a:lnTo>
                  <a:lnTo>
                    <a:pt x="207" y="27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2" name="Line 294"/>
            <p:cNvSpPr>
              <a:spLocks noChangeShapeType="1"/>
            </p:cNvSpPr>
            <p:nvPr/>
          </p:nvSpPr>
          <p:spPr bwMode="auto">
            <a:xfrm flipH="1" flipV="1">
              <a:off x="2473" y="1590"/>
              <a:ext cx="103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3" name="Line 295"/>
            <p:cNvSpPr>
              <a:spLocks noChangeShapeType="1"/>
            </p:cNvSpPr>
            <p:nvPr/>
          </p:nvSpPr>
          <p:spPr bwMode="auto">
            <a:xfrm>
              <a:off x="2478" y="1558"/>
              <a:ext cx="5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4" name="Line 296"/>
            <p:cNvSpPr>
              <a:spLocks noChangeShapeType="1"/>
            </p:cNvSpPr>
            <p:nvPr/>
          </p:nvSpPr>
          <p:spPr bwMode="auto">
            <a:xfrm>
              <a:off x="2530" y="1578"/>
              <a:ext cx="4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5" name="Freeform 297"/>
            <p:cNvSpPr>
              <a:spLocks/>
            </p:cNvSpPr>
            <p:nvPr/>
          </p:nvSpPr>
          <p:spPr bwMode="auto">
            <a:xfrm>
              <a:off x="2478" y="1472"/>
              <a:ext cx="52" cy="106"/>
            </a:xfrm>
            <a:custGeom>
              <a:avLst/>
              <a:gdLst/>
              <a:ahLst/>
              <a:cxnLst>
                <a:cxn ang="0">
                  <a:pos x="106" y="211"/>
                </a:cxn>
                <a:cxn ang="0">
                  <a:pos x="0" y="173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06" y="211"/>
                </a:cxn>
              </a:cxnLst>
              <a:rect l="0" t="0" r="r" b="b"/>
              <a:pathLst>
                <a:path w="106" h="211">
                  <a:moveTo>
                    <a:pt x="106" y="211"/>
                  </a:moveTo>
                  <a:lnTo>
                    <a:pt x="0" y="17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6" y="21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6" name="Line 298"/>
            <p:cNvSpPr>
              <a:spLocks noChangeShapeType="1"/>
            </p:cNvSpPr>
            <p:nvPr/>
          </p:nvSpPr>
          <p:spPr bwMode="auto">
            <a:xfrm flipH="1" flipV="1">
              <a:off x="2478" y="1558"/>
              <a:ext cx="5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7" name="Line 299"/>
            <p:cNvSpPr>
              <a:spLocks noChangeShapeType="1"/>
            </p:cNvSpPr>
            <p:nvPr/>
          </p:nvSpPr>
          <p:spPr bwMode="auto">
            <a:xfrm>
              <a:off x="2490" y="1472"/>
              <a:ext cx="4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8" name="Freeform 300"/>
            <p:cNvSpPr>
              <a:spLocks/>
            </p:cNvSpPr>
            <p:nvPr/>
          </p:nvSpPr>
          <p:spPr bwMode="auto">
            <a:xfrm>
              <a:off x="2456" y="1552"/>
              <a:ext cx="22" cy="38"/>
            </a:xfrm>
            <a:custGeom>
              <a:avLst/>
              <a:gdLst/>
              <a:ahLst/>
              <a:cxnLst>
                <a:cxn ang="0">
                  <a:pos x="33" y="77"/>
                </a:cxn>
                <a:cxn ang="0">
                  <a:pos x="33" y="77"/>
                </a:cxn>
                <a:cxn ang="0">
                  <a:pos x="42" y="14"/>
                </a:cxn>
                <a:cxn ang="0">
                  <a:pos x="0" y="0"/>
                </a:cxn>
                <a:cxn ang="0">
                  <a:pos x="33" y="77"/>
                </a:cxn>
              </a:cxnLst>
              <a:rect l="0" t="0" r="r" b="b"/>
              <a:pathLst>
                <a:path w="42" h="77">
                  <a:moveTo>
                    <a:pt x="33" y="77"/>
                  </a:moveTo>
                  <a:lnTo>
                    <a:pt x="33" y="77"/>
                  </a:lnTo>
                  <a:lnTo>
                    <a:pt x="42" y="14"/>
                  </a:lnTo>
                  <a:lnTo>
                    <a:pt x="0" y="0"/>
                  </a:lnTo>
                  <a:lnTo>
                    <a:pt x="33" y="7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9" name="Line 301"/>
            <p:cNvSpPr>
              <a:spLocks noChangeShapeType="1"/>
            </p:cNvSpPr>
            <p:nvPr/>
          </p:nvSpPr>
          <p:spPr bwMode="auto">
            <a:xfrm flipH="1" flipV="1">
              <a:off x="2456" y="1552"/>
              <a:ext cx="2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0" name="Line 302"/>
            <p:cNvSpPr>
              <a:spLocks noChangeShapeType="1"/>
            </p:cNvSpPr>
            <p:nvPr/>
          </p:nvSpPr>
          <p:spPr bwMode="auto">
            <a:xfrm>
              <a:off x="2456" y="1552"/>
              <a:ext cx="17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1" name="Freeform 303"/>
            <p:cNvSpPr>
              <a:spLocks/>
            </p:cNvSpPr>
            <p:nvPr/>
          </p:nvSpPr>
          <p:spPr bwMode="auto">
            <a:xfrm>
              <a:off x="2385" y="1391"/>
              <a:ext cx="105" cy="167"/>
            </a:xfrm>
            <a:custGeom>
              <a:avLst/>
              <a:gdLst/>
              <a:ahLst/>
              <a:cxnLst>
                <a:cxn ang="0">
                  <a:pos x="142" y="320"/>
                </a:cxn>
                <a:cxn ang="0">
                  <a:pos x="184" y="334"/>
                </a:cxn>
                <a:cxn ang="0">
                  <a:pos x="209" y="16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2" y="320"/>
                </a:cxn>
              </a:cxnLst>
              <a:rect l="0" t="0" r="r" b="b"/>
              <a:pathLst>
                <a:path w="209" h="334">
                  <a:moveTo>
                    <a:pt x="142" y="320"/>
                  </a:moveTo>
                  <a:lnTo>
                    <a:pt x="184" y="334"/>
                  </a:lnTo>
                  <a:lnTo>
                    <a:pt x="209" y="16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2" y="32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2" name="Line 304"/>
            <p:cNvSpPr>
              <a:spLocks noChangeShapeType="1"/>
            </p:cNvSpPr>
            <p:nvPr/>
          </p:nvSpPr>
          <p:spPr bwMode="auto">
            <a:xfrm>
              <a:off x="2456" y="1552"/>
              <a:ext cx="2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3" name="Line 305"/>
            <p:cNvSpPr>
              <a:spLocks noChangeShapeType="1"/>
            </p:cNvSpPr>
            <p:nvPr/>
          </p:nvSpPr>
          <p:spPr bwMode="auto">
            <a:xfrm flipH="1" flipV="1">
              <a:off x="2385" y="1391"/>
              <a:ext cx="105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4" name="Line 306"/>
            <p:cNvSpPr>
              <a:spLocks noChangeShapeType="1"/>
            </p:cNvSpPr>
            <p:nvPr/>
          </p:nvSpPr>
          <p:spPr bwMode="auto">
            <a:xfrm>
              <a:off x="2385" y="1391"/>
              <a:ext cx="71" cy="1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5" name="Freeform 307"/>
            <p:cNvSpPr>
              <a:spLocks/>
            </p:cNvSpPr>
            <p:nvPr/>
          </p:nvSpPr>
          <p:spPr bwMode="auto">
            <a:xfrm>
              <a:off x="2576" y="1594"/>
              <a:ext cx="105" cy="199"/>
            </a:xfrm>
            <a:custGeom>
              <a:avLst/>
              <a:gdLst/>
              <a:ahLst/>
              <a:cxnLst>
                <a:cxn ang="0">
                  <a:pos x="209" y="399"/>
                </a:cxn>
                <a:cxn ang="0">
                  <a:pos x="209" y="399"/>
                </a:cxn>
                <a:cxn ang="0">
                  <a:pos x="0" y="207"/>
                </a:cxn>
                <a:cxn ang="0">
                  <a:pos x="27" y="0"/>
                </a:cxn>
                <a:cxn ang="0">
                  <a:pos x="77" y="15"/>
                </a:cxn>
                <a:cxn ang="0">
                  <a:pos x="209" y="399"/>
                </a:cxn>
              </a:cxnLst>
              <a:rect l="0" t="0" r="r" b="b"/>
              <a:pathLst>
                <a:path w="209" h="399">
                  <a:moveTo>
                    <a:pt x="209" y="399"/>
                  </a:moveTo>
                  <a:lnTo>
                    <a:pt x="209" y="399"/>
                  </a:lnTo>
                  <a:lnTo>
                    <a:pt x="0" y="207"/>
                  </a:lnTo>
                  <a:lnTo>
                    <a:pt x="27" y="0"/>
                  </a:lnTo>
                  <a:lnTo>
                    <a:pt x="77" y="15"/>
                  </a:lnTo>
                  <a:lnTo>
                    <a:pt x="209" y="39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6" name="Line 308"/>
            <p:cNvSpPr>
              <a:spLocks noChangeShapeType="1"/>
            </p:cNvSpPr>
            <p:nvPr/>
          </p:nvSpPr>
          <p:spPr bwMode="auto">
            <a:xfrm flipH="1" flipV="1">
              <a:off x="2576" y="1698"/>
              <a:ext cx="105" cy="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7" name="Line 309"/>
            <p:cNvSpPr>
              <a:spLocks noChangeShapeType="1"/>
            </p:cNvSpPr>
            <p:nvPr/>
          </p:nvSpPr>
          <p:spPr bwMode="auto">
            <a:xfrm>
              <a:off x="2590" y="1594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8" name="Line 310"/>
            <p:cNvSpPr>
              <a:spLocks noChangeShapeType="1"/>
            </p:cNvSpPr>
            <p:nvPr/>
          </p:nvSpPr>
          <p:spPr bwMode="auto">
            <a:xfrm>
              <a:off x="2615" y="1602"/>
              <a:ext cx="66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9" name="Freeform 311"/>
            <p:cNvSpPr>
              <a:spLocks/>
            </p:cNvSpPr>
            <p:nvPr/>
          </p:nvSpPr>
          <p:spPr bwMode="auto">
            <a:xfrm>
              <a:off x="2590" y="1547"/>
              <a:ext cx="25" cy="55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0" y="94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0" y="109"/>
                </a:cxn>
              </a:cxnLst>
              <a:rect l="0" t="0" r="r" b="b"/>
              <a:pathLst>
                <a:path w="50" h="109">
                  <a:moveTo>
                    <a:pt x="50" y="109"/>
                  </a:moveTo>
                  <a:lnTo>
                    <a:pt x="0" y="9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0" y="1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0" name="Line 312"/>
            <p:cNvSpPr>
              <a:spLocks noChangeShapeType="1"/>
            </p:cNvSpPr>
            <p:nvPr/>
          </p:nvSpPr>
          <p:spPr bwMode="auto">
            <a:xfrm flipH="1" flipV="1">
              <a:off x="2590" y="1594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1" name="Line 313"/>
            <p:cNvSpPr>
              <a:spLocks noChangeShapeType="1"/>
            </p:cNvSpPr>
            <p:nvPr/>
          </p:nvSpPr>
          <p:spPr bwMode="auto">
            <a:xfrm>
              <a:off x="2596" y="1547"/>
              <a:ext cx="19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2" name="Freeform 314"/>
            <p:cNvSpPr>
              <a:spLocks/>
            </p:cNvSpPr>
            <p:nvPr/>
          </p:nvSpPr>
          <p:spPr bwMode="auto">
            <a:xfrm>
              <a:off x="2530" y="1578"/>
              <a:ext cx="60" cy="120"/>
            </a:xfrm>
            <a:custGeom>
              <a:avLst/>
              <a:gdLst/>
              <a:ahLst/>
              <a:cxnLst>
                <a:cxn ang="0">
                  <a:pos x="92" y="240"/>
                </a:cxn>
                <a:cxn ang="0">
                  <a:pos x="92" y="240"/>
                </a:cxn>
                <a:cxn ang="0">
                  <a:pos x="119" y="33"/>
                </a:cxn>
                <a:cxn ang="0">
                  <a:pos x="0" y="0"/>
                </a:cxn>
                <a:cxn ang="0">
                  <a:pos x="92" y="240"/>
                </a:cxn>
              </a:cxnLst>
              <a:rect l="0" t="0" r="r" b="b"/>
              <a:pathLst>
                <a:path w="119" h="240">
                  <a:moveTo>
                    <a:pt x="92" y="240"/>
                  </a:moveTo>
                  <a:lnTo>
                    <a:pt x="92" y="240"/>
                  </a:lnTo>
                  <a:lnTo>
                    <a:pt x="119" y="33"/>
                  </a:lnTo>
                  <a:lnTo>
                    <a:pt x="0" y="0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" name="Line 315"/>
            <p:cNvSpPr>
              <a:spLocks noChangeShapeType="1"/>
            </p:cNvSpPr>
            <p:nvPr/>
          </p:nvSpPr>
          <p:spPr bwMode="auto">
            <a:xfrm flipH="1" flipV="1">
              <a:off x="2530" y="1578"/>
              <a:ext cx="6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" name="Line 316"/>
            <p:cNvSpPr>
              <a:spLocks noChangeShapeType="1"/>
            </p:cNvSpPr>
            <p:nvPr/>
          </p:nvSpPr>
          <p:spPr bwMode="auto">
            <a:xfrm>
              <a:off x="2530" y="1578"/>
              <a:ext cx="4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" name="Freeform 317"/>
            <p:cNvSpPr>
              <a:spLocks/>
            </p:cNvSpPr>
            <p:nvPr/>
          </p:nvSpPr>
          <p:spPr bwMode="auto">
            <a:xfrm>
              <a:off x="2490" y="1472"/>
              <a:ext cx="106" cy="122"/>
            </a:xfrm>
            <a:custGeom>
              <a:avLst/>
              <a:gdLst/>
              <a:ahLst/>
              <a:cxnLst>
                <a:cxn ang="0">
                  <a:pos x="81" y="211"/>
                </a:cxn>
                <a:cxn ang="0">
                  <a:pos x="200" y="244"/>
                </a:cxn>
                <a:cxn ang="0">
                  <a:pos x="211" y="1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1" y="211"/>
                </a:cxn>
              </a:cxnLst>
              <a:rect l="0" t="0" r="r" b="b"/>
              <a:pathLst>
                <a:path w="211" h="244">
                  <a:moveTo>
                    <a:pt x="81" y="211"/>
                  </a:moveTo>
                  <a:lnTo>
                    <a:pt x="200" y="244"/>
                  </a:lnTo>
                  <a:lnTo>
                    <a:pt x="211" y="1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21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" name="Line 318"/>
            <p:cNvSpPr>
              <a:spLocks noChangeShapeType="1"/>
            </p:cNvSpPr>
            <p:nvPr/>
          </p:nvSpPr>
          <p:spPr bwMode="auto">
            <a:xfrm>
              <a:off x="2530" y="1578"/>
              <a:ext cx="6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" name="Line 319"/>
            <p:cNvSpPr>
              <a:spLocks noChangeShapeType="1"/>
            </p:cNvSpPr>
            <p:nvPr/>
          </p:nvSpPr>
          <p:spPr bwMode="auto">
            <a:xfrm flipH="1" flipV="1">
              <a:off x="2490" y="1472"/>
              <a:ext cx="106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" name="Line 320"/>
            <p:cNvSpPr>
              <a:spLocks noChangeShapeType="1"/>
            </p:cNvSpPr>
            <p:nvPr/>
          </p:nvSpPr>
          <p:spPr bwMode="auto">
            <a:xfrm>
              <a:off x="2490" y="1472"/>
              <a:ext cx="4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9" name="Freeform 321"/>
            <p:cNvSpPr>
              <a:spLocks/>
            </p:cNvSpPr>
            <p:nvPr/>
          </p:nvSpPr>
          <p:spPr bwMode="auto">
            <a:xfrm>
              <a:off x="2681" y="1624"/>
              <a:ext cx="106" cy="255"/>
            </a:xfrm>
            <a:custGeom>
              <a:avLst/>
              <a:gdLst/>
              <a:ahLst/>
              <a:cxnLst>
                <a:cxn ang="0">
                  <a:pos x="211" y="511"/>
                </a:cxn>
                <a:cxn ang="0">
                  <a:pos x="211" y="511"/>
                </a:cxn>
                <a:cxn ang="0">
                  <a:pos x="0" y="340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211" y="511"/>
                </a:cxn>
              </a:cxnLst>
              <a:rect l="0" t="0" r="r" b="b"/>
              <a:pathLst>
                <a:path w="211" h="511">
                  <a:moveTo>
                    <a:pt x="211" y="511"/>
                  </a:moveTo>
                  <a:lnTo>
                    <a:pt x="211" y="511"/>
                  </a:lnTo>
                  <a:lnTo>
                    <a:pt x="0" y="34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211" y="51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0" name="Line 322"/>
            <p:cNvSpPr>
              <a:spLocks noChangeShapeType="1"/>
            </p:cNvSpPr>
            <p:nvPr/>
          </p:nvSpPr>
          <p:spPr bwMode="auto">
            <a:xfrm flipH="1" flipV="1">
              <a:off x="2681" y="1793"/>
              <a:ext cx="106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1" name="Line 323"/>
            <p:cNvSpPr>
              <a:spLocks noChangeShapeType="1"/>
            </p:cNvSpPr>
            <p:nvPr/>
          </p:nvSpPr>
          <p:spPr bwMode="auto">
            <a:xfrm>
              <a:off x="2702" y="1624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2" name="Line 324"/>
            <p:cNvSpPr>
              <a:spLocks noChangeShapeType="1"/>
            </p:cNvSpPr>
            <p:nvPr/>
          </p:nvSpPr>
          <p:spPr bwMode="auto">
            <a:xfrm>
              <a:off x="2706" y="1625"/>
              <a:ext cx="81" cy="2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3" name="Freeform 325"/>
            <p:cNvSpPr>
              <a:spLocks/>
            </p:cNvSpPr>
            <p:nvPr/>
          </p:nvSpPr>
          <p:spPr bwMode="auto">
            <a:xfrm>
              <a:off x="2702" y="1617"/>
              <a:ext cx="4" cy="8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0" y="1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15"/>
                </a:cxn>
              </a:cxnLst>
              <a:rect l="0" t="0" r="r" b="b"/>
              <a:pathLst>
                <a:path w="8" h="15">
                  <a:moveTo>
                    <a:pt x="8" y="15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4" name="Line 326"/>
            <p:cNvSpPr>
              <a:spLocks noChangeShapeType="1"/>
            </p:cNvSpPr>
            <p:nvPr/>
          </p:nvSpPr>
          <p:spPr bwMode="auto">
            <a:xfrm flipH="1" flipV="1">
              <a:off x="2702" y="1624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5" name="Line 327"/>
            <p:cNvSpPr>
              <a:spLocks noChangeShapeType="1"/>
            </p:cNvSpPr>
            <p:nvPr/>
          </p:nvSpPr>
          <p:spPr bwMode="auto">
            <a:xfrm>
              <a:off x="2703" y="161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6" name="Freeform 328"/>
            <p:cNvSpPr>
              <a:spLocks/>
            </p:cNvSpPr>
            <p:nvPr/>
          </p:nvSpPr>
          <p:spPr bwMode="auto">
            <a:xfrm>
              <a:off x="2615" y="1602"/>
              <a:ext cx="87" cy="191"/>
            </a:xfrm>
            <a:custGeom>
              <a:avLst/>
              <a:gdLst/>
              <a:ahLst/>
              <a:cxnLst>
                <a:cxn ang="0">
                  <a:pos x="132" y="384"/>
                </a:cxn>
                <a:cxn ang="0">
                  <a:pos x="132" y="384"/>
                </a:cxn>
                <a:cxn ang="0">
                  <a:pos x="174" y="44"/>
                </a:cxn>
                <a:cxn ang="0">
                  <a:pos x="0" y="0"/>
                </a:cxn>
                <a:cxn ang="0">
                  <a:pos x="132" y="384"/>
                </a:cxn>
              </a:cxnLst>
              <a:rect l="0" t="0" r="r" b="b"/>
              <a:pathLst>
                <a:path w="174" h="384">
                  <a:moveTo>
                    <a:pt x="132" y="384"/>
                  </a:moveTo>
                  <a:lnTo>
                    <a:pt x="132" y="384"/>
                  </a:lnTo>
                  <a:lnTo>
                    <a:pt x="174" y="44"/>
                  </a:lnTo>
                  <a:lnTo>
                    <a:pt x="0" y="0"/>
                  </a:lnTo>
                  <a:lnTo>
                    <a:pt x="132" y="38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7" name="Line 329"/>
            <p:cNvSpPr>
              <a:spLocks noChangeShapeType="1"/>
            </p:cNvSpPr>
            <p:nvPr/>
          </p:nvSpPr>
          <p:spPr bwMode="auto">
            <a:xfrm flipH="1" flipV="1">
              <a:off x="2615" y="1602"/>
              <a:ext cx="87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8" name="Line 330"/>
            <p:cNvSpPr>
              <a:spLocks noChangeShapeType="1"/>
            </p:cNvSpPr>
            <p:nvPr/>
          </p:nvSpPr>
          <p:spPr bwMode="auto">
            <a:xfrm>
              <a:off x="2615" y="1602"/>
              <a:ext cx="66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9" name="Freeform 331"/>
            <p:cNvSpPr>
              <a:spLocks/>
            </p:cNvSpPr>
            <p:nvPr/>
          </p:nvSpPr>
          <p:spPr bwMode="auto">
            <a:xfrm>
              <a:off x="2596" y="1547"/>
              <a:ext cx="107" cy="77"/>
            </a:xfrm>
            <a:custGeom>
              <a:avLst/>
              <a:gdLst/>
              <a:ahLst/>
              <a:cxnLst>
                <a:cxn ang="0">
                  <a:pos x="39" y="109"/>
                </a:cxn>
                <a:cxn ang="0">
                  <a:pos x="213" y="153"/>
                </a:cxn>
                <a:cxn ang="0">
                  <a:pos x="215" y="1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9" y="109"/>
                </a:cxn>
              </a:cxnLst>
              <a:rect l="0" t="0" r="r" b="b"/>
              <a:pathLst>
                <a:path w="215" h="153">
                  <a:moveTo>
                    <a:pt x="39" y="109"/>
                  </a:moveTo>
                  <a:lnTo>
                    <a:pt x="213" y="153"/>
                  </a:lnTo>
                  <a:lnTo>
                    <a:pt x="215" y="1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1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0" name="Line 332"/>
            <p:cNvSpPr>
              <a:spLocks noChangeShapeType="1"/>
            </p:cNvSpPr>
            <p:nvPr/>
          </p:nvSpPr>
          <p:spPr bwMode="auto">
            <a:xfrm>
              <a:off x="2615" y="1602"/>
              <a:ext cx="87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1" name="Line 333"/>
            <p:cNvSpPr>
              <a:spLocks noChangeShapeType="1"/>
            </p:cNvSpPr>
            <p:nvPr/>
          </p:nvSpPr>
          <p:spPr bwMode="auto">
            <a:xfrm flipH="1" flipV="1">
              <a:off x="2596" y="1547"/>
              <a:ext cx="107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2" name="Line 334"/>
            <p:cNvSpPr>
              <a:spLocks noChangeShapeType="1"/>
            </p:cNvSpPr>
            <p:nvPr/>
          </p:nvSpPr>
          <p:spPr bwMode="auto">
            <a:xfrm>
              <a:off x="2596" y="1547"/>
              <a:ext cx="19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3" name="Freeform 335"/>
            <p:cNvSpPr>
              <a:spLocks/>
            </p:cNvSpPr>
            <p:nvPr/>
          </p:nvSpPr>
          <p:spPr bwMode="auto">
            <a:xfrm>
              <a:off x="2787" y="1688"/>
              <a:ext cx="107" cy="267"/>
            </a:xfrm>
            <a:custGeom>
              <a:avLst/>
              <a:gdLst/>
              <a:ahLst/>
              <a:cxnLst>
                <a:cxn ang="0">
                  <a:pos x="215" y="534"/>
                </a:cxn>
                <a:cxn ang="0">
                  <a:pos x="0" y="382"/>
                </a:cxn>
                <a:cxn ang="0">
                  <a:pos x="52" y="0"/>
                </a:cxn>
                <a:cxn ang="0">
                  <a:pos x="215" y="534"/>
                </a:cxn>
                <a:cxn ang="0">
                  <a:pos x="215" y="534"/>
                </a:cxn>
              </a:cxnLst>
              <a:rect l="0" t="0" r="r" b="b"/>
              <a:pathLst>
                <a:path w="215" h="534">
                  <a:moveTo>
                    <a:pt x="215" y="534"/>
                  </a:moveTo>
                  <a:lnTo>
                    <a:pt x="0" y="382"/>
                  </a:lnTo>
                  <a:lnTo>
                    <a:pt x="52" y="0"/>
                  </a:lnTo>
                  <a:lnTo>
                    <a:pt x="215" y="534"/>
                  </a:lnTo>
                  <a:lnTo>
                    <a:pt x="215" y="53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4" name="Freeform 336"/>
            <p:cNvSpPr>
              <a:spLocks/>
            </p:cNvSpPr>
            <p:nvPr/>
          </p:nvSpPr>
          <p:spPr bwMode="auto">
            <a:xfrm>
              <a:off x="2787" y="1688"/>
              <a:ext cx="107" cy="26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12" y="278"/>
                </a:cxn>
                <a:cxn ang="0">
                  <a:pos x="0" y="199"/>
                </a:cxn>
              </a:cxnLst>
              <a:rect l="0" t="0" r="r" b="b"/>
              <a:pathLst>
                <a:path w="112" h="278">
                  <a:moveTo>
                    <a:pt x="27" y="0"/>
                  </a:moveTo>
                  <a:lnTo>
                    <a:pt x="112" y="278"/>
                  </a:lnTo>
                  <a:lnTo>
                    <a:pt x="0" y="1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5" name="Freeform 337"/>
            <p:cNvSpPr>
              <a:spLocks/>
            </p:cNvSpPr>
            <p:nvPr/>
          </p:nvSpPr>
          <p:spPr bwMode="auto">
            <a:xfrm>
              <a:off x="2706" y="1625"/>
              <a:ext cx="107" cy="254"/>
            </a:xfrm>
            <a:custGeom>
              <a:avLst/>
              <a:gdLst/>
              <a:ahLst/>
              <a:cxnLst>
                <a:cxn ang="0">
                  <a:pos x="161" y="509"/>
                </a:cxn>
                <a:cxn ang="0">
                  <a:pos x="161" y="509"/>
                </a:cxn>
                <a:cxn ang="0">
                  <a:pos x="213" y="127"/>
                </a:cxn>
                <a:cxn ang="0">
                  <a:pos x="29" y="8"/>
                </a:cxn>
                <a:cxn ang="0">
                  <a:pos x="0" y="0"/>
                </a:cxn>
                <a:cxn ang="0">
                  <a:pos x="161" y="509"/>
                </a:cxn>
              </a:cxnLst>
              <a:rect l="0" t="0" r="r" b="b"/>
              <a:pathLst>
                <a:path w="213" h="509">
                  <a:moveTo>
                    <a:pt x="161" y="509"/>
                  </a:moveTo>
                  <a:lnTo>
                    <a:pt x="161" y="509"/>
                  </a:lnTo>
                  <a:lnTo>
                    <a:pt x="213" y="127"/>
                  </a:lnTo>
                  <a:lnTo>
                    <a:pt x="29" y="8"/>
                  </a:lnTo>
                  <a:lnTo>
                    <a:pt x="0" y="0"/>
                  </a:lnTo>
                  <a:lnTo>
                    <a:pt x="161" y="50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6" name="Line 338"/>
            <p:cNvSpPr>
              <a:spLocks noChangeShapeType="1"/>
            </p:cNvSpPr>
            <p:nvPr/>
          </p:nvSpPr>
          <p:spPr bwMode="auto">
            <a:xfrm flipH="1" flipV="1">
              <a:off x="2720" y="1628"/>
              <a:ext cx="93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7" name="Line 339"/>
            <p:cNvSpPr>
              <a:spLocks noChangeShapeType="1"/>
            </p:cNvSpPr>
            <p:nvPr/>
          </p:nvSpPr>
          <p:spPr bwMode="auto">
            <a:xfrm flipH="1" flipV="1">
              <a:off x="2706" y="1625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8" name="Line 340"/>
            <p:cNvSpPr>
              <a:spLocks noChangeShapeType="1"/>
            </p:cNvSpPr>
            <p:nvPr/>
          </p:nvSpPr>
          <p:spPr bwMode="auto">
            <a:xfrm>
              <a:off x="2706" y="1625"/>
              <a:ext cx="81" cy="2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9" name="Freeform 341"/>
            <p:cNvSpPr>
              <a:spLocks/>
            </p:cNvSpPr>
            <p:nvPr/>
          </p:nvSpPr>
          <p:spPr bwMode="auto">
            <a:xfrm>
              <a:off x="2703" y="1617"/>
              <a:ext cx="17" cy="11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35" y="2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5"/>
                </a:cxn>
              </a:cxnLst>
              <a:rect l="0" t="0" r="r" b="b"/>
              <a:pathLst>
                <a:path w="35" h="23">
                  <a:moveTo>
                    <a:pt x="6" y="15"/>
                  </a:moveTo>
                  <a:lnTo>
                    <a:pt x="35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0" name="Line 342"/>
            <p:cNvSpPr>
              <a:spLocks noChangeShapeType="1"/>
            </p:cNvSpPr>
            <p:nvPr/>
          </p:nvSpPr>
          <p:spPr bwMode="auto">
            <a:xfrm>
              <a:off x="2706" y="1625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1" name="Line 343"/>
            <p:cNvSpPr>
              <a:spLocks noChangeShapeType="1"/>
            </p:cNvSpPr>
            <p:nvPr/>
          </p:nvSpPr>
          <p:spPr bwMode="auto">
            <a:xfrm flipH="1" flipV="1">
              <a:off x="2703" y="1617"/>
              <a:ext cx="1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2" name="Line 344"/>
            <p:cNvSpPr>
              <a:spLocks noChangeShapeType="1"/>
            </p:cNvSpPr>
            <p:nvPr/>
          </p:nvSpPr>
          <p:spPr bwMode="auto">
            <a:xfrm>
              <a:off x="2703" y="161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3" name="Freeform 345"/>
            <p:cNvSpPr>
              <a:spLocks/>
            </p:cNvSpPr>
            <p:nvPr/>
          </p:nvSpPr>
          <p:spPr bwMode="auto">
            <a:xfrm>
              <a:off x="2899" y="1959"/>
              <a:ext cx="105" cy="79"/>
            </a:xfrm>
            <a:custGeom>
              <a:avLst/>
              <a:gdLst/>
              <a:ahLst/>
              <a:cxnLst>
                <a:cxn ang="0">
                  <a:pos x="209" y="160"/>
                </a:cxn>
                <a:cxn ang="0">
                  <a:pos x="209" y="160"/>
                </a:cxn>
                <a:cxn ang="0">
                  <a:pos x="0" y="0"/>
                </a:cxn>
                <a:cxn ang="0">
                  <a:pos x="179" y="52"/>
                </a:cxn>
                <a:cxn ang="0">
                  <a:pos x="209" y="160"/>
                </a:cxn>
              </a:cxnLst>
              <a:rect l="0" t="0" r="r" b="b"/>
              <a:pathLst>
                <a:path w="209" h="160">
                  <a:moveTo>
                    <a:pt x="209" y="160"/>
                  </a:moveTo>
                  <a:lnTo>
                    <a:pt x="209" y="160"/>
                  </a:lnTo>
                  <a:lnTo>
                    <a:pt x="0" y="0"/>
                  </a:lnTo>
                  <a:lnTo>
                    <a:pt x="179" y="52"/>
                  </a:lnTo>
                  <a:lnTo>
                    <a:pt x="209" y="16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4" name="Line 346"/>
            <p:cNvSpPr>
              <a:spLocks noChangeShapeType="1"/>
            </p:cNvSpPr>
            <p:nvPr/>
          </p:nvSpPr>
          <p:spPr bwMode="auto">
            <a:xfrm flipH="1" flipV="1">
              <a:off x="2899" y="1959"/>
              <a:ext cx="105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5" name="Line 347"/>
            <p:cNvSpPr>
              <a:spLocks noChangeShapeType="1"/>
            </p:cNvSpPr>
            <p:nvPr/>
          </p:nvSpPr>
          <p:spPr bwMode="auto">
            <a:xfrm>
              <a:off x="2899" y="1959"/>
              <a:ext cx="89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6" name="Line 348"/>
            <p:cNvSpPr>
              <a:spLocks noChangeShapeType="1"/>
            </p:cNvSpPr>
            <p:nvPr/>
          </p:nvSpPr>
          <p:spPr bwMode="auto">
            <a:xfrm>
              <a:off x="2988" y="1985"/>
              <a:ext cx="16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7" name="Freeform 349"/>
            <p:cNvSpPr>
              <a:spLocks/>
            </p:cNvSpPr>
            <p:nvPr/>
          </p:nvSpPr>
          <p:spPr bwMode="auto">
            <a:xfrm>
              <a:off x="2894" y="1749"/>
              <a:ext cx="94" cy="236"/>
            </a:xfrm>
            <a:custGeom>
              <a:avLst/>
              <a:gdLst/>
              <a:ahLst/>
              <a:cxnLst>
                <a:cxn ang="0">
                  <a:pos x="189" y="470"/>
                </a:cxn>
                <a:cxn ang="0">
                  <a:pos x="10" y="418"/>
                </a:cxn>
                <a:cxn ang="0">
                  <a:pos x="0" y="41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189" y="470"/>
                </a:cxn>
              </a:cxnLst>
              <a:rect l="0" t="0" r="r" b="b"/>
              <a:pathLst>
                <a:path w="189" h="470">
                  <a:moveTo>
                    <a:pt x="189" y="470"/>
                  </a:moveTo>
                  <a:lnTo>
                    <a:pt x="10" y="418"/>
                  </a:lnTo>
                  <a:lnTo>
                    <a:pt x="0" y="41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89" y="47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8" name="Line 350"/>
            <p:cNvSpPr>
              <a:spLocks noChangeShapeType="1"/>
            </p:cNvSpPr>
            <p:nvPr/>
          </p:nvSpPr>
          <p:spPr bwMode="auto">
            <a:xfrm flipH="1" flipV="1">
              <a:off x="2899" y="1959"/>
              <a:ext cx="89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9" name="Line 351"/>
            <p:cNvSpPr>
              <a:spLocks noChangeShapeType="1"/>
            </p:cNvSpPr>
            <p:nvPr/>
          </p:nvSpPr>
          <p:spPr bwMode="auto">
            <a:xfrm flipH="1" flipV="1">
              <a:off x="2894" y="1955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0" name="Line 352"/>
            <p:cNvSpPr>
              <a:spLocks noChangeShapeType="1"/>
            </p:cNvSpPr>
            <p:nvPr/>
          </p:nvSpPr>
          <p:spPr bwMode="auto">
            <a:xfrm>
              <a:off x="2923" y="1749"/>
              <a:ext cx="65" cy="2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1" name="Freeform 353"/>
            <p:cNvSpPr>
              <a:spLocks/>
            </p:cNvSpPr>
            <p:nvPr/>
          </p:nvSpPr>
          <p:spPr bwMode="auto">
            <a:xfrm>
              <a:off x="2813" y="1688"/>
              <a:ext cx="110" cy="267"/>
            </a:xfrm>
            <a:custGeom>
              <a:avLst/>
              <a:gdLst/>
              <a:ahLst/>
              <a:cxnLst>
                <a:cxn ang="0">
                  <a:pos x="163" y="534"/>
                </a:cxn>
                <a:cxn ang="0">
                  <a:pos x="221" y="123"/>
                </a:cxn>
                <a:cxn ang="0">
                  <a:pos x="0" y="0"/>
                </a:cxn>
                <a:cxn ang="0">
                  <a:pos x="163" y="534"/>
                </a:cxn>
                <a:cxn ang="0">
                  <a:pos x="163" y="534"/>
                </a:cxn>
              </a:cxnLst>
              <a:rect l="0" t="0" r="r" b="b"/>
              <a:pathLst>
                <a:path w="221" h="534">
                  <a:moveTo>
                    <a:pt x="163" y="534"/>
                  </a:moveTo>
                  <a:lnTo>
                    <a:pt x="221" y="123"/>
                  </a:lnTo>
                  <a:lnTo>
                    <a:pt x="0" y="0"/>
                  </a:lnTo>
                  <a:lnTo>
                    <a:pt x="163" y="534"/>
                  </a:lnTo>
                  <a:lnTo>
                    <a:pt x="163" y="53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2" name="Freeform 354"/>
            <p:cNvSpPr>
              <a:spLocks/>
            </p:cNvSpPr>
            <p:nvPr/>
          </p:nvSpPr>
          <p:spPr bwMode="auto">
            <a:xfrm>
              <a:off x="2813" y="1688"/>
              <a:ext cx="110" cy="267"/>
            </a:xfrm>
            <a:custGeom>
              <a:avLst/>
              <a:gdLst/>
              <a:ahLst/>
              <a:cxnLst>
                <a:cxn ang="0">
                  <a:pos x="85" y="278"/>
                </a:cxn>
                <a:cxn ang="0">
                  <a:pos x="0" y="0"/>
                </a:cxn>
                <a:cxn ang="0">
                  <a:pos x="115" y="64"/>
                </a:cxn>
              </a:cxnLst>
              <a:rect l="0" t="0" r="r" b="b"/>
              <a:pathLst>
                <a:path w="115" h="278">
                  <a:moveTo>
                    <a:pt x="85" y="278"/>
                  </a:moveTo>
                  <a:lnTo>
                    <a:pt x="0" y="0"/>
                  </a:lnTo>
                  <a:lnTo>
                    <a:pt x="115" y="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3" name="Freeform 355"/>
            <p:cNvSpPr>
              <a:spLocks/>
            </p:cNvSpPr>
            <p:nvPr/>
          </p:nvSpPr>
          <p:spPr bwMode="auto">
            <a:xfrm>
              <a:off x="2988" y="1985"/>
              <a:ext cx="126" cy="119"/>
            </a:xfrm>
            <a:custGeom>
              <a:avLst/>
              <a:gdLst/>
              <a:ahLst/>
              <a:cxnLst>
                <a:cxn ang="0">
                  <a:pos x="251" y="238"/>
                </a:cxn>
                <a:cxn ang="0">
                  <a:pos x="251" y="238"/>
                </a:cxn>
                <a:cxn ang="0">
                  <a:pos x="30" y="108"/>
                </a:cxn>
                <a:cxn ang="0">
                  <a:pos x="0" y="0"/>
                </a:cxn>
                <a:cxn ang="0">
                  <a:pos x="142" y="37"/>
                </a:cxn>
                <a:cxn ang="0">
                  <a:pos x="251" y="238"/>
                </a:cxn>
              </a:cxnLst>
              <a:rect l="0" t="0" r="r" b="b"/>
              <a:pathLst>
                <a:path w="251" h="238">
                  <a:moveTo>
                    <a:pt x="251" y="238"/>
                  </a:moveTo>
                  <a:lnTo>
                    <a:pt x="251" y="238"/>
                  </a:lnTo>
                  <a:lnTo>
                    <a:pt x="30" y="108"/>
                  </a:lnTo>
                  <a:lnTo>
                    <a:pt x="0" y="0"/>
                  </a:lnTo>
                  <a:lnTo>
                    <a:pt x="142" y="37"/>
                  </a:lnTo>
                  <a:lnTo>
                    <a:pt x="251" y="23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4" name="Line 356"/>
            <p:cNvSpPr>
              <a:spLocks noChangeShapeType="1"/>
            </p:cNvSpPr>
            <p:nvPr/>
          </p:nvSpPr>
          <p:spPr bwMode="auto">
            <a:xfrm flipH="1" flipV="1">
              <a:off x="3004" y="2038"/>
              <a:ext cx="110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5" name="Line 357"/>
            <p:cNvSpPr>
              <a:spLocks noChangeShapeType="1"/>
            </p:cNvSpPr>
            <p:nvPr/>
          </p:nvSpPr>
          <p:spPr bwMode="auto">
            <a:xfrm flipH="1" flipV="1">
              <a:off x="2988" y="1985"/>
              <a:ext cx="16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6" name="Line 358"/>
            <p:cNvSpPr>
              <a:spLocks noChangeShapeType="1"/>
            </p:cNvSpPr>
            <p:nvPr/>
          </p:nvSpPr>
          <p:spPr bwMode="auto">
            <a:xfrm>
              <a:off x="2988" y="1985"/>
              <a:ext cx="7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7" name="Freeform 359"/>
            <p:cNvSpPr>
              <a:spLocks/>
            </p:cNvSpPr>
            <p:nvPr/>
          </p:nvSpPr>
          <p:spPr bwMode="auto">
            <a:xfrm>
              <a:off x="2923" y="1749"/>
              <a:ext cx="136" cy="254"/>
            </a:xfrm>
            <a:custGeom>
              <a:avLst/>
              <a:gdLst/>
              <a:ahLst/>
              <a:cxnLst>
                <a:cxn ang="0">
                  <a:pos x="273" y="507"/>
                </a:cxn>
                <a:cxn ang="0">
                  <a:pos x="131" y="47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3" y="507"/>
                </a:cxn>
              </a:cxnLst>
              <a:rect l="0" t="0" r="r" b="b"/>
              <a:pathLst>
                <a:path w="273" h="507">
                  <a:moveTo>
                    <a:pt x="273" y="507"/>
                  </a:moveTo>
                  <a:lnTo>
                    <a:pt x="131" y="4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3" y="5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8" name="Line 360"/>
            <p:cNvSpPr>
              <a:spLocks noChangeShapeType="1"/>
            </p:cNvSpPr>
            <p:nvPr/>
          </p:nvSpPr>
          <p:spPr bwMode="auto">
            <a:xfrm flipH="1" flipV="1">
              <a:off x="2988" y="1985"/>
              <a:ext cx="7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9" name="Line 361"/>
            <p:cNvSpPr>
              <a:spLocks noChangeShapeType="1"/>
            </p:cNvSpPr>
            <p:nvPr/>
          </p:nvSpPr>
          <p:spPr bwMode="auto">
            <a:xfrm flipH="1" flipV="1">
              <a:off x="2923" y="1749"/>
              <a:ext cx="65" cy="2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0" name="Freeform 362"/>
            <p:cNvSpPr>
              <a:spLocks/>
            </p:cNvSpPr>
            <p:nvPr/>
          </p:nvSpPr>
          <p:spPr bwMode="auto">
            <a:xfrm>
              <a:off x="3059" y="2003"/>
              <a:ext cx="55" cy="101"/>
            </a:xfrm>
            <a:custGeom>
              <a:avLst/>
              <a:gdLst/>
              <a:ahLst/>
              <a:cxnLst>
                <a:cxn ang="0">
                  <a:pos x="109" y="201"/>
                </a:cxn>
                <a:cxn ang="0">
                  <a:pos x="109" y="201"/>
                </a:cxn>
                <a:cxn ang="0">
                  <a:pos x="57" y="15"/>
                </a:cxn>
                <a:cxn ang="0">
                  <a:pos x="0" y="0"/>
                </a:cxn>
                <a:cxn ang="0">
                  <a:pos x="109" y="201"/>
                </a:cxn>
              </a:cxnLst>
              <a:rect l="0" t="0" r="r" b="b"/>
              <a:pathLst>
                <a:path w="109" h="201">
                  <a:moveTo>
                    <a:pt x="109" y="201"/>
                  </a:moveTo>
                  <a:lnTo>
                    <a:pt x="109" y="201"/>
                  </a:lnTo>
                  <a:lnTo>
                    <a:pt x="57" y="15"/>
                  </a:lnTo>
                  <a:lnTo>
                    <a:pt x="0" y="0"/>
                  </a:lnTo>
                  <a:lnTo>
                    <a:pt x="109" y="20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1" name="Line 363"/>
            <p:cNvSpPr>
              <a:spLocks noChangeShapeType="1"/>
            </p:cNvSpPr>
            <p:nvPr/>
          </p:nvSpPr>
          <p:spPr bwMode="auto">
            <a:xfrm flipH="1" flipV="1">
              <a:off x="3088" y="2010"/>
              <a:ext cx="2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2" name="Line 364"/>
            <p:cNvSpPr>
              <a:spLocks noChangeShapeType="1"/>
            </p:cNvSpPr>
            <p:nvPr/>
          </p:nvSpPr>
          <p:spPr bwMode="auto">
            <a:xfrm flipH="1" flipV="1">
              <a:off x="3059" y="200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3" name="Freeform 365"/>
            <p:cNvSpPr>
              <a:spLocks/>
            </p:cNvSpPr>
            <p:nvPr/>
          </p:nvSpPr>
          <p:spPr bwMode="auto">
            <a:xfrm>
              <a:off x="2923" y="1749"/>
              <a:ext cx="165" cy="261"/>
            </a:xfrm>
            <a:custGeom>
              <a:avLst/>
              <a:gdLst/>
              <a:ahLst/>
              <a:cxnLst>
                <a:cxn ang="0">
                  <a:pos x="273" y="507"/>
                </a:cxn>
                <a:cxn ang="0">
                  <a:pos x="330" y="522"/>
                </a:cxn>
                <a:cxn ang="0">
                  <a:pos x="223" y="14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3" y="507"/>
                </a:cxn>
              </a:cxnLst>
              <a:rect l="0" t="0" r="r" b="b"/>
              <a:pathLst>
                <a:path w="330" h="522">
                  <a:moveTo>
                    <a:pt x="273" y="507"/>
                  </a:moveTo>
                  <a:lnTo>
                    <a:pt x="330" y="522"/>
                  </a:lnTo>
                  <a:lnTo>
                    <a:pt x="223" y="1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3" y="5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4" name="Line 366"/>
            <p:cNvSpPr>
              <a:spLocks noChangeShapeType="1"/>
            </p:cNvSpPr>
            <p:nvPr/>
          </p:nvSpPr>
          <p:spPr bwMode="auto">
            <a:xfrm>
              <a:off x="3059" y="200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5" name="Line 367"/>
            <p:cNvSpPr>
              <a:spLocks noChangeShapeType="1"/>
            </p:cNvSpPr>
            <p:nvPr/>
          </p:nvSpPr>
          <p:spPr bwMode="auto">
            <a:xfrm flipH="1" flipV="1">
              <a:off x="3034" y="1822"/>
              <a:ext cx="5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6" name="Line 368"/>
            <p:cNvSpPr>
              <a:spLocks noChangeShapeType="1"/>
            </p:cNvSpPr>
            <p:nvPr/>
          </p:nvSpPr>
          <p:spPr bwMode="auto">
            <a:xfrm flipH="1" flipV="1">
              <a:off x="2923" y="1749"/>
              <a:ext cx="111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7" name="Freeform 369"/>
            <p:cNvSpPr>
              <a:spLocks/>
            </p:cNvSpPr>
            <p:nvPr/>
          </p:nvSpPr>
          <p:spPr bwMode="auto">
            <a:xfrm>
              <a:off x="3114" y="2020"/>
              <a:ext cx="112" cy="150"/>
            </a:xfrm>
            <a:custGeom>
              <a:avLst/>
              <a:gdLst/>
              <a:ahLst/>
              <a:cxnLst>
                <a:cxn ang="0">
                  <a:pos x="225" y="300"/>
                </a:cxn>
                <a:cxn ang="0">
                  <a:pos x="225" y="300"/>
                </a:cxn>
                <a:cxn ang="0">
                  <a:pos x="0" y="167"/>
                </a:cxn>
                <a:cxn ang="0">
                  <a:pos x="25" y="0"/>
                </a:cxn>
                <a:cxn ang="0">
                  <a:pos x="152" y="33"/>
                </a:cxn>
                <a:cxn ang="0">
                  <a:pos x="225" y="300"/>
                </a:cxn>
              </a:cxnLst>
              <a:rect l="0" t="0" r="r" b="b"/>
              <a:pathLst>
                <a:path w="225" h="300">
                  <a:moveTo>
                    <a:pt x="225" y="300"/>
                  </a:moveTo>
                  <a:lnTo>
                    <a:pt x="225" y="300"/>
                  </a:lnTo>
                  <a:lnTo>
                    <a:pt x="0" y="167"/>
                  </a:lnTo>
                  <a:lnTo>
                    <a:pt x="25" y="0"/>
                  </a:lnTo>
                  <a:lnTo>
                    <a:pt x="152" y="33"/>
                  </a:lnTo>
                  <a:lnTo>
                    <a:pt x="225" y="3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8" name="Line 370"/>
            <p:cNvSpPr>
              <a:spLocks noChangeShapeType="1"/>
            </p:cNvSpPr>
            <p:nvPr/>
          </p:nvSpPr>
          <p:spPr bwMode="auto">
            <a:xfrm flipH="1" flipV="1">
              <a:off x="3114" y="2104"/>
              <a:ext cx="112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9" name="Line 371"/>
            <p:cNvSpPr>
              <a:spLocks noChangeShapeType="1"/>
            </p:cNvSpPr>
            <p:nvPr/>
          </p:nvSpPr>
          <p:spPr bwMode="auto">
            <a:xfrm>
              <a:off x="3127" y="2020"/>
              <a:ext cx="6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0" name="Line 372"/>
            <p:cNvSpPr>
              <a:spLocks noChangeShapeType="1"/>
            </p:cNvSpPr>
            <p:nvPr/>
          </p:nvSpPr>
          <p:spPr bwMode="auto">
            <a:xfrm>
              <a:off x="3190" y="2036"/>
              <a:ext cx="36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1" name="Freeform 373"/>
            <p:cNvSpPr>
              <a:spLocks/>
            </p:cNvSpPr>
            <p:nvPr/>
          </p:nvSpPr>
          <p:spPr bwMode="auto">
            <a:xfrm>
              <a:off x="3127" y="1883"/>
              <a:ext cx="63" cy="153"/>
            </a:xfrm>
            <a:custGeom>
              <a:avLst/>
              <a:gdLst/>
              <a:ahLst/>
              <a:cxnLst>
                <a:cxn ang="0">
                  <a:pos x="127" y="307"/>
                </a:cxn>
                <a:cxn ang="0">
                  <a:pos x="0" y="274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127" y="307"/>
                </a:cxn>
              </a:cxnLst>
              <a:rect l="0" t="0" r="r" b="b"/>
              <a:pathLst>
                <a:path w="127" h="307">
                  <a:moveTo>
                    <a:pt x="127" y="307"/>
                  </a:moveTo>
                  <a:lnTo>
                    <a:pt x="0" y="27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127" y="3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2" name="Line 374"/>
            <p:cNvSpPr>
              <a:spLocks noChangeShapeType="1"/>
            </p:cNvSpPr>
            <p:nvPr/>
          </p:nvSpPr>
          <p:spPr bwMode="auto">
            <a:xfrm flipH="1" flipV="1">
              <a:off x="3127" y="2020"/>
              <a:ext cx="6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3" name="Line 375"/>
            <p:cNvSpPr>
              <a:spLocks noChangeShapeType="1"/>
            </p:cNvSpPr>
            <p:nvPr/>
          </p:nvSpPr>
          <p:spPr bwMode="auto">
            <a:xfrm>
              <a:off x="3149" y="1883"/>
              <a:ext cx="41" cy="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4" name="Freeform 376"/>
            <p:cNvSpPr>
              <a:spLocks/>
            </p:cNvSpPr>
            <p:nvPr/>
          </p:nvSpPr>
          <p:spPr bwMode="auto">
            <a:xfrm>
              <a:off x="3088" y="2010"/>
              <a:ext cx="39" cy="94"/>
            </a:xfrm>
            <a:custGeom>
              <a:avLst/>
              <a:gdLst/>
              <a:ahLst/>
              <a:cxnLst>
                <a:cxn ang="0">
                  <a:pos x="52" y="186"/>
                </a:cxn>
                <a:cxn ang="0">
                  <a:pos x="52" y="186"/>
                </a:cxn>
                <a:cxn ang="0">
                  <a:pos x="77" y="19"/>
                </a:cxn>
                <a:cxn ang="0">
                  <a:pos x="0" y="0"/>
                </a:cxn>
                <a:cxn ang="0">
                  <a:pos x="52" y="186"/>
                </a:cxn>
              </a:cxnLst>
              <a:rect l="0" t="0" r="r" b="b"/>
              <a:pathLst>
                <a:path w="77" h="186">
                  <a:moveTo>
                    <a:pt x="52" y="186"/>
                  </a:moveTo>
                  <a:lnTo>
                    <a:pt x="52" y="186"/>
                  </a:lnTo>
                  <a:lnTo>
                    <a:pt x="77" y="19"/>
                  </a:lnTo>
                  <a:lnTo>
                    <a:pt x="0" y="0"/>
                  </a:lnTo>
                  <a:lnTo>
                    <a:pt x="52" y="18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5" name="Line 377"/>
            <p:cNvSpPr>
              <a:spLocks noChangeShapeType="1"/>
            </p:cNvSpPr>
            <p:nvPr/>
          </p:nvSpPr>
          <p:spPr bwMode="auto">
            <a:xfrm flipH="1" flipV="1">
              <a:off x="3088" y="2010"/>
              <a:ext cx="3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6" name="Line 378"/>
            <p:cNvSpPr>
              <a:spLocks noChangeShapeType="1"/>
            </p:cNvSpPr>
            <p:nvPr/>
          </p:nvSpPr>
          <p:spPr bwMode="auto">
            <a:xfrm>
              <a:off x="3088" y="2010"/>
              <a:ext cx="26" cy="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7" name="Freeform 379"/>
            <p:cNvSpPr>
              <a:spLocks/>
            </p:cNvSpPr>
            <p:nvPr/>
          </p:nvSpPr>
          <p:spPr bwMode="auto">
            <a:xfrm>
              <a:off x="3034" y="1822"/>
              <a:ext cx="115" cy="198"/>
            </a:xfrm>
            <a:custGeom>
              <a:avLst/>
              <a:gdLst/>
              <a:ahLst/>
              <a:cxnLst>
                <a:cxn ang="0">
                  <a:pos x="107" y="376"/>
                </a:cxn>
                <a:cxn ang="0">
                  <a:pos x="184" y="395"/>
                </a:cxn>
                <a:cxn ang="0">
                  <a:pos x="228" y="12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7" y="376"/>
                </a:cxn>
              </a:cxnLst>
              <a:rect l="0" t="0" r="r" b="b"/>
              <a:pathLst>
                <a:path w="228" h="395">
                  <a:moveTo>
                    <a:pt x="107" y="376"/>
                  </a:moveTo>
                  <a:lnTo>
                    <a:pt x="184" y="395"/>
                  </a:lnTo>
                  <a:lnTo>
                    <a:pt x="228" y="1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7" y="37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8" name="Line 380"/>
            <p:cNvSpPr>
              <a:spLocks noChangeShapeType="1"/>
            </p:cNvSpPr>
            <p:nvPr/>
          </p:nvSpPr>
          <p:spPr bwMode="auto">
            <a:xfrm>
              <a:off x="3088" y="2010"/>
              <a:ext cx="39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9" name="Line 381"/>
            <p:cNvSpPr>
              <a:spLocks noChangeShapeType="1"/>
            </p:cNvSpPr>
            <p:nvPr/>
          </p:nvSpPr>
          <p:spPr bwMode="auto">
            <a:xfrm flipH="1" flipV="1">
              <a:off x="3034" y="1822"/>
              <a:ext cx="11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0" name="Line 382"/>
            <p:cNvSpPr>
              <a:spLocks noChangeShapeType="1"/>
            </p:cNvSpPr>
            <p:nvPr/>
          </p:nvSpPr>
          <p:spPr bwMode="auto">
            <a:xfrm>
              <a:off x="3034" y="1822"/>
              <a:ext cx="5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1" name="Freeform 383"/>
            <p:cNvSpPr>
              <a:spLocks/>
            </p:cNvSpPr>
            <p:nvPr/>
          </p:nvSpPr>
          <p:spPr bwMode="auto">
            <a:xfrm>
              <a:off x="3226" y="2051"/>
              <a:ext cx="115" cy="184"/>
            </a:xfrm>
            <a:custGeom>
              <a:avLst/>
              <a:gdLst/>
              <a:ahLst/>
              <a:cxnLst>
                <a:cxn ang="0">
                  <a:pos x="228" y="368"/>
                </a:cxn>
                <a:cxn ang="0">
                  <a:pos x="228" y="368"/>
                </a:cxn>
                <a:cxn ang="0">
                  <a:pos x="0" y="238"/>
                </a:cxn>
                <a:cxn ang="0">
                  <a:pos x="40" y="0"/>
                </a:cxn>
                <a:cxn ang="0">
                  <a:pos x="136" y="24"/>
                </a:cxn>
                <a:cxn ang="0">
                  <a:pos x="228" y="368"/>
                </a:cxn>
              </a:cxnLst>
              <a:rect l="0" t="0" r="r" b="b"/>
              <a:pathLst>
                <a:path w="228" h="368">
                  <a:moveTo>
                    <a:pt x="228" y="368"/>
                  </a:moveTo>
                  <a:lnTo>
                    <a:pt x="228" y="368"/>
                  </a:lnTo>
                  <a:lnTo>
                    <a:pt x="0" y="238"/>
                  </a:lnTo>
                  <a:lnTo>
                    <a:pt x="40" y="0"/>
                  </a:lnTo>
                  <a:lnTo>
                    <a:pt x="136" y="24"/>
                  </a:lnTo>
                  <a:lnTo>
                    <a:pt x="228" y="36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2" name="Line 384"/>
            <p:cNvSpPr>
              <a:spLocks noChangeShapeType="1"/>
            </p:cNvSpPr>
            <p:nvPr/>
          </p:nvSpPr>
          <p:spPr bwMode="auto">
            <a:xfrm flipH="1" flipV="1">
              <a:off x="3226" y="2170"/>
              <a:ext cx="115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3" name="Line 385"/>
            <p:cNvSpPr>
              <a:spLocks noChangeShapeType="1"/>
            </p:cNvSpPr>
            <p:nvPr/>
          </p:nvSpPr>
          <p:spPr bwMode="auto">
            <a:xfrm>
              <a:off x="3247" y="2051"/>
              <a:ext cx="4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4" name="Line 386"/>
            <p:cNvSpPr>
              <a:spLocks noChangeShapeType="1"/>
            </p:cNvSpPr>
            <p:nvPr/>
          </p:nvSpPr>
          <p:spPr bwMode="auto">
            <a:xfrm>
              <a:off x="3295" y="2063"/>
              <a:ext cx="46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5" name="Freeform 387"/>
            <p:cNvSpPr>
              <a:spLocks/>
            </p:cNvSpPr>
            <p:nvPr/>
          </p:nvSpPr>
          <p:spPr bwMode="auto">
            <a:xfrm>
              <a:off x="3247" y="1946"/>
              <a:ext cx="48" cy="117"/>
            </a:xfrm>
            <a:custGeom>
              <a:avLst/>
              <a:gdLst/>
              <a:ahLst/>
              <a:cxnLst>
                <a:cxn ang="0">
                  <a:pos x="96" y="234"/>
                </a:cxn>
                <a:cxn ang="0">
                  <a:pos x="0" y="21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96" y="234"/>
                </a:cxn>
              </a:cxnLst>
              <a:rect l="0" t="0" r="r" b="b"/>
              <a:pathLst>
                <a:path w="96" h="234">
                  <a:moveTo>
                    <a:pt x="96" y="234"/>
                  </a:moveTo>
                  <a:lnTo>
                    <a:pt x="0" y="21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96" y="23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6" name="Line 388"/>
            <p:cNvSpPr>
              <a:spLocks noChangeShapeType="1"/>
            </p:cNvSpPr>
            <p:nvPr/>
          </p:nvSpPr>
          <p:spPr bwMode="auto">
            <a:xfrm flipH="1" flipV="1">
              <a:off x="3247" y="2051"/>
              <a:ext cx="4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7" name="Line 389"/>
            <p:cNvSpPr>
              <a:spLocks noChangeShapeType="1"/>
            </p:cNvSpPr>
            <p:nvPr/>
          </p:nvSpPr>
          <p:spPr bwMode="auto">
            <a:xfrm>
              <a:off x="3264" y="1946"/>
              <a:ext cx="31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8" name="Freeform 390"/>
            <p:cNvSpPr>
              <a:spLocks/>
            </p:cNvSpPr>
            <p:nvPr/>
          </p:nvSpPr>
          <p:spPr bwMode="auto">
            <a:xfrm>
              <a:off x="3190" y="2036"/>
              <a:ext cx="57" cy="134"/>
            </a:xfrm>
            <a:custGeom>
              <a:avLst/>
              <a:gdLst/>
              <a:ahLst/>
              <a:cxnLst>
                <a:cxn ang="0">
                  <a:pos x="73" y="267"/>
                </a:cxn>
                <a:cxn ang="0">
                  <a:pos x="73" y="267"/>
                </a:cxn>
                <a:cxn ang="0">
                  <a:pos x="113" y="29"/>
                </a:cxn>
                <a:cxn ang="0">
                  <a:pos x="0" y="0"/>
                </a:cxn>
                <a:cxn ang="0">
                  <a:pos x="73" y="267"/>
                </a:cxn>
              </a:cxnLst>
              <a:rect l="0" t="0" r="r" b="b"/>
              <a:pathLst>
                <a:path w="113" h="267">
                  <a:moveTo>
                    <a:pt x="73" y="267"/>
                  </a:moveTo>
                  <a:lnTo>
                    <a:pt x="73" y="267"/>
                  </a:lnTo>
                  <a:lnTo>
                    <a:pt x="113" y="29"/>
                  </a:lnTo>
                  <a:lnTo>
                    <a:pt x="0" y="0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9" name="Line 391"/>
            <p:cNvSpPr>
              <a:spLocks noChangeShapeType="1"/>
            </p:cNvSpPr>
            <p:nvPr/>
          </p:nvSpPr>
          <p:spPr bwMode="auto">
            <a:xfrm flipH="1" flipV="1">
              <a:off x="3190" y="2036"/>
              <a:ext cx="57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0" name="Line 392"/>
            <p:cNvSpPr>
              <a:spLocks noChangeShapeType="1"/>
            </p:cNvSpPr>
            <p:nvPr/>
          </p:nvSpPr>
          <p:spPr bwMode="auto">
            <a:xfrm>
              <a:off x="3190" y="2036"/>
              <a:ext cx="36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1" name="Freeform 393"/>
            <p:cNvSpPr>
              <a:spLocks/>
            </p:cNvSpPr>
            <p:nvPr/>
          </p:nvSpPr>
          <p:spPr bwMode="auto">
            <a:xfrm>
              <a:off x="3149" y="1883"/>
              <a:ext cx="115" cy="168"/>
            </a:xfrm>
            <a:custGeom>
              <a:avLst/>
              <a:gdLst/>
              <a:ahLst/>
              <a:cxnLst>
                <a:cxn ang="0">
                  <a:pos x="83" y="307"/>
                </a:cxn>
                <a:cxn ang="0">
                  <a:pos x="196" y="336"/>
                </a:cxn>
                <a:cxn ang="0">
                  <a:pos x="231" y="12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3" y="307"/>
                </a:cxn>
              </a:cxnLst>
              <a:rect l="0" t="0" r="r" b="b"/>
              <a:pathLst>
                <a:path w="231" h="336">
                  <a:moveTo>
                    <a:pt x="83" y="307"/>
                  </a:moveTo>
                  <a:lnTo>
                    <a:pt x="196" y="336"/>
                  </a:lnTo>
                  <a:lnTo>
                    <a:pt x="231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83" y="30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2" name="Line 394"/>
            <p:cNvSpPr>
              <a:spLocks noChangeShapeType="1"/>
            </p:cNvSpPr>
            <p:nvPr/>
          </p:nvSpPr>
          <p:spPr bwMode="auto">
            <a:xfrm>
              <a:off x="3190" y="2036"/>
              <a:ext cx="57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3" name="Line 395"/>
            <p:cNvSpPr>
              <a:spLocks noChangeShapeType="1"/>
            </p:cNvSpPr>
            <p:nvPr/>
          </p:nvSpPr>
          <p:spPr bwMode="auto">
            <a:xfrm flipH="1" flipV="1">
              <a:off x="3149" y="1883"/>
              <a:ext cx="115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4" name="Line 396"/>
            <p:cNvSpPr>
              <a:spLocks noChangeShapeType="1"/>
            </p:cNvSpPr>
            <p:nvPr/>
          </p:nvSpPr>
          <p:spPr bwMode="auto">
            <a:xfrm>
              <a:off x="3149" y="1883"/>
              <a:ext cx="41" cy="1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5" name="Freeform 397"/>
            <p:cNvSpPr>
              <a:spLocks/>
            </p:cNvSpPr>
            <p:nvPr/>
          </p:nvSpPr>
          <p:spPr bwMode="auto">
            <a:xfrm>
              <a:off x="3295" y="2063"/>
              <a:ext cx="161" cy="222"/>
            </a:xfrm>
            <a:custGeom>
              <a:avLst/>
              <a:gdLst/>
              <a:ahLst/>
              <a:cxnLst>
                <a:cxn ang="0">
                  <a:pos x="323" y="444"/>
                </a:cxn>
                <a:cxn ang="0">
                  <a:pos x="323" y="444"/>
                </a:cxn>
                <a:cxn ang="0">
                  <a:pos x="92" y="344"/>
                </a:cxn>
                <a:cxn ang="0">
                  <a:pos x="0" y="0"/>
                </a:cxn>
                <a:cxn ang="0">
                  <a:pos x="83" y="20"/>
                </a:cxn>
                <a:cxn ang="0">
                  <a:pos x="323" y="444"/>
                </a:cxn>
              </a:cxnLst>
              <a:rect l="0" t="0" r="r" b="b"/>
              <a:pathLst>
                <a:path w="323" h="444">
                  <a:moveTo>
                    <a:pt x="323" y="444"/>
                  </a:moveTo>
                  <a:lnTo>
                    <a:pt x="323" y="444"/>
                  </a:lnTo>
                  <a:lnTo>
                    <a:pt x="92" y="344"/>
                  </a:lnTo>
                  <a:lnTo>
                    <a:pt x="0" y="0"/>
                  </a:lnTo>
                  <a:lnTo>
                    <a:pt x="83" y="20"/>
                  </a:lnTo>
                  <a:lnTo>
                    <a:pt x="323" y="44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6" name="Line 398"/>
            <p:cNvSpPr>
              <a:spLocks noChangeShapeType="1"/>
            </p:cNvSpPr>
            <p:nvPr/>
          </p:nvSpPr>
          <p:spPr bwMode="auto">
            <a:xfrm flipH="1" flipV="1">
              <a:off x="3341" y="2235"/>
              <a:ext cx="115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7" name="Line 399"/>
            <p:cNvSpPr>
              <a:spLocks noChangeShapeType="1"/>
            </p:cNvSpPr>
            <p:nvPr/>
          </p:nvSpPr>
          <p:spPr bwMode="auto">
            <a:xfrm flipH="1" flipV="1">
              <a:off x="3295" y="2063"/>
              <a:ext cx="46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8" name="Line 400"/>
            <p:cNvSpPr>
              <a:spLocks noChangeShapeType="1"/>
            </p:cNvSpPr>
            <p:nvPr/>
          </p:nvSpPr>
          <p:spPr bwMode="auto">
            <a:xfrm>
              <a:off x="3295" y="2063"/>
              <a:ext cx="4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9" name="Freeform 401"/>
            <p:cNvSpPr>
              <a:spLocks/>
            </p:cNvSpPr>
            <p:nvPr/>
          </p:nvSpPr>
          <p:spPr bwMode="auto">
            <a:xfrm>
              <a:off x="3264" y="1946"/>
              <a:ext cx="72" cy="127"/>
            </a:xfrm>
            <a:custGeom>
              <a:avLst/>
              <a:gdLst/>
              <a:ahLst/>
              <a:cxnLst>
                <a:cxn ang="0">
                  <a:pos x="144" y="254"/>
                </a:cxn>
                <a:cxn ang="0">
                  <a:pos x="61" y="2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4" y="254"/>
                </a:cxn>
              </a:cxnLst>
              <a:rect l="0" t="0" r="r" b="b"/>
              <a:pathLst>
                <a:path w="144" h="254">
                  <a:moveTo>
                    <a:pt x="144" y="254"/>
                  </a:moveTo>
                  <a:lnTo>
                    <a:pt x="61" y="2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" y="25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0" name="Line 402"/>
            <p:cNvSpPr>
              <a:spLocks noChangeShapeType="1"/>
            </p:cNvSpPr>
            <p:nvPr/>
          </p:nvSpPr>
          <p:spPr bwMode="auto">
            <a:xfrm flipH="1" flipV="1">
              <a:off x="3295" y="2063"/>
              <a:ext cx="4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1" name="Line 403"/>
            <p:cNvSpPr>
              <a:spLocks noChangeShapeType="1"/>
            </p:cNvSpPr>
            <p:nvPr/>
          </p:nvSpPr>
          <p:spPr bwMode="auto">
            <a:xfrm flipH="1" flipV="1">
              <a:off x="3264" y="1946"/>
              <a:ext cx="31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2" name="Freeform 404"/>
            <p:cNvSpPr>
              <a:spLocks/>
            </p:cNvSpPr>
            <p:nvPr/>
          </p:nvSpPr>
          <p:spPr bwMode="auto">
            <a:xfrm>
              <a:off x="3336" y="2073"/>
              <a:ext cx="120" cy="212"/>
            </a:xfrm>
            <a:custGeom>
              <a:avLst/>
              <a:gdLst/>
              <a:ahLst/>
              <a:cxnLst>
                <a:cxn ang="0">
                  <a:pos x="240" y="424"/>
                </a:cxn>
                <a:cxn ang="0">
                  <a:pos x="240" y="424"/>
                </a:cxn>
                <a:cxn ang="0">
                  <a:pos x="138" y="32"/>
                </a:cxn>
                <a:cxn ang="0">
                  <a:pos x="0" y="0"/>
                </a:cxn>
                <a:cxn ang="0">
                  <a:pos x="240" y="424"/>
                </a:cxn>
              </a:cxnLst>
              <a:rect l="0" t="0" r="r" b="b"/>
              <a:pathLst>
                <a:path w="240" h="424">
                  <a:moveTo>
                    <a:pt x="240" y="424"/>
                  </a:moveTo>
                  <a:lnTo>
                    <a:pt x="240" y="424"/>
                  </a:lnTo>
                  <a:lnTo>
                    <a:pt x="138" y="32"/>
                  </a:lnTo>
                  <a:lnTo>
                    <a:pt x="0" y="0"/>
                  </a:lnTo>
                  <a:lnTo>
                    <a:pt x="240" y="42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5"/>
          <p:cNvGrpSpPr>
            <a:grpSpLocks/>
          </p:cNvGrpSpPr>
          <p:nvPr/>
        </p:nvGrpSpPr>
        <p:grpSpPr bwMode="auto">
          <a:xfrm>
            <a:off x="3013075" y="1738313"/>
            <a:ext cx="3043238" cy="2166937"/>
            <a:chOff x="1898" y="1095"/>
            <a:chExt cx="1917" cy="1365"/>
          </a:xfrm>
        </p:grpSpPr>
        <p:sp>
          <p:nvSpPr>
            <p:cNvPr id="63894" name="Line 406"/>
            <p:cNvSpPr>
              <a:spLocks noChangeShapeType="1"/>
            </p:cNvSpPr>
            <p:nvPr/>
          </p:nvSpPr>
          <p:spPr bwMode="auto">
            <a:xfrm flipH="1" flipV="1">
              <a:off x="3405" y="2089"/>
              <a:ext cx="51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5" name="Line 407"/>
            <p:cNvSpPr>
              <a:spLocks noChangeShapeType="1"/>
            </p:cNvSpPr>
            <p:nvPr/>
          </p:nvSpPr>
          <p:spPr bwMode="auto">
            <a:xfrm flipH="1" flipV="1">
              <a:off x="3336" y="2073"/>
              <a:ext cx="6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6" name="Freeform 408"/>
            <p:cNvSpPr>
              <a:spLocks/>
            </p:cNvSpPr>
            <p:nvPr/>
          </p:nvSpPr>
          <p:spPr bwMode="auto">
            <a:xfrm>
              <a:off x="3264" y="1946"/>
              <a:ext cx="141" cy="143"/>
            </a:xfrm>
            <a:custGeom>
              <a:avLst/>
              <a:gdLst/>
              <a:ahLst/>
              <a:cxnLst>
                <a:cxn ang="0">
                  <a:pos x="144" y="254"/>
                </a:cxn>
                <a:cxn ang="0">
                  <a:pos x="282" y="286"/>
                </a:cxn>
                <a:cxn ang="0">
                  <a:pos x="234" y="1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4" y="254"/>
                </a:cxn>
              </a:cxnLst>
              <a:rect l="0" t="0" r="r" b="b"/>
              <a:pathLst>
                <a:path w="282" h="286">
                  <a:moveTo>
                    <a:pt x="144" y="254"/>
                  </a:moveTo>
                  <a:lnTo>
                    <a:pt x="282" y="286"/>
                  </a:lnTo>
                  <a:lnTo>
                    <a:pt x="234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" y="25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7" name="Line 409"/>
            <p:cNvSpPr>
              <a:spLocks noChangeShapeType="1"/>
            </p:cNvSpPr>
            <p:nvPr/>
          </p:nvSpPr>
          <p:spPr bwMode="auto">
            <a:xfrm>
              <a:off x="3336" y="2073"/>
              <a:ext cx="6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8" name="Line 410"/>
            <p:cNvSpPr>
              <a:spLocks noChangeShapeType="1"/>
            </p:cNvSpPr>
            <p:nvPr/>
          </p:nvSpPr>
          <p:spPr bwMode="auto">
            <a:xfrm flipH="1" flipV="1">
              <a:off x="3381" y="2001"/>
              <a:ext cx="24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9" name="Line 411"/>
            <p:cNvSpPr>
              <a:spLocks noChangeShapeType="1"/>
            </p:cNvSpPr>
            <p:nvPr/>
          </p:nvSpPr>
          <p:spPr bwMode="auto">
            <a:xfrm flipH="1" flipV="1">
              <a:off x="3264" y="1946"/>
              <a:ext cx="117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0" name="Freeform 412"/>
            <p:cNvSpPr>
              <a:spLocks/>
            </p:cNvSpPr>
            <p:nvPr/>
          </p:nvSpPr>
          <p:spPr bwMode="auto">
            <a:xfrm>
              <a:off x="3456" y="2111"/>
              <a:ext cx="118" cy="240"/>
            </a:xfrm>
            <a:custGeom>
              <a:avLst/>
              <a:gdLst/>
              <a:ahLst/>
              <a:cxnLst>
                <a:cxn ang="0">
                  <a:pos x="236" y="480"/>
                </a:cxn>
                <a:cxn ang="0">
                  <a:pos x="236" y="480"/>
                </a:cxn>
                <a:cxn ang="0">
                  <a:pos x="0" y="348"/>
                </a:cxn>
                <a:cxn ang="0">
                  <a:pos x="69" y="0"/>
                </a:cxn>
                <a:cxn ang="0">
                  <a:pos x="117" y="12"/>
                </a:cxn>
                <a:cxn ang="0">
                  <a:pos x="236" y="480"/>
                </a:cxn>
              </a:cxnLst>
              <a:rect l="0" t="0" r="r" b="b"/>
              <a:pathLst>
                <a:path w="236" h="480">
                  <a:moveTo>
                    <a:pt x="236" y="480"/>
                  </a:moveTo>
                  <a:lnTo>
                    <a:pt x="236" y="480"/>
                  </a:lnTo>
                  <a:lnTo>
                    <a:pt x="0" y="348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236" y="48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1" name="Line 413"/>
            <p:cNvSpPr>
              <a:spLocks noChangeShapeType="1"/>
            </p:cNvSpPr>
            <p:nvPr/>
          </p:nvSpPr>
          <p:spPr bwMode="auto">
            <a:xfrm flipH="1" flipV="1">
              <a:off x="3456" y="2285"/>
              <a:ext cx="118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2" name="Line 414"/>
            <p:cNvSpPr>
              <a:spLocks noChangeShapeType="1"/>
            </p:cNvSpPr>
            <p:nvPr/>
          </p:nvSpPr>
          <p:spPr bwMode="auto">
            <a:xfrm>
              <a:off x="3490" y="2111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3" name="Line 415"/>
            <p:cNvSpPr>
              <a:spLocks noChangeShapeType="1"/>
            </p:cNvSpPr>
            <p:nvPr/>
          </p:nvSpPr>
          <p:spPr bwMode="auto">
            <a:xfrm>
              <a:off x="3514" y="2117"/>
              <a:ext cx="60" cy="2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4" name="Freeform 416"/>
            <p:cNvSpPr>
              <a:spLocks/>
            </p:cNvSpPr>
            <p:nvPr/>
          </p:nvSpPr>
          <p:spPr bwMode="auto">
            <a:xfrm>
              <a:off x="3490" y="2061"/>
              <a:ext cx="24" cy="56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0" y="9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48" y="111"/>
                </a:cxn>
              </a:cxnLst>
              <a:rect l="0" t="0" r="r" b="b"/>
              <a:pathLst>
                <a:path w="48" h="111">
                  <a:moveTo>
                    <a:pt x="48" y="111"/>
                  </a:moveTo>
                  <a:lnTo>
                    <a:pt x="0" y="9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5" name="Line 417"/>
            <p:cNvSpPr>
              <a:spLocks noChangeShapeType="1"/>
            </p:cNvSpPr>
            <p:nvPr/>
          </p:nvSpPr>
          <p:spPr bwMode="auto">
            <a:xfrm flipH="1" flipV="1">
              <a:off x="3490" y="2111"/>
              <a:ext cx="2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6" name="Line 418"/>
            <p:cNvSpPr>
              <a:spLocks noChangeShapeType="1"/>
            </p:cNvSpPr>
            <p:nvPr/>
          </p:nvSpPr>
          <p:spPr bwMode="auto">
            <a:xfrm>
              <a:off x="3500" y="2061"/>
              <a:ext cx="14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7" name="Freeform 419"/>
            <p:cNvSpPr>
              <a:spLocks/>
            </p:cNvSpPr>
            <p:nvPr/>
          </p:nvSpPr>
          <p:spPr bwMode="auto">
            <a:xfrm>
              <a:off x="3405" y="2089"/>
              <a:ext cx="85" cy="196"/>
            </a:xfrm>
            <a:custGeom>
              <a:avLst/>
              <a:gdLst/>
              <a:ahLst/>
              <a:cxnLst>
                <a:cxn ang="0">
                  <a:pos x="102" y="392"/>
                </a:cxn>
                <a:cxn ang="0">
                  <a:pos x="102" y="392"/>
                </a:cxn>
                <a:cxn ang="0">
                  <a:pos x="171" y="44"/>
                </a:cxn>
                <a:cxn ang="0">
                  <a:pos x="0" y="0"/>
                </a:cxn>
                <a:cxn ang="0">
                  <a:pos x="102" y="392"/>
                </a:cxn>
              </a:cxnLst>
              <a:rect l="0" t="0" r="r" b="b"/>
              <a:pathLst>
                <a:path w="171" h="392">
                  <a:moveTo>
                    <a:pt x="102" y="392"/>
                  </a:moveTo>
                  <a:lnTo>
                    <a:pt x="102" y="392"/>
                  </a:lnTo>
                  <a:lnTo>
                    <a:pt x="171" y="44"/>
                  </a:lnTo>
                  <a:lnTo>
                    <a:pt x="0" y="0"/>
                  </a:lnTo>
                  <a:lnTo>
                    <a:pt x="102" y="39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8" name="Line 420"/>
            <p:cNvSpPr>
              <a:spLocks noChangeShapeType="1"/>
            </p:cNvSpPr>
            <p:nvPr/>
          </p:nvSpPr>
          <p:spPr bwMode="auto">
            <a:xfrm flipH="1" flipV="1">
              <a:off x="3405" y="2089"/>
              <a:ext cx="8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9" name="Line 421"/>
            <p:cNvSpPr>
              <a:spLocks noChangeShapeType="1"/>
            </p:cNvSpPr>
            <p:nvPr/>
          </p:nvSpPr>
          <p:spPr bwMode="auto">
            <a:xfrm>
              <a:off x="3405" y="2089"/>
              <a:ext cx="51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0" name="Freeform 422"/>
            <p:cNvSpPr>
              <a:spLocks/>
            </p:cNvSpPr>
            <p:nvPr/>
          </p:nvSpPr>
          <p:spPr bwMode="auto">
            <a:xfrm>
              <a:off x="3381" y="2001"/>
              <a:ext cx="119" cy="110"/>
            </a:xfrm>
            <a:custGeom>
              <a:avLst/>
              <a:gdLst/>
              <a:ahLst/>
              <a:cxnLst>
                <a:cxn ang="0">
                  <a:pos x="48" y="176"/>
                </a:cxn>
                <a:cxn ang="0">
                  <a:pos x="219" y="220"/>
                </a:cxn>
                <a:cxn ang="0">
                  <a:pos x="238" y="12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8" y="176"/>
                </a:cxn>
              </a:cxnLst>
              <a:rect l="0" t="0" r="r" b="b"/>
              <a:pathLst>
                <a:path w="238" h="220">
                  <a:moveTo>
                    <a:pt x="48" y="176"/>
                  </a:moveTo>
                  <a:lnTo>
                    <a:pt x="219" y="220"/>
                  </a:lnTo>
                  <a:lnTo>
                    <a:pt x="238" y="1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17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1" name="Line 423"/>
            <p:cNvSpPr>
              <a:spLocks noChangeShapeType="1"/>
            </p:cNvSpPr>
            <p:nvPr/>
          </p:nvSpPr>
          <p:spPr bwMode="auto">
            <a:xfrm>
              <a:off x="3405" y="2089"/>
              <a:ext cx="8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2" name="Line 424"/>
            <p:cNvSpPr>
              <a:spLocks noChangeShapeType="1"/>
            </p:cNvSpPr>
            <p:nvPr/>
          </p:nvSpPr>
          <p:spPr bwMode="auto">
            <a:xfrm flipH="1" flipV="1">
              <a:off x="3381" y="2001"/>
              <a:ext cx="119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3" name="Line 425"/>
            <p:cNvSpPr>
              <a:spLocks noChangeShapeType="1"/>
            </p:cNvSpPr>
            <p:nvPr/>
          </p:nvSpPr>
          <p:spPr bwMode="auto">
            <a:xfrm>
              <a:off x="3381" y="2001"/>
              <a:ext cx="24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4" name="Freeform 426"/>
            <p:cNvSpPr>
              <a:spLocks/>
            </p:cNvSpPr>
            <p:nvPr/>
          </p:nvSpPr>
          <p:spPr bwMode="auto">
            <a:xfrm>
              <a:off x="3574" y="2141"/>
              <a:ext cx="119" cy="269"/>
            </a:xfrm>
            <a:custGeom>
              <a:avLst/>
              <a:gdLst/>
              <a:ahLst/>
              <a:cxnLst>
                <a:cxn ang="0">
                  <a:pos x="238" y="538"/>
                </a:cxn>
                <a:cxn ang="0">
                  <a:pos x="238" y="538"/>
                </a:cxn>
                <a:cxn ang="0">
                  <a:pos x="0" y="420"/>
                </a:cxn>
                <a:cxn ang="0">
                  <a:pos x="84" y="0"/>
                </a:cxn>
                <a:cxn ang="0">
                  <a:pos x="109" y="6"/>
                </a:cxn>
                <a:cxn ang="0">
                  <a:pos x="238" y="538"/>
                </a:cxn>
              </a:cxnLst>
              <a:rect l="0" t="0" r="r" b="b"/>
              <a:pathLst>
                <a:path w="238" h="538">
                  <a:moveTo>
                    <a:pt x="238" y="538"/>
                  </a:moveTo>
                  <a:lnTo>
                    <a:pt x="238" y="538"/>
                  </a:lnTo>
                  <a:lnTo>
                    <a:pt x="0" y="420"/>
                  </a:lnTo>
                  <a:lnTo>
                    <a:pt x="84" y="0"/>
                  </a:lnTo>
                  <a:lnTo>
                    <a:pt x="109" y="6"/>
                  </a:lnTo>
                  <a:lnTo>
                    <a:pt x="238" y="53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5" name="Line 427"/>
            <p:cNvSpPr>
              <a:spLocks noChangeShapeType="1"/>
            </p:cNvSpPr>
            <p:nvPr/>
          </p:nvSpPr>
          <p:spPr bwMode="auto">
            <a:xfrm flipH="1" flipV="1">
              <a:off x="3574" y="2351"/>
              <a:ext cx="119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6" name="Line 428"/>
            <p:cNvSpPr>
              <a:spLocks noChangeShapeType="1"/>
            </p:cNvSpPr>
            <p:nvPr/>
          </p:nvSpPr>
          <p:spPr bwMode="auto">
            <a:xfrm>
              <a:off x="3616" y="2141"/>
              <a:ext cx="1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7" name="Line 429"/>
            <p:cNvSpPr>
              <a:spLocks noChangeShapeType="1"/>
            </p:cNvSpPr>
            <p:nvPr/>
          </p:nvSpPr>
          <p:spPr bwMode="auto">
            <a:xfrm>
              <a:off x="3629" y="2144"/>
              <a:ext cx="64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8" name="Freeform 430"/>
            <p:cNvSpPr>
              <a:spLocks/>
            </p:cNvSpPr>
            <p:nvPr/>
          </p:nvSpPr>
          <p:spPr bwMode="auto">
            <a:xfrm>
              <a:off x="3616" y="2115"/>
              <a:ext cx="13" cy="29"/>
            </a:xfrm>
            <a:custGeom>
              <a:avLst/>
              <a:gdLst/>
              <a:ahLst/>
              <a:cxnLst>
                <a:cxn ang="0">
                  <a:pos x="25" y="58"/>
                </a:cxn>
                <a:cxn ang="0">
                  <a:pos x="0" y="5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5" y="58"/>
                </a:cxn>
              </a:cxnLst>
              <a:rect l="0" t="0" r="r" b="b"/>
              <a:pathLst>
                <a:path w="25" h="58">
                  <a:moveTo>
                    <a:pt x="25" y="58"/>
                  </a:moveTo>
                  <a:lnTo>
                    <a:pt x="0" y="5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9" name="Line 431"/>
            <p:cNvSpPr>
              <a:spLocks noChangeShapeType="1"/>
            </p:cNvSpPr>
            <p:nvPr/>
          </p:nvSpPr>
          <p:spPr bwMode="auto">
            <a:xfrm flipH="1" flipV="1">
              <a:off x="3616" y="2141"/>
              <a:ext cx="1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0" name="Line 432"/>
            <p:cNvSpPr>
              <a:spLocks noChangeShapeType="1"/>
            </p:cNvSpPr>
            <p:nvPr/>
          </p:nvSpPr>
          <p:spPr bwMode="auto">
            <a:xfrm>
              <a:off x="3621" y="2115"/>
              <a:ext cx="8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1" name="Freeform 433"/>
            <p:cNvSpPr>
              <a:spLocks/>
            </p:cNvSpPr>
            <p:nvPr/>
          </p:nvSpPr>
          <p:spPr bwMode="auto">
            <a:xfrm>
              <a:off x="3514" y="2117"/>
              <a:ext cx="102" cy="234"/>
            </a:xfrm>
            <a:custGeom>
              <a:avLst/>
              <a:gdLst/>
              <a:ahLst/>
              <a:cxnLst>
                <a:cxn ang="0">
                  <a:pos x="119" y="468"/>
                </a:cxn>
                <a:cxn ang="0">
                  <a:pos x="119" y="468"/>
                </a:cxn>
                <a:cxn ang="0">
                  <a:pos x="203" y="48"/>
                </a:cxn>
                <a:cxn ang="0">
                  <a:pos x="0" y="0"/>
                </a:cxn>
                <a:cxn ang="0">
                  <a:pos x="119" y="468"/>
                </a:cxn>
              </a:cxnLst>
              <a:rect l="0" t="0" r="r" b="b"/>
              <a:pathLst>
                <a:path w="203" h="468">
                  <a:moveTo>
                    <a:pt x="119" y="468"/>
                  </a:moveTo>
                  <a:lnTo>
                    <a:pt x="119" y="468"/>
                  </a:lnTo>
                  <a:lnTo>
                    <a:pt x="203" y="48"/>
                  </a:lnTo>
                  <a:lnTo>
                    <a:pt x="0" y="0"/>
                  </a:lnTo>
                  <a:lnTo>
                    <a:pt x="119" y="46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2" name="Line 434"/>
            <p:cNvSpPr>
              <a:spLocks noChangeShapeType="1"/>
            </p:cNvSpPr>
            <p:nvPr/>
          </p:nvSpPr>
          <p:spPr bwMode="auto">
            <a:xfrm flipH="1" flipV="1">
              <a:off x="3514" y="2117"/>
              <a:ext cx="10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3" name="Line 435"/>
            <p:cNvSpPr>
              <a:spLocks noChangeShapeType="1"/>
            </p:cNvSpPr>
            <p:nvPr/>
          </p:nvSpPr>
          <p:spPr bwMode="auto">
            <a:xfrm>
              <a:off x="3514" y="2117"/>
              <a:ext cx="60" cy="2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4" name="Freeform 436"/>
            <p:cNvSpPr>
              <a:spLocks/>
            </p:cNvSpPr>
            <p:nvPr/>
          </p:nvSpPr>
          <p:spPr bwMode="auto">
            <a:xfrm>
              <a:off x="3500" y="2061"/>
              <a:ext cx="121" cy="80"/>
            </a:xfrm>
            <a:custGeom>
              <a:avLst/>
              <a:gdLst/>
              <a:ahLst/>
              <a:cxnLst>
                <a:cxn ang="0">
                  <a:pos x="29" y="111"/>
                </a:cxn>
                <a:cxn ang="0">
                  <a:pos x="232" y="159"/>
                </a:cxn>
                <a:cxn ang="0">
                  <a:pos x="242" y="1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111"/>
                </a:cxn>
              </a:cxnLst>
              <a:rect l="0" t="0" r="r" b="b"/>
              <a:pathLst>
                <a:path w="242" h="159">
                  <a:moveTo>
                    <a:pt x="29" y="111"/>
                  </a:moveTo>
                  <a:lnTo>
                    <a:pt x="232" y="159"/>
                  </a:lnTo>
                  <a:lnTo>
                    <a:pt x="242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5" name="Line 437"/>
            <p:cNvSpPr>
              <a:spLocks noChangeShapeType="1"/>
            </p:cNvSpPr>
            <p:nvPr/>
          </p:nvSpPr>
          <p:spPr bwMode="auto">
            <a:xfrm>
              <a:off x="3514" y="2117"/>
              <a:ext cx="10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6" name="Line 438"/>
            <p:cNvSpPr>
              <a:spLocks noChangeShapeType="1"/>
            </p:cNvSpPr>
            <p:nvPr/>
          </p:nvSpPr>
          <p:spPr bwMode="auto">
            <a:xfrm flipH="1" flipV="1">
              <a:off x="3500" y="2061"/>
              <a:ext cx="121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7" name="Line 439"/>
            <p:cNvSpPr>
              <a:spLocks noChangeShapeType="1"/>
            </p:cNvSpPr>
            <p:nvPr/>
          </p:nvSpPr>
          <p:spPr bwMode="auto">
            <a:xfrm>
              <a:off x="3500" y="2061"/>
              <a:ext cx="14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8" name="Freeform 440"/>
            <p:cNvSpPr>
              <a:spLocks/>
            </p:cNvSpPr>
            <p:nvPr/>
          </p:nvSpPr>
          <p:spPr bwMode="auto">
            <a:xfrm>
              <a:off x="3629" y="2144"/>
              <a:ext cx="186" cy="316"/>
            </a:xfrm>
            <a:custGeom>
              <a:avLst/>
              <a:gdLst/>
              <a:ahLst/>
              <a:cxnLst>
                <a:cxn ang="0">
                  <a:pos x="373" y="631"/>
                </a:cxn>
                <a:cxn ang="0">
                  <a:pos x="373" y="631"/>
                </a:cxn>
                <a:cxn ang="0">
                  <a:pos x="129" y="532"/>
                </a:cxn>
                <a:cxn ang="0">
                  <a:pos x="0" y="0"/>
                </a:cxn>
                <a:cxn ang="0">
                  <a:pos x="19" y="5"/>
                </a:cxn>
                <a:cxn ang="0">
                  <a:pos x="373" y="631"/>
                </a:cxn>
              </a:cxnLst>
              <a:rect l="0" t="0" r="r" b="b"/>
              <a:pathLst>
                <a:path w="373" h="631">
                  <a:moveTo>
                    <a:pt x="373" y="631"/>
                  </a:moveTo>
                  <a:lnTo>
                    <a:pt x="373" y="631"/>
                  </a:lnTo>
                  <a:lnTo>
                    <a:pt x="129" y="532"/>
                  </a:lnTo>
                  <a:lnTo>
                    <a:pt x="0" y="0"/>
                  </a:lnTo>
                  <a:lnTo>
                    <a:pt x="19" y="5"/>
                  </a:lnTo>
                  <a:lnTo>
                    <a:pt x="373" y="63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9" name="Line 441"/>
            <p:cNvSpPr>
              <a:spLocks noChangeShapeType="1"/>
            </p:cNvSpPr>
            <p:nvPr/>
          </p:nvSpPr>
          <p:spPr bwMode="auto">
            <a:xfrm flipH="1" flipV="1">
              <a:off x="3693" y="2410"/>
              <a:ext cx="122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0" name="Line 442"/>
            <p:cNvSpPr>
              <a:spLocks noChangeShapeType="1"/>
            </p:cNvSpPr>
            <p:nvPr/>
          </p:nvSpPr>
          <p:spPr bwMode="auto">
            <a:xfrm flipH="1" flipV="1">
              <a:off x="3629" y="2144"/>
              <a:ext cx="64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1" name="Line 443"/>
            <p:cNvSpPr>
              <a:spLocks noChangeShapeType="1"/>
            </p:cNvSpPr>
            <p:nvPr/>
          </p:nvSpPr>
          <p:spPr bwMode="auto">
            <a:xfrm>
              <a:off x="3629" y="2144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2" name="Freeform 444"/>
            <p:cNvSpPr>
              <a:spLocks/>
            </p:cNvSpPr>
            <p:nvPr/>
          </p:nvSpPr>
          <p:spPr bwMode="auto">
            <a:xfrm>
              <a:off x="3621" y="2115"/>
              <a:ext cx="17" cy="32"/>
            </a:xfrm>
            <a:custGeom>
              <a:avLst/>
              <a:gdLst/>
              <a:ahLst/>
              <a:cxnLst>
                <a:cxn ang="0">
                  <a:pos x="34" y="63"/>
                </a:cxn>
                <a:cxn ang="0">
                  <a:pos x="15" y="5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" y="6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lnTo>
                    <a:pt x="15" y="5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3" name="Line 445"/>
            <p:cNvSpPr>
              <a:spLocks noChangeShapeType="1"/>
            </p:cNvSpPr>
            <p:nvPr/>
          </p:nvSpPr>
          <p:spPr bwMode="auto">
            <a:xfrm flipH="1" flipV="1">
              <a:off x="3629" y="2144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4" name="Line 446"/>
            <p:cNvSpPr>
              <a:spLocks noChangeShapeType="1"/>
            </p:cNvSpPr>
            <p:nvPr/>
          </p:nvSpPr>
          <p:spPr bwMode="auto">
            <a:xfrm flipH="1" flipV="1">
              <a:off x="3621" y="2115"/>
              <a:ext cx="8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5" name="Freeform 447"/>
            <p:cNvSpPr>
              <a:spLocks/>
            </p:cNvSpPr>
            <p:nvPr/>
          </p:nvSpPr>
          <p:spPr bwMode="auto">
            <a:xfrm>
              <a:off x="3638" y="2147"/>
              <a:ext cx="177" cy="313"/>
            </a:xfrm>
            <a:custGeom>
              <a:avLst/>
              <a:gdLst/>
              <a:ahLst/>
              <a:cxnLst>
                <a:cxn ang="0">
                  <a:pos x="354" y="626"/>
                </a:cxn>
                <a:cxn ang="0">
                  <a:pos x="354" y="626"/>
                </a:cxn>
                <a:cxn ang="0">
                  <a:pos x="213" y="50"/>
                </a:cxn>
                <a:cxn ang="0">
                  <a:pos x="0" y="0"/>
                </a:cxn>
                <a:cxn ang="0">
                  <a:pos x="354" y="626"/>
                </a:cxn>
              </a:cxnLst>
              <a:rect l="0" t="0" r="r" b="b"/>
              <a:pathLst>
                <a:path w="354" h="626">
                  <a:moveTo>
                    <a:pt x="354" y="626"/>
                  </a:moveTo>
                  <a:lnTo>
                    <a:pt x="354" y="626"/>
                  </a:lnTo>
                  <a:lnTo>
                    <a:pt x="213" y="50"/>
                  </a:lnTo>
                  <a:lnTo>
                    <a:pt x="0" y="0"/>
                  </a:lnTo>
                  <a:lnTo>
                    <a:pt x="354" y="6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6" name="Line 448"/>
            <p:cNvSpPr>
              <a:spLocks noChangeShapeType="1"/>
            </p:cNvSpPr>
            <p:nvPr/>
          </p:nvSpPr>
          <p:spPr bwMode="auto">
            <a:xfrm flipH="1" flipV="1">
              <a:off x="3745" y="2172"/>
              <a:ext cx="70" cy="2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7" name="Line 449"/>
            <p:cNvSpPr>
              <a:spLocks noChangeShapeType="1"/>
            </p:cNvSpPr>
            <p:nvPr/>
          </p:nvSpPr>
          <p:spPr bwMode="auto">
            <a:xfrm flipH="1" flipV="1">
              <a:off x="3638" y="2147"/>
              <a:ext cx="107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8" name="Freeform 450"/>
            <p:cNvSpPr>
              <a:spLocks/>
            </p:cNvSpPr>
            <p:nvPr/>
          </p:nvSpPr>
          <p:spPr bwMode="auto">
            <a:xfrm>
              <a:off x="3621" y="2115"/>
              <a:ext cx="124" cy="57"/>
            </a:xfrm>
            <a:custGeom>
              <a:avLst/>
              <a:gdLst/>
              <a:ahLst/>
              <a:cxnLst>
                <a:cxn ang="0">
                  <a:pos x="34" y="63"/>
                </a:cxn>
                <a:cxn ang="0">
                  <a:pos x="247" y="113"/>
                </a:cxn>
                <a:cxn ang="0">
                  <a:pos x="246" y="10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" y="63"/>
                </a:cxn>
              </a:cxnLst>
              <a:rect l="0" t="0" r="r" b="b"/>
              <a:pathLst>
                <a:path w="247" h="113">
                  <a:moveTo>
                    <a:pt x="34" y="63"/>
                  </a:moveTo>
                  <a:lnTo>
                    <a:pt x="247" y="113"/>
                  </a:lnTo>
                  <a:lnTo>
                    <a:pt x="246" y="1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9" name="Line 451"/>
            <p:cNvSpPr>
              <a:spLocks noChangeShapeType="1"/>
            </p:cNvSpPr>
            <p:nvPr/>
          </p:nvSpPr>
          <p:spPr bwMode="auto">
            <a:xfrm>
              <a:off x="3638" y="2147"/>
              <a:ext cx="107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0" name="Line 452"/>
            <p:cNvSpPr>
              <a:spLocks noChangeShapeType="1"/>
            </p:cNvSpPr>
            <p:nvPr/>
          </p:nvSpPr>
          <p:spPr bwMode="auto">
            <a:xfrm flipH="1" flipV="1">
              <a:off x="3744" y="2169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1" name="Line 453"/>
            <p:cNvSpPr>
              <a:spLocks noChangeShapeType="1"/>
            </p:cNvSpPr>
            <p:nvPr/>
          </p:nvSpPr>
          <p:spPr bwMode="auto">
            <a:xfrm flipH="1" flipV="1">
              <a:off x="3621" y="2115"/>
              <a:ext cx="123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2" name="Freeform 454"/>
            <p:cNvSpPr>
              <a:spLocks/>
            </p:cNvSpPr>
            <p:nvPr/>
          </p:nvSpPr>
          <p:spPr bwMode="auto">
            <a:xfrm>
              <a:off x="2163" y="1201"/>
              <a:ext cx="18" cy="18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36" y="35"/>
                </a:cxn>
                <a:cxn ang="0">
                  <a:pos x="3" y="12"/>
                </a:cxn>
                <a:cxn ang="0">
                  <a:pos x="0" y="0"/>
                </a:cxn>
                <a:cxn ang="0">
                  <a:pos x="36" y="35"/>
                </a:cxn>
              </a:cxnLst>
              <a:rect l="0" t="0" r="r" b="b"/>
              <a:pathLst>
                <a:path w="36" h="35">
                  <a:moveTo>
                    <a:pt x="36" y="35"/>
                  </a:moveTo>
                  <a:lnTo>
                    <a:pt x="36" y="35"/>
                  </a:lnTo>
                  <a:lnTo>
                    <a:pt x="3" y="12"/>
                  </a:lnTo>
                  <a:lnTo>
                    <a:pt x="0" y="0"/>
                  </a:lnTo>
                  <a:lnTo>
                    <a:pt x="36" y="3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3" name="Line 455"/>
            <p:cNvSpPr>
              <a:spLocks noChangeShapeType="1"/>
            </p:cNvSpPr>
            <p:nvPr/>
          </p:nvSpPr>
          <p:spPr bwMode="auto">
            <a:xfrm flipH="1" flipV="1">
              <a:off x="2165" y="1207"/>
              <a:ext cx="1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4" name="Line 456"/>
            <p:cNvSpPr>
              <a:spLocks noChangeShapeType="1"/>
            </p:cNvSpPr>
            <p:nvPr/>
          </p:nvSpPr>
          <p:spPr bwMode="auto">
            <a:xfrm flipH="1" flipV="1">
              <a:off x="2163" y="120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5" name="Line 457"/>
            <p:cNvSpPr>
              <a:spLocks noChangeShapeType="1"/>
            </p:cNvSpPr>
            <p:nvPr/>
          </p:nvSpPr>
          <p:spPr bwMode="auto">
            <a:xfrm>
              <a:off x="2163" y="1201"/>
              <a:ext cx="1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6" name="Freeform 458"/>
            <p:cNvSpPr>
              <a:spLocks/>
            </p:cNvSpPr>
            <p:nvPr/>
          </p:nvSpPr>
          <p:spPr bwMode="auto">
            <a:xfrm>
              <a:off x="2080" y="1122"/>
              <a:ext cx="85" cy="85"/>
            </a:xfrm>
            <a:custGeom>
              <a:avLst/>
              <a:gdLst/>
              <a:ahLst/>
              <a:cxnLst>
                <a:cxn ang="0">
                  <a:pos x="166" y="159"/>
                </a:cxn>
                <a:cxn ang="0">
                  <a:pos x="169" y="171"/>
                </a:cxn>
                <a:cxn ang="0">
                  <a:pos x="20" y="65"/>
                </a:cxn>
                <a:cxn ang="0">
                  <a:pos x="0" y="0"/>
                </a:cxn>
                <a:cxn ang="0">
                  <a:pos x="166" y="159"/>
                </a:cxn>
              </a:cxnLst>
              <a:rect l="0" t="0" r="r" b="b"/>
              <a:pathLst>
                <a:path w="169" h="171">
                  <a:moveTo>
                    <a:pt x="166" y="159"/>
                  </a:moveTo>
                  <a:lnTo>
                    <a:pt x="169" y="171"/>
                  </a:lnTo>
                  <a:lnTo>
                    <a:pt x="20" y="65"/>
                  </a:lnTo>
                  <a:lnTo>
                    <a:pt x="0" y="0"/>
                  </a:lnTo>
                  <a:lnTo>
                    <a:pt x="166" y="159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7" name="Line 459"/>
            <p:cNvSpPr>
              <a:spLocks noChangeShapeType="1"/>
            </p:cNvSpPr>
            <p:nvPr/>
          </p:nvSpPr>
          <p:spPr bwMode="auto">
            <a:xfrm>
              <a:off x="2163" y="120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8" name="Line 460"/>
            <p:cNvSpPr>
              <a:spLocks noChangeShapeType="1"/>
            </p:cNvSpPr>
            <p:nvPr/>
          </p:nvSpPr>
          <p:spPr bwMode="auto">
            <a:xfrm flipH="1" flipV="1">
              <a:off x="2090" y="1154"/>
              <a:ext cx="75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9" name="Line 461"/>
            <p:cNvSpPr>
              <a:spLocks noChangeShapeType="1"/>
            </p:cNvSpPr>
            <p:nvPr/>
          </p:nvSpPr>
          <p:spPr bwMode="auto">
            <a:xfrm>
              <a:off x="2080" y="1122"/>
              <a:ext cx="83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0" name="Freeform 462"/>
            <p:cNvSpPr>
              <a:spLocks/>
            </p:cNvSpPr>
            <p:nvPr/>
          </p:nvSpPr>
          <p:spPr bwMode="auto">
            <a:xfrm>
              <a:off x="1989" y="1095"/>
              <a:ext cx="101" cy="59"/>
            </a:xfrm>
            <a:custGeom>
              <a:avLst/>
              <a:gdLst/>
              <a:ahLst/>
              <a:cxnLst>
                <a:cxn ang="0">
                  <a:pos x="182" y="54"/>
                </a:cxn>
                <a:cxn ang="0">
                  <a:pos x="202" y="119"/>
                </a:cxn>
                <a:cxn ang="0">
                  <a:pos x="0" y="0"/>
                </a:cxn>
                <a:cxn ang="0">
                  <a:pos x="182" y="54"/>
                </a:cxn>
                <a:cxn ang="0">
                  <a:pos x="182" y="54"/>
                </a:cxn>
              </a:cxnLst>
              <a:rect l="0" t="0" r="r" b="b"/>
              <a:pathLst>
                <a:path w="202" h="119">
                  <a:moveTo>
                    <a:pt x="182" y="54"/>
                  </a:moveTo>
                  <a:lnTo>
                    <a:pt x="202" y="119"/>
                  </a:lnTo>
                  <a:lnTo>
                    <a:pt x="0" y="0"/>
                  </a:lnTo>
                  <a:lnTo>
                    <a:pt x="182" y="54"/>
                  </a:lnTo>
                  <a:lnTo>
                    <a:pt x="182" y="54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1" name="Freeform 463"/>
            <p:cNvSpPr>
              <a:spLocks/>
            </p:cNvSpPr>
            <p:nvPr/>
          </p:nvSpPr>
          <p:spPr bwMode="auto">
            <a:xfrm>
              <a:off x="1989" y="1095"/>
              <a:ext cx="101" cy="59"/>
            </a:xfrm>
            <a:custGeom>
              <a:avLst/>
              <a:gdLst/>
              <a:ahLst/>
              <a:cxnLst>
                <a:cxn ang="0">
                  <a:pos x="95" y="28"/>
                </a:cxn>
                <a:cxn ang="0">
                  <a:pos x="0" y="0"/>
                </a:cxn>
                <a:cxn ang="0">
                  <a:pos x="105" y="62"/>
                </a:cxn>
              </a:cxnLst>
              <a:rect l="0" t="0" r="r" b="b"/>
              <a:pathLst>
                <a:path w="105" h="62">
                  <a:moveTo>
                    <a:pt x="95" y="28"/>
                  </a:moveTo>
                  <a:lnTo>
                    <a:pt x="0" y="0"/>
                  </a:lnTo>
                  <a:lnTo>
                    <a:pt x="105" y="6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2" name="Freeform 464"/>
            <p:cNvSpPr>
              <a:spLocks/>
            </p:cNvSpPr>
            <p:nvPr/>
          </p:nvSpPr>
          <p:spPr bwMode="auto">
            <a:xfrm>
              <a:off x="2181" y="1217"/>
              <a:ext cx="102" cy="95"/>
            </a:xfrm>
            <a:custGeom>
              <a:avLst/>
              <a:gdLst/>
              <a:ahLst/>
              <a:cxnLst>
                <a:cxn ang="0">
                  <a:pos x="203" y="190"/>
                </a:cxn>
                <a:cxn ang="0">
                  <a:pos x="203" y="190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61" y="35"/>
                </a:cxn>
                <a:cxn ang="0">
                  <a:pos x="203" y="190"/>
                </a:cxn>
              </a:cxnLst>
              <a:rect l="0" t="0" r="r" b="b"/>
              <a:pathLst>
                <a:path w="203" h="190">
                  <a:moveTo>
                    <a:pt x="203" y="190"/>
                  </a:moveTo>
                  <a:lnTo>
                    <a:pt x="203" y="190"/>
                  </a:lnTo>
                  <a:lnTo>
                    <a:pt x="0" y="4"/>
                  </a:lnTo>
                  <a:lnTo>
                    <a:pt x="8" y="0"/>
                  </a:lnTo>
                  <a:lnTo>
                    <a:pt x="61" y="35"/>
                  </a:lnTo>
                  <a:lnTo>
                    <a:pt x="203" y="19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3" name="Line 465"/>
            <p:cNvSpPr>
              <a:spLocks noChangeShapeType="1"/>
            </p:cNvSpPr>
            <p:nvPr/>
          </p:nvSpPr>
          <p:spPr bwMode="auto">
            <a:xfrm flipH="1" flipV="1">
              <a:off x="2181" y="1219"/>
              <a:ext cx="102" cy="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4" name="Line 466"/>
            <p:cNvSpPr>
              <a:spLocks noChangeShapeType="1"/>
            </p:cNvSpPr>
            <p:nvPr/>
          </p:nvSpPr>
          <p:spPr bwMode="auto">
            <a:xfrm>
              <a:off x="2185" y="1217"/>
              <a:ext cx="2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5" name="Line 467"/>
            <p:cNvSpPr>
              <a:spLocks noChangeShapeType="1"/>
            </p:cNvSpPr>
            <p:nvPr/>
          </p:nvSpPr>
          <p:spPr bwMode="auto">
            <a:xfrm>
              <a:off x="2212" y="1234"/>
              <a:ext cx="7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6" name="Freeform 468"/>
            <p:cNvSpPr>
              <a:spLocks/>
            </p:cNvSpPr>
            <p:nvPr/>
          </p:nvSpPr>
          <p:spPr bwMode="auto">
            <a:xfrm>
              <a:off x="2185" y="1213"/>
              <a:ext cx="27" cy="21"/>
            </a:xfrm>
            <a:custGeom>
              <a:avLst/>
              <a:gdLst/>
              <a:ahLst/>
              <a:cxnLst>
                <a:cxn ang="0">
                  <a:pos x="53" y="43"/>
                </a:cxn>
                <a:cxn ang="0">
                  <a:pos x="0" y="8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53" y="43"/>
                </a:cxn>
              </a:cxnLst>
              <a:rect l="0" t="0" r="r" b="b"/>
              <a:pathLst>
                <a:path w="53" h="43">
                  <a:moveTo>
                    <a:pt x="53" y="43"/>
                  </a:moveTo>
                  <a:lnTo>
                    <a:pt x="0" y="8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7" name="Line 469"/>
            <p:cNvSpPr>
              <a:spLocks noChangeShapeType="1"/>
            </p:cNvSpPr>
            <p:nvPr/>
          </p:nvSpPr>
          <p:spPr bwMode="auto">
            <a:xfrm flipH="1" flipV="1">
              <a:off x="2185" y="1217"/>
              <a:ext cx="2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8" name="Line 470"/>
            <p:cNvSpPr>
              <a:spLocks noChangeShapeType="1"/>
            </p:cNvSpPr>
            <p:nvPr/>
          </p:nvSpPr>
          <p:spPr bwMode="auto">
            <a:xfrm>
              <a:off x="2193" y="1213"/>
              <a:ext cx="1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9" name="Freeform 471"/>
            <p:cNvSpPr>
              <a:spLocks/>
            </p:cNvSpPr>
            <p:nvPr/>
          </p:nvSpPr>
          <p:spPr bwMode="auto">
            <a:xfrm>
              <a:off x="2165" y="1207"/>
              <a:ext cx="20" cy="12"/>
            </a:xfrm>
            <a:custGeom>
              <a:avLst/>
              <a:gdLst/>
              <a:ahLst/>
              <a:cxnLst>
                <a:cxn ang="0">
                  <a:pos x="33" y="23"/>
                </a:cxn>
                <a:cxn ang="0">
                  <a:pos x="33" y="23"/>
                </a:cxn>
                <a:cxn ang="0">
                  <a:pos x="41" y="19"/>
                </a:cxn>
                <a:cxn ang="0">
                  <a:pos x="0" y="0"/>
                </a:cxn>
                <a:cxn ang="0">
                  <a:pos x="33" y="23"/>
                </a:cxn>
              </a:cxnLst>
              <a:rect l="0" t="0" r="r" b="b"/>
              <a:pathLst>
                <a:path w="41" h="23">
                  <a:moveTo>
                    <a:pt x="33" y="23"/>
                  </a:moveTo>
                  <a:lnTo>
                    <a:pt x="33" y="23"/>
                  </a:lnTo>
                  <a:lnTo>
                    <a:pt x="41" y="19"/>
                  </a:lnTo>
                  <a:lnTo>
                    <a:pt x="0" y="0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0" name="Line 472"/>
            <p:cNvSpPr>
              <a:spLocks noChangeShapeType="1"/>
            </p:cNvSpPr>
            <p:nvPr/>
          </p:nvSpPr>
          <p:spPr bwMode="auto">
            <a:xfrm flipH="1" flipV="1">
              <a:off x="2165" y="1207"/>
              <a:ext cx="2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1" name="Line 473"/>
            <p:cNvSpPr>
              <a:spLocks noChangeShapeType="1"/>
            </p:cNvSpPr>
            <p:nvPr/>
          </p:nvSpPr>
          <p:spPr bwMode="auto">
            <a:xfrm>
              <a:off x="2165" y="1207"/>
              <a:ext cx="1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2" name="Freeform 474"/>
            <p:cNvSpPr>
              <a:spLocks/>
            </p:cNvSpPr>
            <p:nvPr/>
          </p:nvSpPr>
          <p:spPr bwMode="auto">
            <a:xfrm>
              <a:off x="2090" y="1154"/>
              <a:ext cx="103" cy="63"/>
            </a:xfrm>
            <a:custGeom>
              <a:avLst/>
              <a:gdLst/>
              <a:ahLst/>
              <a:cxnLst>
                <a:cxn ang="0">
                  <a:pos x="149" y="106"/>
                </a:cxn>
                <a:cxn ang="0">
                  <a:pos x="190" y="125"/>
                </a:cxn>
                <a:cxn ang="0">
                  <a:pos x="205" y="11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9" y="106"/>
                </a:cxn>
              </a:cxnLst>
              <a:rect l="0" t="0" r="r" b="b"/>
              <a:pathLst>
                <a:path w="205" h="125">
                  <a:moveTo>
                    <a:pt x="149" y="106"/>
                  </a:moveTo>
                  <a:lnTo>
                    <a:pt x="190" y="125"/>
                  </a:lnTo>
                  <a:lnTo>
                    <a:pt x="205" y="1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9" y="106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3" name="Line 475"/>
            <p:cNvSpPr>
              <a:spLocks noChangeShapeType="1"/>
            </p:cNvSpPr>
            <p:nvPr/>
          </p:nvSpPr>
          <p:spPr bwMode="auto">
            <a:xfrm>
              <a:off x="2165" y="1207"/>
              <a:ext cx="20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4" name="Line 476"/>
            <p:cNvSpPr>
              <a:spLocks noChangeShapeType="1"/>
            </p:cNvSpPr>
            <p:nvPr/>
          </p:nvSpPr>
          <p:spPr bwMode="auto">
            <a:xfrm flipH="1" flipV="1">
              <a:off x="2090" y="1154"/>
              <a:ext cx="103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5" name="Line 477"/>
            <p:cNvSpPr>
              <a:spLocks noChangeShapeType="1"/>
            </p:cNvSpPr>
            <p:nvPr/>
          </p:nvSpPr>
          <p:spPr bwMode="auto">
            <a:xfrm>
              <a:off x="2090" y="1154"/>
              <a:ext cx="75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6" name="Freeform 478"/>
            <p:cNvSpPr>
              <a:spLocks/>
            </p:cNvSpPr>
            <p:nvPr/>
          </p:nvSpPr>
          <p:spPr bwMode="auto">
            <a:xfrm>
              <a:off x="2283" y="1268"/>
              <a:ext cx="102" cy="123"/>
            </a:xfrm>
            <a:custGeom>
              <a:avLst/>
              <a:gdLst/>
              <a:ahLst/>
              <a:cxnLst>
                <a:cxn ang="0">
                  <a:pos x="206" y="246"/>
                </a:cxn>
                <a:cxn ang="0">
                  <a:pos x="0" y="86"/>
                </a:cxn>
                <a:cxn ang="0">
                  <a:pos x="27" y="0"/>
                </a:cxn>
                <a:cxn ang="0">
                  <a:pos x="206" y="246"/>
                </a:cxn>
                <a:cxn ang="0">
                  <a:pos x="206" y="246"/>
                </a:cxn>
              </a:cxnLst>
              <a:rect l="0" t="0" r="r" b="b"/>
              <a:pathLst>
                <a:path w="206" h="246">
                  <a:moveTo>
                    <a:pt x="206" y="246"/>
                  </a:moveTo>
                  <a:lnTo>
                    <a:pt x="0" y="86"/>
                  </a:lnTo>
                  <a:lnTo>
                    <a:pt x="27" y="0"/>
                  </a:lnTo>
                  <a:lnTo>
                    <a:pt x="206" y="246"/>
                  </a:lnTo>
                  <a:lnTo>
                    <a:pt x="206" y="24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7" name="Freeform 479"/>
            <p:cNvSpPr>
              <a:spLocks/>
            </p:cNvSpPr>
            <p:nvPr/>
          </p:nvSpPr>
          <p:spPr bwMode="auto">
            <a:xfrm>
              <a:off x="2283" y="1268"/>
              <a:ext cx="102" cy="12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07" y="128"/>
                </a:cxn>
                <a:cxn ang="0">
                  <a:pos x="0" y="45"/>
                </a:cxn>
              </a:cxnLst>
              <a:rect l="0" t="0" r="r" b="b"/>
              <a:pathLst>
                <a:path w="107" h="128">
                  <a:moveTo>
                    <a:pt x="14" y="0"/>
                  </a:moveTo>
                  <a:lnTo>
                    <a:pt x="107" y="128"/>
                  </a:lnTo>
                  <a:lnTo>
                    <a:pt x="0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8" name="Freeform 480"/>
            <p:cNvSpPr>
              <a:spLocks/>
            </p:cNvSpPr>
            <p:nvPr/>
          </p:nvSpPr>
          <p:spPr bwMode="auto">
            <a:xfrm>
              <a:off x="2212" y="1234"/>
              <a:ext cx="84" cy="78"/>
            </a:xfrm>
            <a:custGeom>
              <a:avLst/>
              <a:gdLst/>
              <a:ahLst/>
              <a:cxnLst>
                <a:cxn ang="0">
                  <a:pos x="142" y="155"/>
                </a:cxn>
                <a:cxn ang="0">
                  <a:pos x="142" y="155"/>
                </a:cxn>
                <a:cxn ang="0">
                  <a:pos x="169" y="69"/>
                </a:cxn>
                <a:cxn ang="0">
                  <a:pos x="91" y="27"/>
                </a:cxn>
                <a:cxn ang="0">
                  <a:pos x="0" y="0"/>
                </a:cxn>
                <a:cxn ang="0">
                  <a:pos x="142" y="155"/>
                </a:cxn>
              </a:cxnLst>
              <a:rect l="0" t="0" r="r" b="b"/>
              <a:pathLst>
                <a:path w="169" h="155">
                  <a:moveTo>
                    <a:pt x="142" y="155"/>
                  </a:moveTo>
                  <a:lnTo>
                    <a:pt x="142" y="155"/>
                  </a:lnTo>
                  <a:lnTo>
                    <a:pt x="169" y="69"/>
                  </a:lnTo>
                  <a:lnTo>
                    <a:pt x="91" y="27"/>
                  </a:lnTo>
                  <a:lnTo>
                    <a:pt x="0" y="0"/>
                  </a:lnTo>
                  <a:lnTo>
                    <a:pt x="142" y="15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69" name="Line 481"/>
            <p:cNvSpPr>
              <a:spLocks noChangeShapeType="1"/>
            </p:cNvSpPr>
            <p:nvPr/>
          </p:nvSpPr>
          <p:spPr bwMode="auto">
            <a:xfrm flipH="1" flipV="1">
              <a:off x="2257" y="1247"/>
              <a:ext cx="3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0" name="Line 482"/>
            <p:cNvSpPr>
              <a:spLocks noChangeShapeType="1"/>
            </p:cNvSpPr>
            <p:nvPr/>
          </p:nvSpPr>
          <p:spPr bwMode="auto">
            <a:xfrm flipH="1" flipV="1">
              <a:off x="2212" y="1234"/>
              <a:ext cx="4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1" name="Line 483"/>
            <p:cNvSpPr>
              <a:spLocks noChangeShapeType="1"/>
            </p:cNvSpPr>
            <p:nvPr/>
          </p:nvSpPr>
          <p:spPr bwMode="auto">
            <a:xfrm>
              <a:off x="2212" y="1234"/>
              <a:ext cx="71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2" name="Freeform 484"/>
            <p:cNvSpPr>
              <a:spLocks/>
            </p:cNvSpPr>
            <p:nvPr/>
          </p:nvSpPr>
          <p:spPr bwMode="auto">
            <a:xfrm>
              <a:off x="2193" y="1213"/>
              <a:ext cx="64" cy="34"/>
            </a:xfrm>
            <a:custGeom>
              <a:avLst/>
              <a:gdLst/>
              <a:ahLst/>
              <a:cxnLst>
                <a:cxn ang="0">
                  <a:pos x="38" y="43"/>
                </a:cxn>
                <a:cxn ang="0">
                  <a:pos x="129" y="7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43"/>
                </a:cxn>
              </a:cxnLst>
              <a:rect l="0" t="0" r="r" b="b"/>
              <a:pathLst>
                <a:path w="129" h="70">
                  <a:moveTo>
                    <a:pt x="38" y="43"/>
                  </a:moveTo>
                  <a:lnTo>
                    <a:pt x="129" y="7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3" name="Line 485"/>
            <p:cNvSpPr>
              <a:spLocks noChangeShapeType="1"/>
            </p:cNvSpPr>
            <p:nvPr/>
          </p:nvSpPr>
          <p:spPr bwMode="auto">
            <a:xfrm>
              <a:off x="2212" y="1234"/>
              <a:ext cx="4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4" name="Line 486"/>
            <p:cNvSpPr>
              <a:spLocks noChangeShapeType="1"/>
            </p:cNvSpPr>
            <p:nvPr/>
          </p:nvSpPr>
          <p:spPr bwMode="auto">
            <a:xfrm flipH="1" flipV="1">
              <a:off x="2193" y="1213"/>
              <a:ext cx="6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5" name="Line 487"/>
            <p:cNvSpPr>
              <a:spLocks noChangeShapeType="1"/>
            </p:cNvSpPr>
            <p:nvPr/>
          </p:nvSpPr>
          <p:spPr bwMode="auto">
            <a:xfrm>
              <a:off x="2193" y="1213"/>
              <a:ext cx="1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6" name="Freeform 488"/>
            <p:cNvSpPr>
              <a:spLocks/>
            </p:cNvSpPr>
            <p:nvPr/>
          </p:nvSpPr>
          <p:spPr bwMode="auto">
            <a:xfrm>
              <a:off x="2296" y="1268"/>
              <a:ext cx="194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2" y="111"/>
                </a:cxn>
                <a:cxn ang="0">
                  <a:pos x="388" y="407"/>
                </a:cxn>
                <a:cxn ang="0">
                  <a:pos x="179" y="246"/>
                </a:cxn>
                <a:cxn ang="0">
                  <a:pos x="0" y="0"/>
                </a:cxn>
              </a:cxnLst>
              <a:rect l="0" t="0" r="r" b="b"/>
              <a:pathLst>
                <a:path w="388" h="407">
                  <a:moveTo>
                    <a:pt x="0" y="0"/>
                  </a:moveTo>
                  <a:lnTo>
                    <a:pt x="212" y="111"/>
                  </a:lnTo>
                  <a:lnTo>
                    <a:pt x="388" y="407"/>
                  </a:lnTo>
                  <a:lnTo>
                    <a:pt x="179" y="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7" name="Freeform 489"/>
            <p:cNvSpPr>
              <a:spLocks/>
            </p:cNvSpPr>
            <p:nvPr/>
          </p:nvSpPr>
          <p:spPr bwMode="auto">
            <a:xfrm>
              <a:off x="2402" y="1324"/>
              <a:ext cx="194" cy="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3" y="115"/>
                </a:cxn>
                <a:cxn ang="0">
                  <a:pos x="387" y="446"/>
                </a:cxn>
                <a:cxn ang="0">
                  <a:pos x="176" y="296"/>
                </a:cxn>
                <a:cxn ang="0">
                  <a:pos x="0" y="0"/>
                </a:cxn>
              </a:cxnLst>
              <a:rect l="0" t="0" r="r" b="b"/>
              <a:pathLst>
                <a:path w="387" h="446">
                  <a:moveTo>
                    <a:pt x="0" y="0"/>
                  </a:moveTo>
                  <a:lnTo>
                    <a:pt x="213" y="115"/>
                  </a:lnTo>
                  <a:lnTo>
                    <a:pt x="387" y="446"/>
                  </a:lnTo>
                  <a:lnTo>
                    <a:pt x="176" y="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8" name="Freeform 490"/>
            <p:cNvSpPr>
              <a:spLocks/>
            </p:cNvSpPr>
            <p:nvPr/>
          </p:nvSpPr>
          <p:spPr bwMode="auto">
            <a:xfrm>
              <a:off x="2508" y="1382"/>
              <a:ext cx="195" cy="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7" y="104"/>
                </a:cxn>
                <a:cxn ang="0">
                  <a:pos x="389" y="471"/>
                </a:cxn>
                <a:cxn ang="0">
                  <a:pos x="174" y="331"/>
                </a:cxn>
                <a:cxn ang="0">
                  <a:pos x="0" y="0"/>
                </a:cxn>
              </a:cxnLst>
              <a:rect l="0" t="0" r="r" b="b"/>
              <a:pathLst>
                <a:path w="389" h="471">
                  <a:moveTo>
                    <a:pt x="0" y="0"/>
                  </a:moveTo>
                  <a:lnTo>
                    <a:pt x="217" y="104"/>
                  </a:lnTo>
                  <a:lnTo>
                    <a:pt x="389" y="471"/>
                  </a:lnTo>
                  <a:lnTo>
                    <a:pt x="174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9" name="Freeform 491"/>
            <p:cNvSpPr>
              <a:spLocks/>
            </p:cNvSpPr>
            <p:nvPr/>
          </p:nvSpPr>
          <p:spPr bwMode="auto">
            <a:xfrm>
              <a:off x="2720" y="1628"/>
              <a:ext cx="93" cy="60"/>
            </a:xfrm>
            <a:custGeom>
              <a:avLst/>
              <a:gdLst/>
              <a:ahLst/>
              <a:cxnLst>
                <a:cxn ang="0">
                  <a:pos x="184" y="119"/>
                </a:cxn>
                <a:cxn ang="0">
                  <a:pos x="184" y="119"/>
                </a:cxn>
                <a:cxn ang="0">
                  <a:pos x="0" y="0"/>
                </a:cxn>
                <a:cxn ang="0">
                  <a:pos x="150" y="40"/>
                </a:cxn>
                <a:cxn ang="0">
                  <a:pos x="184" y="119"/>
                </a:cxn>
              </a:cxnLst>
              <a:rect l="0" t="0" r="r" b="b"/>
              <a:pathLst>
                <a:path w="184" h="119">
                  <a:moveTo>
                    <a:pt x="184" y="119"/>
                  </a:moveTo>
                  <a:lnTo>
                    <a:pt x="184" y="119"/>
                  </a:lnTo>
                  <a:lnTo>
                    <a:pt x="0" y="0"/>
                  </a:lnTo>
                  <a:lnTo>
                    <a:pt x="150" y="40"/>
                  </a:lnTo>
                  <a:lnTo>
                    <a:pt x="184" y="11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0" name="Line 492"/>
            <p:cNvSpPr>
              <a:spLocks noChangeShapeType="1"/>
            </p:cNvSpPr>
            <p:nvPr/>
          </p:nvSpPr>
          <p:spPr bwMode="auto">
            <a:xfrm flipH="1" flipV="1">
              <a:off x="2720" y="1628"/>
              <a:ext cx="93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1" name="Line 493"/>
            <p:cNvSpPr>
              <a:spLocks noChangeShapeType="1"/>
            </p:cNvSpPr>
            <p:nvPr/>
          </p:nvSpPr>
          <p:spPr bwMode="auto">
            <a:xfrm>
              <a:off x="2720" y="1628"/>
              <a:ext cx="75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2" name="Line 494"/>
            <p:cNvSpPr>
              <a:spLocks noChangeShapeType="1"/>
            </p:cNvSpPr>
            <p:nvPr/>
          </p:nvSpPr>
          <p:spPr bwMode="auto">
            <a:xfrm>
              <a:off x="2795" y="1649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3" name="Freeform 495"/>
            <p:cNvSpPr>
              <a:spLocks/>
            </p:cNvSpPr>
            <p:nvPr/>
          </p:nvSpPr>
          <p:spPr bwMode="auto">
            <a:xfrm>
              <a:off x="2703" y="1482"/>
              <a:ext cx="92" cy="167"/>
            </a:xfrm>
            <a:custGeom>
              <a:avLst/>
              <a:gdLst/>
              <a:ahLst/>
              <a:cxnLst>
                <a:cxn ang="0">
                  <a:pos x="185" y="334"/>
                </a:cxn>
                <a:cxn ang="0">
                  <a:pos x="35" y="294"/>
                </a:cxn>
                <a:cxn ang="0">
                  <a:pos x="0" y="271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185" y="334"/>
                </a:cxn>
              </a:cxnLst>
              <a:rect l="0" t="0" r="r" b="b"/>
              <a:pathLst>
                <a:path w="185" h="334">
                  <a:moveTo>
                    <a:pt x="185" y="334"/>
                  </a:moveTo>
                  <a:lnTo>
                    <a:pt x="35" y="294"/>
                  </a:lnTo>
                  <a:lnTo>
                    <a:pt x="0" y="27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85" y="33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4" name="Line 496"/>
            <p:cNvSpPr>
              <a:spLocks noChangeShapeType="1"/>
            </p:cNvSpPr>
            <p:nvPr/>
          </p:nvSpPr>
          <p:spPr bwMode="auto">
            <a:xfrm flipH="1" flipV="1">
              <a:off x="2720" y="1628"/>
              <a:ext cx="75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5" name="Line 497"/>
            <p:cNvSpPr>
              <a:spLocks noChangeShapeType="1"/>
            </p:cNvSpPr>
            <p:nvPr/>
          </p:nvSpPr>
          <p:spPr bwMode="auto">
            <a:xfrm flipH="1" flipV="1">
              <a:off x="2703" y="1617"/>
              <a:ext cx="17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6" name="Line 498"/>
            <p:cNvSpPr>
              <a:spLocks noChangeShapeType="1"/>
            </p:cNvSpPr>
            <p:nvPr/>
          </p:nvSpPr>
          <p:spPr bwMode="auto">
            <a:xfrm>
              <a:off x="2726" y="1482"/>
              <a:ext cx="69" cy="1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7" name="Freeform 499"/>
            <p:cNvSpPr>
              <a:spLocks/>
            </p:cNvSpPr>
            <p:nvPr/>
          </p:nvSpPr>
          <p:spPr bwMode="auto">
            <a:xfrm>
              <a:off x="2617" y="1434"/>
              <a:ext cx="109" cy="183"/>
            </a:xfrm>
            <a:custGeom>
              <a:avLst/>
              <a:gdLst/>
              <a:ahLst/>
              <a:cxnLst>
                <a:cxn ang="0">
                  <a:pos x="172" y="367"/>
                </a:cxn>
                <a:cxn ang="0">
                  <a:pos x="218" y="96"/>
                </a:cxn>
                <a:cxn ang="0">
                  <a:pos x="0" y="0"/>
                </a:cxn>
                <a:cxn ang="0">
                  <a:pos x="172" y="367"/>
                </a:cxn>
                <a:cxn ang="0">
                  <a:pos x="172" y="367"/>
                </a:cxn>
              </a:cxnLst>
              <a:rect l="0" t="0" r="r" b="b"/>
              <a:pathLst>
                <a:path w="218" h="367">
                  <a:moveTo>
                    <a:pt x="172" y="367"/>
                  </a:moveTo>
                  <a:lnTo>
                    <a:pt x="218" y="96"/>
                  </a:lnTo>
                  <a:lnTo>
                    <a:pt x="0" y="0"/>
                  </a:lnTo>
                  <a:lnTo>
                    <a:pt x="172" y="367"/>
                  </a:lnTo>
                  <a:lnTo>
                    <a:pt x="172" y="36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8" name="Freeform 500"/>
            <p:cNvSpPr>
              <a:spLocks/>
            </p:cNvSpPr>
            <p:nvPr/>
          </p:nvSpPr>
          <p:spPr bwMode="auto">
            <a:xfrm>
              <a:off x="2617" y="1434"/>
              <a:ext cx="109" cy="183"/>
            </a:xfrm>
            <a:custGeom>
              <a:avLst/>
              <a:gdLst/>
              <a:ahLst/>
              <a:cxnLst>
                <a:cxn ang="0">
                  <a:pos x="90" y="191"/>
                </a:cxn>
                <a:cxn ang="0">
                  <a:pos x="0" y="0"/>
                </a:cxn>
                <a:cxn ang="0">
                  <a:pos x="114" y="50"/>
                </a:cxn>
              </a:cxnLst>
              <a:rect l="0" t="0" r="r" b="b"/>
              <a:pathLst>
                <a:path w="114" h="191">
                  <a:moveTo>
                    <a:pt x="90" y="191"/>
                  </a:moveTo>
                  <a:lnTo>
                    <a:pt x="0" y="0"/>
                  </a:lnTo>
                  <a:lnTo>
                    <a:pt x="114" y="5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9" name="Freeform 501"/>
            <p:cNvSpPr>
              <a:spLocks/>
            </p:cNvSpPr>
            <p:nvPr/>
          </p:nvSpPr>
          <p:spPr bwMode="auto">
            <a:xfrm>
              <a:off x="2813" y="1654"/>
              <a:ext cx="110" cy="95"/>
            </a:xfrm>
            <a:custGeom>
              <a:avLst/>
              <a:gdLst/>
              <a:ahLst/>
              <a:cxnLst>
                <a:cxn ang="0">
                  <a:pos x="221" y="190"/>
                </a:cxn>
                <a:cxn ang="0">
                  <a:pos x="221" y="190"/>
                </a:cxn>
                <a:cxn ang="0">
                  <a:pos x="0" y="67"/>
                </a:cxn>
                <a:cxn ang="0">
                  <a:pos x="12" y="0"/>
                </a:cxn>
                <a:cxn ang="0">
                  <a:pos x="160" y="36"/>
                </a:cxn>
                <a:cxn ang="0">
                  <a:pos x="221" y="190"/>
                </a:cxn>
              </a:cxnLst>
              <a:rect l="0" t="0" r="r" b="b"/>
              <a:pathLst>
                <a:path w="221" h="190">
                  <a:moveTo>
                    <a:pt x="221" y="190"/>
                  </a:moveTo>
                  <a:lnTo>
                    <a:pt x="221" y="190"/>
                  </a:lnTo>
                  <a:lnTo>
                    <a:pt x="0" y="67"/>
                  </a:lnTo>
                  <a:lnTo>
                    <a:pt x="12" y="0"/>
                  </a:lnTo>
                  <a:lnTo>
                    <a:pt x="160" y="36"/>
                  </a:lnTo>
                  <a:lnTo>
                    <a:pt x="221" y="19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0" name="Line 502"/>
            <p:cNvSpPr>
              <a:spLocks noChangeShapeType="1"/>
            </p:cNvSpPr>
            <p:nvPr/>
          </p:nvSpPr>
          <p:spPr bwMode="auto">
            <a:xfrm flipH="1" flipV="1">
              <a:off x="2813" y="1688"/>
              <a:ext cx="110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1" name="Line 503"/>
            <p:cNvSpPr>
              <a:spLocks noChangeShapeType="1"/>
            </p:cNvSpPr>
            <p:nvPr/>
          </p:nvSpPr>
          <p:spPr bwMode="auto">
            <a:xfrm>
              <a:off x="2818" y="1654"/>
              <a:ext cx="7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2" name="Line 504"/>
            <p:cNvSpPr>
              <a:spLocks noChangeShapeType="1"/>
            </p:cNvSpPr>
            <p:nvPr/>
          </p:nvSpPr>
          <p:spPr bwMode="auto">
            <a:xfrm>
              <a:off x="2892" y="1673"/>
              <a:ext cx="31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3" name="Freeform 505"/>
            <p:cNvSpPr>
              <a:spLocks/>
            </p:cNvSpPr>
            <p:nvPr/>
          </p:nvSpPr>
          <p:spPr bwMode="auto">
            <a:xfrm>
              <a:off x="2818" y="1534"/>
              <a:ext cx="74" cy="139"/>
            </a:xfrm>
            <a:custGeom>
              <a:avLst/>
              <a:gdLst/>
              <a:ahLst/>
              <a:cxnLst>
                <a:cxn ang="0">
                  <a:pos x="148" y="276"/>
                </a:cxn>
                <a:cxn ang="0">
                  <a:pos x="0" y="24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48" y="276"/>
                </a:cxn>
              </a:cxnLst>
              <a:rect l="0" t="0" r="r" b="b"/>
              <a:pathLst>
                <a:path w="148" h="276">
                  <a:moveTo>
                    <a:pt x="148" y="276"/>
                  </a:moveTo>
                  <a:lnTo>
                    <a:pt x="0" y="24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48" y="27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4" name="Line 506"/>
            <p:cNvSpPr>
              <a:spLocks noChangeShapeType="1"/>
            </p:cNvSpPr>
            <p:nvPr/>
          </p:nvSpPr>
          <p:spPr bwMode="auto">
            <a:xfrm flipH="1" flipV="1">
              <a:off x="2818" y="1654"/>
              <a:ext cx="7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5" name="Line 507"/>
            <p:cNvSpPr>
              <a:spLocks noChangeShapeType="1"/>
            </p:cNvSpPr>
            <p:nvPr/>
          </p:nvSpPr>
          <p:spPr bwMode="auto">
            <a:xfrm>
              <a:off x="2839" y="1534"/>
              <a:ext cx="53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6" name="Freeform 508"/>
            <p:cNvSpPr>
              <a:spLocks/>
            </p:cNvSpPr>
            <p:nvPr/>
          </p:nvSpPr>
          <p:spPr bwMode="auto">
            <a:xfrm>
              <a:off x="2795" y="1649"/>
              <a:ext cx="23" cy="39"/>
            </a:xfrm>
            <a:custGeom>
              <a:avLst/>
              <a:gdLst/>
              <a:ahLst/>
              <a:cxnLst>
                <a:cxn ang="0">
                  <a:pos x="34" y="79"/>
                </a:cxn>
                <a:cxn ang="0">
                  <a:pos x="34" y="79"/>
                </a:cxn>
                <a:cxn ang="0">
                  <a:pos x="46" y="12"/>
                </a:cxn>
                <a:cxn ang="0">
                  <a:pos x="0" y="0"/>
                </a:cxn>
                <a:cxn ang="0">
                  <a:pos x="34" y="79"/>
                </a:cxn>
              </a:cxnLst>
              <a:rect l="0" t="0" r="r" b="b"/>
              <a:pathLst>
                <a:path w="46" h="79">
                  <a:moveTo>
                    <a:pt x="34" y="79"/>
                  </a:moveTo>
                  <a:lnTo>
                    <a:pt x="34" y="79"/>
                  </a:lnTo>
                  <a:lnTo>
                    <a:pt x="46" y="12"/>
                  </a:lnTo>
                  <a:lnTo>
                    <a:pt x="0" y="0"/>
                  </a:lnTo>
                  <a:lnTo>
                    <a:pt x="34" y="7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7" name="Line 509"/>
            <p:cNvSpPr>
              <a:spLocks noChangeShapeType="1"/>
            </p:cNvSpPr>
            <p:nvPr/>
          </p:nvSpPr>
          <p:spPr bwMode="auto">
            <a:xfrm flipH="1" flipV="1">
              <a:off x="2795" y="1649"/>
              <a:ext cx="2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8" name="Line 510"/>
            <p:cNvSpPr>
              <a:spLocks noChangeShapeType="1"/>
            </p:cNvSpPr>
            <p:nvPr/>
          </p:nvSpPr>
          <p:spPr bwMode="auto">
            <a:xfrm>
              <a:off x="2795" y="1649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9" name="Freeform 511"/>
            <p:cNvSpPr>
              <a:spLocks/>
            </p:cNvSpPr>
            <p:nvPr/>
          </p:nvSpPr>
          <p:spPr bwMode="auto">
            <a:xfrm>
              <a:off x="2726" y="1482"/>
              <a:ext cx="113" cy="172"/>
            </a:xfrm>
            <a:custGeom>
              <a:avLst/>
              <a:gdLst/>
              <a:ahLst/>
              <a:cxnLst>
                <a:cxn ang="0">
                  <a:pos x="139" y="334"/>
                </a:cxn>
                <a:cxn ang="0">
                  <a:pos x="185" y="346"/>
                </a:cxn>
                <a:cxn ang="0">
                  <a:pos x="225" y="1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9" y="334"/>
                </a:cxn>
              </a:cxnLst>
              <a:rect l="0" t="0" r="r" b="b"/>
              <a:pathLst>
                <a:path w="225" h="346">
                  <a:moveTo>
                    <a:pt x="139" y="334"/>
                  </a:moveTo>
                  <a:lnTo>
                    <a:pt x="185" y="346"/>
                  </a:lnTo>
                  <a:lnTo>
                    <a:pt x="225" y="10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9" y="33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0" name="Line 512"/>
            <p:cNvSpPr>
              <a:spLocks noChangeShapeType="1"/>
            </p:cNvSpPr>
            <p:nvPr/>
          </p:nvSpPr>
          <p:spPr bwMode="auto">
            <a:xfrm>
              <a:off x="2795" y="1649"/>
              <a:ext cx="2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1" name="Line 513"/>
            <p:cNvSpPr>
              <a:spLocks noChangeShapeType="1"/>
            </p:cNvSpPr>
            <p:nvPr/>
          </p:nvSpPr>
          <p:spPr bwMode="auto">
            <a:xfrm flipH="1" flipV="1">
              <a:off x="2726" y="1482"/>
              <a:ext cx="113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2" name="Line 514"/>
            <p:cNvSpPr>
              <a:spLocks noChangeShapeType="1"/>
            </p:cNvSpPr>
            <p:nvPr/>
          </p:nvSpPr>
          <p:spPr bwMode="auto">
            <a:xfrm>
              <a:off x="2726" y="1482"/>
              <a:ext cx="69" cy="1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3" name="Freeform 515"/>
            <p:cNvSpPr>
              <a:spLocks/>
            </p:cNvSpPr>
            <p:nvPr/>
          </p:nvSpPr>
          <p:spPr bwMode="auto">
            <a:xfrm>
              <a:off x="2923" y="1682"/>
              <a:ext cx="111" cy="140"/>
            </a:xfrm>
            <a:custGeom>
              <a:avLst/>
              <a:gdLst/>
              <a:ahLst/>
              <a:cxnLst>
                <a:cxn ang="0">
                  <a:pos x="223" y="281"/>
                </a:cxn>
                <a:cxn ang="0">
                  <a:pos x="223" y="281"/>
                </a:cxn>
                <a:cxn ang="0">
                  <a:pos x="0" y="135"/>
                </a:cxn>
                <a:cxn ang="0">
                  <a:pos x="23" y="0"/>
                </a:cxn>
                <a:cxn ang="0">
                  <a:pos x="134" y="29"/>
                </a:cxn>
                <a:cxn ang="0">
                  <a:pos x="223" y="281"/>
                </a:cxn>
              </a:cxnLst>
              <a:rect l="0" t="0" r="r" b="b"/>
              <a:pathLst>
                <a:path w="223" h="281">
                  <a:moveTo>
                    <a:pt x="223" y="281"/>
                  </a:moveTo>
                  <a:lnTo>
                    <a:pt x="223" y="281"/>
                  </a:lnTo>
                  <a:lnTo>
                    <a:pt x="0" y="135"/>
                  </a:lnTo>
                  <a:lnTo>
                    <a:pt x="23" y="0"/>
                  </a:lnTo>
                  <a:lnTo>
                    <a:pt x="134" y="29"/>
                  </a:lnTo>
                  <a:lnTo>
                    <a:pt x="223" y="28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4" name="Line 516"/>
            <p:cNvSpPr>
              <a:spLocks noChangeShapeType="1"/>
            </p:cNvSpPr>
            <p:nvPr/>
          </p:nvSpPr>
          <p:spPr bwMode="auto">
            <a:xfrm flipH="1" flipV="1">
              <a:off x="2923" y="1749"/>
              <a:ext cx="111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5" name="Line 517"/>
            <p:cNvSpPr>
              <a:spLocks noChangeShapeType="1"/>
            </p:cNvSpPr>
            <p:nvPr/>
          </p:nvSpPr>
          <p:spPr bwMode="auto">
            <a:xfrm>
              <a:off x="2935" y="1682"/>
              <a:ext cx="5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6" name="Line 518"/>
            <p:cNvSpPr>
              <a:spLocks noChangeShapeType="1"/>
            </p:cNvSpPr>
            <p:nvPr/>
          </p:nvSpPr>
          <p:spPr bwMode="auto">
            <a:xfrm>
              <a:off x="2990" y="1697"/>
              <a:ext cx="44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7" name="Freeform 519"/>
            <p:cNvSpPr>
              <a:spLocks/>
            </p:cNvSpPr>
            <p:nvPr/>
          </p:nvSpPr>
          <p:spPr bwMode="auto">
            <a:xfrm>
              <a:off x="2935" y="1586"/>
              <a:ext cx="55" cy="111"/>
            </a:xfrm>
            <a:custGeom>
              <a:avLst/>
              <a:gdLst/>
              <a:ahLst/>
              <a:cxnLst>
                <a:cxn ang="0">
                  <a:pos x="111" y="221"/>
                </a:cxn>
                <a:cxn ang="0">
                  <a:pos x="0" y="192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111" y="221"/>
                </a:cxn>
              </a:cxnLst>
              <a:rect l="0" t="0" r="r" b="b"/>
              <a:pathLst>
                <a:path w="111" h="221">
                  <a:moveTo>
                    <a:pt x="111" y="221"/>
                  </a:moveTo>
                  <a:lnTo>
                    <a:pt x="0" y="19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11" y="22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8" name="Line 520"/>
            <p:cNvSpPr>
              <a:spLocks noChangeShapeType="1"/>
            </p:cNvSpPr>
            <p:nvPr/>
          </p:nvSpPr>
          <p:spPr bwMode="auto">
            <a:xfrm flipH="1" flipV="1">
              <a:off x="2935" y="1682"/>
              <a:ext cx="5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9" name="Line 521"/>
            <p:cNvSpPr>
              <a:spLocks noChangeShapeType="1"/>
            </p:cNvSpPr>
            <p:nvPr/>
          </p:nvSpPr>
          <p:spPr bwMode="auto">
            <a:xfrm>
              <a:off x="2952" y="1586"/>
              <a:ext cx="38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0" name="Freeform 522"/>
            <p:cNvSpPr>
              <a:spLocks/>
            </p:cNvSpPr>
            <p:nvPr/>
          </p:nvSpPr>
          <p:spPr bwMode="auto">
            <a:xfrm>
              <a:off x="2892" y="1673"/>
              <a:ext cx="43" cy="76"/>
            </a:xfrm>
            <a:custGeom>
              <a:avLst/>
              <a:gdLst/>
              <a:ahLst/>
              <a:cxnLst>
                <a:cxn ang="0">
                  <a:pos x="61" y="154"/>
                </a:cxn>
                <a:cxn ang="0">
                  <a:pos x="61" y="154"/>
                </a:cxn>
                <a:cxn ang="0">
                  <a:pos x="84" y="19"/>
                </a:cxn>
                <a:cxn ang="0">
                  <a:pos x="0" y="0"/>
                </a:cxn>
                <a:cxn ang="0">
                  <a:pos x="61" y="154"/>
                </a:cxn>
              </a:cxnLst>
              <a:rect l="0" t="0" r="r" b="b"/>
              <a:pathLst>
                <a:path w="84" h="154">
                  <a:moveTo>
                    <a:pt x="61" y="154"/>
                  </a:moveTo>
                  <a:lnTo>
                    <a:pt x="61" y="154"/>
                  </a:lnTo>
                  <a:lnTo>
                    <a:pt x="84" y="19"/>
                  </a:lnTo>
                  <a:lnTo>
                    <a:pt x="0" y="0"/>
                  </a:lnTo>
                  <a:lnTo>
                    <a:pt x="61" y="15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1" name="Line 523"/>
            <p:cNvSpPr>
              <a:spLocks noChangeShapeType="1"/>
            </p:cNvSpPr>
            <p:nvPr/>
          </p:nvSpPr>
          <p:spPr bwMode="auto">
            <a:xfrm flipH="1" flipV="1">
              <a:off x="2892" y="1673"/>
              <a:ext cx="4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2" name="Line 524"/>
            <p:cNvSpPr>
              <a:spLocks noChangeShapeType="1"/>
            </p:cNvSpPr>
            <p:nvPr/>
          </p:nvSpPr>
          <p:spPr bwMode="auto">
            <a:xfrm>
              <a:off x="2892" y="1673"/>
              <a:ext cx="31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3" name="Freeform 525"/>
            <p:cNvSpPr>
              <a:spLocks/>
            </p:cNvSpPr>
            <p:nvPr/>
          </p:nvSpPr>
          <p:spPr bwMode="auto">
            <a:xfrm>
              <a:off x="2839" y="1534"/>
              <a:ext cx="113" cy="148"/>
            </a:xfrm>
            <a:custGeom>
              <a:avLst/>
              <a:gdLst/>
              <a:ahLst/>
              <a:cxnLst>
                <a:cxn ang="0">
                  <a:pos x="108" y="276"/>
                </a:cxn>
                <a:cxn ang="0">
                  <a:pos x="192" y="295"/>
                </a:cxn>
                <a:cxn ang="0">
                  <a:pos x="227" y="10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8" y="276"/>
                </a:cxn>
              </a:cxnLst>
              <a:rect l="0" t="0" r="r" b="b"/>
              <a:pathLst>
                <a:path w="227" h="295">
                  <a:moveTo>
                    <a:pt x="108" y="276"/>
                  </a:moveTo>
                  <a:lnTo>
                    <a:pt x="192" y="295"/>
                  </a:lnTo>
                  <a:lnTo>
                    <a:pt x="227" y="10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" y="27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4" name="Line 526"/>
            <p:cNvSpPr>
              <a:spLocks noChangeShapeType="1"/>
            </p:cNvSpPr>
            <p:nvPr/>
          </p:nvSpPr>
          <p:spPr bwMode="auto">
            <a:xfrm>
              <a:off x="2892" y="1673"/>
              <a:ext cx="4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5" name="Line 527"/>
            <p:cNvSpPr>
              <a:spLocks noChangeShapeType="1"/>
            </p:cNvSpPr>
            <p:nvPr/>
          </p:nvSpPr>
          <p:spPr bwMode="auto">
            <a:xfrm flipH="1" flipV="1">
              <a:off x="2839" y="1534"/>
              <a:ext cx="113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6" name="Line 528"/>
            <p:cNvSpPr>
              <a:spLocks noChangeShapeType="1"/>
            </p:cNvSpPr>
            <p:nvPr/>
          </p:nvSpPr>
          <p:spPr bwMode="auto">
            <a:xfrm>
              <a:off x="2839" y="1534"/>
              <a:ext cx="53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7" name="Freeform 529"/>
            <p:cNvSpPr>
              <a:spLocks/>
            </p:cNvSpPr>
            <p:nvPr/>
          </p:nvSpPr>
          <p:spPr bwMode="auto">
            <a:xfrm>
              <a:off x="3034" y="1711"/>
              <a:ext cx="115" cy="172"/>
            </a:xfrm>
            <a:custGeom>
              <a:avLst/>
              <a:gdLst/>
              <a:ahLst/>
              <a:cxnLst>
                <a:cxn ang="0">
                  <a:pos x="228" y="344"/>
                </a:cxn>
                <a:cxn ang="0">
                  <a:pos x="228" y="344"/>
                </a:cxn>
                <a:cxn ang="0">
                  <a:pos x="0" y="223"/>
                </a:cxn>
                <a:cxn ang="0">
                  <a:pos x="40" y="0"/>
                </a:cxn>
                <a:cxn ang="0">
                  <a:pos x="117" y="19"/>
                </a:cxn>
                <a:cxn ang="0">
                  <a:pos x="228" y="344"/>
                </a:cxn>
              </a:cxnLst>
              <a:rect l="0" t="0" r="r" b="b"/>
              <a:pathLst>
                <a:path w="228" h="344">
                  <a:moveTo>
                    <a:pt x="228" y="344"/>
                  </a:moveTo>
                  <a:lnTo>
                    <a:pt x="228" y="344"/>
                  </a:lnTo>
                  <a:lnTo>
                    <a:pt x="0" y="223"/>
                  </a:lnTo>
                  <a:lnTo>
                    <a:pt x="40" y="0"/>
                  </a:lnTo>
                  <a:lnTo>
                    <a:pt x="117" y="19"/>
                  </a:lnTo>
                  <a:lnTo>
                    <a:pt x="228" y="3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8" name="Line 530"/>
            <p:cNvSpPr>
              <a:spLocks noChangeShapeType="1"/>
            </p:cNvSpPr>
            <p:nvPr/>
          </p:nvSpPr>
          <p:spPr bwMode="auto">
            <a:xfrm flipH="1" flipV="1">
              <a:off x="3034" y="1822"/>
              <a:ext cx="11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9" name="Line 531"/>
            <p:cNvSpPr>
              <a:spLocks noChangeShapeType="1"/>
            </p:cNvSpPr>
            <p:nvPr/>
          </p:nvSpPr>
          <p:spPr bwMode="auto">
            <a:xfrm>
              <a:off x="3055" y="1711"/>
              <a:ext cx="3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0" name="Line 532"/>
            <p:cNvSpPr>
              <a:spLocks noChangeShapeType="1"/>
            </p:cNvSpPr>
            <p:nvPr/>
          </p:nvSpPr>
          <p:spPr bwMode="auto">
            <a:xfrm>
              <a:off x="3093" y="1721"/>
              <a:ext cx="56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1" name="Freeform 533"/>
            <p:cNvSpPr>
              <a:spLocks/>
            </p:cNvSpPr>
            <p:nvPr/>
          </p:nvSpPr>
          <p:spPr bwMode="auto">
            <a:xfrm>
              <a:off x="3055" y="1643"/>
              <a:ext cx="38" cy="78"/>
            </a:xfrm>
            <a:custGeom>
              <a:avLst/>
              <a:gdLst/>
              <a:ahLst/>
              <a:cxnLst>
                <a:cxn ang="0">
                  <a:pos x="77" y="155"/>
                </a:cxn>
                <a:cxn ang="0">
                  <a:pos x="0" y="136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77" y="155"/>
                </a:cxn>
              </a:cxnLst>
              <a:rect l="0" t="0" r="r" b="b"/>
              <a:pathLst>
                <a:path w="77" h="155">
                  <a:moveTo>
                    <a:pt x="77" y="155"/>
                  </a:moveTo>
                  <a:lnTo>
                    <a:pt x="0" y="13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2" name="Line 534"/>
            <p:cNvSpPr>
              <a:spLocks noChangeShapeType="1"/>
            </p:cNvSpPr>
            <p:nvPr/>
          </p:nvSpPr>
          <p:spPr bwMode="auto">
            <a:xfrm flipH="1" flipV="1">
              <a:off x="3055" y="1711"/>
              <a:ext cx="38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3" name="Line 535"/>
            <p:cNvSpPr>
              <a:spLocks noChangeShapeType="1"/>
            </p:cNvSpPr>
            <p:nvPr/>
          </p:nvSpPr>
          <p:spPr bwMode="auto">
            <a:xfrm>
              <a:off x="3066" y="1643"/>
              <a:ext cx="2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4" name="Freeform 536"/>
            <p:cNvSpPr>
              <a:spLocks/>
            </p:cNvSpPr>
            <p:nvPr/>
          </p:nvSpPr>
          <p:spPr bwMode="auto">
            <a:xfrm>
              <a:off x="2990" y="1697"/>
              <a:ext cx="65" cy="125"/>
            </a:xfrm>
            <a:custGeom>
              <a:avLst/>
              <a:gdLst/>
              <a:ahLst/>
              <a:cxnLst>
                <a:cxn ang="0">
                  <a:pos x="89" y="252"/>
                </a:cxn>
                <a:cxn ang="0">
                  <a:pos x="89" y="252"/>
                </a:cxn>
                <a:cxn ang="0">
                  <a:pos x="129" y="29"/>
                </a:cxn>
                <a:cxn ang="0">
                  <a:pos x="0" y="0"/>
                </a:cxn>
                <a:cxn ang="0">
                  <a:pos x="89" y="252"/>
                </a:cxn>
              </a:cxnLst>
              <a:rect l="0" t="0" r="r" b="b"/>
              <a:pathLst>
                <a:path w="129" h="252">
                  <a:moveTo>
                    <a:pt x="89" y="252"/>
                  </a:moveTo>
                  <a:lnTo>
                    <a:pt x="89" y="252"/>
                  </a:lnTo>
                  <a:lnTo>
                    <a:pt x="129" y="29"/>
                  </a:lnTo>
                  <a:lnTo>
                    <a:pt x="0" y="0"/>
                  </a:lnTo>
                  <a:lnTo>
                    <a:pt x="89" y="25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5" name="Line 537"/>
            <p:cNvSpPr>
              <a:spLocks noChangeShapeType="1"/>
            </p:cNvSpPr>
            <p:nvPr/>
          </p:nvSpPr>
          <p:spPr bwMode="auto">
            <a:xfrm flipH="1" flipV="1">
              <a:off x="2990" y="1697"/>
              <a:ext cx="6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6" name="Line 538"/>
            <p:cNvSpPr>
              <a:spLocks noChangeShapeType="1"/>
            </p:cNvSpPr>
            <p:nvPr/>
          </p:nvSpPr>
          <p:spPr bwMode="auto">
            <a:xfrm>
              <a:off x="2990" y="1697"/>
              <a:ext cx="44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7" name="Freeform 539"/>
            <p:cNvSpPr>
              <a:spLocks/>
            </p:cNvSpPr>
            <p:nvPr/>
          </p:nvSpPr>
          <p:spPr bwMode="auto">
            <a:xfrm>
              <a:off x="2952" y="1586"/>
              <a:ext cx="114" cy="125"/>
            </a:xfrm>
            <a:custGeom>
              <a:avLst/>
              <a:gdLst/>
              <a:ahLst/>
              <a:cxnLst>
                <a:cxn ang="0">
                  <a:pos x="76" y="221"/>
                </a:cxn>
                <a:cxn ang="0">
                  <a:pos x="205" y="250"/>
                </a:cxn>
                <a:cxn ang="0">
                  <a:pos x="228" y="1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6" y="221"/>
                </a:cxn>
              </a:cxnLst>
              <a:rect l="0" t="0" r="r" b="b"/>
              <a:pathLst>
                <a:path w="228" h="250">
                  <a:moveTo>
                    <a:pt x="76" y="221"/>
                  </a:moveTo>
                  <a:lnTo>
                    <a:pt x="205" y="250"/>
                  </a:lnTo>
                  <a:lnTo>
                    <a:pt x="228" y="1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6" y="221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8" name="Line 540"/>
            <p:cNvSpPr>
              <a:spLocks noChangeShapeType="1"/>
            </p:cNvSpPr>
            <p:nvPr/>
          </p:nvSpPr>
          <p:spPr bwMode="auto">
            <a:xfrm>
              <a:off x="2990" y="1697"/>
              <a:ext cx="6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9" name="Line 541"/>
            <p:cNvSpPr>
              <a:spLocks noChangeShapeType="1"/>
            </p:cNvSpPr>
            <p:nvPr/>
          </p:nvSpPr>
          <p:spPr bwMode="auto">
            <a:xfrm flipH="1" flipV="1">
              <a:off x="2952" y="1586"/>
              <a:ext cx="114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0" name="Line 542"/>
            <p:cNvSpPr>
              <a:spLocks noChangeShapeType="1"/>
            </p:cNvSpPr>
            <p:nvPr/>
          </p:nvSpPr>
          <p:spPr bwMode="auto">
            <a:xfrm>
              <a:off x="2952" y="1586"/>
              <a:ext cx="38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1" name="Freeform 543"/>
            <p:cNvSpPr>
              <a:spLocks/>
            </p:cNvSpPr>
            <p:nvPr/>
          </p:nvSpPr>
          <p:spPr bwMode="auto">
            <a:xfrm>
              <a:off x="3149" y="1738"/>
              <a:ext cx="115" cy="208"/>
            </a:xfrm>
            <a:custGeom>
              <a:avLst/>
              <a:gdLst/>
              <a:ahLst/>
              <a:cxnLst>
                <a:cxn ang="0">
                  <a:pos x="231" y="416"/>
                </a:cxn>
                <a:cxn ang="0">
                  <a:pos x="231" y="416"/>
                </a:cxn>
                <a:cxn ang="0">
                  <a:pos x="0" y="290"/>
                </a:cxn>
                <a:cxn ang="0">
                  <a:pos x="52" y="0"/>
                </a:cxn>
                <a:cxn ang="0">
                  <a:pos x="106" y="11"/>
                </a:cxn>
                <a:cxn ang="0">
                  <a:pos x="231" y="416"/>
                </a:cxn>
              </a:cxnLst>
              <a:rect l="0" t="0" r="r" b="b"/>
              <a:pathLst>
                <a:path w="231" h="416">
                  <a:moveTo>
                    <a:pt x="231" y="416"/>
                  </a:moveTo>
                  <a:lnTo>
                    <a:pt x="231" y="416"/>
                  </a:lnTo>
                  <a:lnTo>
                    <a:pt x="0" y="290"/>
                  </a:lnTo>
                  <a:lnTo>
                    <a:pt x="52" y="0"/>
                  </a:lnTo>
                  <a:lnTo>
                    <a:pt x="106" y="11"/>
                  </a:lnTo>
                  <a:lnTo>
                    <a:pt x="231" y="41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2" name="Line 544"/>
            <p:cNvSpPr>
              <a:spLocks noChangeShapeType="1"/>
            </p:cNvSpPr>
            <p:nvPr/>
          </p:nvSpPr>
          <p:spPr bwMode="auto">
            <a:xfrm flipH="1" flipV="1">
              <a:off x="3149" y="1883"/>
              <a:ext cx="115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3" name="Line 545"/>
            <p:cNvSpPr>
              <a:spLocks noChangeShapeType="1"/>
            </p:cNvSpPr>
            <p:nvPr/>
          </p:nvSpPr>
          <p:spPr bwMode="auto">
            <a:xfrm>
              <a:off x="3175" y="1738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4" name="Line 546"/>
            <p:cNvSpPr>
              <a:spLocks noChangeShapeType="1"/>
            </p:cNvSpPr>
            <p:nvPr/>
          </p:nvSpPr>
          <p:spPr bwMode="auto">
            <a:xfrm>
              <a:off x="3201" y="1744"/>
              <a:ext cx="63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5" name="Freeform 547"/>
            <p:cNvSpPr>
              <a:spLocks/>
            </p:cNvSpPr>
            <p:nvPr/>
          </p:nvSpPr>
          <p:spPr bwMode="auto">
            <a:xfrm>
              <a:off x="3175" y="1686"/>
              <a:ext cx="26" cy="58"/>
            </a:xfrm>
            <a:custGeom>
              <a:avLst/>
              <a:gdLst/>
              <a:ahLst/>
              <a:cxnLst>
                <a:cxn ang="0">
                  <a:pos x="54" y="115"/>
                </a:cxn>
                <a:cxn ang="0">
                  <a:pos x="0" y="10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54" y="115"/>
                </a:cxn>
              </a:cxnLst>
              <a:rect l="0" t="0" r="r" b="b"/>
              <a:pathLst>
                <a:path w="54" h="115">
                  <a:moveTo>
                    <a:pt x="54" y="115"/>
                  </a:moveTo>
                  <a:lnTo>
                    <a:pt x="0" y="10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54" y="1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6" name="Line 548"/>
            <p:cNvSpPr>
              <a:spLocks noChangeShapeType="1"/>
            </p:cNvSpPr>
            <p:nvPr/>
          </p:nvSpPr>
          <p:spPr bwMode="auto">
            <a:xfrm flipH="1" flipV="1">
              <a:off x="3175" y="1738"/>
              <a:ext cx="2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7" name="Line 549"/>
            <p:cNvSpPr>
              <a:spLocks noChangeShapeType="1"/>
            </p:cNvSpPr>
            <p:nvPr/>
          </p:nvSpPr>
          <p:spPr bwMode="auto">
            <a:xfrm>
              <a:off x="3183" y="1686"/>
              <a:ext cx="1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8" name="Freeform 550"/>
            <p:cNvSpPr>
              <a:spLocks/>
            </p:cNvSpPr>
            <p:nvPr/>
          </p:nvSpPr>
          <p:spPr bwMode="auto">
            <a:xfrm>
              <a:off x="3093" y="1721"/>
              <a:ext cx="82" cy="162"/>
            </a:xfrm>
            <a:custGeom>
              <a:avLst/>
              <a:gdLst/>
              <a:ahLst/>
              <a:cxnLst>
                <a:cxn ang="0">
                  <a:pos x="111" y="325"/>
                </a:cxn>
                <a:cxn ang="0">
                  <a:pos x="111" y="325"/>
                </a:cxn>
                <a:cxn ang="0">
                  <a:pos x="163" y="35"/>
                </a:cxn>
                <a:cxn ang="0">
                  <a:pos x="0" y="0"/>
                </a:cxn>
                <a:cxn ang="0">
                  <a:pos x="111" y="325"/>
                </a:cxn>
              </a:cxnLst>
              <a:rect l="0" t="0" r="r" b="b"/>
              <a:pathLst>
                <a:path w="163" h="325">
                  <a:moveTo>
                    <a:pt x="111" y="325"/>
                  </a:moveTo>
                  <a:lnTo>
                    <a:pt x="111" y="325"/>
                  </a:lnTo>
                  <a:lnTo>
                    <a:pt x="163" y="35"/>
                  </a:lnTo>
                  <a:lnTo>
                    <a:pt x="0" y="0"/>
                  </a:lnTo>
                  <a:lnTo>
                    <a:pt x="111" y="32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39" name="Line 551"/>
            <p:cNvSpPr>
              <a:spLocks noChangeShapeType="1"/>
            </p:cNvSpPr>
            <p:nvPr/>
          </p:nvSpPr>
          <p:spPr bwMode="auto">
            <a:xfrm flipH="1" flipV="1">
              <a:off x="3093" y="1721"/>
              <a:ext cx="8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0" name="Line 552"/>
            <p:cNvSpPr>
              <a:spLocks noChangeShapeType="1"/>
            </p:cNvSpPr>
            <p:nvPr/>
          </p:nvSpPr>
          <p:spPr bwMode="auto">
            <a:xfrm>
              <a:off x="3093" y="1721"/>
              <a:ext cx="56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1" name="Freeform 553"/>
            <p:cNvSpPr>
              <a:spLocks/>
            </p:cNvSpPr>
            <p:nvPr/>
          </p:nvSpPr>
          <p:spPr bwMode="auto">
            <a:xfrm>
              <a:off x="3066" y="1643"/>
              <a:ext cx="117" cy="95"/>
            </a:xfrm>
            <a:custGeom>
              <a:avLst/>
              <a:gdLst/>
              <a:ahLst/>
              <a:cxnLst>
                <a:cxn ang="0">
                  <a:pos x="54" y="155"/>
                </a:cxn>
                <a:cxn ang="0">
                  <a:pos x="217" y="190"/>
                </a:cxn>
                <a:cxn ang="0">
                  <a:pos x="234" y="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4" y="155"/>
                </a:cxn>
              </a:cxnLst>
              <a:rect l="0" t="0" r="r" b="b"/>
              <a:pathLst>
                <a:path w="234" h="190">
                  <a:moveTo>
                    <a:pt x="54" y="155"/>
                  </a:moveTo>
                  <a:lnTo>
                    <a:pt x="217" y="190"/>
                  </a:lnTo>
                  <a:lnTo>
                    <a:pt x="234" y="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15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2" name="Line 554"/>
            <p:cNvSpPr>
              <a:spLocks noChangeShapeType="1"/>
            </p:cNvSpPr>
            <p:nvPr/>
          </p:nvSpPr>
          <p:spPr bwMode="auto">
            <a:xfrm>
              <a:off x="3093" y="1721"/>
              <a:ext cx="8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3" name="Line 555"/>
            <p:cNvSpPr>
              <a:spLocks noChangeShapeType="1"/>
            </p:cNvSpPr>
            <p:nvPr/>
          </p:nvSpPr>
          <p:spPr bwMode="auto">
            <a:xfrm flipH="1" flipV="1">
              <a:off x="3066" y="1643"/>
              <a:ext cx="117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4" name="Line 556"/>
            <p:cNvSpPr>
              <a:spLocks noChangeShapeType="1"/>
            </p:cNvSpPr>
            <p:nvPr/>
          </p:nvSpPr>
          <p:spPr bwMode="auto">
            <a:xfrm>
              <a:off x="3066" y="1643"/>
              <a:ext cx="2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5" name="Freeform 557"/>
            <p:cNvSpPr>
              <a:spLocks/>
            </p:cNvSpPr>
            <p:nvPr/>
          </p:nvSpPr>
          <p:spPr bwMode="auto">
            <a:xfrm>
              <a:off x="3264" y="1765"/>
              <a:ext cx="117" cy="236"/>
            </a:xfrm>
            <a:custGeom>
              <a:avLst/>
              <a:gdLst/>
              <a:ahLst/>
              <a:cxnLst>
                <a:cxn ang="0">
                  <a:pos x="234" y="473"/>
                </a:cxn>
                <a:cxn ang="0">
                  <a:pos x="234" y="473"/>
                </a:cxn>
                <a:cxn ang="0">
                  <a:pos x="0" y="363"/>
                </a:cxn>
                <a:cxn ang="0">
                  <a:pos x="67" y="0"/>
                </a:cxn>
                <a:cxn ang="0">
                  <a:pos x="94" y="6"/>
                </a:cxn>
                <a:cxn ang="0">
                  <a:pos x="234" y="473"/>
                </a:cxn>
              </a:cxnLst>
              <a:rect l="0" t="0" r="r" b="b"/>
              <a:pathLst>
                <a:path w="234" h="473">
                  <a:moveTo>
                    <a:pt x="234" y="473"/>
                  </a:moveTo>
                  <a:lnTo>
                    <a:pt x="234" y="473"/>
                  </a:lnTo>
                  <a:lnTo>
                    <a:pt x="0" y="363"/>
                  </a:lnTo>
                  <a:lnTo>
                    <a:pt x="67" y="0"/>
                  </a:lnTo>
                  <a:lnTo>
                    <a:pt x="94" y="6"/>
                  </a:lnTo>
                  <a:lnTo>
                    <a:pt x="234" y="4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6" name="Line 558"/>
            <p:cNvSpPr>
              <a:spLocks noChangeShapeType="1"/>
            </p:cNvSpPr>
            <p:nvPr/>
          </p:nvSpPr>
          <p:spPr bwMode="auto">
            <a:xfrm flipH="1" flipV="1">
              <a:off x="3264" y="1946"/>
              <a:ext cx="117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7" name="Line 559"/>
            <p:cNvSpPr>
              <a:spLocks noChangeShapeType="1"/>
            </p:cNvSpPr>
            <p:nvPr/>
          </p:nvSpPr>
          <p:spPr bwMode="auto">
            <a:xfrm>
              <a:off x="3297" y="1765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8" name="Line 560"/>
            <p:cNvSpPr>
              <a:spLocks noChangeShapeType="1"/>
            </p:cNvSpPr>
            <p:nvPr/>
          </p:nvSpPr>
          <p:spPr bwMode="auto">
            <a:xfrm>
              <a:off x="3311" y="1768"/>
              <a:ext cx="70" cy="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49" name="Freeform 561"/>
            <p:cNvSpPr>
              <a:spLocks/>
            </p:cNvSpPr>
            <p:nvPr/>
          </p:nvSpPr>
          <p:spPr bwMode="auto">
            <a:xfrm>
              <a:off x="3297" y="1740"/>
              <a:ext cx="14" cy="28"/>
            </a:xfrm>
            <a:custGeom>
              <a:avLst/>
              <a:gdLst/>
              <a:ahLst/>
              <a:cxnLst>
                <a:cxn ang="0">
                  <a:pos x="27" y="56"/>
                </a:cxn>
                <a:cxn ang="0">
                  <a:pos x="0" y="5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27" y="56"/>
                </a:cxn>
              </a:cxnLst>
              <a:rect l="0" t="0" r="r" b="b"/>
              <a:pathLst>
                <a:path w="27" h="56">
                  <a:moveTo>
                    <a:pt x="27" y="56"/>
                  </a:moveTo>
                  <a:lnTo>
                    <a:pt x="0" y="5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0" name="Line 562"/>
            <p:cNvSpPr>
              <a:spLocks noChangeShapeType="1"/>
            </p:cNvSpPr>
            <p:nvPr/>
          </p:nvSpPr>
          <p:spPr bwMode="auto">
            <a:xfrm flipH="1" flipV="1">
              <a:off x="3297" y="1765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1" name="Line 563"/>
            <p:cNvSpPr>
              <a:spLocks noChangeShapeType="1"/>
            </p:cNvSpPr>
            <p:nvPr/>
          </p:nvSpPr>
          <p:spPr bwMode="auto">
            <a:xfrm>
              <a:off x="3302" y="1740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2" name="Freeform 564"/>
            <p:cNvSpPr>
              <a:spLocks/>
            </p:cNvSpPr>
            <p:nvPr/>
          </p:nvSpPr>
          <p:spPr bwMode="auto">
            <a:xfrm>
              <a:off x="3201" y="1744"/>
              <a:ext cx="96" cy="202"/>
            </a:xfrm>
            <a:custGeom>
              <a:avLst/>
              <a:gdLst/>
              <a:ahLst/>
              <a:cxnLst>
                <a:cxn ang="0">
                  <a:pos x="125" y="405"/>
                </a:cxn>
                <a:cxn ang="0">
                  <a:pos x="125" y="405"/>
                </a:cxn>
                <a:cxn ang="0">
                  <a:pos x="192" y="42"/>
                </a:cxn>
                <a:cxn ang="0">
                  <a:pos x="0" y="0"/>
                </a:cxn>
                <a:cxn ang="0">
                  <a:pos x="125" y="405"/>
                </a:cxn>
              </a:cxnLst>
              <a:rect l="0" t="0" r="r" b="b"/>
              <a:pathLst>
                <a:path w="192" h="405">
                  <a:moveTo>
                    <a:pt x="125" y="405"/>
                  </a:moveTo>
                  <a:lnTo>
                    <a:pt x="125" y="405"/>
                  </a:lnTo>
                  <a:lnTo>
                    <a:pt x="192" y="42"/>
                  </a:lnTo>
                  <a:lnTo>
                    <a:pt x="0" y="0"/>
                  </a:lnTo>
                  <a:lnTo>
                    <a:pt x="125" y="40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3" name="Line 565"/>
            <p:cNvSpPr>
              <a:spLocks noChangeShapeType="1"/>
            </p:cNvSpPr>
            <p:nvPr/>
          </p:nvSpPr>
          <p:spPr bwMode="auto">
            <a:xfrm flipH="1" flipV="1">
              <a:off x="3201" y="1744"/>
              <a:ext cx="96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4" name="Line 566"/>
            <p:cNvSpPr>
              <a:spLocks noChangeShapeType="1"/>
            </p:cNvSpPr>
            <p:nvPr/>
          </p:nvSpPr>
          <p:spPr bwMode="auto">
            <a:xfrm>
              <a:off x="3201" y="1744"/>
              <a:ext cx="63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5" name="Freeform 567"/>
            <p:cNvSpPr>
              <a:spLocks/>
            </p:cNvSpPr>
            <p:nvPr/>
          </p:nvSpPr>
          <p:spPr bwMode="auto">
            <a:xfrm>
              <a:off x="3183" y="1686"/>
              <a:ext cx="119" cy="79"/>
            </a:xfrm>
            <a:custGeom>
              <a:avLst/>
              <a:gdLst/>
              <a:ahLst/>
              <a:cxnLst>
                <a:cxn ang="0">
                  <a:pos x="37" y="115"/>
                </a:cxn>
                <a:cxn ang="0">
                  <a:pos x="229" y="157"/>
                </a:cxn>
                <a:cxn ang="0">
                  <a:pos x="238" y="1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115"/>
                </a:cxn>
              </a:cxnLst>
              <a:rect l="0" t="0" r="r" b="b"/>
              <a:pathLst>
                <a:path w="238" h="157">
                  <a:moveTo>
                    <a:pt x="37" y="115"/>
                  </a:moveTo>
                  <a:lnTo>
                    <a:pt x="229" y="157"/>
                  </a:lnTo>
                  <a:lnTo>
                    <a:pt x="238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6" name="Line 568"/>
            <p:cNvSpPr>
              <a:spLocks noChangeShapeType="1"/>
            </p:cNvSpPr>
            <p:nvPr/>
          </p:nvSpPr>
          <p:spPr bwMode="auto">
            <a:xfrm>
              <a:off x="3201" y="1744"/>
              <a:ext cx="96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7" name="Line 569"/>
            <p:cNvSpPr>
              <a:spLocks noChangeShapeType="1"/>
            </p:cNvSpPr>
            <p:nvPr/>
          </p:nvSpPr>
          <p:spPr bwMode="auto">
            <a:xfrm flipH="1" flipV="1">
              <a:off x="3183" y="1686"/>
              <a:ext cx="119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8" name="Line 570"/>
            <p:cNvSpPr>
              <a:spLocks noChangeShapeType="1"/>
            </p:cNvSpPr>
            <p:nvPr/>
          </p:nvSpPr>
          <p:spPr bwMode="auto">
            <a:xfrm>
              <a:off x="3183" y="1686"/>
              <a:ext cx="1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59" name="Freeform 571"/>
            <p:cNvSpPr>
              <a:spLocks/>
            </p:cNvSpPr>
            <p:nvPr/>
          </p:nvSpPr>
          <p:spPr bwMode="auto">
            <a:xfrm>
              <a:off x="3381" y="1791"/>
              <a:ext cx="119" cy="270"/>
            </a:xfrm>
            <a:custGeom>
              <a:avLst/>
              <a:gdLst/>
              <a:ahLst/>
              <a:cxnLst>
                <a:cxn ang="0">
                  <a:pos x="238" y="542"/>
                </a:cxn>
                <a:cxn ang="0">
                  <a:pos x="238" y="542"/>
                </a:cxn>
                <a:cxn ang="0">
                  <a:pos x="0" y="421"/>
                </a:cxn>
                <a:cxn ang="0">
                  <a:pos x="82" y="0"/>
                </a:cxn>
                <a:cxn ang="0">
                  <a:pos x="88" y="2"/>
                </a:cxn>
                <a:cxn ang="0">
                  <a:pos x="238" y="542"/>
                </a:cxn>
              </a:cxnLst>
              <a:rect l="0" t="0" r="r" b="b"/>
              <a:pathLst>
                <a:path w="238" h="542">
                  <a:moveTo>
                    <a:pt x="238" y="542"/>
                  </a:moveTo>
                  <a:lnTo>
                    <a:pt x="238" y="542"/>
                  </a:lnTo>
                  <a:lnTo>
                    <a:pt x="0" y="421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238" y="54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0" name="Line 572"/>
            <p:cNvSpPr>
              <a:spLocks noChangeShapeType="1"/>
            </p:cNvSpPr>
            <p:nvPr/>
          </p:nvSpPr>
          <p:spPr bwMode="auto">
            <a:xfrm flipH="1" flipV="1">
              <a:off x="3381" y="2001"/>
              <a:ext cx="119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1" name="Line 573"/>
            <p:cNvSpPr>
              <a:spLocks noChangeShapeType="1"/>
            </p:cNvSpPr>
            <p:nvPr/>
          </p:nvSpPr>
          <p:spPr bwMode="auto">
            <a:xfrm>
              <a:off x="3422" y="1791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2" name="Line 574"/>
            <p:cNvSpPr>
              <a:spLocks noChangeShapeType="1"/>
            </p:cNvSpPr>
            <p:nvPr/>
          </p:nvSpPr>
          <p:spPr bwMode="auto">
            <a:xfrm>
              <a:off x="3425" y="1792"/>
              <a:ext cx="75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3" name="Freeform 575"/>
            <p:cNvSpPr>
              <a:spLocks/>
            </p:cNvSpPr>
            <p:nvPr/>
          </p:nvSpPr>
          <p:spPr bwMode="auto">
            <a:xfrm>
              <a:off x="3422" y="1784"/>
              <a:ext cx="3" cy="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1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6" y="15"/>
                </a:cxn>
              </a:cxnLst>
              <a:rect l="0" t="0" r="r" b="b"/>
              <a:pathLst>
                <a:path w="6" h="15">
                  <a:moveTo>
                    <a:pt x="6" y="15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4" name="Line 576"/>
            <p:cNvSpPr>
              <a:spLocks noChangeShapeType="1"/>
            </p:cNvSpPr>
            <p:nvPr/>
          </p:nvSpPr>
          <p:spPr bwMode="auto">
            <a:xfrm flipH="1" flipV="1">
              <a:off x="3422" y="1791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5" name="Line 577"/>
            <p:cNvSpPr>
              <a:spLocks noChangeShapeType="1"/>
            </p:cNvSpPr>
            <p:nvPr/>
          </p:nvSpPr>
          <p:spPr bwMode="auto">
            <a:xfrm>
              <a:off x="3423" y="178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6" name="Freeform 578"/>
            <p:cNvSpPr>
              <a:spLocks/>
            </p:cNvSpPr>
            <p:nvPr/>
          </p:nvSpPr>
          <p:spPr bwMode="auto">
            <a:xfrm>
              <a:off x="3311" y="1768"/>
              <a:ext cx="111" cy="233"/>
            </a:xfrm>
            <a:custGeom>
              <a:avLst/>
              <a:gdLst/>
              <a:ahLst/>
              <a:cxnLst>
                <a:cxn ang="0">
                  <a:pos x="140" y="467"/>
                </a:cxn>
                <a:cxn ang="0">
                  <a:pos x="140" y="467"/>
                </a:cxn>
                <a:cxn ang="0">
                  <a:pos x="222" y="46"/>
                </a:cxn>
                <a:cxn ang="0">
                  <a:pos x="0" y="0"/>
                </a:cxn>
                <a:cxn ang="0">
                  <a:pos x="140" y="467"/>
                </a:cxn>
              </a:cxnLst>
              <a:rect l="0" t="0" r="r" b="b"/>
              <a:pathLst>
                <a:path w="222" h="467">
                  <a:moveTo>
                    <a:pt x="140" y="467"/>
                  </a:moveTo>
                  <a:lnTo>
                    <a:pt x="140" y="467"/>
                  </a:lnTo>
                  <a:lnTo>
                    <a:pt x="222" y="46"/>
                  </a:lnTo>
                  <a:lnTo>
                    <a:pt x="0" y="0"/>
                  </a:lnTo>
                  <a:lnTo>
                    <a:pt x="140" y="46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7" name="Line 579"/>
            <p:cNvSpPr>
              <a:spLocks noChangeShapeType="1"/>
            </p:cNvSpPr>
            <p:nvPr/>
          </p:nvSpPr>
          <p:spPr bwMode="auto">
            <a:xfrm flipH="1" flipV="1">
              <a:off x="3311" y="1768"/>
              <a:ext cx="11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8" name="Line 580"/>
            <p:cNvSpPr>
              <a:spLocks noChangeShapeType="1"/>
            </p:cNvSpPr>
            <p:nvPr/>
          </p:nvSpPr>
          <p:spPr bwMode="auto">
            <a:xfrm>
              <a:off x="3311" y="1768"/>
              <a:ext cx="70" cy="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69" name="Freeform 581"/>
            <p:cNvSpPr>
              <a:spLocks/>
            </p:cNvSpPr>
            <p:nvPr/>
          </p:nvSpPr>
          <p:spPr bwMode="auto">
            <a:xfrm>
              <a:off x="3302" y="1740"/>
              <a:ext cx="121" cy="5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240" y="102"/>
                </a:cxn>
                <a:cxn ang="0">
                  <a:pos x="242" y="8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56"/>
                </a:cxn>
              </a:cxnLst>
              <a:rect l="0" t="0" r="r" b="b"/>
              <a:pathLst>
                <a:path w="242" h="102">
                  <a:moveTo>
                    <a:pt x="18" y="56"/>
                  </a:moveTo>
                  <a:lnTo>
                    <a:pt x="240" y="102"/>
                  </a:lnTo>
                  <a:lnTo>
                    <a:pt x="242" y="8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0" name="Line 582"/>
            <p:cNvSpPr>
              <a:spLocks noChangeShapeType="1"/>
            </p:cNvSpPr>
            <p:nvPr/>
          </p:nvSpPr>
          <p:spPr bwMode="auto">
            <a:xfrm>
              <a:off x="3311" y="1768"/>
              <a:ext cx="11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1" name="Line 583"/>
            <p:cNvSpPr>
              <a:spLocks noChangeShapeType="1"/>
            </p:cNvSpPr>
            <p:nvPr/>
          </p:nvSpPr>
          <p:spPr bwMode="auto">
            <a:xfrm flipH="1" flipV="1">
              <a:off x="3302" y="1740"/>
              <a:ext cx="121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2" name="Line 584"/>
            <p:cNvSpPr>
              <a:spLocks noChangeShapeType="1"/>
            </p:cNvSpPr>
            <p:nvPr/>
          </p:nvSpPr>
          <p:spPr bwMode="auto">
            <a:xfrm>
              <a:off x="3302" y="1740"/>
              <a:ext cx="9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3" name="Freeform 585"/>
            <p:cNvSpPr>
              <a:spLocks/>
            </p:cNvSpPr>
            <p:nvPr/>
          </p:nvSpPr>
          <p:spPr bwMode="auto">
            <a:xfrm>
              <a:off x="3500" y="1831"/>
              <a:ext cx="121" cy="284"/>
            </a:xfrm>
            <a:custGeom>
              <a:avLst/>
              <a:gdLst/>
              <a:ahLst/>
              <a:cxnLst>
                <a:cxn ang="0">
                  <a:pos x="242" y="568"/>
                </a:cxn>
                <a:cxn ang="0">
                  <a:pos x="0" y="461"/>
                </a:cxn>
                <a:cxn ang="0">
                  <a:pos x="92" y="0"/>
                </a:cxn>
                <a:cxn ang="0">
                  <a:pos x="242" y="568"/>
                </a:cxn>
                <a:cxn ang="0">
                  <a:pos x="242" y="568"/>
                </a:cxn>
              </a:cxnLst>
              <a:rect l="0" t="0" r="r" b="b"/>
              <a:pathLst>
                <a:path w="242" h="568">
                  <a:moveTo>
                    <a:pt x="242" y="568"/>
                  </a:moveTo>
                  <a:lnTo>
                    <a:pt x="0" y="461"/>
                  </a:lnTo>
                  <a:lnTo>
                    <a:pt x="92" y="0"/>
                  </a:lnTo>
                  <a:lnTo>
                    <a:pt x="242" y="568"/>
                  </a:lnTo>
                  <a:lnTo>
                    <a:pt x="242" y="56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4" name="Freeform 586"/>
            <p:cNvSpPr>
              <a:spLocks/>
            </p:cNvSpPr>
            <p:nvPr/>
          </p:nvSpPr>
          <p:spPr bwMode="auto">
            <a:xfrm>
              <a:off x="3500" y="1831"/>
              <a:ext cx="121" cy="28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26" y="296"/>
                </a:cxn>
                <a:cxn ang="0">
                  <a:pos x="0" y="240"/>
                </a:cxn>
              </a:cxnLst>
              <a:rect l="0" t="0" r="r" b="b"/>
              <a:pathLst>
                <a:path w="126" h="296">
                  <a:moveTo>
                    <a:pt x="48" y="0"/>
                  </a:moveTo>
                  <a:lnTo>
                    <a:pt x="126" y="296"/>
                  </a:lnTo>
                  <a:lnTo>
                    <a:pt x="0" y="2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5" name="Freeform 587"/>
            <p:cNvSpPr>
              <a:spLocks/>
            </p:cNvSpPr>
            <p:nvPr/>
          </p:nvSpPr>
          <p:spPr bwMode="auto">
            <a:xfrm>
              <a:off x="3425" y="1792"/>
              <a:ext cx="121" cy="269"/>
            </a:xfrm>
            <a:custGeom>
              <a:avLst/>
              <a:gdLst/>
              <a:ahLst/>
              <a:cxnLst>
                <a:cxn ang="0">
                  <a:pos x="150" y="540"/>
                </a:cxn>
                <a:cxn ang="0">
                  <a:pos x="150" y="540"/>
                </a:cxn>
                <a:cxn ang="0">
                  <a:pos x="242" y="79"/>
                </a:cxn>
                <a:cxn ang="0">
                  <a:pos x="79" y="17"/>
                </a:cxn>
                <a:cxn ang="0">
                  <a:pos x="0" y="0"/>
                </a:cxn>
                <a:cxn ang="0">
                  <a:pos x="150" y="540"/>
                </a:cxn>
              </a:cxnLst>
              <a:rect l="0" t="0" r="r" b="b"/>
              <a:pathLst>
                <a:path w="242" h="540">
                  <a:moveTo>
                    <a:pt x="150" y="540"/>
                  </a:moveTo>
                  <a:lnTo>
                    <a:pt x="150" y="540"/>
                  </a:lnTo>
                  <a:lnTo>
                    <a:pt x="242" y="79"/>
                  </a:lnTo>
                  <a:lnTo>
                    <a:pt x="79" y="17"/>
                  </a:lnTo>
                  <a:lnTo>
                    <a:pt x="0" y="0"/>
                  </a:lnTo>
                  <a:lnTo>
                    <a:pt x="150" y="5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6" name="Line 588"/>
            <p:cNvSpPr>
              <a:spLocks noChangeShapeType="1"/>
            </p:cNvSpPr>
            <p:nvPr/>
          </p:nvSpPr>
          <p:spPr bwMode="auto">
            <a:xfrm flipH="1" flipV="1">
              <a:off x="3464" y="1800"/>
              <a:ext cx="82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7" name="Line 589"/>
            <p:cNvSpPr>
              <a:spLocks noChangeShapeType="1"/>
            </p:cNvSpPr>
            <p:nvPr/>
          </p:nvSpPr>
          <p:spPr bwMode="auto">
            <a:xfrm flipH="1" flipV="1">
              <a:off x="3425" y="1792"/>
              <a:ext cx="3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8" name="Line 590"/>
            <p:cNvSpPr>
              <a:spLocks noChangeShapeType="1"/>
            </p:cNvSpPr>
            <p:nvPr/>
          </p:nvSpPr>
          <p:spPr bwMode="auto">
            <a:xfrm>
              <a:off x="3425" y="1792"/>
              <a:ext cx="75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9" name="Freeform 591"/>
            <p:cNvSpPr>
              <a:spLocks/>
            </p:cNvSpPr>
            <p:nvPr/>
          </p:nvSpPr>
          <p:spPr bwMode="auto">
            <a:xfrm>
              <a:off x="3423" y="1784"/>
              <a:ext cx="41" cy="16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83" y="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5"/>
                </a:cxn>
              </a:cxnLst>
              <a:rect l="0" t="0" r="r" b="b"/>
              <a:pathLst>
                <a:path w="83" h="32">
                  <a:moveTo>
                    <a:pt x="4" y="15"/>
                  </a:moveTo>
                  <a:lnTo>
                    <a:pt x="83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0" name="Line 592"/>
            <p:cNvSpPr>
              <a:spLocks noChangeShapeType="1"/>
            </p:cNvSpPr>
            <p:nvPr/>
          </p:nvSpPr>
          <p:spPr bwMode="auto">
            <a:xfrm>
              <a:off x="3425" y="1792"/>
              <a:ext cx="39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1" name="Line 593"/>
            <p:cNvSpPr>
              <a:spLocks noChangeShapeType="1"/>
            </p:cNvSpPr>
            <p:nvPr/>
          </p:nvSpPr>
          <p:spPr bwMode="auto">
            <a:xfrm flipH="1" flipV="1">
              <a:off x="3423" y="1784"/>
              <a:ext cx="4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2" name="Line 594"/>
            <p:cNvSpPr>
              <a:spLocks noChangeShapeType="1"/>
            </p:cNvSpPr>
            <p:nvPr/>
          </p:nvSpPr>
          <p:spPr bwMode="auto">
            <a:xfrm>
              <a:off x="3423" y="178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3" name="Freeform 595"/>
            <p:cNvSpPr>
              <a:spLocks/>
            </p:cNvSpPr>
            <p:nvPr/>
          </p:nvSpPr>
          <p:spPr bwMode="auto">
            <a:xfrm>
              <a:off x="3546" y="1831"/>
              <a:ext cx="198" cy="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107"/>
                </a:cxn>
                <a:cxn ang="0">
                  <a:pos x="396" y="676"/>
                </a:cxn>
                <a:cxn ang="0">
                  <a:pos x="150" y="568"/>
                </a:cxn>
                <a:cxn ang="0">
                  <a:pos x="0" y="0"/>
                </a:cxn>
              </a:cxnLst>
              <a:rect l="0" t="0" r="r" b="b"/>
              <a:pathLst>
                <a:path w="396" h="676">
                  <a:moveTo>
                    <a:pt x="0" y="0"/>
                  </a:moveTo>
                  <a:lnTo>
                    <a:pt x="250" y="107"/>
                  </a:lnTo>
                  <a:lnTo>
                    <a:pt x="396" y="676"/>
                  </a:lnTo>
                  <a:lnTo>
                    <a:pt x="150" y="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4" name="Freeform 596"/>
            <p:cNvSpPr>
              <a:spLocks/>
            </p:cNvSpPr>
            <p:nvPr/>
          </p:nvSpPr>
          <p:spPr bwMode="auto">
            <a:xfrm>
              <a:off x="1898" y="1095"/>
              <a:ext cx="192" cy="12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201" y="254"/>
                </a:cxn>
                <a:cxn ang="0">
                  <a:pos x="384" y="119"/>
                </a:cxn>
                <a:cxn ang="0">
                  <a:pos x="182" y="0"/>
                </a:cxn>
                <a:cxn ang="0">
                  <a:pos x="0" y="114"/>
                </a:cxn>
              </a:cxnLst>
              <a:rect l="0" t="0" r="r" b="b"/>
              <a:pathLst>
                <a:path w="384" h="254">
                  <a:moveTo>
                    <a:pt x="0" y="114"/>
                  </a:moveTo>
                  <a:lnTo>
                    <a:pt x="201" y="254"/>
                  </a:lnTo>
                  <a:lnTo>
                    <a:pt x="384" y="119"/>
                  </a:lnTo>
                  <a:lnTo>
                    <a:pt x="182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5" name="Freeform 597"/>
            <p:cNvSpPr>
              <a:spLocks/>
            </p:cNvSpPr>
            <p:nvPr/>
          </p:nvSpPr>
          <p:spPr bwMode="auto">
            <a:xfrm>
              <a:off x="1999" y="1154"/>
              <a:ext cx="194" cy="67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88" y="117"/>
                </a:cxn>
                <a:cxn ang="0">
                  <a:pos x="183" y="0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w="388" h="135">
                  <a:moveTo>
                    <a:pt x="0" y="135"/>
                  </a:moveTo>
                  <a:lnTo>
                    <a:pt x="388" y="117"/>
                  </a:lnTo>
                  <a:lnTo>
                    <a:pt x="183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6" name="Freeform 598"/>
            <p:cNvSpPr>
              <a:spLocks/>
            </p:cNvSpPr>
            <p:nvPr/>
          </p:nvSpPr>
          <p:spPr bwMode="auto">
            <a:xfrm>
              <a:off x="1999" y="1154"/>
              <a:ext cx="194" cy="67"/>
            </a:xfrm>
            <a:custGeom>
              <a:avLst/>
              <a:gdLst/>
              <a:ahLst/>
              <a:cxnLst>
                <a:cxn ang="0">
                  <a:pos x="202" y="61"/>
                </a:cxn>
                <a:cxn ang="0">
                  <a:pos x="95" y="0"/>
                </a:cxn>
                <a:cxn ang="0">
                  <a:pos x="0" y="70"/>
                </a:cxn>
              </a:cxnLst>
              <a:rect l="0" t="0" r="r" b="b"/>
              <a:pathLst>
                <a:path w="202" h="70">
                  <a:moveTo>
                    <a:pt x="202" y="61"/>
                  </a:moveTo>
                  <a:lnTo>
                    <a:pt x="95" y="0"/>
                  </a:lnTo>
                  <a:lnTo>
                    <a:pt x="0" y="7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7" name="Freeform 599"/>
            <p:cNvSpPr>
              <a:spLocks/>
            </p:cNvSpPr>
            <p:nvPr/>
          </p:nvSpPr>
          <p:spPr bwMode="auto">
            <a:xfrm>
              <a:off x="2031" y="1244"/>
              <a:ext cx="128" cy="55"/>
            </a:xfrm>
            <a:custGeom>
              <a:avLst/>
              <a:gdLst/>
              <a:ahLst/>
              <a:cxnLst>
                <a:cxn ang="0">
                  <a:pos x="141" y="109"/>
                </a:cxn>
                <a:cxn ang="0">
                  <a:pos x="141" y="109"/>
                </a:cxn>
                <a:cxn ang="0">
                  <a:pos x="0" y="2"/>
                </a:cxn>
                <a:cxn ang="0">
                  <a:pos x="256" y="0"/>
                </a:cxn>
                <a:cxn ang="0">
                  <a:pos x="141" y="109"/>
                </a:cxn>
              </a:cxnLst>
              <a:rect l="0" t="0" r="r" b="b"/>
              <a:pathLst>
                <a:path w="256" h="109">
                  <a:moveTo>
                    <a:pt x="141" y="109"/>
                  </a:moveTo>
                  <a:lnTo>
                    <a:pt x="141" y="109"/>
                  </a:lnTo>
                  <a:lnTo>
                    <a:pt x="0" y="2"/>
                  </a:lnTo>
                  <a:lnTo>
                    <a:pt x="256" y="0"/>
                  </a:lnTo>
                  <a:lnTo>
                    <a:pt x="141" y="1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8" name="Line 600"/>
            <p:cNvSpPr>
              <a:spLocks noChangeShapeType="1"/>
            </p:cNvSpPr>
            <p:nvPr/>
          </p:nvSpPr>
          <p:spPr bwMode="auto">
            <a:xfrm flipH="1" flipV="1">
              <a:off x="2031" y="1245"/>
              <a:ext cx="7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89" name="Line 601"/>
            <p:cNvSpPr>
              <a:spLocks noChangeShapeType="1"/>
            </p:cNvSpPr>
            <p:nvPr/>
          </p:nvSpPr>
          <p:spPr bwMode="auto">
            <a:xfrm flipV="1">
              <a:off x="2031" y="1244"/>
              <a:ext cx="1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0" name="Line 602"/>
            <p:cNvSpPr>
              <a:spLocks noChangeShapeType="1"/>
            </p:cNvSpPr>
            <p:nvPr/>
          </p:nvSpPr>
          <p:spPr bwMode="auto">
            <a:xfrm flipH="1">
              <a:off x="2101" y="1244"/>
              <a:ext cx="58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1" name="Freeform 603"/>
            <p:cNvSpPr>
              <a:spLocks/>
            </p:cNvSpPr>
            <p:nvPr/>
          </p:nvSpPr>
          <p:spPr bwMode="auto">
            <a:xfrm>
              <a:off x="1999" y="1213"/>
              <a:ext cx="194" cy="32"/>
            </a:xfrm>
            <a:custGeom>
              <a:avLst/>
              <a:gdLst/>
              <a:ahLst/>
              <a:cxnLst>
                <a:cxn ang="0">
                  <a:pos x="321" y="64"/>
                </a:cxn>
                <a:cxn ang="0">
                  <a:pos x="65" y="66"/>
                </a:cxn>
                <a:cxn ang="0">
                  <a:pos x="0" y="18"/>
                </a:cxn>
                <a:cxn ang="0">
                  <a:pos x="388" y="0"/>
                </a:cxn>
                <a:cxn ang="0">
                  <a:pos x="388" y="0"/>
                </a:cxn>
                <a:cxn ang="0">
                  <a:pos x="321" y="64"/>
                </a:cxn>
              </a:cxnLst>
              <a:rect l="0" t="0" r="r" b="b"/>
              <a:pathLst>
                <a:path w="388" h="66">
                  <a:moveTo>
                    <a:pt x="321" y="64"/>
                  </a:moveTo>
                  <a:lnTo>
                    <a:pt x="65" y="66"/>
                  </a:lnTo>
                  <a:lnTo>
                    <a:pt x="0" y="18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21" y="64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2" name="Line 604"/>
            <p:cNvSpPr>
              <a:spLocks noChangeShapeType="1"/>
            </p:cNvSpPr>
            <p:nvPr/>
          </p:nvSpPr>
          <p:spPr bwMode="auto">
            <a:xfrm flipH="1">
              <a:off x="2031" y="1244"/>
              <a:ext cx="1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3" name="Line 605"/>
            <p:cNvSpPr>
              <a:spLocks noChangeShapeType="1"/>
            </p:cNvSpPr>
            <p:nvPr/>
          </p:nvSpPr>
          <p:spPr bwMode="auto">
            <a:xfrm flipH="1" flipV="1">
              <a:off x="1999" y="1221"/>
              <a:ext cx="3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6"/>
          <p:cNvGrpSpPr>
            <a:grpSpLocks/>
          </p:cNvGrpSpPr>
          <p:nvPr/>
        </p:nvGrpSpPr>
        <p:grpSpPr bwMode="auto">
          <a:xfrm>
            <a:off x="2876550" y="1827213"/>
            <a:ext cx="2951163" cy="2028825"/>
            <a:chOff x="1812" y="1151"/>
            <a:chExt cx="1859" cy="1278"/>
          </a:xfrm>
        </p:grpSpPr>
        <p:sp>
          <p:nvSpPr>
            <p:cNvPr id="64095" name="Line 607"/>
            <p:cNvSpPr>
              <a:spLocks noChangeShapeType="1"/>
            </p:cNvSpPr>
            <p:nvPr/>
          </p:nvSpPr>
          <p:spPr bwMode="auto">
            <a:xfrm flipH="1">
              <a:off x="2159" y="1213"/>
              <a:ext cx="34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6" name="Freeform 608"/>
            <p:cNvSpPr>
              <a:spLocks/>
            </p:cNvSpPr>
            <p:nvPr/>
          </p:nvSpPr>
          <p:spPr bwMode="auto">
            <a:xfrm>
              <a:off x="2101" y="1244"/>
              <a:ext cx="195" cy="5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09"/>
                </a:cxn>
                <a:cxn ang="0">
                  <a:pos x="389" y="48"/>
                </a:cxn>
                <a:cxn ang="0">
                  <a:pos x="311" y="6"/>
                </a:cxn>
                <a:cxn ang="0">
                  <a:pos x="115" y="0"/>
                </a:cxn>
                <a:cxn ang="0">
                  <a:pos x="0" y="109"/>
                </a:cxn>
              </a:cxnLst>
              <a:rect l="0" t="0" r="r" b="b"/>
              <a:pathLst>
                <a:path w="389" h="109">
                  <a:moveTo>
                    <a:pt x="0" y="109"/>
                  </a:moveTo>
                  <a:lnTo>
                    <a:pt x="0" y="109"/>
                  </a:lnTo>
                  <a:lnTo>
                    <a:pt x="389" y="48"/>
                  </a:lnTo>
                  <a:lnTo>
                    <a:pt x="311" y="6"/>
                  </a:lnTo>
                  <a:lnTo>
                    <a:pt x="115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7" name="Line 609"/>
            <p:cNvSpPr>
              <a:spLocks noChangeShapeType="1"/>
            </p:cNvSpPr>
            <p:nvPr/>
          </p:nvSpPr>
          <p:spPr bwMode="auto">
            <a:xfrm flipH="1" flipV="1">
              <a:off x="2257" y="1247"/>
              <a:ext cx="3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8" name="Line 610"/>
            <p:cNvSpPr>
              <a:spLocks noChangeShapeType="1"/>
            </p:cNvSpPr>
            <p:nvPr/>
          </p:nvSpPr>
          <p:spPr bwMode="auto">
            <a:xfrm flipH="1" flipV="1">
              <a:off x="2159" y="1244"/>
              <a:ext cx="9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99" name="Line 611"/>
            <p:cNvSpPr>
              <a:spLocks noChangeShapeType="1"/>
            </p:cNvSpPr>
            <p:nvPr/>
          </p:nvSpPr>
          <p:spPr bwMode="auto">
            <a:xfrm flipH="1">
              <a:off x="2101" y="1244"/>
              <a:ext cx="58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0" name="Freeform 612"/>
            <p:cNvSpPr>
              <a:spLocks/>
            </p:cNvSpPr>
            <p:nvPr/>
          </p:nvSpPr>
          <p:spPr bwMode="auto">
            <a:xfrm>
              <a:off x="2159" y="1213"/>
              <a:ext cx="98" cy="3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96" y="70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0" y="64"/>
                </a:cxn>
              </a:cxnLst>
              <a:rect l="0" t="0" r="r" b="b"/>
              <a:pathLst>
                <a:path w="196" h="70">
                  <a:moveTo>
                    <a:pt x="0" y="64"/>
                  </a:moveTo>
                  <a:lnTo>
                    <a:pt x="196" y="7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1" name="Line 613"/>
            <p:cNvSpPr>
              <a:spLocks noChangeShapeType="1"/>
            </p:cNvSpPr>
            <p:nvPr/>
          </p:nvSpPr>
          <p:spPr bwMode="auto">
            <a:xfrm>
              <a:off x="2159" y="1244"/>
              <a:ext cx="9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2" name="Line 614"/>
            <p:cNvSpPr>
              <a:spLocks noChangeShapeType="1"/>
            </p:cNvSpPr>
            <p:nvPr/>
          </p:nvSpPr>
          <p:spPr bwMode="auto">
            <a:xfrm flipH="1" flipV="1">
              <a:off x="2193" y="1213"/>
              <a:ext cx="64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3" name="Line 615"/>
            <p:cNvSpPr>
              <a:spLocks noChangeShapeType="1"/>
            </p:cNvSpPr>
            <p:nvPr/>
          </p:nvSpPr>
          <p:spPr bwMode="auto">
            <a:xfrm flipH="1">
              <a:off x="2159" y="1213"/>
              <a:ext cx="34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4" name="Freeform 616"/>
            <p:cNvSpPr>
              <a:spLocks/>
            </p:cNvSpPr>
            <p:nvPr/>
          </p:nvSpPr>
          <p:spPr bwMode="auto">
            <a:xfrm>
              <a:off x="2101" y="1268"/>
              <a:ext cx="195" cy="123"/>
            </a:xfrm>
            <a:custGeom>
              <a:avLst/>
              <a:gdLst/>
              <a:ahLst/>
              <a:cxnLst>
                <a:cxn ang="0">
                  <a:pos x="209" y="246"/>
                </a:cxn>
                <a:cxn ang="0">
                  <a:pos x="0" y="61"/>
                </a:cxn>
                <a:cxn ang="0">
                  <a:pos x="389" y="0"/>
                </a:cxn>
                <a:cxn ang="0">
                  <a:pos x="209" y="246"/>
                </a:cxn>
                <a:cxn ang="0">
                  <a:pos x="209" y="246"/>
                </a:cxn>
              </a:cxnLst>
              <a:rect l="0" t="0" r="r" b="b"/>
              <a:pathLst>
                <a:path w="389" h="246">
                  <a:moveTo>
                    <a:pt x="209" y="246"/>
                  </a:moveTo>
                  <a:lnTo>
                    <a:pt x="0" y="61"/>
                  </a:lnTo>
                  <a:lnTo>
                    <a:pt x="389" y="0"/>
                  </a:lnTo>
                  <a:lnTo>
                    <a:pt x="209" y="246"/>
                  </a:lnTo>
                  <a:lnTo>
                    <a:pt x="209" y="24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5" name="Freeform 617"/>
            <p:cNvSpPr>
              <a:spLocks/>
            </p:cNvSpPr>
            <p:nvPr/>
          </p:nvSpPr>
          <p:spPr bwMode="auto">
            <a:xfrm>
              <a:off x="2101" y="1268"/>
              <a:ext cx="195" cy="1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09" y="128"/>
                </a:cxn>
                <a:cxn ang="0">
                  <a:pos x="203" y="0"/>
                </a:cxn>
              </a:cxnLst>
              <a:rect l="0" t="0" r="r" b="b"/>
              <a:pathLst>
                <a:path w="203" h="128">
                  <a:moveTo>
                    <a:pt x="0" y="32"/>
                  </a:moveTo>
                  <a:lnTo>
                    <a:pt x="109" y="128"/>
                  </a:lnTo>
                  <a:lnTo>
                    <a:pt x="2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6" name="Freeform 618"/>
            <p:cNvSpPr>
              <a:spLocks/>
            </p:cNvSpPr>
            <p:nvPr/>
          </p:nvSpPr>
          <p:spPr bwMode="auto">
            <a:xfrm>
              <a:off x="2206" y="1268"/>
              <a:ext cx="196" cy="219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211" y="438"/>
                </a:cxn>
                <a:cxn ang="0">
                  <a:pos x="392" y="111"/>
                </a:cxn>
                <a:cxn ang="0">
                  <a:pos x="180" y="0"/>
                </a:cxn>
                <a:cxn ang="0">
                  <a:pos x="0" y="246"/>
                </a:cxn>
              </a:cxnLst>
              <a:rect l="0" t="0" r="r" b="b"/>
              <a:pathLst>
                <a:path w="392" h="438">
                  <a:moveTo>
                    <a:pt x="0" y="246"/>
                  </a:moveTo>
                  <a:lnTo>
                    <a:pt x="211" y="438"/>
                  </a:lnTo>
                  <a:lnTo>
                    <a:pt x="392" y="111"/>
                  </a:lnTo>
                  <a:lnTo>
                    <a:pt x="18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7" name="Freeform 619"/>
            <p:cNvSpPr>
              <a:spLocks/>
            </p:cNvSpPr>
            <p:nvPr/>
          </p:nvSpPr>
          <p:spPr bwMode="auto">
            <a:xfrm>
              <a:off x="2312" y="1324"/>
              <a:ext cx="196" cy="234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213" y="469"/>
                </a:cxn>
                <a:cxn ang="0">
                  <a:pos x="394" y="115"/>
                </a:cxn>
                <a:cxn ang="0">
                  <a:pos x="181" y="0"/>
                </a:cxn>
                <a:cxn ang="0">
                  <a:pos x="0" y="327"/>
                </a:cxn>
              </a:cxnLst>
              <a:rect l="0" t="0" r="r" b="b"/>
              <a:pathLst>
                <a:path w="394" h="469">
                  <a:moveTo>
                    <a:pt x="0" y="327"/>
                  </a:moveTo>
                  <a:lnTo>
                    <a:pt x="213" y="469"/>
                  </a:lnTo>
                  <a:lnTo>
                    <a:pt x="394" y="115"/>
                  </a:lnTo>
                  <a:lnTo>
                    <a:pt x="181" y="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8" name="Freeform 620"/>
            <p:cNvSpPr>
              <a:spLocks/>
            </p:cNvSpPr>
            <p:nvPr/>
          </p:nvSpPr>
          <p:spPr bwMode="auto">
            <a:xfrm>
              <a:off x="2418" y="1382"/>
              <a:ext cx="199" cy="269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217" y="540"/>
                </a:cxn>
                <a:cxn ang="0">
                  <a:pos x="398" y="104"/>
                </a:cxn>
                <a:cxn ang="0">
                  <a:pos x="181" y="0"/>
                </a:cxn>
                <a:cxn ang="0">
                  <a:pos x="0" y="354"/>
                </a:cxn>
              </a:cxnLst>
              <a:rect l="0" t="0" r="r" b="b"/>
              <a:pathLst>
                <a:path w="398" h="540">
                  <a:moveTo>
                    <a:pt x="0" y="354"/>
                  </a:moveTo>
                  <a:lnTo>
                    <a:pt x="217" y="540"/>
                  </a:lnTo>
                  <a:lnTo>
                    <a:pt x="398" y="104"/>
                  </a:lnTo>
                  <a:lnTo>
                    <a:pt x="181" y="0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09" name="Freeform 621"/>
            <p:cNvSpPr>
              <a:spLocks/>
            </p:cNvSpPr>
            <p:nvPr/>
          </p:nvSpPr>
          <p:spPr bwMode="auto">
            <a:xfrm>
              <a:off x="2635" y="1690"/>
              <a:ext cx="5" cy="8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7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17"/>
                </a:cxn>
              </a:cxnLst>
              <a:rect l="0" t="0" r="r" b="b"/>
              <a:pathLst>
                <a:path w="10" h="17">
                  <a:moveTo>
                    <a:pt x="2" y="17"/>
                  </a:moveTo>
                  <a:lnTo>
                    <a:pt x="2" y="17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0" name="Line 622"/>
            <p:cNvSpPr>
              <a:spLocks noChangeShapeType="1"/>
            </p:cNvSpPr>
            <p:nvPr/>
          </p:nvSpPr>
          <p:spPr bwMode="auto">
            <a:xfrm flipV="1">
              <a:off x="2636" y="1691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1" name="Line 623"/>
            <p:cNvSpPr>
              <a:spLocks noChangeShapeType="1"/>
            </p:cNvSpPr>
            <p:nvPr/>
          </p:nvSpPr>
          <p:spPr bwMode="auto">
            <a:xfrm flipH="1" flipV="1">
              <a:off x="2635" y="1690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2" name="Freeform 624"/>
            <p:cNvSpPr>
              <a:spLocks/>
            </p:cNvSpPr>
            <p:nvPr/>
          </p:nvSpPr>
          <p:spPr bwMode="auto">
            <a:xfrm>
              <a:off x="2617" y="1434"/>
              <a:ext cx="109" cy="257"/>
            </a:xfrm>
            <a:custGeom>
              <a:avLst/>
              <a:gdLst/>
              <a:ahLst/>
              <a:cxnLst>
                <a:cxn ang="0">
                  <a:pos x="36" y="513"/>
                </a:cxn>
                <a:cxn ang="0">
                  <a:pos x="46" y="515"/>
                </a:cxn>
                <a:cxn ang="0">
                  <a:pos x="218" y="9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513"/>
                </a:cxn>
              </a:cxnLst>
              <a:rect l="0" t="0" r="r" b="b"/>
              <a:pathLst>
                <a:path w="218" h="515">
                  <a:moveTo>
                    <a:pt x="36" y="513"/>
                  </a:moveTo>
                  <a:lnTo>
                    <a:pt x="46" y="515"/>
                  </a:lnTo>
                  <a:lnTo>
                    <a:pt x="218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5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3" name="Line 625"/>
            <p:cNvSpPr>
              <a:spLocks noChangeShapeType="1"/>
            </p:cNvSpPr>
            <p:nvPr/>
          </p:nvSpPr>
          <p:spPr bwMode="auto">
            <a:xfrm>
              <a:off x="2635" y="1690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4" name="Line 626"/>
            <p:cNvSpPr>
              <a:spLocks noChangeShapeType="1"/>
            </p:cNvSpPr>
            <p:nvPr/>
          </p:nvSpPr>
          <p:spPr bwMode="auto">
            <a:xfrm flipV="1">
              <a:off x="2640" y="1482"/>
              <a:ext cx="86" cy="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5" name="Line 627"/>
            <p:cNvSpPr>
              <a:spLocks noChangeShapeType="1"/>
            </p:cNvSpPr>
            <p:nvPr/>
          </p:nvSpPr>
          <p:spPr bwMode="auto">
            <a:xfrm flipH="1" flipV="1">
              <a:off x="2617" y="1434"/>
              <a:ext cx="10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6" name="Freeform 628"/>
            <p:cNvSpPr>
              <a:spLocks/>
            </p:cNvSpPr>
            <p:nvPr/>
          </p:nvSpPr>
          <p:spPr bwMode="auto">
            <a:xfrm>
              <a:off x="2605" y="1686"/>
              <a:ext cx="31" cy="12"/>
            </a:xfrm>
            <a:custGeom>
              <a:avLst/>
              <a:gdLst/>
              <a:ahLst/>
              <a:cxnLst>
                <a:cxn ang="0">
                  <a:pos x="61" y="25"/>
                </a:cxn>
                <a:cxn ang="0">
                  <a:pos x="61" y="25"/>
                </a:cxn>
                <a:cxn ang="0">
                  <a:pos x="0" y="0"/>
                </a:cxn>
                <a:cxn ang="0">
                  <a:pos x="59" y="8"/>
                </a:cxn>
                <a:cxn ang="0">
                  <a:pos x="61" y="25"/>
                </a:cxn>
              </a:cxnLst>
              <a:rect l="0" t="0" r="r" b="b"/>
              <a:pathLst>
                <a:path w="61" h="25">
                  <a:moveTo>
                    <a:pt x="61" y="25"/>
                  </a:moveTo>
                  <a:lnTo>
                    <a:pt x="61" y="25"/>
                  </a:lnTo>
                  <a:lnTo>
                    <a:pt x="0" y="0"/>
                  </a:lnTo>
                  <a:lnTo>
                    <a:pt x="59" y="8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7" name="Line 629"/>
            <p:cNvSpPr>
              <a:spLocks noChangeShapeType="1"/>
            </p:cNvSpPr>
            <p:nvPr/>
          </p:nvSpPr>
          <p:spPr bwMode="auto">
            <a:xfrm flipH="1" flipV="1">
              <a:off x="2605" y="1686"/>
              <a:ext cx="3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8" name="Line 630"/>
            <p:cNvSpPr>
              <a:spLocks noChangeShapeType="1"/>
            </p:cNvSpPr>
            <p:nvPr/>
          </p:nvSpPr>
          <p:spPr bwMode="auto">
            <a:xfrm>
              <a:off x="2605" y="1686"/>
              <a:ext cx="3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19" name="Freeform 631"/>
            <p:cNvSpPr>
              <a:spLocks/>
            </p:cNvSpPr>
            <p:nvPr/>
          </p:nvSpPr>
          <p:spPr bwMode="auto">
            <a:xfrm>
              <a:off x="2527" y="1434"/>
              <a:ext cx="108" cy="256"/>
            </a:xfrm>
            <a:custGeom>
              <a:avLst/>
              <a:gdLst/>
              <a:ahLst/>
              <a:cxnLst>
                <a:cxn ang="0">
                  <a:pos x="217" y="513"/>
                </a:cxn>
                <a:cxn ang="0">
                  <a:pos x="158" y="505"/>
                </a:cxn>
                <a:cxn ang="0">
                  <a:pos x="0" y="436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217" y="513"/>
                </a:cxn>
              </a:cxnLst>
              <a:rect l="0" t="0" r="r" b="b"/>
              <a:pathLst>
                <a:path w="217" h="513">
                  <a:moveTo>
                    <a:pt x="217" y="513"/>
                  </a:moveTo>
                  <a:lnTo>
                    <a:pt x="158" y="505"/>
                  </a:lnTo>
                  <a:lnTo>
                    <a:pt x="0" y="43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217" y="5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0" name="Line 632"/>
            <p:cNvSpPr>
              <a:spLocks noChangeShapeType="1"/>
            </p:cNvSpPr>
            <p:nvPr/>
          </p:nvSpPr>
          <p:spPr bwMode="auto">
            <a:xfrm flipH="1" flipV="1">
              <a:off x="2605" y="1686"/>
              <a:ext cx="3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1" name="Line 633"/>
            <p:cNvSpPr>
              <a:spLocks noChangeShapeType="1"/>
            </p:cNvSpPr>
            <p:nvPr/>
          </p:nvSpPr>
          <p:spPr bwMode="auto">
            <a:xfrm flipH="1" flipV="1">
              <a:off x="2527" y="1651"/>
              <a:ext cx="7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2" name="Line 634"/>
            <p:cNvSpPr>
              <a:spLocks noChangeShapeType="1"/>
            </p:cNvSpPr>
            <p:nvPr/>
          </p:nvSpPr>
          <p:spPr bwMode="auto">
            <a:xfrm flipV="1">
              <a:off x="2527" y="1434"/>
              <a:ext cx="90" cy="2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3" name="Freeform 635"/>
            <p:cNvSpPr>
              <a:spLocks/>
            </p:cNvSpPr>
            <p:nvPr/>
          </p:nvSpPr>
          <p:spPr bwMode="auto">
            <a:xfrm>
              <a:off x="2726" y="1482"/>
              <a:ext cx="113" cy="145"/>
            </a:xfrm>
            <a:custGeom>
              <a:avLst/>
              <a:gdLst/>
              <a:ahLst/>
              <a:cxnLst>
                <a:cxn ang="0">
                  <a:pos x="45" y="292"/>
                </a:cxn>
                <a:cxn ang="0">
                  <a:pos x="225" y="106"/>
                </a:cxn>
                <a:cxn ang="0">
                  <a:pos x="0" y="0"/>
                </a:cxn>
                <a:cxn ang="0">
                  <a:pos x="45" y="292"/>
                </a:cxn>
                <a:cxn ang="0">
                  <a:pos x="45" y="292"/>
                </a:cxn>
              </a:cxnLst>
              <a:rect l="0" t="0" r="r" b="b"/>
              <a:pathLst>
                <a:path w="225" h="292">
                  <a:moveTo>
                    <a:pt x="45" y="292"/>
                  </a:moveTo>
                  <a:lnTo>
                    <a:pt x="225" y="106"/>
                  </a:lnTo>
                  <a:lnTo>
                    <a:pt x="0" y="0"/>
                  </a:lnTo>
                  <a:lnTo>
                    <a:pt x="45" y="292"/>
                  </a:lnTo>
                  <a:lnTo>
                    <a:pt x="45" y="29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4" name="Freeform 636"/>
            <p:cNvSpPr>
              <a:spLocks/>
            </p:cNvSpPr>
            <p:nvPr/>
          </p:nvSpPr>
          <p:spPr bwMode="auto">
            <a:xfrm>
              <a:off x="2726" y="1482"/>
              <a:ext cx="113" cy="145"/>
            </a:xfrm>
            <a:custGeom>
              <a:avLst/>
              <a:gdLst/>
              <a:ahLst/>
              <a:cxnLst>
                <a:cxn ang="0">
                  <a:pos x="23" y="152"/>
                </a:cxn>
                <a:cxn ang="0">
                  <a:pos x="117" y="55"/>
                </a:cxn>
                <a:cxn ang="0">
                  <a:pos x="0" y="0"/>
                </a:cxn>
              </a:cxnLst>
              <a:rect l="0" t="0" r="r" b="b"/>
              <a:pathLst>
                <a:path w="117" h="152">
                  <a:moveTo>
                    <a:pt x="23" y="152"/>
                  </a:moveTo>
                  <a:lnTo>
                    <a:pt x="117" y="5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5" name="Freeform 637"/>
            <p:cNvSpPr>
              <a:spLocks/>
            </p:cNvSpPr>
            <p:nvPr/>
          </p:nvSpPr>
          <p:spPr bwMode="auto">
            <a:xfrm>
              <a:off x="2636" y="1691"/>
              <a:ext cx="10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19" y="3"/>
                </a:cxn>
                <a:cxn ang="0">
                  <a:pos x="8" y="0"/>
                </a:cxn>
                <a:cxn ang="0">
                  <a:pos x="0" y="15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lnTo>
                    <a:pt x="0" y="15"/>
                  </a:lnTo>
                  <a:lnTo>
                    <a:pt x="19" y="3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6" name="Line 638"/>
            <p:cNvSpPr>
              <a:spLocks noChangeShapeType="1"/>
            </p:cNvSpPr>
            <p:nvPr/>
          </p:nvSpPr>
          <p:spPr bwMode="auto">
            <a:xfrm flipV="1">
              <a:off x="2636" y="1693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7" name="Line 639"/>
            <p:cNvSpPr>
              <a:spLocks noChangeShapeType="1"/>
            </p:cNvSpPr>
            <p:nvPr/>
          </p:nvSpPr>
          <p:spPr bwMode="auto">
            <a:xfrm flipH="1" flipV="1">
              <a:off x="2640" y="1691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8" name="Line 640"/>
            <p:cNvSpPr>
              <a:spLocks noChangeShapeType="1"/>
            </p:cNvSpPr>
            <p:nvPr/>
          </p:nvSpPr>
          <p:spPr bwMode="auto">
            <a:xfrm flipH="1">
              <a:off x="2636" y="1691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9" name="Freeform 641"/>
            <p:cNvSpPr>
              <a:spLocks/>
            </p:cNvSpPr>
            <p:nvPr/>
          </p:nvSpPr>
          <p:spPr bwMode="auto">
            <a:xfrm>
              <a:off x="2640" y="1482"/>
              <a:ext cx="108" cy="211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11" y="422"/>
                </a:cxn>
                <a:cxn ang="0">
                  <a:pos x="217" y="292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0" y="419"/>
                </a:cxn>
              </a:cxnLst>
              <a:rect l="0" t="0" r="r" b="b"/>
              <a:pathLst>
                <a:path w="217" h="422">
                  <a:moveTo>
                    <a:pt x="0" y="419"/>
                  </a:moveTo>
                  <a:lnTo>
                    <a:pt x="11" y="422"/>
                  </a:lnTo>
                  <a:lnTo>
                    <a:pt x="217" y="29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0" name="Line 642"/>
            <p:cNvSpPr>
              <a:spLocks noChangeShapeType="1"/>
            </p:cNvSpPr>
            <p:nvPr/>
          </p:nvSpPr>
          <p:spPr bwMode="auto">
            <a:xfrm>
              <a:off x="2640" y="1691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1" name="Line 643"/>
            <p:cNvSpPr>
              <a:spLocks noChangeShapeType="1"/>
            </p:cNvSpPr>
            <p:nvPr/>
          </p:nvSpPr>
          <p:spPr bwMode="auto">
            <a:xfrm flipV="1">
              <a:off x="2646" y="1627"/>
              <a:ext cx="102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2" name="Line 644"/>
            <p:cNvSpPr>
              <a:spLocks noChangeShapeType="1"/>
            </p:cNvSpPr>
            <p:nvPr/>
          </p:nvSpPr>
          <p:spPr bwMode="auto">
            <a:xfrm flipH="1">
              <a:off x="2640" y="1482"/>
              <a:ext cx="86" cy="2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3" name="Freeform 645"/>
            <p:cNvSpPr>
              <a:spLocks/>
            </p:cNvSpPr>
            <p:nvPr/>
          </p:nvSpPr>
          <p:spPr bwMode="auto">
            <a:xfrm>
              <a:off x="2748" y="1534"/>
              <a:ext cx="204" cy="93"/>
            </a:xfrm>
            <a:custGeom>
              <a:avLst/>
              <a:gdLst/>
              <a:ahLst/>
              <a:cxnLst>
                <a:cxn ang="0">
                  <a:pos x="0" y="186"/>
                </a:cxn>
                <a:cxn ang="0">
                  <a:pos x="230" y="94"/>
                </a:cxn>
                <a:cxn ang="0">
                  <a:pos x="407" y="103"/>
                </a:cxn>
                <a:cxn ang="0">
                  <a:pos x="180" y="0"/>
                </a:cxn>
                <a:cxn ang="0">
                  <a:pos x="0" y="186"/>
                </a:cxn>
              </a:cxnLst>
              <a:rect l="0" t="0" r="r" b="b"/>
              <a:pathLst>
                <a:path w="407" h="186">
                  <a:moveTo>
                    <a:pt x="0" y="186"/>
                  </a:moveTo>
                  <a:lnTo>
                    <a:pt x="230" y="94"/>
                  </a:lnTo>
                  <a:lnTo>
                    <a:pt x="407" y="103"/>
                  </a:lnTo>
                  <a:lnTo>
                    <a:pt x="18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4" name="Freeform 646"/>
            <p:cNvSpPr>
              <a:spLocks/>
            </p:cNvSpPr>
            <p:nvPr/>
          </p:nvSpPr>
          <p:spPr bwMode="auto">
            <a:xfrm>
              <a:off x="2864" y="1581"/>
              <a:ext cx="202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" y="109"/>
                </a:cxn>
                <a:cxn ang="0">
                  <a:pos x="405" y="123"/>
                </a:cxn>
                <a:cxn ang="0">
                  <a:pos x="177" y="9"/>
                </a:cxn>
                <a:cxn ang="0">
                  <a:pos x="0" y="0"/>
                </a:cxn>
              </a:cxnLst>
              <a:rect l="0" t="0" r="r" b="b"/>
              <a:pathLst>
                <a:path w="405" h="123">
                  <a:moveTo>
                    <a:pt x="0" y="0"/>
                  </a:moveTo>
                  <a:lnTo>
                    <a:pt x="230" y="109"/>
                  </a:lnTo>
                  <a:lnTo>
                    <a:pt x="405" y="123"/>
                  </a:lnTo>
                  <a:lnTo>
                    <a:pt x="17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5" name="Freeform 647"/>
            <p:cNvSpPr>
              <a:spLocks/>
            </p:cNvSpPr>
            <p:nvPr/>
          </p:nvSpPr>
          <p:spPr bwMode="auto">
            <a:xfrm>
              <a:off x="2979" y="1512"/>
              <a:ext cx="204" cy="17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40" y="0"/>
                </a:cxn>
                <a:cxn ang="0">
                  <a:pos x="409" y="348"/>
                </a:cxn>
                <a:cxn ang="0">
                  <a:pos x="175" y="262"/>
                </a:cxn>
                <a:cxn ang="0">
                  <a:pos x="0" y="248"/>
                </a:cxn>
              </a:cxnLst>
              <a:rect l="0" t="0" r="r" b="b"/>
              <a:pathLst>
                <a:path w="409" h="348">
                  <a:moveTo>
                    <a:pt x="0" y="248"/>
                  </a:moveTo>
                  <a:lnTo>
                    <a:pt x="240" y="0"/>
                  </a:lnTo>
                  <a:lnTo>
                    <a:pt x="409" y="348"/>
                  </a:lnTo>
                  <a:lnTo>
                    <a:pt x="175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6" name="Freeform 648"/>
            <p:cNvSpPr>
              <a:spLocks/>
            </p:cNvSpPr>
            <p:nvPr/>
          </p:nvSpPr>
          <p:spPr bwMode="auto">
            <a:xfrm>
              <a:off x="3099" y="1512"/>
              <a:ext cx="203" cy="2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" y="83"/>
                </a:cxn>
                <a:cxn ang="0">
                  <a:pos x="407" y="455"/>
                </a:cxn>
                <a:cxn ang="0">
                  <a:pos x="169" y="348"/>
                </a:cxn>
                <a:cxn ang="0">
                  <a:pos x="0" y="0"/>
                </a:cxn>
              </a:cxnLst>
              <a:rect l="0" t="0" r="r" b="b"/>
              <a:pathLst>
                <a:path w="407" h="455">
                  <a:moveTo>
                    <a:pt x="0" y="0"/>
                  </a:moveTo>
                  <a:lnTo>
                    <a:pt x="242" y="83"/>
                  </a:lnTo>
                  <a:lnTo>
                    <a:pt x="407" y="455"/>
                  </a:lnTo>
                  <a:lnTo>
                    <a:pt x="169" y="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7" name="Freeform 649"/>
            <p:cNvSpPr>
              <a:spLocks/>
            </p:cNvSpPr>
            <p:nvPr/>
          </p:nvSpPr>
          <p:spPr bwMode="auto">
            <a:xfrm>
              <a:off x="3220" y="1554"/>
              <a:ext cx="203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55"/>
                </a:cxn>
                <a:cxn ang="0">
                  <a:pos x="407" y="461"/>
                </a:cxn>
                <a:cxn ang="0">
                  <a:pos x="165" y="372"/>
                </a:cxn>
                <a:cxn ang="0">
                  <a:pos x="0" y="0"/>
                </a:cxn>
              </a:cxnLst>
              <a:rect l="0" t="0" r="r" b="b"/>
              <a:pathLst>
                <a:path w="407" h="461">
                  <a:moveTo>
                    <a:pt x="0" y="0"/>
                  </a:moveTo>
                  <a:lnTo>
                    <a:pt x="240" y="255"/>
                  </a:lnTo>
                  <a:lnTo>
                    <a:pt x="407" y="461"/>
                  </a:lnTo>
                  <a:lnTo>
                    <a:pt x="165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8" name="Freeform 650"/>
            <p:cNvSpPr>
              <a:spLocks/>
            </p:cNvSpPr>
            <p:nvPr/>
          </p:nvSpPr>
          <p:spPr bwMode="auto">
            <a:xfrm>
              <a:off x="3464" y="1800"/>
              <a:ext cx="82" cy="31"/>
            </a:xfrm>
            <a:custGeom>
              <a:avLst/>
              <a:gdLst/>
              <a:ahLst/>
              <a:cxnLst>
                <a:cxn ang="0">
                  <a:pos x="163" y="62"/>
                </a:cxn>
                <a:cxn ang="0">
                  <a:pos x="163" y="62"/>
                </a:cxn>
                <a:cxn ang="0">
                  <a:pos x="0" y="0"/>
                </a:cxn>
                <a:cxn ang="0">
                  <a:pos x="152" y="33"/>
                </a:cxn>
                <a:cxn ang="0">
                  <a:pos x="163" y="62"/>
                </a:cxn>
              </a:cxnLst>
              <a:rect l="0" t="0" r="r" b="b"/>
              <a:pathLst>
                <a:path w="163" h="62">
                  <a:moveTo>
                    <a:pt x="163" y="62"/>
                  </a:moveTo>
                  <a:lnTo>
                    <a:pt x="163" y="62"/>
                  </a:lnTo>
                  <a:lnTo>
                    <a:pt x="0" y="0"/>
                  </a:lnTo>
                  <a:lnTo>
                    <a:pt x="152" y="33"/>
                  </a:lnTo>
                  <a:lnTo>
                    <a:pt x="163" y="6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39" name="Line 651"/>
            <p:cNvSpPr>
              <a:spLocks noChangeShapeType="1"/>
            </p:cNvSpPr>
            <p:nvPr/>
          </p:nvSpPr>
          <p:spPr bwMode="auto">
            <a:xfrm flipH="1" flipV="1">
              <a:off x="3464" y="1800"/>
              <a:ext cx="82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0" name="Line 652"/>
            <p:cNvSpPr>
              <a:spLocks noChangeShapeType="1"/>
            </p:cNvSpPr>
            <p:nvPr/>
          </p:nvSpPr>
          <p:spPr bwMode="auto">
            <a:xfrm>
              <a:off x="3464" y="1800"/>
              <a:ext cx="7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1" name="Line 653"/>
            <p:cNvSpPr>
              <a:spLocks noChangeShapeType="1"/>
            </p:cNvSpPr>
            <p:nvPr/>
          </p:nvSpPr>
          <p:spPr bwMode="auto">
            <a:xfrm>
              <a:off x="3540" y="181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2" name="Freeform 654"/>
            <p:cNvSpPr>
              <a:spLocks/>
            </p:cNvSpPr>
            <p:nvPr/>
          </p:nvSpPr>
          <p:spPr bwMode="auto">
            <a:xfrm>
              <a:off x="3423" y="1629"/>
              <a:ext cx="117" cy="188"/>
            </a:xfrm>
            <a:custGeom>
              <a:avLst/>
              <a:gdLst/>
              <a:ahLst/>
              <a:cxnLst>
                <a:cxn ang="0">
                  <a:pos x="235" y="374"/>
                </a:cxn>
                <a:cxn ang="0">
                  <a:pos x="83" y="341"/>
                </a:cxn>
                <a:cxn ang="0">
                  <a:pos x="0" y="309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235" y="374"/>
                </a:cxn>
              </a:cxnLst>
              <a:rect l="0" t="0" r="r" b="b"/>
              <a:pathLst>
                <a:path w="235" h="374">
                  <a:moveTo>
                    <a:pt x="235" y="374"/>
                  </a:moveTo>
                  <a:lnTo>
                    <a:pt x="83" y="341"/>
                  </a:lnTo>
                  <a:lnTo>
                    <a:pt x="0" y="309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235" y="37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3" name="Line 655"/>
            <p:cNvSpPr>
              <a:spLocks noChangeShapeType="1"/>
            </p:cNvSpPr>
            <p:nvPr/>
          </p:nvSpPr>
          <p:spPr bwMode="auto">
            <a:xfrm flipH="1" flipV="1">
              <a:off x="3464" y="1800"/>
              <a:ext cx="76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4" name="Line 656"/>
            <p:cNvSpPr>
              <a:spLocks noChangeShapeType="1"/>
            </p:cNvSpPr>
            <p:nvPr/>
          </p:nvSpPr>
          <p:spPr bwMode="auto">
            <a:xfrm flipH="1" flipV="1">
              <a:off x="3423" y="1784"/>
              <a:ext cx="4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5" name="Line 657"/>
            <p:cNvSpPr>
              <a:spLocks noChangeShapeType="1"/>
            </p:cNvSpPr>
            <p:nvPr/>
          </p:nvSpPr>
          <p:spPr bwMode="auto">
            <a:xfrm>
              <a:off x="3466" y="1629"/>
              <a:ext cx="7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6" name="Freeform 658"/>
            <p:cNvSpPr>
              <a:spLocks/>
            </p:cNvSpPr>
            <p:nvPr/>
          </p:nvSpPr>
          <p:spPr bwMode="auto">
            <a:xfrm>
              <a:off x="3340" y="1629"/>
              <a:ext cx="126" cy="155"/>
            </a:xfrm>
            <a:custGeom>
              <a:avLst/>
              <a:gdLst/>
              <a:ahLst/>
              <a:cxnLst>
                <a:cxn ang="0">
                  <a:pos x="167" y="309"/>
                </a:cxn>
                <a:cxn ang="0">
                  <a:pos x="0" y="103"/>
                </a:cxn>
                <a:cxn ang="0">
                  <a:pos x="254" y="0"/>
                </a:cxn>
                <a:cxn ang="0">
                  <a:pos x="167" y="309"/>
                </a:cxn>
                <a:cxn ang="0">
                  <a:pos x="167" y="309"/>
                </a:cxn>
              </a:cxnLst>
              <a:rect l="0" t="0" r="r" b="b"/>
              <a:pathLst>
                <a:path w="254" h="309">
                  <a:moveTo>
                    <a:pt x="167" y="309"/>
                  </a:moveTo>
                  <a:lnTo>
                    <a:pt x="0" y="103"/>
                  </a:lnTo>
                  <a:lnTo>
                    <a:pt x="254" y="0"/>
                  </a:lnTo>
                  <a:lnTo>
                    <a:pt x="167" y="309"/>
                  </a:lnTo>
                  <a:lnTo>
                    <a:pt x="167" y="3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7" name="Freeform 659"/>
            <p:cNvSpPr>
              <a:spLocks/>
            </p:cNvSpPr>
            <p:nvPr/>
          </p:nvSpPr>
          <p:spPr bwMode="auto">
            <a:xfrm>
              <a:off x="3340" y="1629"/>
              <a:ext cx="126" cy="155"/>
            </a:xfrm>
            <a:custGeom>
              <a:avLst/>
              <a:gdLst/>
              <a:ahLst/>
              <a:cxnLst>
                <a:cxn ang="0">
                  <a:pos x="87" y="161"/>
                </a:cxn>
                <a:cxn ang="0">
                  <a:pos x="0" y="54"/>
                </a:cxn>
                <a:cxn ang="0">
                  <a:pos x="132" y="0"/>
                </a:cxn>
              </a:cxnLst>
              <a:rect l="0" t="0" r="r" b="b"/>
              <a:pathLst>
                <a:path w="132" h="161">
                  <a:moveTo>
                    <a:pt x="87" y="161"/>
                  </a:moveTo>
                  <a:lnTo>
                    <a:pt x="0" y="54"/>
                  </a:lnTo>
                  <a:lnTo>
                    <a:pt x="13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8" name="Freeform 660"/>
            <p:cNvSpPr>
              <a:spLocks/>
            </p:cNvSpPr>
            <p:nvPr/>
          </p:nvSpPr>
          <p:spPr bwMode="auto">
            <a:xfrm>
              <a:off x="3540" y="1817"/>
              <a:ext cx="131" cy="68"/>
            </a:xfrm>
            <a:custGeom>
              <a:avLst/>
              <a:gdLst/>
              <a:ahLst/>
              <a:cxnLst>
                <a:cxn ang="0">
                  <a:pos x="261" y="136"/>
                </a:cxn>
                <a:cxn ang="0">
                  <a:pos x="261" y="136"/>
                </a:cxn>
                <a:cxn ang="0">
                  <a:pos x="11" y="29"/>
                </a:cxn>
                <a:cxn ang="0">
                  <a:pos x="0" y="0"/>
                </a:cxn>
                <a:cxn ang="0">
                  <a:pos x="186" y="42"/>
                </a:cxn>
                <a:cxn ang="0">
                  <a:pos x="261" y="136"/>
                </a:cxn>
              </a:cxnLst>
              <a:rect l="0" t="0" r="r" b="b"/>
              <a:pathLst>
                <a:path w="261" h="136">
                  <a:moveTo>
                    <a:pt x="261" y="136"/>
                  </a:moveTo>
                  <a:lnTo>
                    <a:pt x="261" y="136"/>
                  </a:lnTo>
                  <a:lnTo>
                    <a:pt x="11" y="29"/>
                  </a:lnTo>
                  <a:lnTo>
                    <a:pt x="0" y="0"/>
                  </a:lnTo>
                  <a:lnTo>
                    <a:pt x="186" y="42"/>
                  </a:lnTo>
                  <a:lnTo>
                    <a:pt x="261" y="1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49" name="Line 661"/>
            <p:cNvSpPr>
              <a:spLocks noChangeShapeType="1"/>
            </p:cNvSpPr>
            <p:nvPr/>
          </p:nvSpPr>
          <p:spPr bwMode="auto">
            <a:xfrm flipH="1" flipV="1">
              <a:off x="3546" y="1831"/>
              <a:ext cx="12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0" name="Line 662"/>
            <p:cNvSpPr>
              <a:spLocks noChangeShapeType="1"/>
            </p:cNvSpPr>
            <p:nvPr/>
          </p:nvSpPr>
          <p:spPr bwMode="auto">
            <a:xfrm flipH="1" flipV="1">
              <a:off x="3540" y="181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1" name="Line 663"/>
            <p:cNvSpPr>
              <a:spLocks noChangeShapeType="1"/>
            </p:cNvSpPr>
            <p:nvPr/>
          </p:nvSpPr>
          <p:spPr bwMode="auto">
            <a:xfrm>
              <a:off x="3540" y="1817"/>
              <a:ext cx="9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2" name="Freeform 664"/>
            <p:cNvSpPr>
              <a:spLocks/>
            </p:cNvSpPr>
            <p:nvPr/>
          </p:nvSpPr>
          <p:spPr bwMode="auto">
            <a:xfrm>
              <a:off x="3466" y="1629"/>
              <a:ext cx="167" cy="209"/>
            </a:xfrm>
            <a:custGeom>
              <a:avLst/>
              <a:gdLst/>
              <a:ahLst/>
              <a:cxnLst>
                <a:cxn ang="0">
                  <a:pos x="334" y="416"/>
                </a:cxn>
                <a:cxn ang="0">
                  <a:pos x="148" y="37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34" y="416"/>
                </a:cxn>
              </a:cxnLst>
              <a:rect l="0" t="0" r="r" b="b"/>
              <a:pathLst>
                <a:path w="334" h="416">
                  <a:moveTo>
                    <a:pt x="334" y="416"/>
                  </a:moveTo>
                  <a:lnTo>
                    <a:pt x="148" y="3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34" y="41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3" name="Line 665"/>
            <p:cNvSpPr>
              <a:spLocks noChangeShapeType="1"/>
            </p:cNvSpPr>
            <p:nvPr/>
          </p:nvSpPr>
          <p:spPr bwMode="auto">
            <a:xfrm flipH="1" flipV="1">
              <a:off x="3540" y="1817"/>
              <a:ext cx="9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4" name="Line 666"/>
            <p:cNvSpPr>
              <a:spLocks noChangeShapeType="1"/>
            </p:cNvSpPr>
            <p:nvPr/>
          </p:nvSpPr>
          <p:spPr bwMode="auto">
            <a:xfrm flipH="1" flipV="1">
              <a:off x="3466" y="1629"/>
              <a:ext cx="7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5" name="Freeform 667"/>
            <p:cNvSpPr>
              <a:spLocks/>
            </p:cNvSpPr>
            <p:nvPr/>
          </p:nvSpPr>
          <p:spPr bwMode="auto">
            <a:xfrm>
              <a:off x="3553" y="1838"/>
              <a:ext cx="118" cy="103"/>
            </a:xfrm>
            <a:custGeom>
              <a:avLst/>
              <a:gdLst/>
              <a:ahLst/>
              <a:cxnLst>
                <a:cxn ang="0">
                  <a:pos x="63" y="208"/>
                </a:cxn>
                <a:cxn ang="0">
                  <a:pos x="63" y="208"/>
                </a:cxn>
                <a:cxn ang="0">
                  <a:pos x="236" y="94"/>
                </a:cxn>
                <a:cxn ang="0">
                  <a:pos x="161" y="0"/>
                </a:cxn>
                <a:cxn ang="0">
                  <a:pos x="0" y="41"/>
                </a:cxn>
                <a:cxn ang="0">
                  <a:pos x="63" y="208"/>
                </a:cxn>
              </a:cxnLst>
              <a:rect l="0" t="0" r="r" b="b"/>
              <a:pathLst>
                <a:path w="236" h="208">
                  <a:moveTo>
                    <a:pt x="63" y="208"/>
                  </a:moveTo>
                  <a:lnTo>
                    <a:pt x="63" y="208"/>
                  </a:lnTo>
                  <a:lnTo>
                    <a:pt x="236" y="94"/>
                  </a:lnTo>
                  <a:lnTo>
                    <a:pt x="161" y="0"/>
                  </a:lnTo>
                  <a:lnTo>
                    <a:pt x="0" y="41"/>
                  </a:lnTo>
                  <a:lnTo>
                    <a:pt x="63" y="20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6" name="Line 668"/>
            <p:cNvSpPr>
              <a:spLocks noChangeShapeType="1"/>
            </p:cNvSpPr>
            <p:nvPr/>
          </p:nvSpPr>
          <p:spPr bwMode="auto">
            <a:xfrm flipV="1">
              <a:off x="3584" y="1885"/>
              <a:ext cx="87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7" name="Line 669"/>
            <p:cNvSpPr>
              <a:spLocks noChangeShapeType="1"/>
            </p:cNvSpPr>
            <p:nvPr/>
          </p:nvSpPr>
          <p:spPr bwMode="auto">
            <a:xfrm flipH="1">
              <a:off x="3553" y="1838"/>
              <a:ext cx="8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8" name="Line 670"/>
            <p:cNvSpPr>
              <a:spLocks noChangeShapeType="1"/>
            </p:cNvSpPr>
            <p:nvPr/>
          </p:nvSpPr>
          <p:spPr bwMode="auto">
            <a:xfrm>
              <a:off x="3553" y="1858"/>
              <a:ext cx="31" cy="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59" name="Freeform 671"/>
            <p:cNvSpPr>
              <a:spLocks/>
            </p:cNvSpPr>
            <p:nvPr/>
          </p:nvSpPr>
          <p:spPr bwMode="auto">
            <a:xfrm>
              <a:off x="3466" y="1629"/>
              <a:ext cx="167" cy="229"/>
            </a:xfrm>
            <a:custGeom>
              <a:avLst/>
              <a:gdLst/>
              <a:ahLst/>
              <a:cxnLst>
                <a:cxn ang="0">
                  <a:pos x="173" y="457"/>
                </a:cxn>
                <a:cxn ang="0">
                  <a:pos x="334" y="4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3" y="457"/>
                </a:cxn>
              </a:cxnLst>
              <a:rect l="0" t="0" r="r" b="b"/>
              <a:pathLst>
                <a:path w="334" h="457">
                  <a:moveTo>
                    <a:pt x="173" y="457"/>
                  </a:moveTo>
                  <a:lnTo>
                    <a:pt x="334" y="4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3" y="457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0" name="Line 672"/>
            <p:cNvSpPr>
              <a:spLocks noChangeShapeType="1"/>
            </p:cNvSpPr>
            <p:nvPr/>
          </p:nvSpPr>
          <p:spPr bwMode="auto">
            <a:xfrm flipV="1">
              <a:off x="3553" y="1838"/>
              <a:ext cx="8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1" name="Line 673"/>
            <p:cNvSpPr>
              <a:spLocks noChangeShapeType="1"/>
            </p:cNvSpPr>
            <p:nvPr/>
          </p:nvSpPr>
          <p:spPr bwMode="auto">
            <a:xfrm>
              <a:off x="3466" y="1629"/>
              <a:ext cx="87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2" name="Freeform 674"/>
            <p:cNvSpPr>
              <a:spLocks/>
            </p:cNvSpPr>
            <p:nvPr/>
          </p:nvSpPr>
          <p:spPr bwMode="auto">
            <a:xfrm>
              <a:off x="1908" y="1587"/>
              <a:ext cx="31" cy="172"/>
            </a:xfrm>
            <a:custGeom>
              <a:avLst/>
              <a:gdLst/>
              <a:ahLst/>
              <a:cxnLst>
                <a:cxn ang="0">
                  <a:pos x="7" y="344"/>
                </a:cxn>
                <a:cxn ang="0">
                  <a:pos x="7" y="344"/>
                </a:cxn>
                <a:cxn ang="0">
                  <a:pos x="61" y="8"/>
                </a:cxn>
                <a:cxn ang="0">
                  <a:pos x="0" y="0"/>
                </a:cxn>
                <a:cxn ang="0">
                  <a:pos x="7" y="344"/>
                </a:cxn>
              </a:cxnLst>
              <a:rect l="0" t="0" r="r" b="b"/>
              <a:pathLst>
                <a:path w="61" h="344">
                  <a:moveTo>
                    <a:pt x="7" y="344"/>
                  </a:moveTo>
                  <a:lnTo>
                    <a:pt x="7" y="344"/>
                  </a:lnTo>
                  <a:lnTo>
                    <a:pt x="61" y="8"/>
                  </a:lnTo>
                  <a:lnTo>
                    <a:pt x="0" y="0"/>
                  </a:lnTo>
                  <a:lnTo>
                    <a:pt x="7" y="3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3" name="Line 675"/>
            <p:cNvSpPr>
              <a:spLocks noChangeShapeType="1"/>
            </p:cNvSpPr>
            <p:nvPr/>
          </p:nvSpPr>
          <p:spPr bwMode="auto">
            <a:xfrm flipV="1">
              <a:off x="1912" y="1591"/>
              <a:ext cx="27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4" name="Line 676"/>
            <p:cNvSpPr>
              <a:spLocks noChangeShapeType="1"/>
            </p:cNvSpPr>
            <p:nvPr/>
          </p:nvSpPr>
          <p:spPr bwMode="auto">
            <a:xfrm flipH="1" flipV="1">
              <a:off x="1908" y="1587"/>
              <a:ext cx="3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5" name="Freeform 677"/>
            <p:cNvSpPr>
              <a:spLocks/>
            </p:cNvSpPr>
            <p:nvPr/>
          </p:nvSpPr>
          <p:spPr bwMode="auto">
            <a:xfrm>
              <a:off x="1900" y="1229"/>
              <a:ext cx="96" cy="362"/>
            </a:xfrm>
            <a:custGeom>
              <a:avLst/>
              <a:gdLst/>
              <a:ahLst/>
              <a:cxnLst>
                <a:cxn ang="0">
                  <a:pos x="18" y="716"/>
                </a:cxn>
                <a:cxn ang="0">
                  <a:pos x="79" y="724"/>
                </a:cxn>
                <a:cxn ang="0">
                  <a:pos x="192" y="25"/>
                </a:cxn>
                <a:cxn ang="0">
                  <a:pos x="0" y="0"/>
                </a:cxn>
                <a:cxn ang="0">
                  <a:pos x="18" y="716"/>
                </a:cxn>
              </a:cxnLst>
              <a:rect l="0" t="0" r="r" b="b"/>
              <a:pathLst>
                <a:path w="192" h="724">
                  <a:moveTo>
                    <a:pt x="18" y="716"/>
                  </a:moveTo>
                  <a:lnTo>
                    <a:pt x="79" y="724"/>
                  </a:lnTo>
                  <a:lnTo>
                    <a:pt x="192" y="25"/>
                  </a:lnTo>
                  <a:lnTo>
                    <a:pt x="0" y="0"/>
                  </a:lnTo>
                  <a:lnTo>
                    <a:pt x="18" y="71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6" name="Line 678"/>
            <p:cNvSpPr>
              <a:spLocks noChangeShapeType="1"/>
            </p:cNvSpPr>
            <p:nvPr/>
          </p:nvSpPr>
          <p:spPr bwMode="auto">
            <a:xfrm>
              <a:off x="1908" y="1587"/>
              <a:ext cx="3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7" name="Line 679"/>
            <p:cNvSpPr>
              <a:spLocks noChangeShapeType="1"/>
            </p:cNvSpPr>
            <p:nvPr/>
          </p:nvSpPr>
          <p:spPr bwMode="auto">
            <a:xfrm flipV="1">
              <a:off x="1939" y="1242"/>
              <a:ext cx="57" cy="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8" name="Line 680"/>
            <p:cNvSpPr>
              <a:spLocks noChangeShapeType="1"/>
            </p:cNvSpPr>
            <p:nvPr/>
          </p:nvSpPr>
          <p:spPr bwMode="auto">
            <a:xfrm flipH="1" flipV="1">
              <a:off x="1900" y="1229"/>
              <a:ext cx="9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69" name="Freeform 681"/>
            <p:cNvSpPr>
              <a:spLocks/>
            </p:cNvSpPr>
            <p:nvPr/>
          </p:nvSpPr>
          <p:spPr bwMode="auto">
            <a:xfrm>
              <a:off x="1898" y="1151"/>
              <a:ext cx="101" cy="91"/>
            </a:xfrm>
            <a:custGeom>
              <a:avLst/>
              <a:gdLst/>
              <a:ahLst/>
              <a:cxnLst>
                <a:cxn ang="0">
                  <a:pos x="3" y="155"/>
                </a:cxn>
                <a:cxn ang="0">
                  <a:pos x="195" y="180"/>
                </a:cxn>
                <a:cxn ang="0">
                  <a:pos x="201" y="1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155"/>
                </a:cxn>
              </a:cxnLst>
              <a:rect l="0" t="0" r="r" b="b"/>
              <a:pathLst>
                <a:path w="201" h="180">
                  <a:moveTo>
                    <a:pt x="3" y="155"/>
                  </a:moveTo>
                  <a:lnTo>
                    <a:pt x="195" y="180"/>
                  </a:lnTo>
                  <a:lnTo>
                    <a:pt x="201" y="1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55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0" name="Line 682"/>
            <p:cNvSpPr>
              <a:spLocks noChangeShapeType="1"/>
            </p:cNvSpPr>
            <p:nvPr/>
          </p:nvSpPr>
          <p:spPr bwMode="auto">
            <a:xfrm>
              <a:off x="1900" y="1229"/>
              <a:ext cx="9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1" name="Line 683"/>
            <p:cNvSpPr>
              <a:spLocks noChangeShapeType="1"/>
            </p:cNvSpPr>
            <p:nvPr/>
          </p:nvSpPr>
          <p:spPr bwMode="auto">
            <a:xfrm flipV="1">
              <a:off x="1996" y="1221"/>
              <a:ext cx="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2" name="Line 684"/>
            <p:cNvSpPr>
              <a:spLocks noChangeShapeType="1"/>
            </p:cNvSpPr>
            <p:nvPr/>
          </p:nvSpPr>
          <p:spPr bwMode="auto">
            <a:xfrm flipH="1" flipV="1">
              <a:off x="1898" y="1151"/>
              <a:ext cx="101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3" name="Freeform 685"/>
            <p:cNvSpPr>
              <a:spLocks/>
            </p:cNvSpPr>
            <p:nvPr/>
          </p:nvSpPr>
          <p:spPr bwMode="auto">
            <a:xfrm>
              <a:off x="1812" y="1575"/>
              <a:ext cx="100" cy="184"/>
            </a:xfrm>
            <a:custGeom>
              <a:avLst/>
              <a:gdLst/>
              <a:ahLst/>
              <a:cxnLst>
                <a:cxn ang="0">
                  <a:pos x="199" y="369"/>
                </a:cxn>
                <a:cxn ang="0">
                  <a:pos x="199" y="369"/>
                </a:cxn>
                <a:cxn ang="0">
                  <a:pos x="0" y="261"/>
                </a:cxn>
                <a:cxn ang="0">
                  <a:pos x="40" y="0"/>
                </a:cxn>
                <a:cxn ang="0">
                  <a:pos x="192" y="25"/>
                </a:cxn>
                <a:cxn ang="0">
                  <a:pos x="199" y="369"/>
                </a:cxn>
              </a:cxnLst>
              <a:rect l="0" t="0" r="r" b="b"/>
              <a:pathLst>
                <a:path w="199" h="369">
                  <a:moveTo>
                    <a:pt x="199" y="369"/>
                  </a:moveTo>
                  <a:lnTo>
                    <a:pt x="199" y="369"/>
                  </a:lnTo>
                  <a:lnTo>
                    <a:pt x="0" y="261"/>
                  </a:lnTo>
                  <a:lnTo>
                    <a:pt x="40" y="0"/>
                  </a:lnTo>
                  <a:lnTo>
                    <a:pt x="192" y="25"/>
                  </a:lnTo>
                  <a:lnTo>
                    <a:pt x="199" y="36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4" name="Line 686"/>
            <p:cNvSpPr>
              <a:spLocks noChangeShapeType="1"/>
            </p:cNvSpPr>
            <p:nvPr/>
          </p:nvSpPr>
          <p:spPr bwMode="auto">
            <a:xfrm flipH="1" flipV="1">
              <a:off x="1812" y="1705"/>
              <a:ext cx="10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5" name="Line 687"/>
            <p:cNvSpPr>
              <a:spLocks noChangeShapeType="1"/>
            </p:cNvSpPr>
            <p:nvPr/>
          </p:nvSpPr>
          <p:spPr bwMode="auto">
            <a:xfrm flipV="1">
              <a:off x="1812" y="1575"/>
              <a:ext cx="21" cy="1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6" name="Line 688"/>
            <p:cNvSpPr>
              <a:spLocks noChangeShapeType="1"/>
            </p:cNvSpPr>
            <p:nvPr/>
          </p:nvSpPr>
          <p:spPr bwMode="auto">
            <a:xfrm>
              <a:off x="1833" y="1575"/>
              <a:ext cx="7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7" name="Freeform 689"/>
            <p:cNvSpPr>
              <a:spLocks/>
            </p:cNvSpPr>
            <p:nvPr/>
          </p:nvSpPr>
          <p:spPr bwMode="auto">
            <a:xfrm>
              <a:off x="1833" y="1228"/>
              <a:ext cx="75" cy="359"/>
            </a:xfrm>
            <a:custGeom>
              <a:avLst/>
              <a:gdLst/>
              <a:ahLst/>
              <a:cxnLst>
                <a:cxn ang="0">
                  <a:pos x="152" y="718"/>
                </a:cxn>
                <a:cxn ang="0">
                  <a:pos x="0" y="693"/>
                </a:cxn>
                <a:cxn ang="0">
                  <a:pos x="108" y="0"/>
                </a:cxn>
                <a:cxn ang="0">
                  <a:pos x="134" y="2"/>
                </a:cxn>
                <a:cxn ang="0">
                  <a:pos x="152" y="718"/>
                </a:cxn>
              </a:cxnLst>
              <a:rect l="0" t="0" r="r" b="b"/>
              <a:pathLst>
                <a:path w="152" h="718">
                  <a:moveTo>
                    <a:pt x="152" y="718"/>
                  </a:moveTo>
                  <a:lnTo>
                    <a:pt x="0" y="693"/>
                  </a:lnTo>
                  <a:lnTo>
                    <a:pt x="108" y="0"/>
                  </a:lnTo>
                  <a:lnTo>
                    <a:pt x="134" y="2"/>
                  </a:lnTo>
                  <a:lnTo>
                    <a:pt x="152" y="71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8" name="Line 690"/>
            <p:cNvSpPr>
              <a:spLocks noChangeShapeType="1"/>
            </p:cNvSpPr>
            <p:nvPr/>
          </p:nvSpPr>
          <p:spPr bwMode="auto">
            <a:xfrm flipH="1" flipV="1">
              <a:off x="1833" y="1575"/>
              <a:ext cx="7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79" name="Line 691"/>
            <p:cNvSpPr>
              <a:spLocks noChangeShapeType="1"/>
            </p:cNvSpPr>
            <p:nvPr/>
          </p:nvSpPr>
          <p:spPr bwMode="auto">
            <a:xfrm flipV="1">
              <a:off x="1833" y="1228"/>
              <a:ext cx="53" cy="3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0" name="Line 692"/>
            <p:cNvSpPr>
              <a:spLocks noChangeShapeType="1"/>
            </p:cNvSpPr>
            <p:nvPr/>
          </p:nvSpPr>
          <p:spPr bwMode="auto">
            <a:xfrm>
              <a:off x="1886" y="1228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1" name="Freeform 693"/>
            <p:cNvSpPr>
              <a:spLocks/>
            </p:cNvSpPr>
            <p:nvPr/>
          </p:nvSpPr>
          <p:spPr bwMode="auto">
            <a:xfrm>
              <a:off x="1886" y="1151"/>
              <a:ext cx="14" cy="78"/>
            </a:xfrm>
            <a:custGeom>
              <a:avLst/>
              <a:gdLst/>
              <a:ahLst/>
              <a:cxnLst>
                <a:cxn ang="0">
                  <a:pos x="26" y="155"/>
                </a:cxn>
                <a:cxn ang="0">
                  <a:pos x="0" y="15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155"/>
                </a:cxn>
              </a:cxnLst>
              <a:rect l="0" t="0" r="r" b="b"/>
              <a:pathLst>
                <a:path w="26" h="155">
                  <a:moveTo>
                    <a:pt x="26" y="155"/>
                  </a:moveTo>
                  <a:lnTo>
                    <a:pt x="0" y="15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55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2" name="Line 694"/>
            <p:cNvSpPr>
              <a:spLocks noChangeShapeType="1"/>
            </p:cNvSpPr>
            <p:nvPr/>
          </p:nvSpPr>
          <p:spPr bwMode="auto">
            <a:xfrm flipH="1" flipV="1">
              <a:off x="1886" y="1228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3" name="Line 695"/>
            <p:cNvSpPr>
              <a:spLocks noChangeShapeType="1"/>
            </p:cNvSpPr>
            <p:nvPr/>
          </p:nvSpPr>
          <p:spPr bwMode="auto">
            <a:xfrm flipV="1">
              <a:off x="1886" y="1151"/>
              <a:ext cx="12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4" name="Freeform 696"/>
            <p:cNvSpPr>
              <a:spLocks/>
            </p:cNvSpPr>
            <p:nvPr/>
          </p:nvSpPr>
          <p:spPr bwMode="auto">
            <a:xfrm>
              <a:off x="2009" y="1603"/>
              <a:ext cx="39" cy="197"/>
            </a:xfrm>
            <a:custGeom>
              <a:avLst/>
              <a:gdLst/>
              <a:ahLst/>
              <a:cxnLst>
                <a:cxn ang="0">
                  <a:pos x="10" y="393"/>
                </a:cxn>
                <a:cxn ang="0">
                  <a:pos x="10" y="393"/>
                </a:cxn>
                <a:cxn ang="0">
                  <a:pos x="77" y="9"/>
                </a:cxn>
                <a:cxn ang="0">
                  <a:pos x="0" y="0"/>
                </a:cxn>
                <a:cxn ang="0">
                  <a:pos x="10" y="393"/>
                </a:cxn>
              </a:cxnLst>
              <a:rect l="0" t="0" r="r" b="b"/>
              <a:pathLst>
                <a:path w="77" h="393">
                  <a:moveTo>
                    <a:pt x="10" y="393"/>
                  </a:moveTo>
                  <a:lnTo>
                    <a:pt x="10" y="393"/>
                  </a:lnTo>
                  <a:lnTo>
                    <a:pt x="77" y="9"/>
                  </a:lnTo>
                  <a:lnTo>
                    <a:pt x="0" y="0"/>
                  </a:lnTo>
                  <a:lnTo>
                    <a:pt x="10" y="39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5" name="Line 697"/>
            <p:cNvSpPr>
              <a:spLocks noChangeShapeType="1"/>
            </p:cNvSpPr>
            <p:nvPr/>
          </p:nvSpPr>
          <p:spPr bwMode="auto">
            <a:xfrm flipV="1">
              <a:off x="2014" y="1608"/>
              <a:ext cx="34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6" name="Line 698"/>
            <p:cNvSpPr>
              <a:spLocks noChangeShapeType="1"/>
            </p:cNvSpPr>
            <p:nvPr/>
          </p:nvSpPr>
          <p:spPr bwMode="auto">
            <a:xfrm flipH="1" flipV="1">
              <a:off x="2009" y="1603"/>
              <a:ext cx="3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7" name="Freeform 699"/>
            <p:cNvSpPr>
              <a:spLocks/>
            </p:cNvSpPr>
            <p:nvPr/>
          </p:nvSpPr>
          <p:spPr bwMode="auto">
            <a:xfrm>
              <a:off x="2000" y="1242"/>
              <a:ext cx="101" cy="366"/>
            </a:xfrm>
            <a:custGeom>
              <a:avLst/>
              <a:gdLst/>
              <a:ahLst/>
              <a:cxnLst>
                <a:cxn ang="0">
                  <a:pos x="19" y="724"/>
                </a:cxn>
                <a:cxn ang="0">
                  <a:pos x="96" y="733"/>
                </a:cxn>
                <a:cxn ang="0">
                  <a:pos x="204" y="115"/>
                </a:cxn>
                <a:cxn ang="0">
                  <a:pos x="63" y="8"/>
                </a:cxn>
                <a:cxn ang="0">
                  <a:pos x="0" y="0"/>
                </a:cxn>
                <a:cxn ang="0">
                  <a:pos x="19" y="724"/>
                </a:cxn>
              </a:cxnLst>
              <a:rect l="0" t="0" r="r" b="b"/>
              <a:pathLst>
                <a:path w="204" h="733">
                  <a:moveTo>
                    <a:pt x="19" y="724"/>
                  </a:moveTo>
                  <a:lnTo>
                    <a:pt x="96" y="733"/>
                  </a:lnTo>
                  <a:lnTo>
                    <a:pt x="204" y="115"/>
                  </a:lnTo>
                  <a:lnTo>
                    <a:pt x="63" y="8"/>
                  </a:lnTo>
                  <a:lnTo>
                    <a:pt x="0" y="0"/>
                  </a:lnTo>
                  <a:lnTo>
                    <a:pt x="19" y="72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8" name="Line 700"/>
            <p:cNvSpPr>
              <a:spLocks noChangeShapeType="1"/>
            </p:cNvSpPr>
            <p:nvPr/>
          </p:nvSpPr>
          <p:spPr bwMode="auto">
            <a:xfrm>
              <a:off x="2009" y="1603"/>
              <a:ext cx="3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89" name="Line 701"/>
            <p:cNvSpPr>
              <a:spLocks noChangeShapeType="1"/>
            </p:cNvSpPr>
            <p:nvPr/>
          </p:nvSpPr>
          <p:spPr bwMode="auto">
            <a:xfrm flipV="1">
              <a:off x="2048" y="1299"/>
              <a:ext cx="53" cy="3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0" name="Line 702"/>
            <p:cNvSpPr>
              <a:spLocks noChangeShapeType="1"/>
            </p:cNvSpPr>
            <p:nvPr/>
          </p:nvSpPr>
          <p:spPr bwMode="auto">
            <a:xfrm flipH="1" flipV="1">
              <a:off x="2031" y="1245"/>
              <a:ext cx="70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1" name="Line 703"/>
            <p:cNvSpPr>
              <a:spLocks noChangeShapeType="1"/>
            </p:cNvSpPr>
            <p:nvPr/>
          </p:nvSpPr>
          <p:spPr bwMode="auto">
            <a:xfrm flipH="1" flipV="1">
              <a:off x="2000" y="1242"/>
              <a:ext cx="3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2" name="Freeform 704"/>
            <p:cNvSpPr>
              <a:spLocks/>
            </p:cNvSpPr>
            <p:nvPr/>
          </p:nvSpPr>
          <p:spPr bwMode="auto">
            <a:xfrm>
              <a:off x="1999" y="1221"/>
              <a:ext cx="32" cy="24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65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0"/>
                </a:cxn>
              </a:cxnLst>
              <a:rect l="0" t="0" r="r" b="b"/>
              <a:pathLst>
                <a:path w="65" h="48">
                  <a:moveTo>
                    <a:pt x="2" y="40"/>
                  </a:moveTo>
                  <a:lnTo>
                    <a:pt x="65" y="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3" name="Line 705"/>
            <p:cNvSpPr>
              <a:spLocks noChangeShapeType="1"/>
            </p:cNvSpPr>
            <p:nvPr/>
          </p:nvSpPr>
          <p:spPr bwMode="auto">
            <a:xfrm>
              <a:off x="2000" y="1242"/>
              <a:ext cx="3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4" name="Line 706"/>
            <p:cNvSpPr>
              <a:spLocks noChangeShapeType="1"/>
            </p:cNvSpPr>
            <p:nvPr/>
          </p:nvSpPr>
          <p:spPr bwMode="auto">
            <a:xfrm flipH="1" flipV="1">
              <a:off x="1999" y="1221"/>
              <a:ext cx="3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5" name="Freeform 707"/>
            <p:cNvSpPr>
              <a:spLocks/>
            </p:cNvSpPr>
            <p:nvPr/>
          </p:nvSpPr>
          <p:spPr bwMode="auto">
            <a:xfrm>
              <a:off x="1912" y="1591"/>
              <a:ext cx="102" cy="209"/>
            </a:xfrm>
            <a:custGeom>
              <a:avLst/>
              <a:gdLst/>
              <a:ahLst/>
              <a:cxnLst>
                <a:cxn ang="0">
                  <a:pos x="204" y="418"/>
                </a:cxn>
                <a:cxn ang="0">
                  <a:pos x="204" y="418"/>
                </a:cxn>
                <a:cxn ang="0">
                  <a:pos x="0" y="336"/>
                </a:cxn>
                <a:cxn ang="0">
                  <a:pos x="54" y="0"/>
                </a:cxn>
                <a:cxn ang="0">
                  <a:pos x="194" y="25"/>
                </a:cxn>
                <a:cxn ang="0">
                  <a:pos x="204" y="418"/>
                </a:cxn>
              </a:cxnLst>
              <a:rect l="0" t="0" r="r" b="b"/>
              <a:pathLst>
                <a:path w="204" h="418">
                  <a:moveTo>
                    <a:pt x="204" y="418"/>
                  </a:moveTo>
                  <a:lnTo>
                    <a:pt x="204" y="418"/>
                  </a:lnTo>
                  <a:lnTo>
                    <a:pt x="0" y="336"/>
                  </a:lnTo>
                  <a:lnTo>
                    <a:pt x="54" y="0"/>
                  </a:lnTo>
                  <a:lnTo>
                    <a:pt x="194" y="25"/>
                  </a:lnTo>
                  <a:lnTo>
                    <a:pt x="204" y="4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6" name="Line 708"/>
            <p:cNvSpPr>
              <a:spLocks noChangeShapeType="1"/>
            </p:cNvSpPr>
            <p:nvPr/>
          </p:nvSpPr>
          <p:spPr bwMode="auto">
            <a:xfrm flipH="1" flipV="1">
              <a:off x="1912" y="1759"/>
              <a:ext cx="102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7" name="Line 709"/>
            <p:cNvSpPr>
              <a:spLocks noChangeShapeType="1"/>
            </p:cNvSpPr>
            <p:nvPr/>
          </p:nvSpPr>
          <p:spPr bwMode="auto">
            <a:xfrm flipV="1">
              <a:off x="1912" y="1591"/>
              <a:ext cx="27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8" name="Line 710"/>
            <p:cNvSpPr>
              <a:spLocks noChangeShapeType="1"/>
            </p:cNvSpPr>
            <p:nvPr/>
          </p:nvSpPr>
          <p:spPr bwMode="auto">
            <a:xfrm>
              <a:off x="1939" y="1591"/>
              <a:ext cx="7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99" name="Freeform 711"/>
            <p:cNvSpPr>
              <a:spLocks/>
            </p:cNvSpPr>
            <p:nvPr/>
          </p:nvSpPr>
          <p:spPr bwMode="auto">
            <a:xfrm>
              <a:off x="1939" y="1242"/>
              <a:ext cx="70" cy="361"/>
            </a:xfrm>
            <a:custGeom>
              <a:avLst/>
              <a:gdLst/>
              <a:ahLst/>
              <a:cxnLst>
                <a:cxn ang="0">
                  <a:pos x="140" y="724"/>
                </a:cxn>
                <a:cxn ang="0">
                  <a:pos x="0" y="699"/>
                </a:cxn>
                <a:cxn ang="0">
                  <a:pos x="113" y="0"/>
                </a:cxn>
                <a:cxn ang="0">
                  <a:pos x="121" y="0"/>
                </a:cxn>
                <a:cxn ang="0">
                  <a:pos x="140" y="724"/>
                </a:cxn>
              </a:cxnLst>
              <a:rect l="0" t="0" r="r" b="b"/>
              <a:pathLst>
                <a:path w="140" h="724">
                  <a:moveTo>
                    <a:pt x="140" y="724"/>
                  </a:moveTo>
                  <a:lnTo>
                    <a:pt x="0" y="699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40" y="724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0" name="Line 712"/>
            <p:cNvSpPr>
              <a:spLocks noChangeShapeType="1"/>
            </p:cNvSpPr>
            <p:nvPr/>
          </p:nvSpPr>
          <p:spPr bwMode="auto">
            <a:xfrm flipH="1" flipV="1">
              <a:off x="1939" y="1591"/>
              <a:ext cx="7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1" name="Line 713"/>
            <p:cNvSpPr>
              <a:spLocks noChangeShapeType="1"/>
            </p:cNvSpPr>
            <p:nvPr/>
          </p:nvSpPr>
          <p:spPr bwMode="auto">
            <a:xfrm flipV="1">
              <a:off x="1939" y="1242"/>
              <a:ext cx="57" cy="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2" name="Line 714"/>
            <p:cNvSpPr>
              <a:spLocks noChangeShapeType="1"/>
            </p:cNvSpPr>
            <p:nvPr/>
          </p:nvSpPr>
          <p:spPr bwMode="auto">
            <a:xfrm>
              <a:off x="1996" y="1242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3" name="Freeform 715"/>
            <p:cNvSpPr>
              <a:spLocks/>
            </p:cNvSpPr>
            <p:nvPr/>
          </p:nvSpPr>
          <p:spPr bwMode="auto">
            <a:xfrm>
              <a:off x="1996" y="1221"/>
              <a:ext cx="4" cy="21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0" y="4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40"/>
                </a:cxn>
              </a:cxnLst>
              <a:rect l="0" t="0" r="r" b="b"/>
              <a:pathLst>
                <a:path w="8" h="40">
                  <a:moveTo>
                    <a:pt x="8" y="40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4" name="Line 716"/>
            <p:cNvSpPr>
              <a:spLocks noChangeShapeType="1"/>
            </p:cNvSpPr>
            <p:nvPr/>
          </p:nvSpPr>
          <p:spPr bwMode="auto">
            <a:xfrm flipH="1">
              <a:off x="1996" y="1242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5" name="Line 717"/>
            <p:cNvSpPr>
              <a:spLocks noChangeShapeType="1"/>
            </p:cNvSpPr>
            <p:nvPr/>
          </p:nvSpPr>
          <p:spPr bwMode="auto">
            <a:xfrm flipV="1">
              <a:off x="1996" y="1221"/>
              <a:ext cx="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6" name="Freeform 718"/>
            <p:cNvSpPr>
              <a:spLocks/>
            </p:cNvSpPr>
            <p:nvPr/>
          </p:nvSpPr>
          <p:spPr bwMode="auto">
            <a:xfrm>
              <a:off x="2014" y="1608"/>
              <a:ext cx="86" cy="192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384"/>
                </a:cxn>
                <a:cxn ang="0">
                  <a:pos x="173" y="14"/>
                </a:cxn>
                <a:cxn ang="0">
                  <a:pos x="67" y="0"/>
                </a:cxn>
                <a:cxn ang="0">
                  <a:pos x="0" y="384"/>
                </a:cxn>
              </a:cxnLst>
              <a:rect l="0" t="0" r="r" b="b"/>
              <a:pathLst>
                <a:path w="173" h="384">
                  <a:moveTo>
                    <a:pt x="0" y="384"/>
                  </a:moveTo>
                  <a:lnTo>
                    <a:pt x="0" y="384"/>
                  </a:lnTo>
                  <a:lnTo>
                    <a:pt x="173" y="14"/>
                  </a:lnTo>
                  <a:lnTo>
                    <a:pt x="67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7" name="Line 719"/>
            <p:cNvSpPr>
              <a:spLocks noChangeShapeType="1"/>
            </p:cNvSpPr>
            <p:nvPr/>
          </p:nvSpPr>
          <p:spPr bwMode="auto">
            <a:xfrm flipH="1" flipV="1">
              <a:off x="2048" y="1608"/>
              <a:ext cx="5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8" name="Line 720"/>
            <p:cNvSpPr>
              <a:spLocks noChangeShapeType="1"/>
            </p:cNvSpPr>
            <p:nvPr/>
          </p:nvSpPr>
          <p:spPr bwMode="auto">
            <a:xfrm flipH="1">
              <a:off x="2014" y="1608"/>
              <a:ext cx="34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09" name="Freeform 721"/>
            <p:cNvSpPr>
              <a:spLocks/>
            </p:cNvSpPr>
            <p:nvPr/>
          </p:nvSpPr>
          <p:spPr bwMode="auto">
            <a:xfrm>
              <a:off x="2048" y="1299"/>
              <a:ext cx="158" cy="316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106" y="632"/>
                </a:cxn>
                <a:cxn ang="0">
                  <a:pos x="317" y="185"/>
                </a:cxn>
                <a:cxn ang="0">
                  <a:pos x="108" y="0"/>
                </a:cxn>
                <a:cxn ang="0">
                  <a:pos x="108" y="0"/>
                </a:cxn>
                <a:cxn ang="0">
                  <a:pos x="0" y="618"/>
                </a:cxn>
              </a:cxnLst>
              <a:rect l="0" t="0" r="r" b="b"/>
              <a:pathLst>
                <a:path w="317" h="632">
                  <a:moveTo>
                    <a:pt x="0" y="618"/>
                  </a:moveTo>
                  <a:lnTo>
                    <a:pt x="106" y="632"/>
                  </a:lnTo>
                  <a:lnTo>
                    <a:pt x="317" y="185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0" name="Line 722"/>
            <p:cNvSpPr>
              <a:spLocks noChangeShapeType="1"/>
            </p:cNvSpPr>
            <p:nvPr/>
          </p:nvSpPr>
          <p:spPr bwMode="auto">
            <a:xfrm>
              <a:off x="2048" y="1608"/>
              <a:ext cx="5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1" name="Line 723"/>
            <p:cNvSpPr>
              <a:spLocks noChangeShapeType="1"/>
            </p:cNvSpPr>
            <p:nvPr/>
          </p:nvSpPr>
          <p:spPr bwMode="auto">
            <a:xfrm flipH="1" flipV="1">
              <a:off x="2101" y="1299"/>
              <a:ext cx="105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2" name="Line 724"/>
            <p:cNvSpPr>
              <a:spLocks noChangeShapeType="1"/>
            </p:cNvSpPr>
            <p:nvPr/>
          </p:nvSpPr>
          <p:spPr bwMode="auto">
            <a:xfrm flipH="1">
              <a:off x="2048" y="1299"/>
              <a:ext cx="53" cy="3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3" name="Freeform 725"/>
            <p:cNvSpPr>
              <a:spLocks/>
            </p:cNvSpPr>
            <p:nvPr/>
          </p:nvSpPr>
          <p:spPr bwMode="auto">
            <a:xfrm>
              <a:off x="2113" y="1973"/>
              <a:ext cx="7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9" y="19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9" y="19"/>
                </a:cxn>
              </a:cxnLst>
              <a:rect l="0" t="0" r="r" b="b"/>
              <a:pathLst>
                <a:path w="13" h="19">
                  <a:moveTo>
                    <a:pt x="9" y="19"/>
                  </a:moveTo>
                  <a:lnTo>
                    <a:pt x="9" y="19"/>
                  </a:lnTo>
                  <a:lnTo>
                    <a:pt x="0" y="0"/>
                  </a:lnTo>
                  <a:lnTo>
                    <a:pt x="13" y="2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4" name="Line 726"/>
            <p:cNvSpPr>
              <a:spLocks noChangeShapeType="1"/>
            </p:cNvSpPr>
            <p:nvPr/>
          </p:nvSpPr>
          <p:spPr bwMode="auto">
            <a:xfrm flipH="1" flipV="1">
              <a:off x="2113" y="1973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5" name="Line 727"/>
            <p:cNvSpPr>
              <a:spLocks noChangeShapeType="1"/>
            </p:cNvSpPr>
            <p:nvPr/>
          </p:nvSpPr>
          <p:spPr bwMode="auto">
            <a:xfrm>
              <a:off x="2113" y="197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6" name="Line 728"/>
            <p:cNvSpPr>
              <a:spLocks noChangeShapeType="1"/>
            </p:cNvSpPr>
            <p:nvPr/>
          </p:nvSpPr>
          <p:spPr bwMode="auto">
            <a:xfrm flipH="1">
              <a:off x="2118" y="1974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7" name="Freeform 729"/>
            <p:cNvSpPr>
              <a:spLocks/>
            </p:cNvSpPr>
            <p:nvPr/>
          </p:nvSpPr>
          <p:spPr bwMode="auto">
            <a:xfrm>
              <a:off x="2014" y="1615"/>
              <a:ext cx="157" cy="359"/>
            </a:xfrm>
            <a:custGeom>
              <a:avLst/>
              <a:gdLst/>
              <a:ahLst/>
              <a:cxnLst>
                <a:cxn ang="0">
                  <a:pos x="211" y="718"/>
                </a:cxn>
                <a:cxn ang="0">
                  <a:pos x="198" y="716"/>
                </a:cxn>
                <a:cxn ang="0">
                  <a:pos x="0" y="370"/>
                </a:cxn>
                <a:cxn ang="0">
                  <a:pos x="173" y="0"/>
                </a:cxn>
                <a:cxn ang="0">
                  <a:pos x="315" y="15"/>
                </a:cxn>
                <a:cxn ang="0">
                  <a:pos x="211" y="718"/>
                </a:cxn>
              </a:cxnLst>
              <a:rect l="0" t="0" r="r" b="b"/>
              <a:pathLst>
                <a:path w="315" h="718">
                  <a:moveTo>
                    <a:pt x="211" y="718"/>
                  </a:moveTo>
                  <a:lnTo>
                    <a:pt x="198" y="716"/>
                  </a:lnTo>
                  <a:lnTo>
                    <a:pt x="0" y="370"/>
                  </a:lnTo>
                  <a:lnTo>
                    <a:pt x="173" y="0"/>
                  </a:lnTo>
                  <a:lnTo>
                    <a:pt x="315" y="15"/>
                  </a:lnTo>
                  <a:lnTo>
                    <a:pt x="211" y="7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8" name="Line 730"/>
            <p:cNvSpPr>
              <a:spLocks noChangeShapeType="1"/>
            </p:cNvSpPr>
            <p:nvPr/>
          </p:nvSpPr>
          <p:spPr bwMode="auto">
            <a:xfrm flipH="1" flipV="1">
              <a:off x="2113" y="1973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19" name="Line 731"/>
            <p:cNvSpPr>
              <a:spLocks noChangeShapeType="1"/>
            </p:cNvSpPr>
            <p:nvPr/>
          </p:nvSpPr>
          <p:spPr bwMode="auto">
            <a:xfrm flipH="1" flipV="1">
              <a:off x="2014" y="1800"/>
              <a:ext cx="99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0" name="Line 732"/>
            <p:cNvSpPr>
              <a:spLocks noChangeShapeType="1"/>
            </p:cNvSpPr>
            <p:nvPr/>
          </p:nvSpPr>
          <p:spPr bwMode="auto">
            <a:xfrm>
              <a:off x="2100" y="1615"/>
              <a:ext cx="7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1" name="Line 733"/>
            <p:cNvSpPr>
              <a:spLocks noChangeShapeType="1"/>
            </p:cNvSpPr>
            <p:nvPr/>
          </p:nvSpPr>
          <p:spPr bwMode="auto">
            <a:xfrm flipH="1">
              <a:off x="2120" y="1623"/>
              <a:ext cx="51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2" name="Freeform 734"/>
            <p:cNvSpPr>
              <a:spLocks/>
            </p:cNvSpPr>
            <p:nvPr/>
          </p:nvSpPr>
          <p:spPr bwMode="auto">
            <a:xfrm>
              <a:off x="2100" y="1391"/>
              <a:ext cx="106" cy="232"/>
            </a:xfrm>
            <a:custGeom>
              <a:avLst/>
              <a:gdLst/>
              <a:ahLst/>
              <a:cxnLst>
                <a:cxn ang="0">
                  <a:pos x="142" y="462"/>
                </a:cxn>
                <a:cxn ang="0">
                  <a:pos x="0" y="447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142" y="462"/>
                </a:cxn>
              </a:cxnLst>
              <a:rect l="0" t="0" r="r" b="b"/>
              <a:pathLst>
                <a:path w="211" h="462">
                  <a:moveTo>
                    <a:pt x="142" y="462"/>
                  </a:moveTo>
                  <a:lnTo>
                    <a:pt x="0" y="447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42" y="46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3" name="Line 735"/>
            <p:cNvSpPr>
              <a:spLocks noChangeShapeType="1"/>
            </p:cNvSpPr>
            <p:nvPr/>
          </p:nvSpPr>
          <p:spPr bwMode="auto">
            <a:xfrm flipH="1" flipV="1">
              <a:off x="2100" y="1615"/>
              <a:ext cx="7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4" name="Line 736"/>
            <p:cNvSpPr>
              <a:spLocks noChangeShapeType="1"/>
            </p:cNvSpPr>
            <p:nvPr/>
          </p:nvSpPr>
          <p:spPr bwMode="auto">
            <a:xfrm flipH="1">
              <a:off x="2171" y="1391"/>
              <a:ext cx="35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5" name="Freeform 737"/>
            <p:cNvSpPr>
              <a:spLocks/>
            </p:cNvSpPr>
            <p:nvPr/>
          </p:nvSpPr>
          <p:spPr bwMode="auto">
            <a:xfrm>
              <a:off x="2118" y="1974"/>
              <a:ext cx="3" cy="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17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6" name="Line 738"/>
            <p:cNvSpPr>
              <a:spLocks noChangeShapeType="1"/>
            </p:cNvSpPr>
            <p:nvPr/>
          </p:nvSpPr>
          <p:spPr bwMode="auto">
            <a:xfrm flipH="1">
              <a:off x="2120" y="197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7" name="Line 739"/>
            <p:cNvSpPr>
              <a:spLocks noChangeShapeType="1"/>
            </p:cNvSpPr>
            <p:nvPr/>
          </p:nvSpPr>
          <p:spPr bwMode="auto">
            <a:xfrm flipH="1">
              <a:off x="2118" y="1974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8" name="Freeform 740"/>
            <p:cNvSpPr>
              <a:spLocks/>
            </p:cNvSpPr>
            <p:nvPr/>
          </p:nvSpPr>
          <p:spPr bwMode="auto">
            <a:xfrm>
              <a:off x="2120" y="1623"/>
              <a:ext cx="134" cy="351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4" y="703"/>
                </a:cxn>
                <a:cxn ang="0">
                  <a:pos x="269" y="21"/>
                </a:cxn>
                <a:cxn ang="0">
                  <a:pos x="104" y="0"/>
                </a:cxn>
                <a:cxn ang="0">
                  <a:pos x="0" y="703"/>
                </a:cxn>
              </a:cxnLst>
              <a:rect l="0" t="0" r="r" b="b"/>
              <a:pathLst>
                <a:path w="269" h="703">
                  <a:moveTo>
                    <a:pt x="0" y="703"/>
                  </a:moveTo>
                  <a:lnTo>
                    <a:pt x="4" y="703"/>
                  </a:lnTo>
                  <a:lnTo>
                    <a:pt x="269" y="21"/>
                  </a:lnTo>
                  <a:lnTo>
                    <a:pt x="104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29" name="Line 741"/>
            <p:cNvSpPr>
              <a:spLocks noChangeShapeType="1"/>
            </p:cNvSpPr>
            <p:nvPr/>
          </p:nvSpPr>
          <p:spPr bwMode="auto">
            <a:xfrm>
              <a:off x="2120" y="1974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0" name="Line 742"/>
            <p:cNvSpPr>
              <a:spLocks noChangeShapeType="1"/>
            </p:cNvSpPr>
            <p:nvPr/>
          </p:nvSpPr>
          <p:spPr bwMode="auto">
            <a:xfrm flipH="1" flipV="1">
              <a:off x="2171" y="1623"/>
              <a:ext cx="8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1" name="Line 743"/>
            <p:cNvSpPr>
              <a:spLocks noChangeShapeType="1"/>
            </p:cNvSpPr>
            <p:nvPr/>
          </p:nvSpPr>
          <p:spPr bwMode="auto">
            <a:xfrm flipH="1">
              <a:off x="2120" y="1623"/>
              <a:ext cx="51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2" name="Freeform 744"/>
            <p:cNvSpPr>
              <a:spLocks/>
            </p:cNvSpPr>
            <p:nvPr/>
          </p:nvSpPr>
          <p:spPr bwMode="auto">
            <a:xfrm>
              <a:off x="2171" y="1391"/>
              <a:ext cx="141" cy="242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165" y="483"/>
                </a:cxn>
                <a:cxn ang="0">
                  <a:pos x="280" y="192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0" y="462"/>
                </a:cxn>
              </a:cxnLst>
              <a:rect l="0" t="0" r="r" b="b"/>
              <a:pathLst>
                <a:path w="280" h="483">
                  <a:moveTo>
                    <a:pt x="0" y="462"/>
                  </a:moveTo>
                  <a:lnTo>
                    <a:pt x="165" y="483"/>
                  </a:lnTo>
                  <a:lnTo>
                    <a:pt x="280" y="19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3" name="Line 745"/>
            <p:cNvSpPr>
              <a:spLocks noChangeShapeType="1"/>
            </p:cNvSpPr>
            <p:nvPr/>
          </p:nvSpPr>
          <p:spPr bwMode="auto">
            <a:xfrm>
              <a:off x="2171" y="1623"/>
              <a:ext cx="8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4" name="Line 746"/>
            <p:cNvSpPr>
              <a:spLocks noChangeShapeType="1"/>
            </p:cNvSpPr>
            <p:nvPr/>
          </p:nvSpPr>
          <p:spPr bwMode="auto">
            <a:xfrm flipH="1" flipV="1">
              <a:off x="2206" y="1391"/>
              <a:ext cx="106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5" name="Line 747"/>
            <p:cNvSpPr>
              <a:spLocks noChangeShapeType="1"/>
            </p:cNvSpPr>
            <p:nvPr/>
          </p:nvSpPr>
          <p:spPr bwMode="auto">
            <a:xfrm flipH="1">
              <a:off x="2171" y="1391"/>
              <a:ext cx="35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6" name="Freeform 748"/>
            <p:cNvSpPr>
              <a:spLocks/>
            </p:cNvSpPr>
            <p:nvPr/>
          </p:nvSpPr>
          <p:spPr bwMode="auto">
            <a:xfrm>
              <a:off x="2118" y="1974"/>
              <a:ext cx="129" cy="203"/>
            </a:xfrm>
            <a:custGeom>
              <a:avLst/>
              <a:gdLst/>
              <a:ahLst/>
              <a:cxnLst>
                <a:cxn ang="0">
                  <a:pos x="211" y="407"/>
                </a:cxn>
                <a:cxn ang="0">
                  <a:pos x="211" y="407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259" y="31"/>
                </a:cxn>
                <a:cxn ang="0">
                  <a:pos x="211" y="407"/>
                </a:cxn>
              </a:cxnLst>
              <a:rect l="0" t="0" r="r" b="b"/>
              <a:pathLst>
                <a:path w="259" h="407">
                  <a:moveTo>
                    <a:pt x="211" y="407"/>
                  </a:moveTo>
                  <a:lnTo>
                    <a:pt x="211" y="407"/>
                  </a:lnTo>
                  <a:lnTo>
                    <a:pt x="0" y="17"/>
                  </a:lnTo>
                  <a:lnTo>
                    <a:pt x="8" y="0"/>
                  </a:lnTo>
                  <a:lnTo>
                    <a:pt x="259" y="31"/>
                  </a:lnTo>
                  <a:lnTo>
                    <a:pt x="211" y="40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7" name="Line 749"/>
            <p:cNvSpPr>
              <a:spLocks noChangeShapeType="1"/>
            </p:cNvSpPr>
            <p:nvPr/>
          </p:nvSpPr>
          <p:spPr bwMode="auto">
            <a:xfrm flipH="1" flipV="1">
              <a:off x="2118" y="1983"/>
              <a:ext cx="105" cy="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8" name="Line 750"/>
            <p:cNvSpPr>
              <a:spLocks noChangeShapeType="1"/>
            </p:cNvSpPr>
            <p:nvPr/>
          </p:nvSpPr>
          <p:spPr bwMode="auto">
            <a:xfrm>
              <a:off x="2121" y="1974"/>
              <a:ext cx="12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39" name="Line 751"/>
            <p:cNvSpPr>
              <a:spLocks noChangeShapeType="1"/>
            </p:cNvSpPr>
            <p:nvPr/>
          </p:nvSpPr>
          <p:spPr bwMode="auto">
            <a:xfrm flipH="1">
              <a:off x="2223" y="1989"/>
              <a:ext cx="2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0" name="Freeform 752"/>
            <p:cNvSpPr>
              <a:spLocks/>
            </p:cNvSpPr>
            <p:nvPr/>
          </p:nvSpPr>
          <p:spPr bwMode="auto">
            <a:xfrm>
              <a:off x="2121" y="1633"/>
              <a:ext cx="171" cy="356"/>
            </a:xfrm>
            <a:custGeom>
              <a:avLst/>
              <a:gdLst/>
              <a:ahLst/>
              <a:cxnLst>
                <a:cxn ang="0">
                  <a:pos x="251" y="713"/>
                </a:cxn>
                <a:cxn ang="0">
                  <a:pos x="0" y="682"/>
                </a:cxn>
                <a:cxn ang="0">
                  <a:pos x="265" y="0"/>
                </a:cxn>
                <a:cxn ang="0">
                  <a:pos x="342" y="8"/>
                </a:cxn>
                <a:cxn ang="0">
                  <a:pos x="251" y="713"/>
                </a:cxn>
              </a:cxnLst>
              <a:rect l="0" t="0" r="r" b="b"/>
              <a:pathLst>
                <a:path w="342" h="713">
                  <a:moveTo>
                    <a:pt x="251" y="713"/>
                  </a:moveTo>
                  <a:lnTo>
                    <a:pt x="0" y="682"/>
                  </a:lnTo>
                  <a:lnTo>
                    <a:pt x="265" y="0"/>
                  </a:lnTo>
                  <a:lnTo>
                    <a:pt x="342" y="8"/>
                  </a:lnTo>
                  <a:lnTo>
                    <a:pt x="251" y="71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1" name="Line 753"/>
            <p:cNvSpPr>
              <a:spLocks noChangeShapeType="1"/>
            </p:cNvSpPr>
            <p:nvPr/>
          </p:nvSpPr>
          <p:spPr bwMode="auto">
            <a:xfrm flipH="1" flipV="1">
              <a:off x="2121" y="1974"/>
              <a:ext cx="12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2" name="Line 754"/>
            <p:cNvSpPr>
              <a:spLocks noChangeShapeType="1"/>
            </p:cNvSpPr>
            <p:nvPr/>
          </p:nvSpPr>
          <p:spPr bwMode="auto">
            <a:xfrm>
              <a:off x="2254" y="1633"/>
              <a:ext cx="3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3" name="Line 755"/>
            <p:cNvSpPr>
              <a:spLocks noChangeShapeType="1"/>
            </p:cNvSpPr>
            <p:nvPr/>
          </p:nvSpPr>
          <p:spPr bwMode="auto">
            <a:xfrm flipH="1">
              <a:off x="2247" y="1637"/>
              <a:ext cx="45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4" name="Freeform 756"/>
            <p:cNvSpPr>
              <a:spLocks/>
            </p:cNvSpPr>
            <p:nvPr/>
          </p:nvSpPr>
          <p:spPr bwMode="auto">
            <a:xfrm>
              <a:off x="2254" y="1487"/>
              <a:ext cx="58" cy="150"/>
            </a:xfrm>
            <a:custGeom>
              <a:avLst/>
              <a:gdLst/>
              <a:ahLst/>
              <a:cxnLst>
                <a:cxn ang="0">
                  <a:pos x="77" y="299"/>
                </a:cxn>
                <a:cxn ang="0">
                  <a:pos x="0" y="291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77" y="299"/>
                </a:cxn>
              </a:cxnLst>
              <a:rect l="0" t="0" r="r" b="b"/>
              <a:pathLst>
                <a:path w="115" h="299">
                  <a:moveTo>
                    <a:pt x="77" y="299"/>
                  </a:moveTo>
                  <a:lnTo>
                    <a:pt x="0" y="29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77" y="29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5" name="Line 757"/>
            <p:cNvSpPr>
              <a:spLocks noChangeShapeType="1"/>
            </p:cNvSpPr>
            <p:nvPr/>
          </p:nvSpPr>
          <p:spPr bwMode="auto">
            <a:xfrm flipH="1" flipV="1">
              <a:off x="2254" y="1633"/>
              <a:ext cx="3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6" name="Line 758"/>
            <p:cNvSpPr>
              <a:spLocks noChangeShapeType="1"/>
            </p:cNvSpPr>
            <p:nvPr/>
          </p:nvSpPr>
          <p:spPr bwMode="auto">
            <a:xfrm flipH="1">
              <a:off x="2292" y="1487"/>
              <a:ext cx="2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7" name="Freeform 759"/>
            <p:cNvSpPr>
              <a:spLocks/>
            </p:cNvSpPr>
            <p:nvPr/>
          </p:nvSpPr>
          <p:spPr bwMode="auto">
            <a:xfrm>
              <a:off x="2223" y="1989"/>
              <a:ext cx="58" cy="188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0" y="376"/>
                </a:cxn>
                <a:cxn ang="0">
                  <a:pos x="116" y="11"/>
                </a:cxn>
                <a:cxn ang="0">
                  <a:pos x="48" y="0"/>
                </a:cxn>
                <a:cxn ang="0">
                  <a:pos x="0" y="376"/>
                </a:cxn>
              </a:cxnLst>
              <a:rect l="0" t="0" r="r" b="b"/>
              <a:pathLst>
                <a:path w="116" h="376">
                  <a:moveTo>
                    <a:pt x="0" y="376"/>
                  </a:moveTo>
                  <a:lnTo>
                    <a:pt x="0" y="376"/>
                  </a:lnTo>
                  <a:lnTo>
                    <a:pt x="116" y="11"/>
                  </a:lnTo>
                  <a:lnTo>
                    <a:pt x="48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8" name="Line 760"/>
            <p:cNvSpPr>
              <a:spLocks noChangeShapeType="1"/>
            </p:cNvSpPr>
            <p:nvPr/>
          </p:nvSpPr>
          <p:spPr bwMode="auto">
            <a:xfrm flipH="1" flipV="1">
              <a:off x="2247" y="1989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49" name="Line 761"/>
            <p:cNvSpPr>
              <a:spLocks noChangeShapeType="1"/>
            </p:cNvSpPr>
            <p:nvPr/>
          </p:nvSpPr>
          <p:spPr bwMode="auto">
            <a:xfrm flipH="1">
              <a:off x="2223" y="1989"/>
              <a:ext cx="24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0" name="Freeform 762"/>
            <p:cNvSpPr>
              <a:spLocks/>
            </p:cNvSpPr>
            <p:nvPr/>
          </p:nvSpPr>
          <p:spPr bwMode="auto">
            <a:xfrm>
              <a:off x="2247" y="1637"/>
              <a:ext cx="141" cy="358"/>
            </a:xfrm>
            <a:custGeom>
              <a:avLst/>
              <a:gdLst/>
              <a:ahLst/>
              <a:cxnLst>
                <a:cxn ang="0">
                  <a:pos x="0" y="705"/>
                </a:cxn>
                <a:cxn ang="0">
                  <a:pos x="68" y="716"/>
                </a:cxn>
                <a:cxn ang="0">
                  <a:pos x="283" y="31"/>
                </a:cxn>
                <a:cxn ang="0">
                  <a:pos x="91" y="0"/>
                </a:cxn>
                <a:cxn ang="0">
                  <a:pos x="0" y="705"/>
                </a:cxn>
              </a:cxnLst>
              <a:rect l="0" t="0" r="r" b="b"/>
              <a:pathLst>
                <a:path w="283" h="716">
                  <a:moveTo>
                    <a:pt x="0" y="705"/>
                  </a:moveTo>
                  <a:lnTo>
                    <a:pt x="68" y="716"/>
                  </a:lnTo>
                  <a:lnTo>
                    <a:pt x="283" y="31"/>
                  </a:lnTo>
                  <a:lnTo>
                    <a:pt x="91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1" name="Line 763"/>
            <p:cNvSpPr>
              <a:spLocks noChangeShapeType="1"/>
            </p:cNvSpPr>
            <p:nvPr/>
          </p:nvSpPr>
          <p:spPr bwMode="auto">
            <a:xfrm>
              <a:off x="2247" y="1989"/>
              <a:ext cx="3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2" name="Line 764"/>
            <p:cNvSpPr>
              <a:spLocks noChangeShapeType="1"/>
            </p:cNvSpPr>
            <p:nvPr/>
          </p:nvSpPr>
          <p:spPr bwMode="auto">
            <a:xfrm flipH="1" flipV="1">
              <a:off x="2292" y="1637"/>
              <a:ext cx="9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3" name="Line 765"/>
            <p:cNvSpPr>
              <a:spLocks noChangeShapeType="1"/>
            </p:cNvSpPr>
            <p:nvPr/>
          </p:nvSpPr>
          <p:spPr bwMode="auto">
            <a:xfrm flipH="1">
              <a:off x="2247" y="1637"/>
              <a:ext cx="45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4" name="Freeform 766"/>
            <p:cNvSpPr>
              <a:spLocks/>
            </p:cNvSpPr>
            <p:nvPr/>
          </p:nvSpPr>
          <p:spPr bwMode="auto">
            <a:xfrm>
              <a:off x="2292" y="1487"/>
              <a:ext cx="126" cy="165"/>
            </a:xfrm>
            <a:custGeom>
              <a:avLst/>
              <a:gdLst/>
              <a:ahLst/>
              <a:cxnLst>
                <a:cxn ang="0">
                  <a:pos x="0" y="299"/>
                </a:cxn>
                <a:cxn ang="0">
                  <a:pos x="192" y="330"/>
                </a:cxn>
                <a:cxn ang="0">
                  <a:pos x="251" y="14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99"/>
                </a:cxn>
              </a:cxnLst>
              <a:rect l="0" t="0" r="r" b="b"/>
              <a:pathLst>
                <a:path w="251" h="330">
                  <a:moveTo>
                    <a:pt x="0" y="299"/>
                  </a:moveTo>
                  <a:lnTo>
                    <a:pt x="192" y="330"/>
                  </a:lnTo>
                  <a:lnTo>
                    <a:pt x="251" y="14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5" name="Line 767"/>
            <p:cNvSpPr>
              <a:spLocks noChangeShapeType="1"/>
            </p:cNvSpPr>
            <p:nvPr/>
          </p:nvSpPr>
          <p:spPr bwMode="auto">
            <a:xfrm>
              <a:off x="2292" y="1637"/>
              <a:ext cx="96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6" name="Line 768"/>
            <p:cNvSpPr>
              <a:spLocks noChangeShapeType="1"/>
            </p:cNvSpPr>
            <p:nvPr/>
          </p:nvSpPr>
          <p:spPr bwMode="auto">
            <a:xfrm flipH="1" flipV="1">
              <a:off x="2312" y="1487"/>
              <a:ext cx="106" cy="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7" name="Line 769"/>
            <p:cNvSpPr>
              <a:spLocks noChangeShapeType="1"/>
            </p:cNvSpPr>
            <p:nvPr/>
          </p:nvSpPr>
          <p:spPr bwMode="auto">
            <a:xfrm flipH="1">
              <a:off x="2292" y="1487"/>
              <a:ext cx="2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8" name="Freeform 770"/>
            <p:cNvSpPr>
              <a:spLocks/>
            </p:cNvSpPr>
            <p:nvPr/>
          </p:nvSpPr>
          <p:spPr bwMode="auto">
            <a:xfrm>
              <a:off x="2223" y="1995"/>
              <a:ext cx="142" cy="325"/>
            </a:xfrm>
            <a:custGeom>
              <a:avLst/>
              <a:gdLst/>
              <a:ahLst/>
              <a:cxnLst>
                <a:cxn ang="0">
                  <a:pos x="212" y="651"/>
                </a:cxn>
                <a:cxn ang="0">
                  <a:pos x="212" y="651"/>
                </a:cxn>
                <a:cxn ang="0">
                  <a:pos x="0" y="365"/>
                </a:cxn>
                <a:cxn ang="0">
                  <a:pos x="116" y="0"/>
                </a:cxn>
                <a:cxn ang="0">
                  <a:pos x="285" y="25"/>
                </a:cxn>
                <a:cxn ang="0">
                  <a:pos x="212" y="651"/>
                </a:cxn>
              </a:cxnLst>
              <a:rect l="0" t="0" r="r" b="b"/>
              <a:pathLst>
                <a:path w="285" h="651">
                  <a:moveTo>
                    <a:pt x="212" y="651"/>
                  </a:moveTo>
                  <a:lnTo>
                    <a:pt x="212" y="651"/>
                  </a:lnTo>
                  <a:lnTo>
                    <a:pt x="0" y="365"/>
                  </a:lnTo>
                  <a:lnTo>
                    <a:pt x="116" y="0"/>
                  </a:lnTo>
                  <a:lnTo>
                    <a:pt x="285" y="25"/>
                  </a:lnTo>
                  <a:lnTo>
                    <a:pt x="212" y="65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59" name="Line 771"/>
            <p:cNvSpPr>
              <a:spLocks noChangeShapeType="1"/>
            </p:cNvSpPr>
            <p:nvPr/>
          </p:nvSpPr>
          <p:spPr bwMode="auto">
            <a:xfrm flipH="1" flipV="1">
              <a:off x="2223" y="2177"/>
              <a:ext cx="106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0" name="Line 772"/>
            <p:cNvSpPr>
              <a:spLocks noChangeShapeType="1"/>
            </p:cNvSpPr>
            <p:nvPr/>
          </p:nvSpPr>
          <p:spPr bwMode="auto">
            <a:xfrm>
              <a:off x="2281" y="1995"/>
              <a:ext cx="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1" name="Line 773"/>
            <p:cNvSpPr>
              <a:spLocks noChangeShapeType="1"/>
            </p:cNvSpPr>
            <p:nvPr/>
          </p:nvSpPr>
          <p:spPr bwMode="auto">
            <a:xfrm flipH="1">
              <a:off x="2329" y="2008"/>
              <a:ext cx="36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2" name="Freeform 774"/>
            <p:cNvSpPr>
              <a:spLocks/>
            </p:cNvSpPr>
            <p:nvPr/>
          </p:nvSpPr>
          <p:spPr bwMode="auto">
            <a:xfrm>
              <a:off x="2281" y="1652"/>
              <a:ext cx="126" cy="356"/>
            </a:xfrm>
            <a:custGeom>
              <a:avLst/>
              <a:gdLst/>
              <a:ahLst/>
              <a:cxnLst>
                <a:cxn ang="0">
                  <a:pos x="169" y="710"/>
                </a:cxn>
                <a:cxn ang="0">
                  <a:pos x="0" y="685"/>
                </a:cxn>
                <a:cxn ang="0">
                  <a:pos x="215" y="0"/>
                </a:cxn>
                <a:cxn ang="0">
                  <a:pos x="251" y="4"/>
                </a:cxn>
                <a:cxn ang="0">
                  <a:pos x="169" y="710"/>
                </a:cxn>
              </a:cxnLst>
              <a:rect l="0" t="0" r="r" b="b"/>
              <a:pathLst>
                <a:path w="251" h="710">
                  <a:moveTo>
                    <a:pt x="169" y="710"/>
                  </a:moveTo>
                  <a:lnTo>
                    <a:pt x="0" y="685"/>
                  </a:lnTo>
                  <a:lnTo>
                    <a:pt x="215" y="0"/>
                  </a:lnTo>
                  <a:lnTo>
                    <a:pt x="251" y="4"/>
                  </a:lnTo>
                  <a:lnTo>
                    <a:pt x="169" y="7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3" name="Line 775"/>
            <p:cNvSpPr>
              <a:spLocks noChangeShapeType="1"/>
            </p:cNvSpPr>
            <p:nvPr/>
          </p:nvSpPr>
          <p:spPr bwMode="auto">
            <a:xfrm flipH="1" flipV="1">
              <a:off x="2281" y="1995"/>
              <a:ext cx="8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4" name="Line 776"/>
            <p:cNvSpPr>
              <a:spLocks noChangeShapeType="1"/>
            </p:cNvSpPr>
            <p:nvPr/>
          </p:nvSpPr>
          <p:spPr bwMode="auto">
            <a:xfrm>
              <a:off x="2388" y="1652"/>
              <a:ext cx="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5" name="Line 777"/>
            <p:cNvSpPr>
              <a:spLocks noChangeShapeType="1"/>
            </p:cNvSpPr>
            <p:nvPr/>
          </p:nvSpPr>
          <p:spPr bwMode="auto">
            <a:xfrm flipH="1">
              <a:off x="2365" y="1654"/>
              <a:ext cx="42" cy="3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6" name="Freeform 778"/>
            <p:cNvSpPr>
              <a:spLocks/>
            </p:cNvSpPr>
            <p:nvPr/>
          </p:nvSpPr>
          <p:spPr bwMode="auto">
            <a:xfrm>
              <a:off x="2388" y="1558"/>
              <a:ext cx="30" cy="96"/>
            </a:xfrm>
            <a:custGeom>
              <a:avLst/>
              <a:gdLst/>
              <a:ahLst/>
              <a:cxnLst>
                <a:cxn ang="0">
                  <a:pos x="36" y="192"/>
                </a:cxn>
                <a:cxn ang="0">
                  <a:pos x="0" y="188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36" y="192"/>
                </a:cxn>
              </a:cxnLst>
              <a:rect l="0" t="0" r="r" b="b"/>
              <a:pathLst>
                <a:path w="59" h="192">
                  <a:moveTo>
                    <a:pt x="36" y="192"/>
                  </a:moveTo>
                  <a:lnTo>
                    <a:pt x="0" y="18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7" name="Line 779"/>
            <p:cNvSpPr>
              <a:spLocks noChangeShapeType="1"/>
            </p:cNvSpPr>
            <p:nvPr/>
          </p:nvSpPr>
          <p:spPr bwMode="auto">
            <a:xfrm flipH="1" flipV="1">
              <a:off x="2388" y="1652"/>
              <a:ext cx="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8" name="Line 780"/>
            <p:cNvSpPr>
              <a:spLocks noChangeShapeType="1"/>
            </p:cNvSpPr>
            <p:nvPr/>
          </p:nvSpPr>
          <p:spPr bwMode="auto">
            <a:xfrm flipH="1">
              <a:off x="2407" y="1558"/>
              <a:ext cx="11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69" name="Freeform 781"/>
            <p:cNvSpPr>
              <a:spLocks/>
            </p:cNvSpPr>
            <p:nvPr/>
          </p:nvSpPr>
          <p:spPr bwMode="auto">
            <a:xfrm>
              <a:off x="2329" y="2008"/>
              <a:ext cx="89" cy="312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0" y="626"/>
                </a:cxn>
                <a:cxn ang="0">
                  <a:pos x="178" y="17"/>
                </a:cxn>
                <a:cxn ang="0">
                  <a:pos x="73" y="0"/>
                </a:cxn>
                <a:cxn ang="0">
                  <a:pos x="0" y="626"/>
                </a:cxn>
              </a:cxnLst>
              <a:rect l="0" t="0" r="r" b="b"/>
              <a:pathLst>
                <a:path w="178" h="626">
                  <a:moveTo>
                    <a:pt x="0" y="626"/>
                  </a:moveTo>
                  <a:lnTo>
                    <a:pt x="0" y="626"/>
                  </a:lnTo>
                  <a:lnTo>
                    <a:pt x="178" y="17"/>
                  </a:lnTo>
                  <a:lnTo>
                    <a:pt x="73" y="0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0" name="Line 782"/>
            <p:cNvSpPr>
              <a:spLocks noChangeShapeType="1"/>
            </p:cNvSpPr>
            <p:nvPr/>
          </p:nvSpPr>
          <p:spPr bwMode="auto">
            <a:xfrm flipH="1" flipV="1">
              <a:off x="2365" y="2008"/>
              <a:ext cx="5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1" name="Line 783"/>
            <p:cNvSpPr>
              <a:spLocks noChangeShapeType="1"/>
            </p:cNvSpPr>
            <p:nvPr/>
          </p:nvSpPr>
          <p:spPr bwMode="auto">
            <a:xfrm flipH="1">
              <a:off x="2329" y="2008"/>
              <a:ext cx="36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2" name="Freeform 784"/>
            <p:cNvSpPr>
              <a:spLocks/>
            </p:cNvSpPr>
            <p:nvPr/>
          </p:nvSpPr>
          <p:spPr bwMode="auto">
            <a:xfrm>
              <a:off x="2365" y="1654"/>
              <a:ext cx="156" cy="362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05" y="723"/>
                </a:cxn>
                <a:cxn ang="0">
                  <a:pos x="311" y="34"/>
                </a:cxn>
                <a:cxn ang="0">
                  <a:pos x="82" y="0"/>
                </a:cxn>
                <a:cxn ang="0">
                  <a:pos x="0" y="706"/>
                </a:cxn>
              </a:cxnLst>
              <a:rect l="0" t="0" r="r" b="b"/>
              <a:pathLst>
                <a:path w="311" h="723">
                  <a:moveTo>
                    <a:pt x="0" y="706"/>
                  </a:moveTo>
                  <a:lnTo>
                    <a:pt x="105" y="723"/>
                  </a:lnTo>
                  <a:lnTo>
                    <a:pt x="311" y="34"/>
                  </a:lnTo>
                  <a:lnTo>
                    <a:pt x="82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3" name="Line 785"/>
            <p:cNvSpPr>
              <a:spLocks noChangeShapeType="1"/>
            </p:cNvSpPr>
            <p:nvPr/>
          </p:nvSpPr>
          <p:spPr bwMode="auto">
            <a:xfrm>
              <a:off x="2365" y="2008"/>
              <a:ext cx="5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4" name="Line 786"/>
            <p:cNvSpPr>
              <a:spLocks noChangeShapeType="1"/>
            </p:cNvSpPr>
            <p:nvPr/>
          </p:nvSpPr>
          <p:spPr bwMode="auto">
            <a:xfrm flipH="1" flipV="1">
              <a:off x="2407" y="1654"/>
              <a:ext cx="1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5" name="Line 787"/>
            <p:cNvSpPr>
              <a:spLocks noChangeShapeType="1"/>
            </p:cNvSpPr>
            <p:nvPr/>
          </p:nvSpPr>
          <p:spPr bwMode="auto">
            <a:xfrm flipH="1">
              <a:off x="2365" y="1654"/>
              <a:ext cx="42" cy="3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6" name="Freeform 788"/>
            <p:cNvSpPr>
              <a:spLocks/>
            </p:cNvSpPr>
            <p:nvPr/>
          </p:nvSpPr>
          <p:spPr bwMode="auto">
            <a:xfrm>
              <a:off x="2407" y="1558"/>
              <a:ext cx="120" cy="11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29" y="226"/>
                </a:cxn>
                <a:cxn ang="0">
                  <a:pos x="240" y="186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192"/>
                </a:cxn>
              </a:cxnLst>
              <a:rect l="0" t="0" r="r" b="b"/>
              <a:pathLst>
                <a:path w="240" h="226">
                  <a:moveTo>
                    <a:pt x="0" y="192"/>
                  </a:moveTo>
                  <a:lnTo>
                    <a:pt x="229" y="226"/>
                  </a:lnTo>
                  <a:lnTo>
                    <a:pt x="240" y="18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7" name="Line 789"/>
            <p:cNvSpPr>
              <a:spLocks noChangeShapeType="1"/>
            </p:cNvSpPr>
            <p:nvPr/>
          </p:nvSpPr>
          <p:spPr bwMode="auto">
            <a:xfrm>
              <a:off x="2407" y="1654"/>
              <a:ext cx="1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8" name="Line 790"/>
            <p:cNvSpPr>
              <a:spLocks noChangeShapeType="1"/>
            </p:cNvSpPr>
            <p:nvPr/>
          </p:nvSpPr>
          <p:spPr bwMode="auto">
            <a:xfrm flipH="1" flipV="1">
              <a:off x="2418" y="1558"/>
              <a:ext cx="109" cy="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79" name="Line 791"/>
            <p:cNvSpPr>
              <a:spLocks noChangeShapeType="1"/>
            </p:cNvSpPr>
            <p:nvPr/>
          </p:nvSpPr>
          <p:spPr bwMode="auto">
            <a:xfrm flipH="1">
              <a:off x="2407" y="1558"/>
              <a:ext cx="11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0" name="Freeform 792"/>
            <p:cNvSpPr>
              <a:spLocks/>
            </p:cNvSpPr>
            <p:nvPr/>
          </p:nvSpPr>
          <p:spPr bwMode="auto">
            <a:xfrm>
              <a:off x="2375" y="2367"/>
              <a:ext cx="66" cy="62"/>
            </a:xfrm>
            <a:custGeom>
              <a:avLst/>
              <a:gdLst/>
              <a:ahLst/>
              <a:cxnLst>
                <a:cxn ang="0">
                  <a:pos x="121" y="125"/>
                </a:cxn>
                <a:cxn ang="0">
                  <a:pos x="121" y="125"/>
                </a:cxn>
                <a:cxn ang="0">
                  <a:pos x="0" y="0"/>
                </a:cxn>
                <a:cxn ang="0">
                  <a:pos x="132" y="25"/>
                </a:cxn>
                <a:cxn ang="0">
                  <a:pos x="121" y="125"/>
                </a:cxn>
              </a:cxnLst>
              <a:rect l="0" t="0" r="r" b="b"/>
              <a:pathLst>
                <a:path w="132" h="125">
                  <a:moveTo>
                    <a:pt x="121" y="125"/>
                  </a:moveTo>
                  <a:lnTo>
                    <a:pt x="121" y="125"/>
                  </a:lnTo>
                  <a:lnTo>
                    <a:pt x="0" y="0"/>
                  </a:lnTo>
                  <a:lnTo>
                    <a:pt x="132" y="25"/>
                  </a:lnTo>
                  <a:lnTo>
                    <a:pt x="121" y="12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1" name="Line 793"/>
            <p:cNvSpPr>
              <a:spLocks noChangeShapeType="1"/>
            </p:cNvSpPr>
            <p:nvPr/>
          </p:nvSpPr>
          <p:spPr bwMode="auto">
            <a:xfrm flipH="1" flipV="1">
              <a:off x="2375" y="2367"/>
              <a:ext cx="6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2" name="Line 794"/>
            <p:cNvSpPr>
              <a:spLocks noChangeShapeType="1"/>
            </p:cNvSpPr>
            <p:nvPr/>
          </p:nvSpPr>
          <p:spPr bwMode="auto">
            <a:xfrm>
              <a:off x="2375" y="2367"/>
              <a:ext cx="6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3" name="Line 795"/>
            <p:cNvSpPr>
              <a:spLocks noChangeShapeType="1"/>
            </p:cNvSpPr>
            <p:nvPr/>
          </p:nvSpPr>
          <p:spPr bwMode="auto">
            <a:xfrm flipH="1">
              <a:off x="2435" y="2379"/>
              <a:ext cx="6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4" name="Freeform 796"/>
            <p:cNvSpPr>
              <a:spLocks/>
            </p:cNvSpPr>
            <p:nvPr/>
          </p:nvSpPr>
          <p:spPr bwMode="auto">
            <a:xfrm>
              <a:off x="2329" y="2016"/>
              <a:ext cx="153" cy="363"/>
            </a:xfrm>
            <a:custGeom>
              <a:avLst/>
              <a:gdLst/>
              <a:ahLst/>
              <a:cxnLst>
                <a:cxn ang="0">
                  <a:pos x="224" y="726"/>
                </a:cxn>
                <a:cxn ang="0">
                  <a:pos x="92" y="701"/>
                </a:cxn>
                <a:cxn ang="0">
                  <a:pos x="0" y="609"/>
                </a:cxn>
                <a:cxn ang="0">
                  <a:pos x="178" y="0"/>
                </a:cxn>
                <a:cxn ang="0">
                  <a:pos x="307" y="23"/>
                </a:cxn>
                <a:cxn ang="0">
                  <a:pos x="224" y="726"/>
                </a:cxn>
              </a:cxnLst>
              <a:rect l="0" t="0" r="r" b="b"/>
              <a:pathLst>
                <a:path w="307" h="726">
                  <a:moveTo>
                    <a:pt x="224" y="726"/>
                  </a:moveTo>
                  <a:lnTo>
                    <a:pt x="92" y="701"/>
                  </a:lnTo>
                  <a:lnTo>
                    <a:pt x="0" y="609"/>
                  </a:lnTo>
                  <a:lnTo>
                    <a:pt x="178" y="0"/>
                  </a:lnTo>
                  <a:lnTo>
                    <a:pt x="307" y="23"/>
                  </a:lnTo>
                  <a:lnTo>
                    <a:pt x="224" y="7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5" name="Line 797"/>
            <p:cNvSpPr>
              <a:spLocks noChangeShapeType="1"/>
            </p:cNvSpPr>
            <p:nvPr/>
          </p:nvSpPr>
          <p:spPr bwMode="auto">
            <a:xfrm flipH="1" flipV="1">
              <a:off x="2375" y="2367"/>
              <a:ext cx="6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6" name="Line 798"/>
            <p:cNvSpPr>
              <a:spLocks noChangeShapeType="1"/>
            </p:cNvSpPr>
            <p:nvPr/>
          </p:nvSpPr>
          <p:spPr bwMode="auto">
            <a:xfrm flipH="1" flipV="1">
              <a:off x="2329" y="2320"/>
              <a:ext cx="4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7" name="Line 799"/>
            <p:cNvSpPr>
              <a:spLocks noChangeShapeType="1"/>
            </p:cNvSpPr>
            <p:nvPr/>
          </p:nvSpPr>
          <p:spPr bwMode="auto">
            <a:xfrm>
              <a:off x="2418" y="2016"/>
              <a:ext cx="6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8" name="Line 800"/>
            <p:cNvSpPr>
              <a:spLocks noChangeShapeType="1"/>
            </p:cNvSpPr>
            <p:nvPr/>
          </p:nvSpPr>
          <p:spPr bwMode="auto">
            <a:xfrm flipH="1">
              <a:off x="2441" y="2028"/>
              <a:ext cx="41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89" name="Freeform 801"/>
            <p:cNvSpPr>
              <a:spLocks/>
            </p:cNvSpPr>
            <p:nvPr/>
          </p:nvSpPr>
          <p:spPr bwMode="auto">
            <a:xfrm>
              <a:off x="2418" y="1672"/>
              <a:ext cx="106" cy="356"/>
            </a:xfrm>
            <a:custGeom>
              <a:avLst/>
              <a:gdLst/>
              <a:ahLst/>
              <a:cxnLst>
                <a:cxn ang="0">
                  <a:pos x="129" y="712"/>
                </a:cxn>
                <a:cxn ang="0">
                  <a:pos x="0" y="689"/>
                </a:cxn>
                <a:cxn ang="0">
                  <a:pos x="206" y="0"/>
                </a:cxn>
                <a:cxn ang="0">
                  <a:pos x="211" y="0"/>
                </a:cxn>
                <a:cxn ang="0">
                  <a:pos x="129" y="712"/>
                </a:cxn>
              </a:cxnLst>
              <a:rect l="0" t="0" r="r" b="b"/>
              <a:pathLst>
                <a:path w="211" h="712">
                  <a:moveTo>
                    <a:pt x="129" y="712"/>
                  </a:moveTo>
                  <a:lnTo>
                    <a:pt x="0" y="689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129" y="7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0" name="Line 802"/>
            <p:cNvSpPr>
              <a:spLocks noChangeShapeType="1"/>
            </p:cNvSpPr>
            <p:nvPr/>
          </p:nvSpPr>
          <p:spPr bwMode="auto">
            <a:xfrm flipH="1" flipV="1">
              <a:off x="2418" y="2016"/>
              <a:ext cx="6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1" name="Line 803"/>
            <p:cNvSpPr>
              <a:spLocks noChangeShapeType="1"/>
            </p:cNvSpPr>
            <p:nvPr/>
          </p:nvSpPr>
          <p:spPr bwMode="auto">
            <a:xfrm>
              <a:off x="2521" y="1672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2" name="Line 804"/>
            <p:cNvSpPr>
              <a:spLocks noChangeShapeType="1"/>
            </p:cNvSpPr>
            <p:nvPr/>
          </p:nvSpPr>
          <p:spPr bwMode="auto">
            <a:xfrm flipH="1">
              <a:off x="2482" y="1672"/>
              <a:ext cx="42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3" name="Freeform 805"/>
            <p:cNvSpPr>
              <a:spLocks/>
            </p:cNvSpPr>
            <p:nvPr/>
          </p:nvSpPr>
          <p:spPr bwMode="auto">
            <a:xfrm>
              <a:off x="2521" y="1651"/>
              <a:ext cx="6" cy="21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0" y="4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5" y="40"/>
                </a:cxn>
              </a:cxnLst>
              <a:rect l="0" t="0" r="r" b="b"/>
              <a:pathLst>
                <a:path w="11" h="40">
                  <a:moveTo>
                    <a:pt x="5" y="40"/>
                  </a:moveTo>
                  <a:lnTo>
                    <a:pt x="0" y="4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4" name="Line 806"/>
            <p:cNvSpPr>
              <a:spLocks noChangeShapeType="1"/>
            </p:cNvSpPr>
            <p:nvPr/>
          </p:nvSpPr>
          <p:spPr bwMode="auto">
            <a:xfrm flipH="1">
              <a:off x="2521" y="1672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7"/>
          <p:cNvGrpSpPr>
            <a:grpSpLocks/>
          </p:cNvGrpSpPr>
          <p:nvPr/>
        </p:nvGrpSpPr>
        <p:grpSpPr bwMode="auto">
          <a:xfrm>
            <a:off x="3865563" y="2400300"/>
            <a:ext cx="1436687" cy="1814513"/>
            <a:chOff x="2435" y="1512"/>
            <a:chExt cx="905" cy="1143"/>
          </a:xfrm>
        </p:grpSpPr>
        <p:sp>
          <p:nvSpPr>
            <p:cNvPr id="64296" name="Line 808"/>
            <p:cNvSpPr>
              <a:spLocks noChangeShapeType="1"/>
            </p:cNvSpPr>
            <p:nvPr/>
          </p:nvSpPr>
          <p:spPr bwMode="auto">
            <a:xfrm flipH="1">
              <a:off x="2524" y="1651"/>
              <a:ext cx="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7" name="Freeform 809"/>
            <p:cNvSpPr>
              <a:spLocks/>
            </p:cNvSpPr>
            <p:nvPr/>
          </p:nvSpPr>
          <p:spPr bwMode="auto">
            <a:xfrm>
              <a:off x="2435" y="2379"/>
              <a:ext cx="14" cy="5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100"/>
                </a:cxn>
                <a:cxn ang="0">
                  <a:pos x="27" y="4"/>
                </a:cxn>
                <a:cxn ang="0">
                  <a:pos x="11" y="0"/>
                </a:cxn>
                <a:cxn ang="0">
                  <a:pos x="0" y="100"/>
                </a:cxn>
              </a:cxnLst>
              <a:rect l="0" t="0" r="r" b="b"/>
              <a:pathLst>
                <a:path w="27" h="100">
                  <a:moveTo>
                    <a:pt x="0" y="100"/>
                  </a:moveTo>
                  <a:lnTo>
                    <a:pt x="0" y="100"/>
                  </a:lnTo>
                  <a:lnTo>
                    <a:pt x="27" y="4"/>
                  </a:lnTo>
                  <a:lnTo>
                    <a:pt x="1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8" name="Line 810"/>
            <p:cNvSpPr>
              <a:spLocks noChangeShapeType="1"/>
            </p:cNvSpPr>
            <p:nvPr/>
          </p:nvSpPr>
          <p:spPr bwMode="auto">
            <a:xfrm flipH="1" flipV="1">
              <a:off x="2441" y="2379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99" name="Line 811"/>
            <p:cNvSpPr>
              <a:spLocks noChangeShapeType="1"/>
            </p:cNvSpPr>
            <p:nvPr/>
          </p:nvSpPr>
          <p:spPr bwMode="auto">
            <a:xfrm flipH="1">
              <a:off x="2435" y="2379"/>
              <a:ext cx="6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0" name="Freeform 812"/>
            <p:cNvSpPr>
              <a:spLocks/>
            </p:cNvSpPr>
            <p:nvPr/>
          </p:nvSpPr>
          <p:spPr bwMode="auto">
            <a:xfrm>
              <a:off x="2441" y="2028"/>
              <a:ext cx="102" cy="353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16" y="707"/>
                </a:cxn>
                <a:cxn ang="0">
                  <a:pos x="204" y="23"/>
                </a:cxn>
                <a:cxn ang="0">
                  <a:pos x="83" y="0"/>
                </a:cxn>
                <a:cxn ang="0">
                  <a:pos x="0" y="703"/>
                </a:cxn>
              </a:cxnLst>
              <a:rect l="0" t="0" r="r" b="b"/>
              <a:pathLst>
                <a:path w="204" h="707">
                  <a:moveTo>
                    <a:pt x="0" y="703"/>
                  </a:moveTo>
                  <a:lnTo>
                    <a:pt x="16" y="707"/>
                  </a:lnTo>
                  <a:lnTo>
                    <a:pt x="204" y="23"/>
                  </a:lnTo>
                  <a:lnTo>
                    <a:pt x="83" y="0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1" name="Line 813"/>
            <p:cNvSpPr>
              <a:spLocks noChangeShapeType="1"/>
            </p:cNvSpPr>
            <p:nvPr/>
          </p:nvSpPr>
          <p:spPr bwMode="auto">
            <a:xfrm>
              <a:off x="2441" y="2379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2" name="Line 814"/>
            <p:cNvSpPr>
              <a:spLocks noChangeShapeType="1"/>
            </p:cNvSpPr>
            <p:nvPr/>
          </p:nvSpPr>
          <p:spPr bwMode="auto">
            <a:xfrm flipH="1" flipV="1">
              <a:off x="2482" y="2028"/>
              <a:ext cx="6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3" name="Line 815"/>
            <p:cNvSpPr>
              <a:spLocks noChangeShapeType="1"/>
            </p:cNvSpPr>
            <p:nvPr/>
          </p:nvSpPr>
          <p:spPr bwMode="auto">
            <a:xfrm flipH="1">
              <a:off x="2441" y="2028"/>
              <a:ext cx="41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4" name="Freeform 816"/>
            <p:cNvSpPr>
              <a:spLocks/>
            </p:cNvSpPr>
            <p:nvPr/>
          </p:nvSpPr>
          <p:spPr bwMode="auto">
            <a:xfrm>
              <a:off x="2482" y="1672"/>
              <a:ext cx="154" cy="367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121" y="735"/>
                </a:cxn>
                <a:cxn ang="0">
                  <a:pos x="307" y="54"/>
                </a:cxn>
                <a:cxn ang="0">
                  <a:pos x="246" y="29"/>
                </a:cxn>
                <a:cxn ang="0">
                  <a:pos x="82" y="0"/>
                </a:cxn>
                <a:cxn ang="0">
                  <a:pos x="0" y="712"/>
                </a:cxn>
              </a:cxnLst>
              <a:rect l="0" t="0" r="r" b="b"/>
              <a:pathLst>
                <a:path w="307" h="735">
                  <a:moveTo>
                    <a:pt x="0" y="712"/>
                  </a:moveTo>
                  <a:lnTo>
                    <a:pt x="121" y="735"/>
                  </a:lnTo>
                  <a:lnTo>
                    <a:pt x="307" y="54"/>
                  </a:lnTo>
                  <a:lnTo>
                    <a:pt x="246" y="29"/>
                  </a:lnTo>
                  <a:lnTo>
                    <a:pt x="82" y="0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5" name="Line 817"/>
            <p:cNvSpPr>
              <a:spLocks noChangeShapeType="1"/>
            </p:cNvSpPr>
            <p:nvPr/>
          </p:nvSpPr>
          <p:spPr bwMode="auto">
            <a:xfrm>
              <a:off x="2482" y="2028"/>
              <a:ext cx="6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6" name="Line 818"/>
            <p:cNvSpPr>
              <a:spLocks noChangeShapeType="1"/>
            </p:cNvSpPr>
            <p:nvPr/>
          </p:nvSpPr>
          <p:spPr bwMode="auto">
            <a:xfrm flipH="1" flipV="1">
              <a:off x="2605" y="1686"/>
              <a:ext cx="3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7" name="Line 819"/>
            <p:cNvSpPr>
              <a:spLocks noChangeShapeType="1"/>
            </p:cNvSpPr>
            <p:nvPr/>
          </p:nvSpPr>
          <p:spPr bwMode="auto">
            <a:xfrm flipH="1" flipV="1">
              <a:off x="2524" y="1672"/>
              <a:ext cx="8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8" name="Line 820"/>
            <p:cNvSpPr>
              <a:spLocks noChangeShapeType="1"/>
            </p:cNvSpPr>
            <p:nvPr/>
          </p:nvSpPr>
          <p:spPr bwMode="auto">
            <a:xfrm flipH="1">
              <a:off x="2482" y="1672"/>
              <a:ext cx="42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09" name="Freeform 821"/>
            <p:cNvSpPr>
              <a:spLocks/>
            </p:cNvSpPr>
            <p:nvPr/>
          </p:nvSpPr>
          <p:spPr bwMode="auto">
            <a:xfrm>
              <a:off x="2524" y="1651"/>
              <a:ext cx="81" cy="3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64" y="69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40"/>
                </a:cxn>
              </a:cxnLst>
              <a:rect l="0" t="0" r="r" b="b"/>
              <a:pathLst>
                <a:path w="164" h="69">
                  <a:moveTo>
                    <a:pt x="0" y="40"/>
                  </a:moveTo>
                  <a:lnTo>
                    <a:pt x="164" y="69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0" name="Line 822"/>
            <p:cNvSpPr>
              <a:spLocks noChangeShapeType="1"/>
            </p:cNvSpPr>
            <p:nvPr/>
          </p:nvSpPr>
          <p:spPr bwMode="auto">
            <a:xfrm>
              <a:off x="2524" y="1672"/>
              <a:ext cx="8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1" name="Line 823"/>
            <p:cNvSpPr>
              <a:spLocks noChangeShapeType="1"/>
            </p:cNvSpPr>
            <p:nvPr/>
          </p:nvSpPr>
          <p:spPr bwMode="auto">
            <a:xfrm flipH="1" flipV="1">
              <a:off x="2527" y="1651"/>
              <a:ext cx="7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2" name="Line 824"/>
            <p:cNvSpPr>
              <a:spLocks noChangeShapeType="1"/>
            </p:cNvSpPr>
            <p:nvPr/>
          </p:nvSpPr>
          <p:spPr bwMode="auto">
            <a:xfrm flipH="1">
              <a:off x="2524" y="1651"/>
              <a:ext cx="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3" name="Freeform 825"/>
            <p:cNvSpPr>
              <a:spLocks/>
            </p:cNvSpPr>
            <p:nvPr/>
          </p:nvSpPr>
          <p:spPr bwMode="auto">
            <a:xfrm>
              <a:off x="2435" y="2381"/>
              <a:ext cx="123" cy="152"/>
            </a:xfrm>
            <a:custGeom>
              <a:avLst/>
              <a:gdLst/>
              <a:ahLst/>
              <a:cxnLst>
                <a:cxn ang="0">
                  <a:pos x="217" y="303"/>
                </a:cxn>
                <a:cxn ang="0">
                  <a:pos x="217" y="303"/>
                </a:cxn>
                <a:cxn ang="0">
                  <a:pos x="0" y="96"/>
                </a:cxn>
                <a:cxn ang="0">
                  <a:pos x="27" y="0"/>
                </a:cxn>
                <a:cxn ang="0">
                  <a:pos x="246" y="42"/>
                </a:cxn>
                <a:cxn ang="0">
                  <a:pos x="217" y="303"/>
                </a:cxn>
              </a:cxnLst>
              <a:rect l="0" t="0" r="r" b="b"/>
              <a:pathLst>
                <a:path w="246" h="303">
                  <a:moveTo>
                    <a:pt x="217" y="303"/>
                  </a:moveTo>
                  <a:lnTo>
                    <a:pt x="217" y="303"/>
                  </a:lnTo>
                  <a:lnTo>
                    <a:pt x="0" y="96"/>
                  </a:lnTo>
                  <a:lnTo>
                    <a:pt x="27" y="0"/>
                  </a:lnTo>
                  <a:lnTo>
                    <a:pt x="246" y="42"/>
                  </a:lnTo>
                  <a:lnTo>
                    <a:pt x="217" y="30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4" name="Line 826"/>
            <p:cNvSpPr>
              <a:spLocks noChangeShapeType="1"/>
            </p:cNvSpPr>
            <p:nvPr/>
          </p:nvSpPr>
          <p:spPr bwMode="auto">
            <a:xfrm flipH="1" flipV="1">
              <a:off x="2435" y="2429"/>
              <a:ext cx="10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5" name="Line 827"/>
            <p:cNvSpPr>
              <a:spLocks noChangeShapeType="1"/>
            </p:cNvSpPr>
            <p:nvPr/>
          </p:nvSpPr>
          <p:spPr bwMode="auto">
            <a:xfrm>
              <a:off x="2449" y="2381"/>
              <a:ext cx="10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6" name="Line 828"/>
            <p:cNvSpPr>
              <a:spLocks noChangeShapeType="1"/>
            </p:cNvSpPr>
            <p:nvPr/>
          </p:nvSpPr>
          <p:spPr bwMode="auto">
            <a:xfrm flipH="1">
              <a:off x="2544" y="2402"/>
              <a:ext cx="14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7" name="Freeform 829"/>
            <p:cNvSpPr>
              <a:spLocks/>
            </p:cNvSpPr>
            <p:nvPr/>
          </p:nvSpPr>
          <p:spPr bwMode="auto">
            <a:xfrm>
              <a:off x="2449" y="2039"/>
              <a:ext cx="149" cy="363"/>
            </a:xfrm>
            <a:custGeom>
              <a:avLst/>
              <a:gdLst/>
              <a:ahLst/>
              <a:cxnLst>
                <a:cxn ang="0">
                  <a:pos x="219" y="726"/>
                </a:cxn>
                <a:cxn ang="0">
                  <a:pos x="0" y="684"/>
                </a:cxn>
                <a:cxn ang="0">
                  <a:pos x="188" y="0"/>
                </a:cxn>
                <a:cxn ang="0">
                  <a:pos x="297" y="20"/>
                </a:cxn>
                <a:cxn ang="0">
                  <a:pos x="219" y="726"/>
                </a:cxn>
              </a:cxnLst>
              <a:rect l="0" t="0" r="r" b="b"/>
              <a:pathLst>
                <a:path w="297" h="726">
                  <a:moveTo>
                    <a:pt x="219" y="726"/>
                  </a:moveTo>
                  <a:lnTo>
                    <a:pt x="0" y="684"/>
                  </a:lnTo>
                  <a:lnTo>
                    <a:pt x="188" y="0"/>
                  </a:lnTo>
                  <a:lnTo>
                    <a:pt x="297" y="20"/>
                  </a:lnTo>
                  <a:lnTo>
                    <a:pt x="219" y="7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8" name="Line 830"/>
            <p:cNvSpPr>
              <a:spLocks noChangeShapeType="1"/>
            </p:cNvSpPr>
            <p:nvPr/>
          </p:nvSpPr>
          <p:spPr bwMode="auto">
            <a:xfrm flipH="1" flipV="1">
              <a:off x="2449" y="2381"/>
              <a:ext cx="10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19" name="Line 831"/>
            <p:cNvSpPr>
              <a:spLocks noChangeShapeType="1"/>
            </p:cNvSpPr>
            <p:nvPr/>
          </p:nvSpPr>
          <p:spPr bwMode="auto">
            <a:xfrm>
              <a:off x="2543" y="2039"/>
              <a:ext cx="5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0" name="Line 832"/>
            <p:cNvSpPr>
              <a:spLocks noChangeShapeType="1"/>
            </p:cNvSpPr>
            <p:nvPr/>
          </p:nvSpPr>
          <p:spPr bwMode="auto">
            <a:xfrm flipH="1">
              <a:off x="2558" y="2049"/>
              <a:ext cx="40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1" name="Freeform 833"/>
            <p:cNvSpPr>
              <a:spLocks/>
            </p:cNvSpPr>
            <p:nvPr/>
          </p:nvSpPr>
          <p:spPr bwMode="auto">
            <a:xfrm>
              <a:off x="2543" y="1698"/>
              <a:ext cx="93" cy="351"/>
            </a:xfrm>
            <a:custGeom>
              <a:avLst/>
              <a:gdLst/>
              <a:ahLst/>
              <a:cxnLst>
                <a:cxn ang="0">
                  <a:pos x="109" y="701"/>
                </a:cxn>
                <a:cxn ang="0">
                  <a:pos x="0" y="681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09" y="701"/>
                </a:cxn>
              </a:cxnLst>
              <a:rect l="0" t="0" r="r" b="b"/>
              <a:pathLst>
                <a:path w="186" h="701">
                  <a:moveTo>
                    <a:pt x="109" y="701"/>
                  </a:moveTo>
                  <a:lnTo>
                    <a:pt x="0" y="681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09" y="70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2" name="Line 834"/>
            <p:cNvSpPr>
              <a:spLocks noChangeShapeType="1"/>
            </p:cNvSpPr>
            <p:nvPr/>
          </p:nvSpPr>
          <p:spPr bwMode="auto">
            <a:xfrm flipH="1" flipV="1">
              <a:off x="2543" y="2039"/>
              <a:ext cx="5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3" name="Line 835"/>
            <p:cNvSpPr>
              <a:spLocks noChangeShapeType="1"/>
            </p:cNvSpPr>
            <p:nvPr/>
          </p:nvSpPr>
          <p:spPr bwMode="auto">
            <a:xfrm flipH="1">
              <a:off x="2598" y="1698"/>
              <a:ext cx="38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4" name="Freeform 836"/>
            <p:cNvSpPr>
              <a:spLocks/>
            </p:cNvSpPr>
            <p:nvPr/>
          </p:nvSpPr>
          <p:spPr bwMode="auto">
            <a:xfrm>
              <a:off x="2544" y="2402"/>
              <a:ext cx="28" cy="131"/>
            </a:xfrm>
            <a:custGeom>
              <a:avLst/>
              <a:gdLst/>
              <a:ahLst/>
              <a:cxnLst>
                <a:cxn ang="0">
                  <a:pos x="0" y="261"/>
                </a:cxn>
                <a:cxn ang="0">
                  <a:pos x="0" y="261"/>
                </a:cxn>
                <a:cxn ang="0">
                  <a:pos x="29" y="0"/>
                </a:cxn>
                <a:cxn ang="0">
                  <a:pos x="55" y="10"/>
                </a:cxn>
                <a:cxn ang="0">
                  <a:pos x="0" y="261"/>
                </a:cxn>
              </a:cxnLst>
              <a:rect l="0" t="0" r="r" b="b"/>
              <a:pathLst>
                <a:path w="55" h="261">
                  <a:moveTo>
                    <a:pt x="0" y="261"/>
                  </a:moveTo>
                  <a:lnTo>
                    <a:pt x="0" y="261"/>
                  </a:lnTo>
                  <a:lnTo>
                    <a:pt x="29" y="0"/>
                  </a:lnTo>
                  <a:lnTo>
                    <a:pt x="55" y="1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5" name="Line 837"/>
            <p:cNvSpPr>
              <a:spLocks noChangeShapeType="1"/>
            </p:cNvSpPr>
            <p:nvPr/>
          </p:nvSpPr>
          <p:spPr bwMode="auto">
            <a:xfrm flipV="1">
              <a:off x="2544" y="2402"/>
              <a:ext cx="14" cy="1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6" name="Line 838"/>
            <p:cNvSpPr>
              <a:spLocks noChangeShapeType="1"/>
            </p:cNvSpPr>
            <p:nvPr/>
          </p:nvSpPr>
          <p:spPr bwMode="auto">
            <a:xfrm>
              <a:off x="2558" y="2402"/>
              <a:ext cx="1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7" name="Freeform 839"/>
            <p:cNvSpPr>
              <a:spLocks/>
            </p:cNvSpPr>
            <p:nvPr/>
          </p:nvSpPr>
          <p:spPr bwMode="auto">
            <a:xfrm>
              <a:off x="2558" y="2049"/>
              <a:ext cx="92" cy="358"/>
            </a:xfrm>
            <a:custGeom>
              <a:avLst/>
              <a:gdLst/>
              <a:ahLst/>
              <a:cxnLst>
                <a:cxn ang="0">
                  <a:pos x="26" y="716"/>
                </a:cxn>
                <a:cxn ang="0">
                  <a:pos x="0" y="706"/>
                </a:cxn>
                <a:cxn ang="0">
                  <a:pos x="78" y="0"/>
                </a:cxn>
                <a:cxn ang="0">
                  <a:pos x="184" y="27"/>
                </a:cxn>
                <a:cxn ang="0">
                  <a:pos x="26" y="716"/>
                </a:cxn>
              </a:cxnLst>
              <a:rect l="0" t="0" r="r" b="b"/>
              <a:pathLst>
                <a:path w="184" h="716">
                  <a:moveTo>
                    <a:pt x="26" y="716"/>
                  </a:moveTo>
                  <a:lnTo>
                    <a:pt x="0" y="706"/>
                  </a:lnTo>
                  <a:lnTo>
                    <a:pt x="78" y="0"/>
                  </a:lnTo>
                  <a:lnTo>
                    <a:pt x="184" y="27"/>
                  </a:lnTo>
                  <a:lnTo>
                    <a:pt x="26" y="71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8" name="Line 840"/>
            <p:cNvSpPr>
              <a:spLocks noChangeShapeType="1"/>
            </p:cNvSpPr>
            <p:nvPr/>
          </p:nvSpPr>
          <p:spPr bwMode="auto">
            <a:xfrm flipH="1" flipV="1">
              <a:off x="2558" y="2402"/>
              <a:ext cx="1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29" name="Line 841"/>
            <p:cNvSpPr>
              <a:spLocks noChangeShapeType="1"/>
            </p:cNvSpPr>
            <p:nvPr/>
          </p:nvSpPr>
          <p:spPr bwMode="auto">
            <a:xfrm flipV="1">
              <a:off x="2558" y="2049"/>
              <a:ext cx="40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0" name="Line 842"/>
            <p:cNvSpPr>
              <a:spLocks noChangeShapeType="1"/>
            </p:cNvSpPr>
            <p:nvPr/>
          </p:nvSpPr>
          <p:spPr bwMode="auto">
            <a:xfrm>
              <a:off x="2598" y="2049"/>
              <a:ext cx="5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1" name="Freeform 843"/>
            <p:cNvSpPr>
              <a:spLocks/>
            </p:cNvSpPr>
            <p:nvPr/>
          </p:nvSpPr>
          <p:spPr bwMode="auto">
            <a:xfrm>
              <a:off x="2598" y="1693"/>
              <a:ext cx="131" cy="369"/>
            </a:xfrm>
            <a:custGeom>
              <a:avLst/>
              <a:gdLst/>
              <a:ahLst/>
              <a:cxnLst>
                <a:cxn ang="0">
                  <a:pos x="106" y="740"/>
                </a:cxn>
                <a:cxn ang="0">
                  <a:pos x="0" y="713"/>
                </a:cxn>
                <a:cxn ang="0">
                  <a:pos x="77" y="12"/>
                </a:cxn>
                <a:cxn ang="0">
                  <a:pos x="96" y="0"/>
                </a:cxn>
                <a:cxn ang="0">
                  <a:pos x="263" y="39"/>
                </a:cxn>
                <a:cxn ang="0">
                  <a:pos x="106" y="740"/>
                </a:cxn>
              </a:cxnLst>
              <a:rect l="0" t="0" r="r" b="b"/>
              <a:pathLst>
                <a:path w="263" h="740">
                  <a:moveTo>
                    <a:pt x="106" y="740"/>
                  </a:moveTo>
                  <a:lnTo>
                    <a:pt x="0" y="713"/>
                  </a:lnTo>
                  <a:lnTo>
                    <a:pt x="77" y="12"/>
                  </a:lnTo>
                  <a:lnTo>
                    <a:pt x="96" y="0"/>
                  </a:lnTo>
                  <a:lnTo>
                    <a:pt x="263" y="39"/>
                  </a:lnTo>
                  <a:lnTo>
                    <a:pt x="106" y="7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2" name="Line 844"/>
            <p:cNvSpPr>
              <a:spLocks noChangeShapeType="1"/>
            </p:cNvSpPr>
            <p:nvPr/>
          </p:nvSpPr>
          <p:spPr bwMode="auto">
            <a:xfrm flipH="1" flipV="1">
              <a:off x="2598" y="2049"/>
              <a:ext cx="5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3" name="Line 845"/>
            <p:cNvSpPr>
              <a:spLocks noChangeShapeType="1"/>
            </p:cNvSpPr>
            <p:nvPr/>
          </p:nvSpPr>
          <p:spPr bwMode="auto">
            <a:xfrm flipV="1">
              <a:off x="2598" y="1698"/>
              <a:ext cx="38" cy="3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4" name="Line 846"/>
            <p:cNvSpPr>
              <a:spLocks noChangeShapeType="1"/>
            </p:cNvSpPr>
            <p:nvPr/>
          </p:nvSpPr>
          <p:spPr bwMode="auto">
            <a:xfrm flipV="1">
              <a:off x="2636" y="1693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5" name="Line 847"/>
            <p:cNvSpPr>
              <a:spLocks noChangeShapeType="1"/>
            </p:cNvSpPr>
            <p:nvPr/>
          </p:nvSpPr>
          <p:spPr bwMode="auto">
            <a:xfrm>
              <a:off x="2646" y="1693"/>
              <a:ext cx="8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6" name="Freeform 848"/>
            <p:cNvSpPr>
              <a:spLocks/>
            </p:cNvSpPr>
            <p:nvPr/>
          </p:nvSpPr>
          <p:spPr bwMode="auto">
            <a:xfrm>
              <a:off x="2646" y="1627"/>
              <a:ext cx="102" cy="85"/>
            </a:xfrm>
            <a:custGeom>
              <a:avLst/>
              <a:gdLst/>
              <a:ahLst/>
              <a:cxnLst>
                <a:cxn ang="0">
                  <a:pos x="167" y="169"/>
                </a:cxn>
                <a:cxn ang="0">
                  <a:pos x="0" y="13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67" y="169"/>
                </a:cxn>
              </a:cxnLst>
              <a:rect l="0" t="0" r="r" b="b"/>
              <a:pathLst>
                <a:path w="206" h="169">
                  <a:moveTo>
                    <a:pt x="167" y="169"/>
                  </a:moveTo>
                  <a:lnTo>
                    <a:pt x="0" y="13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67" y="16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7" name="Line 849"/>
            <p:cNvSpPr>
              <a:spLocks noChangeShapeType="1"/>
            </p:cNvSpPr>
            <p:nvPr/>
          </p:nvSpPr>
          <p:spPr bwMode="auto">
            <a:xfrm flipH="1" flipV="1">
              <a:off x="2646" y="1693"/>
              <a:ext cx="8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8" name="Line 850"/>
            <p:cNvSpPr>
              <a:spLocks noChangeShapeType="1"/>
            </p:cNvSpPr>
            <p:nvPr/>
          </p:nvSpPr>
          <p:spPr bwMode="auto">
            <a:xfrm flipV="1">
              <a:off x="2646" y="1627"/>
              <a:ext cx="102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39" name="Freeform 851"/>
            <p:cNvSpPr>
              <a:spLocks/>
            </p:cNvSpPr>
            <p:nvPr/>
          </p:nvSpPr>
          <p:spPr bwMode="auto">
            <a:xfrm>
              <a:off x="2544" y="2407"/>
              <a:ext cx="123" cy="156"/>
            </a:xfrm>
            <a:custGeom>
              <a:avLst/>
              <a:gdLst/>
              <a:ahLst/>
              <a:cxnLst>
                <a:cxn ang="0">
                  <a:pos x="219" y="313"/>
                </a:cxn>
                <a:cxn ang="0">
                  <a:pos x="219" y="313"/>
                </a:cxn>
                <a:cxn ang="0">
                  <a:pos x="0" y="251"/>
                </a:cxn>
                <a:cxn ang="0">
                  <a:pos x="55" y="0"/>
                </a:cxn>
                <a:cxn ang="0">
                  <a:pos x="245" y="44"/>
                </a:cxn>
                <a:cxn ang="0">
                  <a:pos x="219" y="313"/>
                </a:cxn>
              </a:cxnLst>
              <a:rect l="0" t="0" r="r" b="b"/>
              <a:pathLst>
                <a:path w="245" h="313">
                  <a:moveTo>
                    <a:pt x="219" y="313"/>
                  </a:moveTo>
                  <a:lnTo>
                    <a:pt x="219" y="313"/>
                  </a:lnTo>
                  <a:lnTo>
                    <a:pt x="0" y="251"/>
                  </a:lnTo>
                  <a:lnTo>
                    <a:pt x="55" y="0"/>
                  </a:lnTo>
                  <a:lnTo>
                    <a:pt x="245" y="44"/>
                  </a:lnTo>
                  <a:lnTo>
                    <a:pt x="219" y="31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0" name="Line 852"/>
            <p:cNvSpPr>
              <a:spLocks noChangeShapeType="1"/>
            </p:cNvSpPr>
            <p:nvPr/>
          </p:nvSpPr>
          <p:spPr bwMode="auto">
            <a:xfrm flipH="1" flipV="1">
              <a:off x="2544" y="2533"/>
              <a:ext cx="109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1" name="Line 853"/>
            <p:cNvSpPr>
              <a:spLocks noChangeShapeType="1"/>
            </p:cNvSpPr>
            <p:nvPr/>
          </p:nvSpPr>
          <p:spPr bwMode="auto">
            <a:xfrm>
              <a:off x="2572" y="2407"/>
              <a:ext cx="9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2" name="Line 854"/>
            <p:cNvSpPr>
              <a:spLocks noChangeShapeType="1"/>
            </p:cNvSpPr>
            <p:nvPr/>
          </p:nvSpPr>
          <p:spPr bwMode="auto">
            <a:xfrm flipH="1">
              <a:off x="2653" y="2429"/>
              <a:ext cx="14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3" name="Freeform 855"/>
            <p:cNvSpPr>
              <a:spLocks/>
            </p:cNvSpPr>
            <p:nvPr/>
          </p:nvSpPr>
          <p:spPr bwMode="auto">
            <a:xfrm>
              <a:off x="2572" y="2062"/>
              <a:ext cx="131" cy="367"/>
            </a:xfrm>
            <a:custGeom>
              <a:avLst/>
              <a:gdLst/>
              <a:ahLst/>
              <a:cxnLst>
                <a:cxn ang="0">
                  <a:pos x="190" y="733"/>
                </a:cxn>
                <a:cxn ang="0">
                  <a:pos x="0" y="689"/>
                </a:cxn>
                <a:cxn ang="0">
                  <a:pos x="158" y="0"/>
                </a:cxn>
                <a:cxn ang="0">
                  <a:pos x="263" y="21"/>
                </a:cxn>
                <a:cxn ang="0">
                  <a:pos x="190" y="733"/>
                </a:cxn>
              </a:cxnLst>
              <a:rect l="0" t="0" r="r" b="b"/>
              <a:pathLst>
                <a:path w="263" h="733">
                  <a:moveTo>
                    <a:pt x="190" y="733"/>
                  </a:moveTo>
                  <a:lnTo>
                    <a:pt x="0" y="689"/>
                  </a:lnTo>
                  <a:lnTo>
                    <a:pt x="158" y="0"/>
                  </a:lnTo>
                  <a:lnTo>
                    <a:pt x="263" y="21"/>
                  </a:lnTo>
                  <a:lnTo>
                    <a:pt x="190" y="73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4" name="Line 856"/>
            <p:cNvSpPr>
              <a:spLocks noChangeShapeType="1"/>
            </p:cNvSpPr>
            <p:nvPr/>
          </p:nvSpPr>
          <p:spPr bwMode="auto">
            <a:xfrm flipH="1" flipV="1">
              <a:off x="2572" y="2407"/>
              <a:ext cx="9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5" name="Line 857"/>
            <p:cNvSpPr>
              <a:spLocks noChangeShapeType="1"/>
            </p:cNvSpPr>
            <p:nvPr/>
          </p:nvSpPr>
          <p:spPr bwMode="auto">
            <a:xfrm>
              <a:off x="2650" y="2062"/>
              <a:ext cx="5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6" name="Line 858"/>
            <p:cNvSpPr>
              <a:spLocks noChangeShapeType="1"/>
            </p:cNvSpPr>
            <p:nvPr/>
          </p:nvSpPr>
          <p:spPr bwMode="auto">
            <a:xfrm flipH="1">
              <a:off x="2667" y="2073"/>
              <a:ext cx="36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7" name="Freeform 859"/>
            <p:cNvSpPr>
              <a:spLocks/>
            </p:cNvSpPr>
            <p:nvPr/>
          </p:nvSpPr>
          <p:spPr bwMode="auto">
            <a:xfrm>
              <a:off x="2650" y="1712"/>
              <a:ext cx="90" cy="361"/>
            </a:xfrm>
            <a:custGeom>
              <a:avLst/>
              <a:gdLst/>
              <a:ahLst/>
              <a:cxnLst>
                <a:cxn ang="0">
                  <a:pos x="105" y="722"/>
                </a:cxn>
                <a:cxn ang="0">
                  <a:pos x="0" y="701"/>
                </a:cxn>
                <a:cxn ang="0">
                  <a:pos x="157" y="0"/>
                </a:cxn>
                <a:cxn ang="0">
                  <a:pos x="178" y="4"/>
                </a:cxn>
                <a:cxn ang="0">
                  <a:pos x="105" y="722"/>
                </a:cxn>
              </a:cxnLst>
              <a:rect l="0" t="0" r="r" b="b"/>
              <a:pathLst>
                <a:path w="178" h="722">
                  <a:moveTo>
                    <a:pt x="105" y="722"/>
                  </a:moveTo>
                  <a:lnTo>
                    <a:pt x="0" y="701"/>
                  </a:lnTo>
                  <a:lnTo>
                    <a:pt x="157" y="0"/>
                  </a:lnTo>
                  <a:lnTo>
                    <a:pt x="178" y="4"/>
                  </a:lnTo>
                  <a:lnTo>
                    <a:pt x="105" y="72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8" name="Line 860"/>
            <p:cNvSpPr>
              <a:spLocks noChangeShapeType="1"/>
            </p:cNvSpPr>
            <p:nvPr/>
          </p:nvSpPr>
          <p:spPr bwMode="auto">
            <a:xfrm flipH="1" flipV="1">
              <a:off x="2650" y="2062"/>
              <a:ext cx="5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9" name="Line 861"/>
            <p:cNvSpPr>
              <a:spLocks noChangeShapeType="1"/>
            </p:cNvSpPr>
            <p:nvPr/>
          </p:nvSpPr>
          <p:spPr bwMode="auto">
            <a:xfrm>
              <a:off x="2729" y="171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0" name="Line 862"/>
            <p:cNvSpPr>
              <a:spLocks noChangeShapeType="1"/>
            </p:cNvSpPr>
            <p:nvPr/>
          </p:nvSpPr>
          <p:spPr bwMode="auto">
            <a:xfrm flipH="1">
              <a:off x="2703" y="1714"/>
              <a:ext cx="37" cy="3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1" name="Freeform 863"/>
            <p:cNvSpPr>
              <a:spLocks/>
            </p:cNvSpPr>
            <p:nvPr/>
          </p:nvSpPr>
          <p:spPr bwMode="auto">
            <a:xfrm>
              <a:off x="2729" y="1627"/>
              <a:ext cx="19" cy="87"/>
            </a:xfrm>
            <a:custGeom>
              <a:avLst/>
              <a:gdLst/>
              <a:ahLst/>
              <a:cxnLst>
                <a:cxn ang="0">
                  <a:pos x="21" y="173"/>
                </a:cxn>
                <a:cxn ang="0">
                  <a:pos x="0" y="169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21" y="173"/>
                </a:cxn>
              </a:cxnLst>
              <a:rect l="0" t="0" r="r" b="b"/>
              <a:pathLst>
                <a:path w="39" h="173">
                  <a:moveTo>
                    <a:pt x="21" y="173"/>
                  </a:moveTo>
                  <a:lnTo>
                    <a:pt x="0" y="169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1" y="17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2" name="Line 864"/>
            <p:cNvSpPr>
              <a:spLocks noChangeShapeType="1"/>
            </p:cNvSpPr>
            <p:nvPr/>
          </p:nvSpPr>
          <p:spPr bwMode="auto">
            <a:xfrm flipH="1" flipV="1">
              <a:off x="2729" y="171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3" name="Line 865"/>
            <p:cNvSpPr>
              <a:spLocks noChangeShapeType="1"/>
            </p:cNvSpPr>
            <p:nvPr/>
          </p:nvSpPr>
          <p:spPr bwMode="auto">
            <a:xfrm flipH="1">
              <a:off x="2740" y="1627"/>
              <a:ext cx="8" cy="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4" name="Freeform 866"/>
            <p:cNvSpPr>
              <a:spLocks/>
            </p:cNvSpPr>
            <p:nvPr/>
          </p:nvSpPr>
          <p:spPr bwMode="auto">
            <a:xfrm>
              <a:off x="2653" y="2429"/>
              <a:ext cx="28" cy="13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26" y="0"/>
                </a:cxn>
                <a:cxn ang="0">
                  <a:pos x="55" y="8"/>
                </a:cxn>
                <a:cxn ang="0">
                  <a:pos x="0" y="269"/>
                </a:cxn>
              </a:cxnLst>
              <a:rect l="0" t="0" r="r" b="b"/>
              <a:pathLst>
                <a:path w="55" h="269">
                  <a:moveTo>
                    <a:pt x="0" y="269"/>
                  </a:moveTo>
                  <a:lnTo>
                    <a:pt x="0" y="269"/>
                  </a:lnTo>
                  <a:lnTo>
                    <a:pt x="26" y="0"/>
                  </a:lnTo>
                  <a:lnTo>
                    <a:pt x="55" y="8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5" name="Line 867"/>
            <p:cNvSpPr>
              <a:spLocks noChangeShapeType="1"/>
            </p:cNvSpPr>
            <p:nvPr/>
          </p:nvSpPr>
          <p:spPr bwMode="auto">
            <a:xfrm flipV="1">
              <a:off x="2653" y="2429"/>
              <a:ext cx="14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6" name="Line 868"/>
            <p:cNvSpPr>
              <a:spLocks noChangeShapeType="1"/>
            </p:cNvSpPr>
            <p:nvPr/>
          </p:nvSpPr>
          <p:spPr bwMode="auto">
            <a:xfrm>
              <a:off x="2667" y="2429"/>
              <a:ext cx="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7" name="Freeform 869"/>
            <p:cNvSpPr>
              <a:spLocks/>
            </p:cNvSpPr>
            <p:nvPr/>
          </p:nvSpPr>
          <p:spPr bwMode="auto">
            <a:xfrm>
              <a:off x="2667" y="2073"/>
              <a:ext cx="88" cy="360"/>
            </a:xfrm>
            <a:custGeom>
              <a:avLst/>
              <a:gdLst/>
              <a:ahLst/>
              <a:cxnLst>
                <a:cxn ang="0">
                  <a:pos x="29" y="720"/>
                </a:cxn>
                <a:cxn ang="0">
                  <a:pos x="0" y="712"/>
                </a:cxn>
                <a:cxn ang="0">
                  <a:pos x="73" y="0"/>
                </a:cxn>
                <a:cxn ang="0">
                  <a:pos x="177" y="25"/>
                </a:cxn>
                <a:cxn ang="0">
                  <a:pos x="29" y="720"/>
                </a:cxn>
              </a:cxnLst>
              <a:rect l="0" t="0" r="r" b="b"/>
              <a:pathLst>
                <a:path w="177" h="720">
                  <a:moveTo>
                    <a:pt x="29" y="720"/>
                  </a:moveTo>
                  <a:lnTo>
                    <a:pt x="0" y="712"/>
                  </a:lnTo>
                  <a:lnTo>
                    <a:pt x="73" y="0"/>
                  </a:lnTo>
                  <a:lnTo>
                    <a:pt x="177" y="25"/>
                  </a:lnTo>
                  <a:lnTo>
                    <a:pt x="29" y="72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8" name="Line 870"/>
            <p:cNvSpPr>
              <a:spLocks noChangeShapeType="1"/>
            </p:cNvSpPr>
            <p:nvPr/>
          </p:nvSpPr>
          <p:spPr bwMode="auto">
            <a:xfrm flipH="1" flipV="1">
              <a:off x="2667" y="2429"/>
              <a:ext cx="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59" name="Line 871"/>
            <p:cNvSpPr>
              <a:spLocks noChangeShapeType="1"/>
            </p:cNvSpPr>
            <p:nvPr/>
          </p:nvSpPr>
          <p:spPr bwMode="auto">
            <a:xfrm flipV="1">
              <a:off x="2667" y="2073"/>
              <a:ext cx="36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0" name="Line 872"/>
            <p:cNvSpPr>
              <a:spLocks noChangeShapeType="1"/>
            </p:cNvSpPr>
            <p:nvPr/>
          </p:nvSpPr>
          <p:spPr bwMode="auto">
            <a:xfrm>
              <a:off x="2703" y="2073"/>
              <a:ext cx="52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1" name="Freeform 873"/>
            <p:cNvSpPr>
              <a:spLocks/>
            </p:cNvSpPr>
            <p:nvPr/>
          </p:nvSpPr>
          <p:spPr bwMode="auto">
            <a:xfrm>
              <a:off x="2703" y="1714"/>
              <a:ext cx="128" cy="371"/>
            </a:xfrm>
            <a:custGeom>
              <a:avLst/>
              <a:gdLst/>
              <a:ahLst/>
              <a:cxnLst>
                <a:cxn ang="0">
                  <a:pos x="104" y="743"/>
                </a:cxn>
                <a:cxn ang="0">
                  <a:pos x="0" y="718"/>
                </a:cxn>
                <a:cxn ang="0">
                  <a:pos x="73" y="0"/>
                </a:cxn>
                <a:cxn ang="0">
                  <a:pos x="256" y="38"/>
                </a:cxn>
                <a:cxn ang="0">
                  <a:pos x="104" y="743"/>
                </a:cxn>
              </a:cxnLst>
              <a:rect l="0" t="0" r="r" b="b"/>
              <a:pathLst>
                <a:path w="256" h="743">
                  <a:moveTo>
                    <a:pt x="104" y="743"/>
                  </a:moveTo>
                  <a:lnTo>
                    <a:pt x="0" y="718"/>
                  </a:lnTo>
                  <a:lnTo>
                    <a:pt x="73" y="0"/>
                  </a:lnTo>
                  <a:lnTo>
                    <a:pt x="256" y="38"/>
                  </a:lnTo>
                  <a:lnTo>
                    <a:pt x="104" y="7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2" name="Line 874"/>
            <p:cNvSpPr>
              <a:spLocks noChangeShapeType="1"/>
            </p:cNvSpPr>
            <p:nvPr/>
          </p:nvSpPr>
          <p:spPr bwMode="auto">
            <a:xfrm flipH="1" flipV="1">
              <a:off x="2703" y="2073"/>
              <a:ext cx="52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3" name="Line 875"/>
            <p:cNvSpPr>
              <a:spLocks noChangeShapeType="1"/>
            </p:cNvSpPr>
            <p:nvPr/>
          </p:nvSpPr>
          <p:spPr bwMode="auto">
            <a:xfrm flipV="1">
              <a:off x="2703" y="1714"/>
              <a:ext cx="37" cy="3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4" name="Line 876"/>
            <p:cNvSpPr>
              <a:spLocks noChangeShapeType="1"/>
            </p:cNvSpPr>
            <p:nvPr/>
          </p:nvSpPr>
          <p:spPr bwMode="auto">
            <a:xfrm>
              <a:off x="2740" y="1714"/>
              <a:ext cx="9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5" name="Freeform 877"/>
            <p:cNvSpPr>
              <a:spLocks/>
            </p:cNvSpPr>
            <p:nvPr/>
          </p:nvSpPr>
          <p:spPr bwMode="auto">
            <a:xfrm>
              <a:off x="2740" y="1581"/>
              <a:ext cx="124" cy="152"/>
            </a:xfrm>
            <a:custGeom>
              <a:avLst/>
              <a:gdLst/>
              <a:ahLst/>
              <a:cxnLst>
                <a:cxn ang="0">
                  <a:pos x="183" y="303"/>
                </a:cxn>
                <a:cxn ang="0">
                  <a:pos x="0" y="265"/>
                </a:cxn>
                <a:cxn ang="0">
                  <a:pos x="18" y="92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183" y="303"/>
                </a:cxn>
              </a:cxnLst>
              <a:rect l="0" t="0" r="r" b="b"/>
              <a:pathLst>
                <a:path w="248" h="303">
                  <a:moveTo>
                    <a:pt x="183" y="303"/>
                  </a:moveTo>
                  <a:lnTo>
                    <a:pt x="0" y="265"/>
                  </a:lnTo>
                  <a:lnTo>
                    <a:pt x="18" y="9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183" y="30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6" name="Line 878"/>
            <p:cNvSpPr>
              <a:spLocks noChangeShapeType="1"/>
            </p:cNvSpPr>
            <p:nvPr/>
          </p:nvSpPr>
          <p:spPr bwMode="auto">
            <a:xfrm flipH="1" flipV="1">
              <a:off x="2740" y="1714"/>
              <a:ext cx="9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7" name="Line 879"/>
            <p:cNvSpPr>
              <a:spLocks noChangeShapeType="1"/>
            </p:cNvSpPr>
            <p:nvPr/>
          </p:nvSpPr>
          <p:spPr bwMode="auto">
            <a:xfrm flipV="1">
              <a:off x="2740" y="1627"/>
              <a:ext cx="8" cy="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8" name="Line 880"/>
            <p:cNvSpPr>
              <a:spLocks noChangeShapeType="1"/>
            </p:cNvSpPr>
            <p:nvPr/>
          </p:nvSpPr>
          <p:spPr bwMode="auto">
            <a:xfrm flipV="1">
              <a:off x="2748" y="1581"/>
              <a:ext cx="116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9" name="Freeform 881"/>
            <p:cNvSpPr>
              <a:spLocks/>
            </p:cNvSpPr>
            <p:nvPr/>
          </p:nvSpPr>
          <p:spPr bwMode="auto">
            <a:xfrm>
              <a:off x="2653" y="2433"/>
              <a:ext cx="125" cy="160"/>
            </a:xfrm>
            <a:custGeom>
              <a:avLst/>
              <a:gdLst/>
              <a:ahLst/>
              <a:cxnLst>
                <a:cxn ang="0">
                  <a:pos x="222" y="320"/>
                </a:cxn>
                <a:cxn ang="0">
                  <a:pos x="222" y="320"/>
                </a:cxn>
                <a:cxn ang="0">
                  <a:pos x="0" y="261"/>
                </a:cxn>
                <a:cxn ang="0">
                  <a:pos x="55" y="0"/>
                </a:cxn>
                <a:cxn ang="0">
                  <a:pos x="249" y="46"/>
                </a:cxn>
                <a:cxn ang="0">
                  <a:pos x="222" y="320"/>
                </a:cxn>
              </a:cxnLst>
              <a:rect l="0" t="0" r="r" b="b"/>
              <a:pathLst>
                <a:path w="249" h="320">
                  <a:moveTo>
                    <a:pt x="222" y="320"/>
                  </a:moveTo>
                  <a:lnTo>
                    <a:pt x="222" y="320"/>
                  </a:lnTo>
                  <a:lnTo>
                    <a:pt x="0" y="261"/>
                  </a:lnTo>
                  <a:lnTo>
                    <a:pt x="55" y="0"/>
                  </a:lnTo>
                  <a:lnTo>
                    <a:pt x="249" y="46"/>
                  </a:lnTo>
                  <a:lnTo>
                    <a:pt x="222" y="32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0" name="Line 882"/>
            <p:cNvSpPr>
              <a:spLocks noChangeShapeType="1"/>
            </p:cNvSpPr>
            <p:nvPr/>
          </p:nvSpPr>
          <p:spPr bwMode="auto">
            <a:xfrm flipH="1" flipV="1">
              <a:off x="2653" y="2563"/>
              <a:ext cx="112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1" name="Line 883"/>
            <p:cNvSpPr>
              <a:spLocks noChangeShapeType="1"/>
            </p:cNvSpPr>
            <p:nvPr/>
          </p:nvSpPr>
          <p:spPr bwMode="auto">
            <a:xfrm>
              <a:off x="2681" y="2433"/>
              <a:ext cx="9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2" name="Line 884"/>
            <p:cNvSpPr>
              <a:spLocks noChangeShapeType="1"/>
            </p:cNvSpPr>
            <p:nvPr/>
          </p:nvSpPr>
          <p:spPr bwMode="auto">
            <a:xfrm flipH="1">
              <a:off x="2765" y="2456"/>
              <a:ext cx="13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3" name="Freeform 885"/>
            <p:cNvSpPr>
              <a:spLocks/>
            </p:cNvSpPr>
            <p:nvPr/>
          </p:nvSpPr>
          <p:spPr bwMode="auto">
            <a:xfrm>
              <a:off x="2681" y="2085"/>
              <a:ext cx="132" cy="371"/>
            </a:xfrm>
            <a:custGeom>
              <a:avLst/>
              <a:gdLst/>
              <a:ahLst/>
              <a:cxnLst>
                <a:cxn ang="0">
                  <a:pos x="194" y="741"/>
                </a:cxn>
                <a:cxn ang="0">
                  <a:pos x="0" y="695"/>
                </a:cxn>
                <a:cxn ang="0">
                  <a:pos x="148" y="0"/>
                </a:cxn>
                <a:cxn ang="0">
                  <a:pos x="263" y="25"/>
                </a:cxn>
                <a:cxn ang="0">
                  <a:pos x="194" y="741"/>
                </a:cxn>
              </a:cxnLst>
              <a:rect l="0" t="0" r="r" b="b"/>
              <a:pathLst>
                <a:path w="263" h="741">
                  <a:moveTo>
                    <a:pt x="194" y="741"/>
                  </a:moveTo>
                  <a:lnTo>
                    <a:pt x="0" y="695"/>
                  </a:lnTo>
                  <a:lnTo>
                    <a:pt x="148" y="0"/>
                  </a:lnTo>
                  <a:lnTo>
                    <a:pt x="263" y="25"/>
                  </a:lnTo>
                  <a:lnTo>
                    <a:pt x="194" y="74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4" name="Line 886"/>
            <p:cNvSpPr>
              <a:spLocks noChangeShapeType="1"/>
            </p:cNvSpPr>
            <p:nvPr/>
          </p:nvSpPr>
          <p:spPr bwMode="auto">
            <a:xfrm flipH="1" flipV="1">
              <a:off x="2681" y="2433"/>
              <a:ext cx="9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5" name="Line 887"/>
            <p:cNvSpPr>
              <a:spLocks noChangeShapeType="1"/>
            </p:cNvSpPr>
            <p:nvPr/>
          </p:nvSpPr>
          <p:spPr bwMode="auto">
            <a:xfrm>
              <a:off x="2755" y="2085"/>
              <a:ext cx="58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6" name="Line 888"/>
            <p:cNvSpPr>
              <a:spLocks noChangeShapeType="1"/>
            </p:cNvSpPr>
            <p:nvPr/>
          </p:nvSpPr>
          <p:spPr bwMode="auto">
            <a:xfrm flipH="1">
              <a:off x="2778" y="2098"/>
              <a:ext cx="35" cy="3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7" name="Freeform 889"/>
            <p:cNvSpPr>
              <a:spLocks/>
            </p:cNvSpPr>
            <p:nvPr/>
          </p:nvSpPr>
          <p:spPr bwMode="auto">
            <a:xfrm>
              <a:off x="2755" y="1733"/>
              <a:ext cx="93" cy="365"/>
            </a:xfrm>
            <a:custGeom>
              <a:avLst/>
              <a:gdLst/>
              <a:ahLst/>
              <a:cxnLst>
                <a:cxn ang="0">
                  <a:pos x="115" y="730"/>
                </a:cxn>
                <a:cxn ang="0">
                  <a:pos x="0" y="705"/>
                </a:cxn>
                <a:cxn ang="0">
                  <a:pos x="152" y="0"/>
                </a:cxn>
                <a:cxn ang="0">
                  <a:pos x="186" y="6"/>
                </a:cxn>
                <a:cxn ang="0">
                  <a:pos x="115" y="730"/>
                </a:cxn>
              </a:cxnLst>
              <a:rect l="0" t="0" r="r" b="b"/>
              <a:pathLst>
                <a:path w="186" h="730">
                  <a:moveTo>
                    <a:pt x="115" y="730"/>
                  </a:moveTo>
                  <a:lnTo>
                    <a:pt x="0" y="705"/>
                  </a:lnTo>
                  <a:lnTo>
                    <a:pt x="152" y="0"/>
                  </a:lnTo>
                  <a:lnTo>
                    <a:pt x="186" y="6"/>
                  </a:lnTo>
                  <a:lnTo>
                    <a:pt x="115" y="7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8" name="Line 890"/>
            <p:cNvSpPr>
              <a:spLocks noChangeShapeType="1"/>
            </p:cNvSpPr>
            <p:nvPr/>
          </p:nvSpPr>
          <p:spPr bwMode="auto">
            <a:xfrm flipH="1" flipV="1">
              <a:off x="2755" y="2085"/>
              <a:ext cx="58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79" name="Line 891"/>
            <p:cNvSpPr>
              <a:spLocks noChangeShapeType="1"/>
            </p:cNvSpPr>
            <p:nvPr/>
          </p:nvSpPr>
          <p:spPr bwMode="auto">
            <a:xfrm>
              <a:off x="2831" y="1733"/>
              <a:ext cx="1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0" name="Line 892"/>
            <p:cNvSpPr>
              <a:spLocks noChangeShapeType="1"/>
            </p:cNvSpPr>
            <p:nvPr/>
          </p:nvSpPr>
          <p:spPr bwMode="auto">
            <a:xfrm flipH="1">
              <a:off x="2813" y="1736"/>
              <a:ext cx="35" cy="3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1" name="Freeform 893"/>
            <p:cNvSpPr>
              <a:spLocks/>
            </p:cNvSpPr>
            <p:nvPr/>
          </p:nvSpPr>
          <p:spPr bwMode="auto">
            <a:xfrm>
              <a:off x="2831" y="1581"/>
              <a:ext cx="33" cy="155"/>
            </a:xfrm>
            <a:custGeom>
              <a:avLst/>
              <a:gdLst/>
              <a:ahLst/>
              <a:cxnLst>
                <a:cxn ang="0">
                  <a:pos x="34" y="309"/>
                </a:cxn>
                <a:cxn ang="0">
                  <a:pos x="0" y="303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34" y="309"/>
                </a:cxn>
              </a:cxnLst>
              <a:rect l="0" t="0" r="r" b="b"/>
              <a:pathLst>
                <a:path w="65" h="309">
                  <a:moveTo>
                    <a:pt x="34" y="309"/>
                  </a:moveTo>
                  <a:lnTo>
                    <a:pt x="0" y="303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4" y="30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2" name="Line 894"/>
            <p:cNvSpPr>
              <a:spLocks noChangeShapeType="1"/>
            </p:cNvSpPr>
            <p:nvPr/>
          </p:nvSpPr>
          <p:spPr bwMode="auto">
            <a:xfrm flipH="1" flipV="1">
              <a:off x="2831" y="1733"/>
              <a:ext cx="1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3" name="Line 895"/>
            <p:cNvSpPr>
              <a:spLocks noChangeShapeType="1"/>
            </p:cNvSpPr>
            <p:nvPr/>
          </p:nvSpPr>
          <p:spPr bwMode="auto">
            <a:xfrm flipH="1">
              <a:off x="2848" y="1581"/>
              <a:ext cx="16" cy="1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4" name="Freeform 896"/>
            <p:cNvSpPr>
              <a:spLocks/>
            </p:cNvSpPr>
            <p:nvPr/>
          </p:nvSpPr>
          <p:spPr bwMode="auto">
            <a:xfrm>
              <a:off x="2876" y="2479"/>
              <a:ext cx="16" cy="145"/>
            </a:xfrm>
            <a:custGeom>
              <a:avLst/>
              <a:gdLst/>
              <a:ahLst/>
              <a:cxnLst>
                <a:cxn ang="0">
                  <a:pos x="6" y="290"/>
                </a:cxn>
                <a:cxn ang="0">
                  <a:pos x="6" y="290"/>
                </a:cxn>
                <a:cxn ang="0">
                  <a:pos x="33" y="7"/>
                </a:cxn>
                <a:cxn ang="0">
                  <a:pos x="0" y="0"/>
                </a:cxn>
                <a:cxn ang="0">
                  <a:pos x="6" y="290"/>
                </a:cxn>
              </a:cxnLst>
              <a:rect l="0" t="0" r="r" b="b"/>
              <a:pathLst>
                <a:path w="33" h="290">
                  <a:moveTo>
                    <a:pt x="6" y="290"/>
                  </a:moveTo>
                  <a:lnTo>
                    <a:pt x="6" y="290"/>
                  </a:lnTo>
                  <a:lnTo>
                    <a:pt x="33" y="7"/>
                  </a:lnTo>
                  <a:lnTo>
                    <a:pt x="0" y="0"/>
                  </a:lnTo>
                  <a:lnTo>
                    <a:pt x="6" y="29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5" name="Line 897"/>
            <p:cNvSpPr>
              <a:spLocks noChangeShapeType="1"/>
            </p:cNvSpPr>
            <p:nvPr/>
          </p:nvSpPr>
          <p:spPr bwMode="auto">
            <a:xfrm flipV="1">
              <a:off x="2879" y="2483"/>
              <a:ext cx="13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6" name="Line 898"/>
            <p:cNvSpPr>
              <a:spLocks noChangeShapeType="1"/>
            </p:cNvSpPr>
            <p:nvPr/>
          </p:nvSpPr>
          <p:spPr bwMode="auto">
            <a:xfrm flipH="1" flipV="1">
              <a:off x="2876" y="2479"/>
              <a:ext cx="1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7" name="Freeform 899"/>
            <p:cNvSpPr>
              <a:spLocks/>
            </p:cNvSpPr>
            <p:nvPr/>
          </p:nvSpPr>
          <p:spPr bwMode="auto">
            <a:xfrm>
              <a:off x="2871" y="2110"/>
              <a:ext cx="59" cy="373"/>
            </a:xfrm>
            <a:custGeom>
              <a:avLst/>
              <a:gdLst/>
              <a:ahLst/>
              <a:cxnLst>
                <a:cxn ang="0">
                  <a:pos x="10" y="737"/>
                </a:cxn>
                <a:cxn ang="0">
                  <a:pos x="43" y="744"/>
                </a:cxn>
                <a:cxn ang="0">
                  <a:pos x="117" y="23"/>
                </a:cxn>
                <a:cxn ang="0">
                  <a:pos x="0" y="0"/>
                </a:cxn>
                <a:cxn ang="0">
                  <a:pos x="10" y="737"/>
                </a:cxn>
              </a:cxnLst>
              <a:rect l="0" t="0" r="r" b="b"/>
              <a:pathLst>
                <a:path w="117" h="744">
                  <a:moveTo>
                    <a:pt x="10" y="737"/>
                  </a:moveTo>
                  <a:lnTo>
                    <a:pt x="43" y="744"/>
                  </a:lnTo>
                  <a:lnTo>
                    <a:pt x="117" y="23"/>
                  </a:lnTo>
                  <a:lnTo>
                    <a:pt x="0" y="0"/>
                  </a:lnTo>
                  <a:lnTo>
                    <a:pt x="10" y="73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8" name="Line 900"/>
            <p:cNvSpPr>
              <a:spLocks noChangeShapeType="1"/>
            </p:cNvSpPr>
            <p:nvPr/>
          </p:nvSpPr>
          <p:spPr bwMode="auto">
            <a:xfrm>
              <a:off x="2876" y="2479"/>
              <a:ext cx="1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89" name="Line 901"/>
            <p:cNvSpPr>
              <a:spLocks noChangeShapeType="1"/>
            </p:cNvSpPr>
            <p:nvPr/>
          </p:nvSpPr>
          <p:spPr bwMode="auto">
            <a:xfrm flipV="1">
              <a:off x="2892" y="2122"/>
              <a:ext cx="38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0" name="Line 902"/>
            <p:cNvSpPr>
              <a:spLocks noChangeShapeType="1"/>
            </p:cNvSpPr>
            <p:nvPr/>
          </p:nvSpPr>
          <p:spPr bwMode="auto">
            <a:xfrm flipH="1" flipV="1">
              <a:off x="2871" y="2110"/>
              <a:ext cx="5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1" name="Freeform 903"/>
            <p:cNvSpPr>
              <a:spLocks/>
            </p:cNvSpPr>
            <p:nvPr/>
          </p:nvSpPr>
          <p:spPr bwMode="auto">
            <a:xfrm>
              <a:off x="2865" y="1740"/>
              <a:ext cx="101" cy="382"/>
            </a:xfrm>
            <a:custGeom>
              <a:avLst/>
              <a:gdLst/>
              <a:ahLst/>
              <a:cxnLst>
                <a:cxn ang="0">
                  <a:pos x="11" y="742"/>
                </a:cxn>
                <a:cxn ang="0">
                  <a:pos x="128" y="765"/>
                </a:cxn>
                <a:cxn ang="0">
                  <a:pos x="201" y="33"/>
                </a:cxn>
                <a:cxn ang="0">
                  <a:pos x="0" y="0"/>
                </a:cxn>
                <a:cxn ang="0">
                  <a:pos x="11" y="742"/>
                </a:cxn>
              </a:cxnLst>
              <a:rect l="0" t="0" r="r" b="b"/>
              <a:pathLst>
                <a:path w="201" h="765">
                  <a:moveTo>
                    <a:pt x="11" y="742"/>
                  </a:moveTo>
                  <a:lnTo>
                    <a:pt x="128" y="765"/>
                  </a:lnTo>
                  <a:lnTo>
                    <a:pt x="201" y="33"/>
                  </a:lnTo>
                  <a:lnTo>
                    <a:pt x="0" y="0"/>
                  </a:lnTo>
                  <a:lnTo>
                    <a:pt x="11" y="74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2" name="Line 904"/>
            <p:cNvSpPr>
              <a:spLocks noChangeShapeType="1"/>
            </p:cNvSpPr>
            <p:nvPr/>
          </p:nvSpPr>
          <p:spPr bwMode="auto">
            <a:xfrm>
              <a:off x="2871" y="2110"/>
              <a:ext cx="5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3" name="Line 905"/>
            <p:cNvSpPr>
              <a:spLocks noChangeShapeType="1"/>
            </p:cNvSpPr>
            <p:nvPr/>
          </p:nvSpPr>
          <p:spPr bwMode="auto">
            <a:xfrm flipV="1">
              <a:off x="2930" y="1756"/>
              <a:ext cx="36" cy="3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4" name="Line 906"/>
            <p:cNvSpPr>
              <a:spLocks noChangeShapeType="1"/>
            </p:cNvSpPr>
            <p:nvPr/>
          </p:nvSpPr>
          <p:spPr bwMode="auto">
            <a:xfrm flipH="1" flipV="1">
              <a:off x="2865" y="1740"/>
              <a:ext cx="10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5" name="Freeform 907"/>
            <p:cNvSpPr>
              <a:spLocks/>
            </p:cNvSpPr>
            <p:nvPr/>
          </p:nvSpPr>
          <p:spPr bwMode="auto">
            <a:xfrm>
              <a:off x="2864" y="1581"/>
              <a:ext cx="115" cy="175"/>
            </a:xfrm>
            <a:custGeom>
              <a:avLst/>
              <a:gdLst/>
              <a:ahLst/>
              <a:cxnLst>
                <a:cxn ang="0">
                  <a:pos x="4" y="316"/>
                </a:cxn>
                <a:cxn ang="0">
                  <a:pos x="205" y="349"/>
                </a:cxn>
                <a:cxn ang="0">
                  <a:pos x="230" y="10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16"/>
                </a:cxn>
              </a:cxnLst>
              <a:rect l="0" t="0" r="r" b="b"/>
              <a:pathLst>
                <a:path w="230" h="349">
                  <a:moveTo>
                    <a:pt x="4" y="316"/>
                  </a:moveTo>
                  <a:lnTo>
                    <a:pt x="205" y="349"/>
                  </a:lnTo>
                  <a:lnTo>
                    <a:pt x="230" y="1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1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6" name="Line 908"/>
            <p:cNvSpPr>
              <a:spLocks noChangeShapeType="1"/>
            </p:cNvSpPr>
            <p:nvPr/>
          </p:nvSpPr>
          <p:spPr bwMode="auto">
            <a:xfrm>
              <a:off x="2865" y="1740"/>
              <a:ext cx="10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7" name="Line 909"/>
            <p:cNvSpPr>
              <a:spLocks noChangeShapeType="1"/>
            </p:cNvSpPr>
            <p:nvPr/>
          </p:nvSpPr>
          <p:spPr bwMode="auto">
            <a:xfrm flipV="1">
              <a:off x="2966" y="1636"/>
              <a:ext cx="13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8" name="Line 910"/>
            <p:cNvSpPr>
              <a:spLocks noChangeShapeType="1"/>
            </p:cNvSpPr>
            <p:nvPr/>
          </p:nvSpPr>
          <p:spPr bwMode="auto">
            <a:xfrm flipH="1" flipV="1">
              <a:off x="2864" y="1581"/>
              <a:ext cx="115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99" name="Freeform 911"/>
            <p:cNvSpPr>
              <a:spLocks/>
            </p:cNvSpPr>
            <p:nvPr/>
          </p:nvSpPr>
          <p:spPr bwMode="auto">
            <a:xfrm>
              <a:off x="2765" y="2456"/>
              <a:ext cx="114" cy="168"/>
            </a:xfrm>
            <a:custGeom>
              <a:avLst/>
              <a:gdLst/>
              <a:ahLst/>
              <a:cxnLst>
                <a:cxn ang="0">
                  <a:pos x="229" y="336"/>
                </a:cxn>
                <a:cxn ang="0">
                  <a:pos x="229" y="336"/>
                </a:cxn>
                <a:cxn ang="0">
                  <a:pos x="0" y="274"/>
                </a:cxn>
                <a:cxn ang="0">
                  <a:pos x="27" y="0"/>
                </a:cxn>
                <a:cxn ang="0">
                  <a:pos x="223" y="46"/>
                </a:cxn>
                <a:cxn ang="0">
                  <a:pos x="229" y="336"/>
                </a:cxn>
              </a:cxnLst>
              <a:rect l="0" t="0" r="r" b="b"/>
              <a:pathLst>
                <a:path w="229" h="336">
                  <a:moveTo>
                    <a:pt x="229" y="336"/>
                  </a:moveTo>
                  <a:lnTo>
                    <a:pt x="229" y="336"/>
                  </a:lnTo>
                  <a:lnTo>
                    <a:pt x="0" y="274"/>
                  </a:lnTo>
                  <a:lnTo>
                    <a:pt x="27" y="0"/>
                  </a:lnTo>
                  <a:lnTo>
                    <a:pt x="223" y="46"/>
                  </a:lnTo>
                  <a:lnTo>
                    <a:pt x="229" y="33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0" name="Line 912"/>
            <p:cNvSpPr>
              <a:spLocks noChangeShapeType="1"/>
            </p:cNvSpPr>
            <p:nvPr/>
          </p:nvSpPr>
          <p:spPr bwMode="auto">
            <a:xfrm flipH="1" flipV="1">
              <a:off x="2765" y="2593"/>
              <a:ext cx="114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1" name="Line 913"/>
            <p:cNvSpPr>
              <a:spLocks noChangeShapeType="1"/>
            </p:cNvSpPr>
            <p:nvPr/>
          </p:nvSpPr>
          <p:spPr bwMode="auto">
            <a:xfrm flipV="1">
              <a:off x="2765" y="2456"/>
              <a:ext cx="13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2" name="Line 914"/>
            <p:cNvSpPr>
              <a:spLocks noChangeShapeType="1"/>
            </p:cNvSpPr>
            <p:nvPr/>
          </p:nvSpPr>
          <p:spPr bwMode="auto">
            <a:xfrm>
              <a:off x="2778" y="2456"/>
              <a:ext cx="98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3" name="Freeform 915"/>
            <p:cNvSpPr>
              <a:spLocks/>
            </p:cNvSpPr>
            <p:nvPr/>
          </p:nvSpPr>
          <p:spPr bwMode="auto">
            <a:xfrm>
              <a:off x="2778" y="2098"/>
              <a:ext cx="98" cy="381"/>
            </a:xfrm>
            <a:custGeom>
              <a:avLst/>
              <a:gdLst/>
              <a:ahLst/>
              <a:cxnLst>
                <a:cxn ang="0">
                  <a:pos x="196" y="762"/>
                </a:cxn>
                <a:cxn ang="0">
                  <a:pos x="0" y="716"/>
                </a:cxn>
                <a:cxn ang="0">
                  <a:pos x="69" y="0"/>
                </a:cxn>
                <a:cxn ang="0">
                  <a:pos x="186" y="25"/>
                </a:cxn>
                <a:cxn ang="0">
                  <a:pos x="196" y="762"/>
                </a:cxn>
              </a:cxnLst>
              <a:rect l="0" t="0" r="r" b="b"/>
              <a:pathLst>
                <a:path w="196" h="762">
                  <a:moveTo>
                    <a:pt x="196" y="762"/>
                  </a:moveTo>
                  <a:lnTo>
                    <a:pt x="0" y="716"/>
                  </a:lnTo>
                  <a:lnTo>
                    <a:pt x="69" y="0"/>
                  </a:lnTo>
                  <a:lnTo>
                    <a:pt x="186" y="25"/>
                  </a:lnTo>
                  <a:lnTo>
                    <a:pt x="196" y="76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4" name="Line 916"/>
            <p:cNvSpPr>
              <a:spLocks noChangeShapeType="1"/>
            </p:cNvSpPr>
            <p:nvPr/>
          </p:nvSpPr>
          <p:spPr bwMode="auto">
            <a:xfrm flipH="1" flipV="1">
              <a:off x="2778" y="2456"/>
              <a:ext cx="98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5" name="Line 917"/>
            <p:cNvSpPr>
              <a:spLocks noChangeShapeType="1"/>
            </p:cNvSpPr>
            <p:nvPr/>
          </p:nvSpPr>
          <p:spPr bwMode="auto">
            <a:xfrm flipV="1">
              <a:off x="2778" y="2098"/>
              <a:ext cx="35" cy="3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6" name="Line 918"/>
            <p:cNvSpPr>
              <a:spLocks noChangeShapeType="1"/>
            </p:cNvSpPr>
            <p:nvPr/>
          </p:nvSpPr>
          <p:spPr bwMode="auto">
            <a:xfrm>
              <a:off x="2813" y="2098"/>
              <a:ext cx="5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7" name="Freeform 919"/>
            <p:cNvSpPr>
              <a:spLocks/>
            </p:cNvSpPr>
            <p:nvPr/>
          </p:nvSpPr>
          <p:spPr bwMode="auto">
            <a:xfrm>
              <a:off x="2813" y="1736"/>
              <a:ext cx="58" cy="374"/>
            </a:xfrm>
            <a:custGeom>
              <a:avLst/>
              <a:gdLst/>
              <a:ahLst/>
              <a:cxnLst>
                <a:cxn ang="0">
                  <a:pos x="117" y="749"/>
                </a:cxn>
                <a:cxn ang="0">
                  <a:pos x="0" y="724"/>
                </a:cxn>
                <a:cxn ang="0">
                  <a:pos x="71" y="0"/>
                </a:cxn>
                <a:cxn ang="0">
                  <a:pos x="106" y="7"/>
                </a:cxn>
                <a:cxn ang="0">
                  <a:pos x="117" y="749"/>
                </a:cxn>
              </a:cxnLst>
              <a:rect l="0" t="0" r="r" b="b"/>
              <a:pathLst>
                <a:path w="117" h="749">
                  <a:moveTo>
                    <a:pt x="117" y="749"/>
                  </a:moveTo>
                  <a:lnTo>
                    <a:pt x="0" y="724"/>
                  </a:lnTo>
                  <a:lnTo>
                    <a:pt x="71" y="0"/>
                  </a:lnTo>
                  <a:lnTo>
                    <a:pt x="106" y="7"/>
                  </a:lnTo>
                  <a:lnTo>
                    <a:pt x="117" y="74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8" name="Line 920"/>
            <p:cNvSpPr>
              <a:spLocks noChangeShapeType="1"/>
            </p:cNvSpPr>
            <p:nvPr/>
          </p:nvSpPr>
          <p:spPr bwMode="auto">
            <a:xfrm flipH="1" flipV="1">
              <a:off x="2813" y="2098"/>
              <a:ext cx="5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09" name="Line 921"/>
            <p:cNvSpPr>
              <a:spLocks noChangeShapeType="1"/>
            </p:cNvSpPr>
            <p:nvPr/>
          </p:nvSpPr>
          <p:spPr bwMode="auto">
            <a:xfrm flipV="1">
              <a:off x="2813" y="1736"/>
              <a:ext cx="35" cy="3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0" name="Line 922"/>
            <p:cNvSpPr>
              <a:spLocks noChangeShapeType="1"/>
            </p:cNvSpPr>
            <p:nvPr/>
          </p:nvSpPr>
          <p:spPr bwMode="auto">
            <a:xfrm>
              <a:off x="2848" y="1736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1" name="Freeform 923"/>
            <p:cNvSpPr>
              <a:spLocks/>
            </p:cNvSpPr>
            <p:nvPr/>
          </p:nvSpPr>
          <p:spPr bwMode="auto">
            <a:xfrm>
              <a:off x="2848" y="1581"/>
              <a:ext cx="17" cy="159"/>
            </a:xfrm>
            <a:custGeom>
              <a:avLst/>
              <a:gdLst/>
              <a:ahLst/>
              <a:cxnLst>
                <a:cxn ang="0">
                  <a:pos x="35" y="316"/>
                </a:cxn>
                <a:cxn ang="0">
                  <a:pos x="0" y="309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5" y="316"/>
                </a:cxn>
              </a:cxnLst>
              <a:rect l="0" t="0" r="r" b="b"/>
              <a:pathLst>
                <a:path w="35" h="316">
                  <a:moveTo>
                    <a:pt x="35" y="316"/>
                  </a:moveTo>
                  <a:lnTo>
                    <a:pt x="0" y="309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5" y="316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2" name="Line 924"/>
            <p:cNvSpPr>
              <a:spLocks noChangeShapeType="1"/>
            </p:cNvSpPr>
            <p:nvPr/>
          </p:nvSpPr>
          <p:spPr bwMode="auto">
            <a:xfrm flipH="1" flipV="1">
              <a:off x="2848" y="1736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3" name="Line 925"/>
            <p:cNvSpPr>
              <a:spLocks noChangeShapeType="1"/>
            </p:cNvSpPr>
            <p:nvPr/>
          </p:nvSpPr>
          <p:spPr bwMode="auto">
            <a:xfrm flipV="1">
              <a:off x="2848" y="1581"/>
              <a:ext cx="16" cy="1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4" name="Freeform 926"/>
            <p:cNvSpPr>
              <a:spLocks/>
            </p:cNvSpPr>
            <p:nvPr/>
          </p:nvSpPr>
          <p:spPr bwMode="auto">
            <a:xfrm>
              <a:off x="2879" y="2483"/>
              <a:ext cx="27" cy="141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0" y="283"/>
                </a:cxn>
                <a:cxn ang="0">
                  <a:pos x="27" y="0"/>
                </a:cxn>
                <a:cxn ang="0">
                  <a:pos x="53" y="8"/>
                </a:cxn>
                <a:cxn ang="0">
                  <a:pos x="0" y="283"/>
                </a:cxn>
              </a:cxnLst>
              <a:rect l="0" t="0" r="r" b="b"/>
              <a:pathLst>
                <a:path w="53" h="283">
                  <a:moveTo>
                    <a:pt x="0" y="283"/>
                  </a:moveTo>
                  <a:lnTo>
                    <a:pt x="0" y="283"/>
                  </a:lnTo>
                  <a:lnTo>
                    <a:pt x="27" y="0"/>
                  </a:lnTo>
                  <a:lnTo>
                    <a:pt x="53" y="8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5" name="Line 927"/>
            <p:cNvSpPr>
              <a:spLocks noChangeShapeType="1"/>
            </p:cNvSpPr>
            <p:nvPr/>
          </p:nvSpPr>
          <p:spPr bwMode="auto">
            <a:xfrm flipV="1">
              <a:off x="2879" y="2483"/>
              <a:ext cx="13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6" name="Line 928"/>
            <p:cNvSpPr>
              <a:spLocks noChangeShapeType="1"/>
            </p:cNvSpPr>
            <p:nvPr/>
          </p:nvSpPr>
          <p:spPr bwMode="auto">
            <a:xfrm>
              <a:off x="2892" y="2483"/>
              <a:ext cx="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7" name="Freeform 929"/>
            <p:cNvSpPr>
              <a:spLocks/>
            </p:cNvSpPr>
            <p:nvPr/>
          </p:nvSpPr>
          <p:spPr bwMode="auto">
            <a:xfrm>
              <a:off x="2892" y="2122"/>
              <a:ext cx="84" cy="365"/>
            </a:xfrm>
            <a:custGeom>
              <a:avLst/>
              <a:gdLst/>
              <a:ahLst/>
              <a:cxnLst>
                <a:cxn ang="0">
                  <a:pos x="26" y="729"/>
                </a:cxn>
                <a:cxn ang="0">
                  <a:pos x="0" y="721"/>
                </a:cxn>
                <a:cxn ang="0">
                  <a:pos x="74" y="0"/>
                </a:cxn>
                <a:cxn ang="0">
                  <a:pos x="167" y="25"/>
                </a:cxn>
                <a:cxn ang="0">
                  <a:pos x="26" y="729"/>
                </a:cxn>
              </a:cxnLst>
              <a:rect l="0" t="0" r="r" b="b"/>
              <a:pathLst>
                <a:path w="167" h="729">
                  <a:moveTo>
                    <a:pt x="26" y="729"/>
                  </a:moveTo>
                  <a:lnTo>
                    <a:pt x="0" y="721"/>
                  </a:lnTo>
                  <a:lnTo>
                    <a:pt x="74" y="0"/>
                  </a:lnTo>
                  <a:lnTo>
                    <a:pt x="167" y="25"/>
                  </a:lnTo>
                  <a:lnTo>
                    <a:pt x="26" y="72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8" name="Line 930"/>
            <p:cNvSpPr>
              <a:spLocks noChangeShapeType="1"/>
            </p:cNvSpPr>
            <p:nvPr/>
          </p:nvSpPr>
          <p:spPr bwMode="auto">
            <a:xfrm flipH="1" flipV="1">
              <a:off x="2892" y="2483"/>
              <a:ext cx="1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19" name="Line 931"/>
            <p:cNvSpPr>
              <a:spLocks noChangeShapeType="1"/>
            </p:cNvSpPr>
            <p:nvPr/>
          </p:nvSpPr>
          <p:spPr bwMode="auto">
            <a:xfrm flipV="1">
              <a:off x="2892" y="2122"/>
              <a:ext cx="38" cy="3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0" name="Line 932"/>
            <p:cNvSpPr>
              <a:spLocks noChangeShapeType="1"/>
            </p:cNvSpPr>
            <p:nvPr/>
          </p:nvSpPr>
          <p:spPr bwMode="auto">
            <a:xfrm>
              <a:off x="2930" y="2122"/>
              <a:ext cx="4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1" name="Freeform 933"/>
            <p:cNvSpPr>
              <a:spLocks/>
            </p:cNvSpPr>
            <p:nvPr/>
          </p:nvSpPr>
          <p:spPr bwMode="auto">
            <a:xfrm>
              <a:off x="2930" y="1756"/>
              <a:ext cx="117" cy="378"/>
            </a:xfrm>
            <a:custGeom>
              <a:avLst/>
              <a:gdLst/>
              <a:ahLst/>
              <a:cxnLst>
                <a:cxn ang="0">
                  <a:pos x="93" y="757"/>
                </a:cxn>
                <a:cxn ang="0">
                  <a:pos x="0" y="732"/>
                </a:cxn>
                <a:cxn ang="0">
                  <a:pos x="73" y="0"/>
                </a:cxn>
                <a:cxn ang="0">
                  <a:pos x="235" y="40"/>
                </a:cxn>
                <a:cxn ang="0">
                  <a:pos x="93" y="757"/>
                </a:cxn>
              </a:cxnLst>
              <a:rect l="0" t="0" r="r" b="b"/>
              <a:pathLst>
                <a:path w="235" h="757">
                  <a:moveTo>
                    <a:pt x="93" y="757"/>
                  </a:moveTo>
                  <a:lnTo>
                    <a:pt x="0" y="732"/>
                  </a:lnTo>
                  <a:lnTo>
                    <a:pt x="73" y="0"/>
                  </a:lnTo>
                  <a:lnTo>
                    <a:pt x="235" y="40"/>
                  </a:lnTo>
                  <a:lnTo>
                    <a:pt x="93" y="75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2" name="Line 934"/>
            <p:cNvSpPr>
              <a:spLocks noChangeShapeType="1"/>
            </p:cNvSpPr>
            <p:nvPr/>
          </p:nvSpPr>
          <p:spPr bwMode="auto">
            <a:xfrm flipH="1" flipV="1">
              <a:off x="2930" y="2122"/>
              <a:ext cx="4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3" name="Line 935"/>
            <p:cNvSpPr>
              <a:spLocks noChangeShapeType="1"/>
            </p:cNvSpPr>
            <p:nvPr/>
          </p:nvSpPr>
          <p:spPr bwMode="auto">
            <a:xfrm flipV="1">
              <a:off x="2930" y="1756"/>
              <a:ext cx="36" cy="3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4" name="Line 936"/>
            <p:cNvSpPr>
              <a:spLocks noChangeShapeType="1"/>
            </p:cNvSpPr>
            <p:nvPr/>
          </p:nvSpPr>
          <p:spPr bwMode="auto">
            <a:xfrm>
              <a:off x="2966" y="1756"/>
              <a:ext cx="8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5" name="Freeform 937"/>
            <p:cNvSpPr>
              <a:spLocks/>
            </p:cNvSpPr>
            <p:nvPr/>
          </p:nvSpPr>
          <p:spPr bwMode="auto">
            <a:xfrm>
              <a:off x="2966" y="1512"/>
              <a:ext cx="133" cy="264"/>
            </a:xfrm>
            <a:custGeom>
              <a:avLst/>
              <a:gdLst/>
              <a:ahLst/>
              <a:cxnLst>
                <a:cxn ang="0">
                  <a:pos x="162" y="528"/>
                </a:cxn>
                <a:cxn ang="0">
                  <a:pos x="0" y="488"/>
                </a:cxn>
                <a:cxn ang="0">
                  <a:pos x="25" y="248"/>
                </a:cxn>
                <a:cxn ang="0">
                  <a:pos x="265" y="0"/>
                </a:cxn>
                <a:cxn ang="0">
                  <a:pos x="265" y="0"/>
                </a:cxn>
                <a:cxn ang="0">
                  <a:pos x="162" y="528"/>
                </a:cxn>
              </a:cxnLst>
              <a:rect l="0" t="0" r="r" b="b"/>
              <a:pathLst>
                <a:path w="265" h="528">
                  <a:moveTo>
                    <a:pt x="162" y="528"/>
                  </a:moveTo>
                  <a:lnTo>
                    <a:pt x="0" y="488"/>
                  </a:lnTo>
                  <a:lnTo>
                    <a:pt x="25" y="248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162" y="52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6" name="Line 938"/>
            <p:cNvSpPr>
              <a:spLocks noChangeShapeType="1"/>
            </p:cNvSpPr>
            <p:nvPr/>
          </p:nvSpPr>
          <p:spPr bwMode="auto">
            <a:xfrm flipH="1" flipV="1">
              <a:off x="2966" y="1756"/>
              <a:ext cx="8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7" name="Line 939"/>
            <p:cNvSpPr>
              <a:spLocks noChangeShapeType="1"/>
            </p:cNvSpPr>
            <p:nvPr/>
          </p:nvSpPr>
          <p:spPr bwMode="auto">
            <a:xfrm flipV="1">
              <a:off x="2966" y="1636"/>
              <a:ext cx="13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8" name="Line 940"/>
            <p:cNvSpPr>
              <a:spLocks noChangeShapeType="1"/>
            </p:cNvSpPr>
            <p:nvPr/>
          </p:nvSpPr>
          <p:spPr bwMode="auto">
            <a:xfrm flipV="1">
              <a:off x="2979" y="1512"/>
              <a:ext cx="120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29" name="Freeform 941"/>
            <p:cNvSpPr>
              <a:spLocks/>
            </p:cNvSpPr>
            <p:nvPr/>
          </p:nvSpPr>
          <p:spPr bwMode="auto">
            <a:xfrm>
              <a:off x="2879" y="2487"/>
              <a:ext cx="129" cy="168"/>
            </a:xfrm>
            <a:custGeom>
              <a:avLst/>
              <a:gdLst/>
              <a:ahLst/>
              <a:cxnLst>
                <a:cxn ang="0">
                  <a:pos x="230" y="336"/>
                </a:cxn>
                <a:cxn ang="0">
                  <a:pos x="230" y="336"/>
                </a:cxn>
                <a:cxn ang="0">
                  <a:pos x="0" y="275"/>
                </a:cxn>
                <a:cxn ang="0">
                  <a:pos x="53" y="0"/>
                </a:cxn>
                <a:cxn ang="0">
                  <a:pos x="257" y="48"/>
                </a:cxn>
                <a:cxn ang="0">
                  <a:pos x="230" y="336"/>
                </a:cxn>
              </a:cxnLst>
              <a:rect l="0" t="0" r="r" b="b"/>
              <a:pathLst>
                <a:path w="257" h="336">
                  <a:moveTo>
                    <a:pt x="230" y="336"/>
                  </a:moveTo>
                  <a:lnTo>
                    <a:pt x="230" y="336"/>
                  </a:lnTo>
                  <a:lnTo>
                    <a:pt x="0" y="275"/>
                  </a:lnTo>
                  <a:lnTo>
                    <a:pt x="53" y="0"/>
                  </a:lnTo>
                  <a:lnTo>
                    <a:pt x="257" y="48"/>
                  </a:lnTo>
                  <a:lnTo>
                    <a:pt x="230" y="33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0" name="Line 942"/>
            <p:cNvSpPr>
              <a:spLocks noChangeShapeType="1"/>
            </p:cNvSpPr>
            <p:nvPr/>
          </p:nvSpPr>
          <p:spPr bwMode="auto">
            <a:xfrm flipH="1" flipV="1">
              <a:off x="2879" y="2624"/>
              <a:ext cx="11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1" name="Line 943"/>
            <p:cNvSpPr>
              <a:spLocks noChangeShapeType="1"/>
            </p:cNvSpPr>
            <p:nvPr/>
          </p:nvSpPr>
          <p:spPr bwMode="auto">
            <a:xfrm>
              <a:off x="2906" y="2487"/>
              <a:ext cx="10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2" name="Line 944"/>
            <p:cNvSpPr>
              <a:spLocks noChangeShapeType="1"/>
            </p:cNvSpPr>
            <p:nvPr/>
          </p:nvSpPr>
          <p:spPr bwMode="auto">
            <a:xfrm flipH="1">
              <a:off x="2994" y="2511"/>
              <a:ext cx="1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3" name="Freeform 945"/>
            <p:cNvSpPr>
              <a:spLocks/>
            </p:cNvSpPr>
            <p:nvPr/>
          </p:nvSpPr>
          <p:spPr bwMode="auto">
            <a:xfrm>
              <a:off x="2906" y="2134"/>
              <a:ext cx="135" cy="377"/>
            </a:xfrm>
            <a:custGeom>
              <a:avLst/>
              <a:gdLst/>
              <a:ahLst/>
              <a:cxnLst>
                <a:cxn ang="0">
                  <a:pos x="204" y="752"/>
                </a:cxn>
                <a:cxn ang="0">
                  <a:pos x="0" y="704"/>
                </a:cxn>
                <a:cxn ang="0">
                  <a:pos x="141" y="0"/>
                </a:cxn>
                <a:cxn ang="0">
                  <a:pos x="271" y="26"/>
                </a:cxn>
                <a:cxn ang="0">
                  <a:pos x="204" y="752"/>
                </a:cxn>
              </a:cxnLst>
              <a:rect l="0" t="0" r="r" b="b"/>
              <a:pathLst>
                <a:path w="271" h="752">
                  <a:moveTo>
                    <a:pt x="204" y="752"/>
                  </a:moveTo>
                  <a:lnTo>
                    <a:pt x="0" y="704"/>
                  </a:lnTo>
                  <a:lnTo>
                    <a:pt x="141" y="0"/>
                  </a:lnTo>
                  <a:lnTo>
                    <a:pt x="271" y="26"/>
                  </a:lnTo>
                  <a:lnTo>
                    <a:pt x="204" y="75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4" name="Line 946"/>
            <p:cNvSpPr>
              <a:spLocks noChangeShapeType="1"/>
            </p:cNvSpPr>
            <p:nvPr/>
          </p:nvSpPr>
          <p:spPr bwMode="auto">
            <a:xfrm flipH="1" flipV="1">
              <a:off x="2906" y="2487"/>
              <a:ext cx="10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5" name="Line 947"/>
            <p:cNvSpPr>
              <a:spLocks noChangeShapeType="1"/>
            </p:cNvSpPr>
            <p:nvPr/>
          </p:nvSpPr>
          <p:spPr bwMode="auto">
            <a:xfrm>
              <a:off x="2976" y="2134"/>
              <a:ext cx="6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6" name="Line 948"/>
            <p:cNvSpPr>
              <a:spLocks noChangeShapeType="1"/>
            </p:cNvSpPr>
            <p:nvPr/>
          </p:nvSpPr>
          <p:spPr bwMode="auto">
            <a:xfrm flipH="1">
              <a:off x="3008" y="2148"/>
              <a:ext cx="33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7" name="Freeform 949"/>
            <p:cNvSpPr>
              <a:spLocks/>
            </p:cNvSpPr>
            <p:nvPr/>
          </p:nvSpPr>
          <p:spPr bwMode="auto">
            <a:xfrm>
              <a:off x="2976" y="1776"/>
              <a:ext cx="99" cy="372"/>
            </a:xfrm>
            <a:custGeom>
              <a:avLst/>
              <a:gdLst/>
              <a:ahLst/>
              <a:cxnLst>
                <a:cxn ang="0">
                  <a:pos x="130" y="743"/>
                </a:cxn>
                <a:cxn ang="0">
                  <a:pos x="0" y="717"/>
                </a:cxn>
                <a:cxn ang="0">
                  <a:pos x="142" y="0"/>
                </a:cxn>
                <a:cxn ang="0">
                  <a:pos x="197" y="10"/>
                </a:cxn>
                <a:cxn ang="0">
                  <a:pos x="130" y="743"/>
                </a:cxn>
              </a:cxnLst>
              <a:rect l="0" t="0" r="r" b="b"/>
              <a:pathLst>
                <a:path w="197" h="743">
                  <a:moveTo>
                    <a:pt x="130" y="743"/>
                  </a:moveTo>
                  <a:lnTo>
                    <a:pt x="0" y="717"/>
                  </a:lnTo>
                  <a:lnTo>
                    <a:pt x="142" y="0"/>
                  </a:lnTo>
                  <a:lnTo>
                    <a:pt x="197" y="10"/>
                  </a:lnTo>
                  <a:lnTo>
                    <a:pt x="130" y="7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8" name="Line 950"/>
            <p:cNvSpPr>
              <a:spLocks noChangeShapeType="1"/>
            </p:cNvSpPr>
            <p:nvPr/>
          </p:nvSpPr>
          <p:spPr bwMode="auto">
            <a:xfrm flipH="1" flipV="1">
              <a:off x="2976" y="2134"/>
              <a:ext cx="6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39" name="Line 951"/>
            <p:cNvSpPr>
              <a:spLocks noChangeShapeType="1"/>
            </p:cNvSpPr>
            <p:nvPr/>
          </p:nvSpPr>
          <p:spPr bwMode="auto">
            <a:xfrm>
              <a:off x="3047" y="1776"/>
              <a:ext cx="2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0" name="Line 952"/>
            <p:cNvSpPr>
              <a:spLocks noChangeShapeType="1"/>
            </p:cNvSpPr>
            <p:nvPr/>
          </p:nvSpPr>
          <p:spPr bwMode="auto">
            <a:xfrm flipH="1">
              <a:off x="3041" y="1781"/>
              <a:ext cx="34" cy="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1" name="Freeform 953"/>
            <p:cNvSpPr>
              <a:spLocks/>
            </p:cNvSpPr>
            <p:nvPr/>
          </p:nvSpPr>
          <p:spPr bwMode="auto">
            <a:xfrm>
              <a:off x="3047" y="1512"/>
              <a:ext cx="52" cy="269"/>
            </a:xfrm>
            <a:custGeom>
              <a:avLst/>
              <a:gdLst/>
              <a:ahLst/>
              <a:cxnLst>
                <a:cxn ang="0">
                  <a:pos x="55" y="538"/>
                </a:cxn>
                <a:cxn ang="0">
                  <a:pos x="0" y="528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55" y="538"/>
                </a:cxn>
              </a:cxnLst>
              <a:rect l="0" t="0" r="r" b="b"/>
              <a:pathLst>
                <a:path w="103" h="538">
                  <a:moveTo>
                    <a:pt x="55" y="538"/>
                  </a:moveTo>
                  <a:lnTo>
                    <a:pt x="0" y="528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55" y="53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2" name="Line 954"/>
            <p:cNvSpPr>
              <a:spLocks noChangeShapeType="1"/>
            </p:cNvSpPr>
            <p:nvPr/>
          </p:nvSpPr>
          <p:spPr bwMode="auto">
            <a:xfrm flipH="1" flipV="1">
              <a:off x="3047" y="1776"/>
              <a:ext cx="2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3" name="Line 955"/>
            <p:cNvSpPr>
              <a:spLocks noChangeShapeType="1"/>
            </p:cNvSpPr>
            <p:nvPr/>
          </p:nvSpPr>
          <p:spPr bwMode="auto">
            <a:xfrm flipH="1">
              <a:off x="3075" y="1512"/>
              <a:ext cx="24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4" name="Freeform 956"/>
            <p:cNvSpPr>
              <a:spLocks/>
            </p:cNvSpPr>
            <p:nvPr/>
          </p:nvSpPr>
          <p:spPr bwMode="auto">
            <a:xfrm>
              <a:off x="3113" y="2541"/>
              <a:ext cx="4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63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0" y="63"/>
                </a:cxn>
              </a:cxnLst>
              <a:rect l="0" t="0" r="r" b="b"/>
              <a:pathLst>
                <a:path w="8" h="63">
                  <a:moveTo>
                    <a:pt x="0" y="63"/>
                  </a:moveTo>
                  <a:lnTo>
                    <a:pt x="0" y="6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5" name="Line 957"/>
            <p:cNvSpPr>
              <a:spLocks noChangeShapeType="1"/>
            </p:cNvSpPr>
            <p:nvPr/>
          </p:nvSpPr>
          <p:spPr bwMode="auto">
            <a:xfrm flipV="1">
              <a:off x="3113" y="2542"/>
              <a:ext cx="4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6" name="Line 958"/>
            <p:cNvSpPr>
              <a:spLocks noChangeShapeType="1"/>
            </p:cNvSpPr>
            <p:nvPr/>
          </p:nvSpPr>
          <p:spPr bwMode="auto">
            <a:xfrm flipH="1" flipV="1">
              <a:off x="3113" y="2541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7" name="Freeform 959"/>
            <p:cNvSpPr>
              <a:spLocks/>
            </p:cNvSpPr>
            <p:nvPr/>
          </p:nvSpPr>
          <p:spPr bwMode="auto">
            <a:xfrm>
              <a:off x="3108" y="2165"/>
              <a:ext cx="46" cy="377"/>
            </a:xfrm>
            <a:custGeom>
              <a:avLst/>
              <a:gdLst/>
              <a:ahLst/>
              <a:cxnLst>
                <a:cxn ang="0">
                  <a:pos x="9" y="753"/>
                </a:cxn>
                <a:cxn ang="0">
                  <a:pos x="17" y="754"/>
                </a:cxn>
                <a:cxn ang="0">
                  <a:pos x="92" y="19"/>
                </a:cxn>
                <a:cxn ang="0">
                  <a:pos x="0" y="0"/>
                </a:cxn>
                <a:cxn ang="0">
                  <a:pos x="9" y="753"/>
                </a:cxn>
              </a:cxnLst>
              <a:rect l="0" t="0" r="r" b="b"/>
              <a:pathLst>
                <a:path w="92" h="754">
                  <a:moveTo>
                    <a:pt x="9" y="753"/>
                  </a:moveTo>
                  <a:lnTo>
                    <a:pt x="17" y="754"/>
                  </a:lnTo>
                  <a:lnTo>
                    <a:pt x="92" y="19"/>
                  </a:lnTo>
                  <a:lnTo>
                    <a:pt x="0" y="0"/>
                  </a:lnTo>
                  <a:lnTo>
                    <a:pt x="9" y="7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8" name="Line 960"/>
            <p:cNvSpPr>
              <a:spLocks noChangeShapeType="1"/>
            </p:cNvSpPr>
            <p:nvPr/>
          </p:nvSpPr>
          <p:spPr bwMode="auto">
            <a:xfrm>
              <a:off x="3113" y="2541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49" name="Line 961"/>
            <p:cNvSpPr>
              <a:spLocks noChangeShapeType="1"/>
            </p:cNvSpPr>
            <p:nvPr/>
          </p:nvSpPr>
          <p:spPr bwMode="auto">
            <a:xfrm flipV="1">
              <a:off x="3117" y="2175"/>
              <a:ext cx="37" cy="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0" name="Line 962"/>
            <p:cNvSpPr>
              <a:spLocks noChangeShapeType="1"/>
            </p:cNvSpPr>
            <p:nvPr/>
          </p:nvSpPr>
          <p:spPr bwMode="auto">
            <a:xfrm flipH="1" flipV="1">
              <a:off x="3108" y="2165"/>
              <a:ext cx="4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1" name="Freeform 963"/>
            <p:cNvSpPr>
              <a:spLocks/>
            </p:cNvSpPr>
            <p:nvPr/>
          </p:nvSpPr>
          <p:spPr bwMode="auto">
            <a:xfrm>
              <a:off x="3103" y="1787"/>
              <a:ext cx="91" cy="388"/>
            </a:xfrm>
            <a:custGeom>
              <a:avLst/>
              <a:gdLst/>
              <a:ahLst/>
              <a:cxnLst>
                <a:cxn ang="0">
                  <a:pos x="12" y="756"/>
                </a:cxn>
                <a:cxn ang="0">
                  <a:pos x="104" y="775"/>
                </a:cxn>
                <a:cxn ang="0">
                  <a:pos x="182" y="32"/>
                </a:cxn>
                <a:cxn ang="0">
                  <a:pos x="0" y="0"/>
                </a:cxn>
                <a:cxn ang="0">
                  <a:pos x="12" y="756"/>
                </a:cxn>
              </a:cxnLst>
              <a:rect l="0" t="0" r="r" b="b"/>
              <a:pathLst>
                <a:path w="182" h="775">
                  <a:moveTo>
                    <a:pt x="12" y="756"/>
                  </a:moveTo>
                  <a:lnTo>
                    <a:pt x="104" y="775"/>
                  </a:lnTo>
                  <a:lnTo>
                    <a:pt x="182" y="32"/>
                  </a:lnTo>
                  <a:lnTo>
                    <a:pt x="0" y="0"/>
                  </a:lnTo>
                  <a:lnTo>
                    <a:pt x="12" y="75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2" name="Line 964"/>
            <p:cNvSpPr>
              <a:spLocks noChangeShapeType="1"/>
            </p:cNvSpPr>
            <p:nvPr/>
          </p:nvSpPr>
          <p:spPr bwMode="auto">
            <a:xfrm>
              <a:off x="3108" y="2165"/>
              <a:ext cx="4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3" name="Line 965"/>
            <p:cNvSpPr>
              <a:spLocks noChangeShapeType="1"/>
            </p:cNvSpPr>
            <p:nvPr/>
          </p:nvSpPr>
          <p:spPr bwMode="auto">
            <a:xfrm flipV="1">
              <a:off x="3154" y="1803"/>
              <a:ext cx="40" cy="3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4" name="Line 966"/>
            <p:cNvSpPr>
              <a:spLocks noChangeShapeType="1"/>
            </p:cNvSpPr>
            <p:nvPr/>
          </p:nvSpPr>
          <p:spPr bwMode="auto">
            <a:xfrm flipH="1" flipV="1">
              <a:off x="3103" y="1787"/>
              <a:ext cx="9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5" name="Freeform 967"/>
            <p:cNvSpPr>
              <a:spLocks/>
            </p:cNvSpPr>
            <p:nvPr/>
          </p:nvSpPr>
          <p:spPr bwMode="auto">
            <a:xfrm>
              <a:off x="3099" y="1512"/>
              <a:ext cx="121" cy="291"/>
            </a:xfrm>
            <a:custGeom>
              <a:avLst/>
              <a:gdLst/>
              <a:ahLst/>
              <a:cxnLst>
                <a:cxn ang="0">
                  <a:pos x="8" y="550"/>
                </a:cxn>
                <a:cxn ang="0">
                  <a:pos x="190" y="582"/>
                </a:cxn>
                <a:cxn ang="0">
                  <a:pos x="242" y="8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550"/>
                </a:cxn>
              </a:cxnLst>
              <a:rect l="0" t="0" r="r" b="b"/>
              <a:pathLst>
                <a:path w="242" h="582">
                  <a:moveTo>
                    <a:pt x="8" y="550"/>
                  </a:moveTo>
                  <a:lnTo>
                    <a:pt x="190" y="582"/>
                  </a:lnTo>
                  <a:lnTo>
                    <a:pt x="242" y="8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50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6" name="Line 968"/>
            <p:cNvSpPr>
              <a:spLocks noChangeShapeType="1"/>
            </p:cNvSpPr>
            <p:nvPr/>
          </p:nvSpPr>
          <p:spPr bwMode="auto">
            <a:xfrm>
              <a:off x="3103" y="1787"/>
              <a:ext cx="9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7" name="Line 969"/>
            <p:cNvSpPr>
              <a:spLocks noChangeShapeType="1"/>
            </p:cNvSpPr>
            <p:nvPr/>
          </p:nvSpPr>
          <p:spPr bwMode="auto">
            <a:xfrm flipV="1">
              <a:off x="3194" y="1554"/>
              <a:ext cx="26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8" name="Line 970"/>
            <p:cNvSpPr>
              <a:spLocks noChangeShapeType="1"/>
            </p:cNvSpPr>
            <p:nvPr/>
          </p:nvSpPr>
          <p:spPr bwMode="auto">
            <a:xfrm flipH="1" flipV="1">
              <a:off x="3099" y="1512"/>
              <a:ext cx="121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59" name="Freeform 971"/>
            <p:cNvSpPr>
              <a:spLocks/>
            </p:cNvSpPr>
            <p:nvPr/>
          </p:nvSpPr>
          <p:spPr bwMode="auto">
            <a:xfrm>
              <a:off x="2994" y="2511"/>
              <a:ext cx="119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288"/>
                </a:cxn>
                <a:cxn ang="0">
                  <a:pos x="238" y="125"/>
                </a:cxn>
                <a:cxn ang="0">
                  <a:pos x="238" y="62"/>
                </a:cxn>
                <a:cxn ang="0">
                  <a:pos x="27" y="0"/>
                </a:cxn>
                <a:cxn ang="0">
                  <a:pos x="0" y="288"/>
                </a:cxn>
              </a:cxnLst>
              <a:rect l="0" t="0" r="r" b="b"/>
              <a:pathLst>
                <a:path w="238" h="288">
                  <a:moveTo>
                    <a:pt x="0" y="288"/>
                  </a:moveTo>
                  <a:lnTo>
                    <a:pt x="0" y="288"/>
                  </a:lnTo>
                  <a:lnTo>
                    <a:pt x="238" y="125"/>
                  </a:lnTo>
                  <a:lnTo>
                    <a:pt x="238" y="62"/>
                  </a:lnTo>
                  <a:lnTo>
                    <a:pt x="27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0" name="Line 972"/>
            <p:cNvSpPr>
              <a:spLocks noChangeShapeType="1"/>
            </p:cNvSpPr>
            <p:nvPr/>
          </p:nvSpPr>
          <p:spPr bwMode="auto">
            <a:xfrm flipV="1">
              <a:off x="2994" y="2573"/>
              <a:ext cx="119" cy="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1" name="Line 973"/>
            <p:cNvSpPr>
              <a:spLocks noChangeShapeType="1"/>
            </p:cNvSpPr>
            <p:nvPr/>
          </p:nvSpPr>
          <p:spPr bwMode="auto">
            <a:xfrm flipH="1" flipV="1">
              <a:off x="3008" y="2511"/>
              <a:ext cx="10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2" name="Line 974"/>
            <p:cNvSpPr>
              <a:spLocks noChangeShapeType="1"/>
            </p:cNvSpPr>
            <p:nvPr/>
          </p:nvSpPr>
          <p:spPr bwMode="auto">
            <a:xfrm flipH="1">
              <a:off x="2994" y="2511"/>
              <a:ext cx="1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3" name="Freeform 975"/>
            <p:cNvSpPr>
              <a:spLocks/>
            </p:cNvSpPr>
            <p:nvPr/>
          </p:nvSpPr>
          <p:spPr bwMode="auto">
            <a:xfrm>
              <a:off x="3008" y="2148"/>
              <a:ext cx="105" cy="393"/>
            </a:xfrm>
            <a:custGeom>
              <a:avLst/>
              <a:gdLst/>
              <a:ahLst/>
              <a:cxnLst>
                <a:cxn ang="0">
                  <a:pos x="0" y="726"/>
                </a:cxn>
                <a:cxn ang="0">
                  <a:pos x="211" y="788"/>
                </a:cxn>
                <a:cxn ang="0">
                  <a:pos x="202" y="35"/>
                </a:cxn>
                <a:cxn ang="0">
                  <a:pos x="67" y="0"/>
                </a:cxn>
                <a:cxn ang="0">
                  <a:pos x="0" y="726"/>
                </a:cxn>
              </a:cxnLst>
              <a:rect l="0" t="0" r="r" b="b"/>
              <a:pathLst>
                <a:path w="211" h="788">
                  <a:moveTo>
                    <a:pt x="0" y="726"/>
                  </a:moveTo>
                  <a:lnTo>
                    <a:pt x="211" y="788"/>
                  </a:lnTo>
                  <a:lnTo>
                    <a:pt x="202" y="35"/>
                  </a:lnTo>
                  <a:lnTo>
                    <a:pt x="67" y="0"/>
                  </a:lnTo>
                  <a:lnTo>
                    <a:pt x="0" y="72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4" name="Line 976"/>
            <p:cNvSpPr>
              <a:spLocks noChangeShapeType="1"/>
            </p:cNvSpPr>
            <p:nvPr/>
          </p:nvSpPr>
          <p:spPr bwMode="auto">
            <a:xfrm>
              <a:off x="3008" y="2511"/>
              <a:ext cx="10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5" name="Line 977"/>
            <p:cNvSpPr>
              <a:spLocks noChangeShapeType="1"/>
            </p:cNvSpPr>
            <p:nvPr/>
          </p:nvSpPr>
          <p:spPr bwMode="auto">
            <a:xfrm flipH="1" flipV="1">
              <a:off x="3041" y="2148"/>
              <a:ext cx="6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6" name="Line 978"/>
            <p:cNvSpPr>
              <a:spLocks noChangeShapeType="1"/>
            </p:cNvSpPr>
            <p:nvPr/>
          </p:nvSpPr>
          <p:spPr bwMode="auto">
            <a:xfrm flipH="1">
              <a:off x="3008" y="2148"/>
              <a:ext cx="33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7" name="Freeform 979"/>
            <p:cNvSpPr>
              <a:spLocks/>
            </p:cNvSpPr>
            <p:nvPr/>
          </p:nvSpPr>
          <p:spPr bwMode="auto">
            <a:xfrm>
              <a:off x="3041" y="1781"/>
              <a:ext cx="67" cy="384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35" y="768"/>
                </a:cxn>
                <a:cxn ang="0">
                  <a:pos x="123" y="12"/>
                </a:cxn>
                <a:cxn ang="0">
                  <a:pos x="67" y="0"/>
                </a:cxn>
                <a:cxn ang="0">
                  <a:pos x="0" y="733"/>
                </a:cxn>
              </a:cxnLst>
              <a:rect l="0" t="0" r="r" b="b"/>
              <a:pathLst>
                <a:path w="135" h="768">
                  <a:moveTo>
                    <a:pt x="0" y="733"/>
                  </a:moveTo>
                  <a:lnTo>
                    <a:pt x="135" y="768"/>
                  </a:lnTo>
                  <a:lnTo>
                    <a:pt x="123" y="12"/>
                  </a:lnTo>
                  <a:lnTo>
                    <a:pt x="67" y="0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8" name="Line 980"/>
            <p:cNvSpPr>
              <a:spLocks noChangeShapeType="1"/>
            </p:cNvSpPr>
            <p:nvPr/>
          </p:nvSpPr>
          <p:spPr bwMode="auto">
            <a:xfrm>
              <a:off x="3041" y="2148"/>
              <a:ext cx="6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69" name="Line 981"/>
            <p:cNvSpPr>
              <a:spLocks noChangeShapeType="1"/>
            </p:cNvSpPr>
            <p:nvPr/>
          </p:nvSpPr>
          <p:spPr bwMode="auto">
            <a:xfrm flipH="1" flipV="1">
              <a:off x="3075" y="1781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0" name="Line 982"/>
            <p:cNvSpPr>
              <a:spLocks noChangeShapeType="1"/>
            </p:cNvSpPr>
            <p:nvPr/>
          </p:nvSpPr>
          <p:spPr bwMode="auto">
            <a:xfrm flipH="1">
              <a:off x="3041" y="1781"/>
              <a:ext cx="34" cy="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1" name="Freeform 983"/>
            <p:cNvSpPr>
              <a:spLocks/>
            </p:cNvSpPr>
            <p:nvPr/>
          </p:nvSpPr>
          <p:spPr bwMode="auto">
            <a:xfrm>
              <a:off x="3075" y="1512"/>
              <a:ext cx="28" cy="275"/>
            </a:xfrm>
            <a:custGeom>
              <a:avLst/>
              <a:gdLst/>
              <a:ahLst/>
              <a:cxnLst>
                <a:cxn ang="0">
                  <a:pos x="0" y="538"/>
                </a:cxn>
                <a:cxn ang="0">
                  <a:pos x="56" y="55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0" y="538"/>
                </a:cxn>
              </a:cxnLst>
              <a:rect l="0" t="0" r="r" b="b"/>
              <a:pathLst>
                <a:path w="56" h="550">
                  <a:moveTo>
                    <a:pt x="0" y="538"/>
                  </a:moveTo>
                  <a:lnTo>
                    <a:pt x="56" y="55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2" name="Line 984"/>
            <p:cNvSpPr>
              <a:spLocks noChangeShapeType="1"/>
            </p:cNvSpPr>
            <p:nvPr/>
          </p:nvSpPr>
          <p:spPr bwMode="auto">
            <a:xfrm>
              <a:off x="3075" y="1781"/>
              <a:ext cx="2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3" name="Line 985"/>
            <p:cNvSpPr>
              <a:spLocks noChangeShapeType="1"/>
            </p:cNvSpPr>
            <p:nvPr/>
          </p:nvSpPr>
          <p:spPr bwMode="auto">
            <a:xfrm flipH="1">
              <a:off x="3075" y="1512"/>
              <a:ext cx="24" cy="2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4" name="Freeform 986"/>
            <p:cNvSpPr>
              <a:spLocks/>
            </p:cNvSpPr>
            <p:nvPr/>
          </p:nvSpPr>
          <p:spPr bwMode="auto">
            <a:xfrm>
              <a:off x="3229" y="2193"/>
              <a:ext cx="46" cy="328"/>
            </a:xfrm>
            <a:custGeom>
              <a:avLst/>
              <a:gdLst/>
              <a:ahLst/>
              <a:cxnLst>
                <a:cxn ang="0">
                  <a:pos x="11" y="656"/>
                </a:cxn>
                <a:cxn ang="0">
                  <a:pos x="11" y="656"/>
                </a:cxn>
                <a:cxn ang="0">
                  <a:pos x="92" y="15"/>
                </a:cxn>
                <a:cxn ang="0">
                  <a:pos x="0" y="0"/>
                </a:cxn>
                <a:cxn ang="0">
                  <a:pos x="11" y="656"/>
                </a:cxn>
              </a:cxnLst>
              <a:rect l="0" t="0" r="r" b="b"/>
              <a:pathLst>
                <a:path w="92" h="656">
                  <a:moveTo>
                    <a:pt x="11" y="656"/>
                  </a:moveTo>
                  <a:lnTo>
                    <a:pt x="11" y="656"/>
                  </a:lnTo>
                  <a:lnTo>
                    <a:pt x="92" y="15"/>
                  </a:lnTo>
                  <a:lnTo>
                    <a:pt x="0" y="0"/>
                  </a:lnTo>
                  <a:lnTo>
                    <a:pt x="11" y="65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5" name="Line 987"/>
            <p:cNvSpPr>
              <a:spLocks noChangeShapeType="1"/>
            </p:cNvSpPr>
            <p:nvPr/>
          </p:nvSpPr>
          <p:spPr bwMode="auto">
            <a:xfrm flipV="1">
              <a:off x="3235" y="2201"/>
              <a:ext cx="40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6" name="Line 988"/>
            <p:cNvSpPr>
              <a:spLocks noChangeShapeType="1"/>
            </p:cNvSpPr>
            <p:nvPr/>
          </p:nvSpPr>
          <p:spPr bwMode="auto">
            <a:xfrm flipH="1" flipV="1">
              <a:off x="3229" y="2193"/>
              <a:ext cx="4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7" name="Freeform 989"/>
            <p:cNvSpPr>
              <a:spLocks/>
            </p:cNvSpPr>
            <p:nvPr/>
          </p:nvSpPr>
          <p:spPr bwMode="auto">
            <a:xfrm>
              <a:off x="3223" y="1810"/>
              <a:ext cx="99" cy="391"/>
            </a:xfrm>
            <a:custGeom>
              <a:avLst/>
              <a:gdLst/>
              <a:ahLst/>
              <a:cxnLst>
                <a:cxn ang="0">
                  <a:pos x="12" y="766"/>
                </a:cxn>
                <a:cxn ang="0">
                  <a:pos x="104" y="781"/>
                </a:cxn>
                <a:cxn ang="0">
                  <a:pos x="198" y="27"/>
                </a:cxn>
                <a:cxn ang="0">
                  <a:pos x="0" y="0"/>
                </a:cxn>
                <a:cxn ang="0">
                  <a:pos x="12" y="766"/>
                </a:cxn>
              </a:cxnLst>
              <a:rect l="0" t="0" r="r" b="b"/>
              <a:pathLst>
                <a:path w="198" h="781">
                  <a:moveTo>
                    <a:pt x="12" y="766"/>
                  </a:moveTo>
                  <a:lnTo>
                    <a:pt x="104" y="781"/>
                  </a:lnTo>
                  <a:lnTo>
                    <a:pt x="198" y="27"/>
                  </a:lnTo>
                  <a:lnTo>
                    <a:pt x="0" y="0"/>
                  </a:lnTo>
                  <a:lnTo>
                    <a:pt x="12" y="76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8" name="Line 990"/>
            <p:cNvSpPr>
              <a:spLocks noChangeShapeType="1"/>
            </p:cNvSpPr>
            <p:nvPr/>
          </p:nvSpPr>
          <p:spPr bwMode="auto">
            <a:xfrm>
              <a:off x="3229" y="2193"/>
              <a:ext cx="4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79" name="Line 991"/>
            <p:cNvSpPr>
              <a:spLocks noChangeShapeType="1"/>
            </p:cNvSpPr>
            <p:nvPr/>
          </p:nvSpPr>
          <p:spPr bwMode="auto">
            <a:xfrm flipV="1">
              <a:off x="3275" y="1823"/>
              <a:ext cx="47" cy="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0" name="Line 992"/>
            <p:cNvSpPr>
              <a:spLocks noChangeShapeType="1"/>
            </p:cNvSpPr>
            <p:nvPr/>
          </p:nvSpPr>
          <p:spPr bwMode="auto">
            <a:xfrm flipH="1" flipV="1">
              <a:off x="3223" y="1810"/>
              <a:ext cx="9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1" name="Freeform 993"/>
            <p:cNvSpPr>
              <a:spLocks/>
            </p:cNvSpPr>
            <p:nvPr/>
          </p:nvSpPr>
          <p:spPr bwMode="auto">
            <a:xfrm>
              <a:off x="3220" y="1554"/>
              <a:ext cx="120" cy="269"/>
            </a:xfrm>
            <a:custGeom>
              <a:avLst/>
              <a:gdLst/>
              <a:ahLst/>
              <a:cxnLst>
                <a:cxn ang="0">
                  <a:pos x="8" y="513"/>
                </a:cxn>
                <a:cxn ang="0">
                  <a:pos x="206" y="540"/>
                </a:cxn>
                <a:cxn ang="0">
                  <a:pos x="240" y="25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513"/>
                </a:cxn>
              </a:cxnLst>
              <a:rect l="0" t="0" r="r" b="b"/>
              <a:pathLst>
                <a:path w="240" h="540">
                  <a:moveTo>
                    <a:pt x="8" y="513"/>
                  </a:moveTo>
                  <a:lnTo>
                    <a:pt x="206" y="540"/>
                  </a:lnTo>
                  <a:lnTo>
                    <a:pt x="240" y="25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51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2" name="Line 994"/>
            <p:cNvSpPr>
              <a:spLocks noChangeShapeType="1"/>
            </p:cNvSpPr>
            <p:nvPr/>
          </p:nvSpPr>
          <p:spPr bwMode="auto">
            <a:xfrm>
              <a:off x="3223" y="1810"/>
              <a:ext cx="9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3" name="Line 995"/>
            <p:cNvSpPr>
              <a:spLocks noChangeShapeType="1"/>
            </p:cNvSpPr>
            <p:nvPr/>
          </p:nvSpPr>
          <p:spPr bwMode="auto">
            <a:xfrm flipV="1">
              <a:off x="3322" y="1681"/>
              <a:ext cx="18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4" name="Line 996"/>
            <p:cNvSpPr>
              <a:spLocks noChangeShapeType="1"/>
            </p:cNvSpPr>
            <p:nvPr/>
          </p:nvSpPr>
          <p:spPr bwMode="auto">
            <a:xfrm flipH="1" flipV="1">
              <a:off x="3220" y="1554"/>
              <a:ext cx="120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5" name="Freeform 997"/>
            <p:cNvSpPr>
              <a:spLocks/>
            </p:cNvSpPr>
            <p:nvPr/>
          </p:nvSpPr>
          <p:spPr bwMode="auto">
            <a:xfrm>
              <a:off x="3113" y="2542"/>
              <a:ext cx="45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90" y="24"/>
                </a:cxn>
                <a:cxn ang="0">
                  <a:pos x="8" y="0"/>
                </a:cxn>
                <a:cxn ang="0">
                  <a:pos x="0" y="62"/>
                </a:cxn>
              </a:cxnLst>
              <a:rect l="0" t="0" r="r" b="b"/>
              <a:pathLst>
                <a:path w="90" h="62">
                  <a:moveTo>
                    <a:pt x="0" y="62"/>
                  </a:moveTo>
                  <a:lnTo>
                    <a:pt x="0" y="62"/>
                  </a:lnTo>
                  <a:lnTo>
                    <a:pt x="90" y="24"/>
                  </a:lnTo>
                  <a:lnTo>
                    <a:pt x="8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6" name="Line 998"/>
            <p:cNvSpPr>
              <a:spLocks noChangeShapeType="1"/>
            </p:cNvSpPr>
            <p:nvPr/>
          </p:nvSpPr>
          <p:spPr bwMode="auto">
            <a:xfrm flipV="1">
              <a:off x="3113" y="2554"/>
              <a:ext cx="45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7" name="Line 999"/>
            <p:cNvSpPr>
              <a:spLocks noChangeShapeType="1"/>
            </p:cNvSpPr>
            <p:nvPr/>
          </p:nvSpPr>
          <p:spPr bwMode="auto">
            <a:xfrm flipH="1" flipV="1">
              <a:off x="3117" y="2542"/>
              <a:ext cx="4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8" name="Line 1000"/>
            <p:cNvSpPr>
              <a:spLocks noChangeShapeType="1"/>
            </p:cNvSpPr>
            <p:nvPr/>
          </p:nvSpPr>
          <p:spPr bwMode="auto">
            <a:xfrm flipH="1">
              <a:off x="3113" y="2542"/>
              <a:ext cx="4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89" name="Freeform 1001"/>
            <p:cNvSpPr>
              <a:spLocks/>
            </p:cNvSpPr>
            <p:nvPr/>
          </p:nvSpPr>
          <p:spPr bwMode="auto">
            <a:xfrm>
              <a:off x="3117" y="2175"/>
              <a:ext cx="118" cy="379"/>
            </a:xfrm>
            <a:custGeom>
              <a:avLst/>
              <a:gdLst/>
              <a:ahLst/>
              <a:cxnLst>
                <a:cxn ang="0">
                  <a:pos x="0" y="735"/>
                </a:cxn>
                <a:cxn ang="0">
                  <a:pos x="82" y="759"/>
                </a:cxn>
                <a:cxn ang="0">
                  <a:pos x="236" y="693"/>
                </a:cxn>
                <a:cxn ang="0">
                  <a:pos x="225" y="37"/>
                </a:cxn>
                <a:cxn ang="0">
                  <a:pos x="75" y="0"/>
                </a:cxn>
                <a:cxn ang="0">
                  <a:pos x="0" y="735"/>
                </a:cxn>
              </a:cxnLst>
              <a:rect l="0" t="0" r="r" b="b"/>
              <a:pathLst>
                <a:path w="236" h="759">
                  <a:moveTo>
                    <a:pt x="0" y="735"/>
                  </a:moveTo>
                  <a:lnTo>
                    <a:pt x="82" y="759"/>
                  </a:lnTo>
                  <a:lnTo>
                    <a:pt x="236" y="693"/>
                  </a:lnTo>
                  <a:lnTo>
                    <a:pt x="225" y="37"/>
                  </a:lnTo>
                  <a:lnTo>
                    <a:pt x="75" y="0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0" name="Line 1002"/>
            <p:cNvSpPr>
              <a:spLocks noChangeShapeType="1"/>
            </p:cNvSpPr>
            <p:nvPr/>
          </p:nvSpPr>
          <p:spPr bwMode="auto">
            <a:xfrm>
              <a:off x="3117" y="2542"/>
              <a:ext cx="4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1" name="Line 1003"/>
            <p:cNvSpPr>
              <a:spLocks noChangeShapeType="1"/>
            </p:cNvSpPr>
            <p:nvPr/>
          </p:nvSpPr>
          <p:spPr bwMode="auto">
            <a:xfrm flipV="1">
              <a:off x="3158" y="2521"/>
              <a:ext cx="77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2" name="Line 1004"/>
            <p:cNvSpPr>
              <a:spLocks noChangeShapeType="1"/>
            </p:cNvSpPr>
            <p:nvPr/>
          </p:nvSpPr>
          <p:spPr bwMode="auto">
            <a:xfrm flipH="1" flipV="1">
              <a:off x="3154" y="2175"/>
              <a:ext cx="7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3" name="Line 1005"/>
            <p:cNvSpPr>
              <a:spLocks noChangeShapeType="1"/>
            </p:cNvSpPr>
            <p:nvPr/>
          </p:nvSpPr>
          <p:spPr bwMode="auto">
            <a:xfrm flipH="1">
              <a:off x="3117" y="2175"/>
              <a:ext cx="37" cy="3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4" name="Freeform 1006"/>
            <p:cNvSpPr>
              <a:spLocks/>
            </p:cNvSpPr>
            <p:nvPr/>
          </p:nvSpPr>
          <p:spPr bwMode="auto">
            <a:xfrm>
              <a:off x="3154" y="1803"/>
              <a:ext cx="75" cy="390"/>
            </a:xfrm>
            <a:custGeom>
              <a:avLst/>
              <a:gdLst/>
              <a:ahLst/>
              <a:cxnLst>
                <a:cxn ang="0">
                  <a:pos x="0" y="743"/>
                </a:cxn>
                <a:cxn ang="0">
                  <a:pos x="150" y="780"/>
                </a:cxn>
                <a:cxn ang="0">
                  <a:pos x="138" y="14"/>
                </a:cxn>
                <a:cxn ang="0">
                  <a:pos x="78" y="0"/>
                </a:cxn>
                <a:cxn ang="0">
                  <a:pos x="0" y="743"/>
                </a:cxn>
              </a:cxnLst>
              <a:rect l="0" t="0" r="r" b="b"/>
              <a:pathLst>
                <a:path w="150" h="780">
                  <a:moveTo>
                    <a:pt x="0" y="743"/>
                  </a:moveTo>
                  <a:lnTo>
                    <a:pt x="150" y="780"/>
                  </a:lnTo>
                  <a:lnTo>
                    <a:pt x="138" y="14"/>
                  </a:lnTo>
                  <a:lnTo>
                    <a:pt x="78" y="0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5" name="Line 1007"/>
            <p:cNvSpPr>
              <a:spLocks noChangeShapeType="1"/>
            </p:cNvSpPr>
            <p:nvPr/>
          </p:nvSpPr>
          <p:spPr bwMode="auto">
            <a:xfrm>
              <a:off x="3154" y="2175"/>
              <a:ext cx="7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08"/>
          <p:cNvGrpSpPr>
            <a:grpSpLocks/>
          </p:cNvGrpSpPr>
          <p:nvPr/>
        </p:nvGrpSpPr>
        <p:grpSpPr bwMode="auto">
          <a:xfrm>
            <a:off x="2417763" y="2466975"/>
            <a:ext cx="3271837" cy="2017713"/>
            <a:chOff x="1523" y="1554"/>
            <a:chExt cx="2061" cy="1271"/>
          </a:xfrm>
        </p:grpSpPr>
        <p:sp>
          <p:nvSpPr>
            <p:cNvPr id="64497" name="Line 1009"/>
            <p:cNvSpPr>
              <a:spLocks noChangeShapeType="1"/>
            </p:cNvSpPr>
            <p:nvPr/>
          </p:nvSpPr>
          <p:spPr bwMode="auto">
            <a:xfrm flipH="1" flipV="1">
              <a:off x="3194" y="180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8" name="Line 1010"/>
            <p:cNvSpPr>
              <a:spLocks noChangeShapeType="1"/>
            </p:cNvSpPr>
            <p:nvPr/>
          </p:nvSpPr>
          <p:spPr bwMode="auto">
            <a:xfrm flipH="1">
              <a:off x="3154" y="1803"/>
              <a:ext cx="40" cy="3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99" name="Freeform 1011"/>
            <p:cNvSpPr>
              <a:spLocks/>
            </p:cNvSpPr>
            <p:nvPr/>
          </p:nvSpPr>
          <p:spPr bwMode="auto">
            <a:xfrm>
              <a:off x="3194" y="1554"/>
              <a:ext cx="29" cy="256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60" y="513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0" y="499"/>
                </a:cxn>
              </a:cxnLst>
              <a:rect l="0" t="0" r="r" b="b"/>
              <a:pathLst>
                <a:path w="60" h="513">
                  <a:moveTo>
                    <a:pt x="0" y="499"/>
                  </a:moveTo>
                  <a:lnTo>
                    <a:pt x="60" y="51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0" name="Line 1012"/>
            <p:cNvSpPr>
              <a:spLocks noChangeShapeType="1"/>
            </p:cNvSpPr>
            <p:nvPr/>
          </p:nvSpPr>
          <p:spPr bwMode="auto">
            <a:xfrm>
              <a:off x="3194" y="1803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1" name="Line 1013"/>
            <p:cNvSpPr>
              <a:spLocks noChangeShapeType="1"/>
            </p:cNvSpPr>
            <p:nvPr/>
          </p:nvSpPr>
          <p:spPr bwMode="auto">
            <a:xfrm flipH="1">
              <a:off x="3194" y="1554"/>
              <a:ext cx="26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2" name="Freeform 1014"/>
            <p:cNvSpPr>
              <a:spLocks/>
            </p:cNvSpPr>
            <p:nvPr/>
          </p:nvSpPr>
          <p:spPr bwMode="auto">
            <a:xfrm>
              <a:off x="3362" y="2234"/>
              <a:ext cx="7" cy="38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4" y="75"/>
                </a:cxn>
                <a:cxn ang="0">
                  <a:pos x="0" y="0"/>
                </a:cxn>
                <a:cxn ang="0">
                  <a:pos x="16" y="4"/>
                </a:cxn>
                <a:cxn ang="0">
                  <a:pos x="4" y="75"/>
                </a:cxn>
              </a:cxnLst>
              <a:rect l="0" t="0" r="r" b="b"/>
              <a:pathLst>
                <a:path w="16" h="75">
                  <a:moveTo>
                    <a:pt x="4" y="75"/>
                  </a:moveTo>
                  <a:lnTo>
                    <a:pt x="4" y="75"/>
                  </a:lnTo>
                  <a:lnTo>
                    <a:pt x="0" y="0"/>
                  </a:lnTo>
                  <a:lnTo>
                    <a:pt x="16" y="4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3" name="Line 1015"/>
            <p:cNvSpPr>
              <a:spLocks noChangeShapeType="1"/>
            </p:cNvSpPr>
            <p:nvPr/>
          </p:nvSpPr>
          <p:spPr bwMode="auto">
            <a:xfrm>
              <a:off x="3362" y="2234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4" name="Line 1016"/>
            <p:cNvSpPr>
              <a:spLocks noChangeShapeType="1"/>
            </p:cNvSpPr>
            <p:nvPr/>
          </p:nvSpPr>
          <p:spPr bwMode="auto">
            <a:xfrm flipH="1">
              <a:off x="3364" y="2236"/>
              <a:ext cx="5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5" name="Freeform 1017"/>
            <p:cNvSpPr>
              <a:spLocks/>
            </p:cNvSpPr>
            <p:nvPr/>
          </p:nvSpPr>
          <p:spPr bwMode="auto">
            <a:xfrm>
              <a:off x="3345" y="1831"/>
              <a:ext cx="86" cy="405"/>
            </a:xfrm>
            <a:custGeom>
              <a:avLst/>
              <a:gdLst/>
              <a:ahLst/>
              <a:cxnLst>
                <a:cxn ang="0">
                  <a:pos x="48" y="810"/>
                </a:cxn>
                <a:cxn ang="0">
                  <a:pos x="32" y="806"/>
                </a:cxn>
                <a:cxn ang="0">
                  <a:pos x="0" y="0"/>
                </a:cxn>
                <a:cxn ang="0">
                  <a:pos x="171" y="40"/>
                </a:cxn>
                <a:cxn ang="0">
                  <a:pos x="48" y="810"/>
                </a:cxn>
              </a:cxnLst>
              <a:rect l="0" t="0" r="r" b="b"/>
              <a:pathLst>
                <a:path w="171" h="810">
                  <a:moveTo>
                    <a:pt x="48" y="810"/>
                  </a:moveTo>
                  <a:lnTo>
                    <a:pt x="32" y="806"/>
                  </a:lnTo>
                  <a:lnTo>
                    <a:pt x="0" y="0"/>
                  </a:lnTo>
                  <a:lnTo>
                    <a:pt x="171" y="40"/>
                  </a:lnTo>
                  <a:lnTo>
                    <a:pt x="48" y="8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6" name="Line 1018"/>
            <p:cNvSpPr>
              <a:spLocks noChangeShapeType="1"/>
            </p:cNvSpPr>
            <p:nvPr/>
          </p:nvSpPr>
          <p:spPr bwMode="auto">
            <a:xfrm flipH="1" flipV="1">
              <a:off x="3362" y="2234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7" name="Line 1019"/>
            <p:cNvSpPr>
              <a:spLocks noChangeShapeType="1"/>
            </p:cNvSpPr>
            <p:nvPr/>
          </p:nvSpPr>
          <p:spPr bwMode="auto">
            <a:xfrm>
              <a:off x="3345" y="1831"/>
              <a:ext cx="8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8" name="Line 1020"/>
            <p:cNvSpPr>
              <a:spLocks noChangeShapeType="1"/>
            </p:cNvSpPr>
            <p:nvPr/>
          </p:nvSpPr>
          <p:spPr bwMode="auto">
            <a:xfrm flipH="1">
              <a:off x="3369" y="1851"/>
              <a:ext cx="62" cy="3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09" name="Freeform 1021"/>
            <p:cNvSpPr>
              <a:spLocks/>
            </p:cNvSpPr>
            <p:nvPr/>
          </p:nvSpPr>
          <p:spPr bwMode="auto">
            <a:xfrm>
              <a:off x="3340" y="1629"/>
              <a:ext cx="126" cy="222"/>
            </a:xfrm>
            <a:custGeom>
              <a:avLst/>
              <a:gdLst/>
              <a:ahLst/>
              <a:cxnLst>
                <a:cxn ang="0">
                  <a:pos x="183" y="443"/>
                </a:cxn>
                <a:cxn ang="0">
                  <a:pos x="12" y="403"/>
                </a:cxn>
                <a:cxn ang="0">
                  <a:pos x="0" y="103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183" y="443"/>
                </a:cxn>
              </a:cxnLst>
              <a:rect l="0" t="0" r="r" b="b"/>
              <a:pathLst>
                <a:path w="254" h="443">
                  <a:moveTo>
                    <a:pt x="183" y="443"/>
                  </a:moveTo>
                  <a:lnTo>
                    <a:pt x="12" y="403"/>
                  </a:lnTo>
                  <a:lnTo>
                    <a:pt x="0" y="103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83" y="44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0" name="Line 1022"/>
            <p:cNvSpPr>
              <a:spLocks noChangeShapeType="1"/>
            </p:cNvSpPr>
            <p:nvPr/>
          </p:nvSpPr>
          <p:spPr bwMode="auto">
            <a:xfrm flipH="1" flipV="1">
              <a:off x="3345" y="1831"/>
              <a:ext cx="8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1" name="Line 1023"/>
            <p:cNvSpPr>
              <a:spLocks noChangeShapeType="1"/>
            </p:cNvSpPr>
            <p:nvPr/>
          </p:nvSpPr>
          <p:spPr bwMode="auto">
            <a:xfrm flipV="1">
              <a:off x="3340" y="1629"/>
              <a:ext cx="126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2" name="Line 1024"/>
            <p:cNvSpPr>
              <a:spLocks noChangeShapeType="1"/>
            </p:cNvSpPr>
            <p:nvPr/>
          </p:nvSpPr>
          <p:spPr bwMode="auto">
            <a:xfrm flipH="1">
              <a:off x="3431" y="1629"/>
              <a:ext cx="35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3" name="Freeform 1025"/>
            <p:cNvSpPr>
              <a:spLocks/>
            </p:cNvSpPr>
            <p:nvPr/>
          </p:nvSpPr>
          <p:spPr bwMode="auto">
            <a:xfrm>
              <a:off x="3235" y="2201"/>
              <a:ext cx="129" cy="320"/>
            </a:xfrm>
            <a:custGeom>
              <a:avLst/>
              <a:gdLst/>
              <a:ahLst/>
              <a:cxnLst>
                <a:cxn ang="0">
                  <a:pos x="0" y="641"/>
                </a:cxn>
                <a:cxn ang="0">
                  <a:pos x="0" y="641"/>
                </a:cxn>
                <a:cxn ang="0">
                  <a:pos x="257" y="142"/>
                </a:cxn>
                <a:cxn ang="0">
                  <a:pos x="253" y="67"/>
                </a:cxn>
                <a:cxn ang="0">
                  <a:pos x="81" y="0"/>
                </a:cxn>
                <a:cxn ang="0">
                  <a:pos x="0" y="641"/>
                </a:cxn>
              </a:cxnLst>
              <a:rect l="0" t="0" r="r" b="b"/>
              <a:pathLst>
                <a:path w="257" h="641">
                  <a:moveTo>
                    <a:pt x="0" y="641"/>
                  </a:moveTo>
                  <a:lnTo>
                    <a:pt x="0" y="641"/>
                  </a:lnTo>
                  <a:lnTo>
                    <a:pt x="257" y="142"/>
                  </a:lnTo>
                  <a:lnTo>
                    <a:pt x="253" y="67"/>
                  </a:lnTo>
                  <a:lnTo>
                    <a:pt x="81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4" name="Line 1026"/>
            <p:cNvSpPr>
              <a:spLocks noChangeShapeType="1"/>
            </p:cNvSpPr>
            <p:nvPr/>
          </p:nvSpPr>
          <p:spPr bwMode="auto">
            <a:xfrm flipV="1">
              <a:off x="3235" y="2272"/>
              <a:ext cx="129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5" name="Line 1027"/>
            <p:cNvSpPr>
              <a:spLocks noChangeShapeType="1"/>
            </p:cNvSpPr>
            <p:nvPr/>
          </p:nvSpPr>
          <p:spPr bwMode="auto">
            <a:xfrm flipH="1" flipV="1">
              <a:off x="3275" y="2201"/>
              <a:ext cx="87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Line 1028"/>
            <p:cNvSpPr>
              <a:spLocks noChangeShapeType="1"/>
            </p:cNvSpPr>
            <p:nvPr/>
          </p:nvSpPr>
          <p:spPr bwMode="auto">
            <a:xfrm flipH="1">
              <a:off x="3235" y="2201"/>
              <a:ext cx="40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Freeform 1029"/>
            <p:cNvSpPr>
              <a:spLocks/>
            </p:cNvSpPr>
            <p:nvPr/>
          </p:nvSpPr>
          <p:spPr bwMode="auto">
            <a:xfrm>
              <a:off x="3275" y="1823"/>
              <a:ext cx="87" cy="411"/>
            </a:xfrm>
            <a:custGeom>
              <a:avLst/>
              <a:gdLst/>
              <a:ahLst/>
              <a:cxnLst>
                <a:cxn ang="0">
                  <a:pos x="0" y="754"/>
                </a:cxn>
                <a:cxn ang="0">
                  <a:pos x="172" y="821"/>
                </a:cxn>
                <a:cxn ang="0">
                  <a:pos x="140" y="15"/>
                </a:cxn>
                <a:cxn ang="0">
                  <a:pos x="94" y="0"/>
                </a:cxn>
                <a:cxn ang="0">
                  <a:pos x="0" y="754"/>
                </a:cxn>
              </a:cxnLst>
              <a:rect l="0" t="0" r="r" b="b"/>
              <a:pathLst>
                <a:path w="172" h="821">
                  <a:moveTo>
                    <a:pt x="0" y="754"/>
                  </a:moveTo>
                  <a:lnTo>
                    <a:pt x="172" y="821"/>
                  </a:lnTo>
                  <a:lnTo>
                    <a:pt x="140" y="15"/>
                  </a:lnTo>
                  <a:lnTo>
                    <a:pt x="94" y="0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1030"/>
            <p:cNvSpPr>
              <a:spLocks noChangeShapeType="1"/>
            </p:cNvSpPr>
            <p:nvPr/>
          </p:nvSpPr>
          <p:spPr bwMode="auto">
            <a:xfrm>
              <a:off x="3275" y="2201"/>
              <a:ext cx="87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1031"/>
            <p:cNvSpPr>
              <a:spLocks noChangeShapeType="1"/>
            </p:cNvSpPr>
            <p:nvPr/>
          </p:nvSpPr>
          <p:spPr bwMode="auto">
            <a:xfrm flipH="1" flipV="1">
              <a:off x="3322" y="1823"/>
              <a:ext cx="2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Line 1032"/>
            <p:cNvSpPr>
              <a:spLocks noChangeShapeType="1"/>
            </p:cNvSpPr>
            <p:nvPr/>
          </p:nvSpPr>
          <p:spPr bwMode="auto">
            <a:xfrm flipH="1">
              <a:off x="3275" y="1823"/>
              <a:ext cx="47" cy="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1033"/>
            <p:cNvSpPr>
              <a:spLocks/>
            </p:cNvSpPr>
            <p:nvPr/>
          </p:nvSpPr>
          <p:spPr bwMode="auto">
            <a:xfrm>
              <a:off x="3322" y="1681"/>
              <a:ext cx="23" cy="150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46" y="30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285"/>
                </a:cxn>
              </a:cxnLst>
              <a:rect l="0" t="0" r="r" b="b"/>
              <a:pathLst>
                <a:path w="46" h="300">
                  <a:moveTo>
                    <a:pt x="0" y="285"/>
                  </a:moveTo>
                  <a:lnTo>
                    <a:pt x="46" y="30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Line 1034"/>
            <p:cNvSpPr>
              <a:spLocks noChangeShapeType="1"/>
            </p:cNvSpPr>
            <p:nvPr/>
          </p:nvSpPr>
          <p:spPr bwMode="auto">
            <a:xfrm>
              <a:off x="3322" y="1823"/>
              <a:ext cx="2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1035"/>
            <p:cNvSpPr>
              <a:spLocks noChangeShapeType="1"/>
            </p:cNvSpPr>
            <p:nvPr/>
          </p:nvSpPr>
          <p:spPr bwMode="auto">
            <a:xfrm flipH="1">
              <a:off x="3322" y="1681"/>
              <a:ext cx="18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Freeform 1036"/>
            <p:cNvSpPr>
              <a:spLocks/>
            </p:cNvSpPr>
            <p:nvPr/>
          </p:nvSpPr>
          <p:spPr bwMode="auto">
            <a:xfrm>
              <a:off x="3364" y="2236"/>
              <a:ext cx="23" cy="3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71"/>
                </a:cxn>
                <a:cxn ang="0">
                  <a:pos x="46" y="4"/>
                </a:cxn>
                <a:cxn ang="0">
                  <a:pos x="12" y="0"/>
                </a:cxn>
                <a:cxn ang="0">
                  <a:pos x="0" y="71"/>
                </a:cxn>
              </a:cxnLst>
              <a:rect l="0" t="0" r="r" b="b"/>
              <a:pathLst>
                <a:path w="46" h="71">
                  <a:moveTo>
                    <a:pt x="0" y="71"/>
                  </a:moveTo>
                  <a:lnTo>
                    <a:pt x="0" y="71"/>
                  </a:lnTo>
                  <a:lnTo>
                    <a:pt x="46" y="4"/>
                  </a:lnTo>
                  <a:lnTo>
                    <a:pt x="1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037"/>
            <p:cNvSpPr>
              <a:spLocks noChangeShapeType="1"/>
            </p:cNvSpPr>
            <p:nvPr/>
          </p:nvSpPr>
          <p:spPr bwMode="auto">
            <a:xfrm flipH="1" flipV="1">
              <a:off x="3369" y="2236"/>
              <a:ext cx="1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038"/>
            <p:cNvSpPr>
              <a:spLocks noChangeShapeType="1"/>
            </p:cNvSpPr>
            <p:nvPr/>
          </p:nvSpPr>
          <p:spPr bwMode="auto">
            <a:xfrm flipH="1">
              <a:off x="3364" y="2236"/>
              <a:ext cx="5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Freeform 1039"/>
            <p:cNvSpPr>
              <a:spLocks/>
            </p:cNvSpPr>
            <p:nvPr/>
          </p:nvSpPr>
          <p:spPr bwMode="auto">
            <a:xfrm>
              <a:off x="3369" y="1851"/>
              <a:ext cx="215" cy="387"/>
            </a:xfrm>
            <a:custGeom>
              <a:avLst/>
              <a:gdLst/>
              <a:ahLst/>
              <a:cxnLst>
                <a:cxn ang="0">
                  <a:pos x="0" y="770"/>
                </a:cxn>
                <a:cxn ang="0">
                  <a:pos x="34" y="774"/>
                </a:cxn>
                <a:cxn ang="0">
                  <a:pos x="430" y="181"/>
                </a:cxn>
                <a:cxn ang="0">
                  <a:pos x="367" y="14"/>
                </a:cxn>
                <a:cxn ang="0">
                  <a:pos x="123" y="0"/>
                </a:cxn>
                <a:cxn ang="0">
                  <a:pos x="0" y="770"/>
                </a:cxn>
              </a:cxnLst>
              <a:rect l="0" t="0" r="r" b="b"/>
              <a:pathLst>
                <a:path w="430" h="774">
                  <a:moveTo>
                    <a:pt x="0" y="770"/>
                  </a:moveTo>
                  <a:lnTo>
                    <a:pt x="34" y="774"/>
                  </a:lnTo>
                  <a:lnTo>
                    <a:pt x="430" y="181"/>
                  </a:lnTo>
                  <a:lnTo>
                    <a:pt x="367" y="14"/>
                  </a:lnTo>
                  <a:lnTo>
                    <a:pt x="123" y="0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Line 1040"/>
            <p:cNvSpPr>
              <a:spLocks noChangeShapeType="1"/>
            </p:cNvSpPr>
            <p:nvPr/>
          </p:nvSpPr>
          <p:spPr bwMode="auto">
            <a:xfrm>
              <a:off x="3369" y="2236"/>
              <a:ext cx="1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041"/>
            <p:cNvSpPr>
              <a:spLocks noChangeShapeType="1"/>
            </p:cNvSpPr>
            <p:nvPr/>
          </p:nvSpPr>
          <p:spPr bwMode="auto">
            <a:xfrm flipH="1" flipV="1">
              <a:off x="3553" y="1858"/>
              <a:ext cx="31" cy="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Line 1042"/>
            <p:cNvSpPr>
              <a:spLocks noChangeShapeType="1"/>
            </p:cNvSpPr>
            <p:nvPr/>
          </p:nvSpPr>
          <p:spPr bwMode="auto">
            <a:xfrm flipH="1" flipV="1">
              <a:off x="3431" y="1851"/>
              <a:ext cx="12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Line 1043"/>
            <p:cNvSpPr>
              <a:spLocks noChangeShapeType="1"/>
            </p:cNvSpPr>
            <p:nvPr/>
          </p:nvSpPr>
          <p:spPr bwMode="auto">
            <a:xfrm flipH="1">
              <a:off x="3369" y="1851"/>
              <a:ext cx="62" cy="3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1044"/>
            <p:cNvSpPr>
              <a:spLocks/>
            </p:cNvSpPr>
            <p:nvPr/>
          </p:nvSpPr>
          <p:spPr bwMode="auto">
            <a:xfrm>
              <a:off x="3431" y="1629"/>
              <a:ext cx="122" cy="229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244" y="457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0" y="443"/>
                </a:cxn>
              </a:cxnLst>
              <a:rect l="0" t="0" r="r" b="b"/>
              <a:pathLst>
                <a:path w="244" h="457">
                  <a:moveTo>
                    <a:pt x="0" y="443"/>
                  </a:moveTo>
                  <a:lnTo>
                    <a:pt x="244" y="457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66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Line 1045"/>
            <p:cNvSpPr>
              <a:spLocks noChangeShapeType="1"/>
            </p:cNvSpPr>
            <p:nvPr/>
          </p:nvSpPr>
          <p:spPr bwMode="auto">
            <a:xfrm>
              <a:off x="3431" y="1851"/>
              <a:ext cx="12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1046"/>
            <p:cNvSpPr>
              <a:spLocks noChangeShapeType="1"/>
            </p:cNvSpPr>
            <p:nvPr/>
          </p:nvSpPr>
          <p:spPr bwMode="auto">
            <a:xfrm flipH="1" flipV="1">
              <a:off x="3466" y="1629"/>
              <a:ext cx="87" cy="2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1047"/>
            <p:cNvSpPr>
              <a:spLocks noChangeShapeType="1"/>
            </p:cNvSpPr>
            <p:nvPr/>
          </p:nvSpPr>
          <p:spPr bwMode="auto">
            <a:xfrm flipH="1">
              <a:off x="3431" y="1629"/>
              <a:ext cx="35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1048"/>
            <p:cNvSpPr>
              <a:spLocks/>
            </p:cNvSpPr>
            <p:nvPr/>
          </p:nvSpPr>
          <p:spPr bwMode="auto">
            <a:xfrm>
              <a:off x="3443" y="2621"/>
              <a:ext cx="53" cy="149"/>
            </a:xfrm>
            <a:custGeom>
              <a:avLst/>
              <a:gdLst/>
              <a:ahLst/>
              <a:cxnLst>
                <a:cxn ang="0">
                  <a:pos x="67" y="297"/>
                </a:cxn>
                <a:cxn ang="0">
                  <a:pos x="67" y="297"/>
                </a:cxn>
                <a:cxn ang="0">
                  <a:pos x="0" y="0"/>
                </a:cxn>
                <a:cxn ang="0">
                  <a:pos x="105" y="6"/>
                </a:cxn>
                <a:cxn ang="0">
                  <a:pos x="67" y="297"/>
                </a:cxn>
              </a:cxnLst>
              <a:rect l="0" t="0" r="r" b="b"/>
              <a:pathLst>
                <a:path w="105" h="297">
                  <a:moveTo>
                    <a:pt x="67" y="297"/>
                  </a:moveTo>
                  <a:lnTo>
                    <a:pt x="67" y="297"/>
                  </a:lnTo>
                  <a:lnTo>
                    <a:pt x="0" y="0"/>
                  </a:lnTo>
                  <a:lnTo>
                    <a:pt x="105" y="6"/>
                  </a:lnTo>
                  <a:lnTo>
                    <a:pt x="67" y="29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Line 1049"/>
            <p:cNvSpPr>
              <a:spLocks noChangeShapeType="1"/>
            </p:cNvSpPr>
            <p:nvPr/>
          </p:nvSpPr>
          <p:spPr bwMode="auto">
            <a:xfrm flipH="1" flipV="1">
              <a:off x="3443" y="2621"/>
              <a:ext cx="34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Line 1050"/>
            <p:cNvSpPr>
              <a:spLocks noChangeShapeType="1"/>
            </p:cNvSpPr>
            <p:nvPr/>
          </p:nvSpPr>
          <p:spPr bwMode="auto">
            <a:xfrm>
              <a:off x="3443" y="2621"/>
              <a:ext cx="5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Line 1051"/>
            <p:cNvSpPr>
              <a:spLocks noChangeShapeType="1"/>
            </p:cNvSpPr>
            <p:nvPr/>
          </p:nvSpPr>
          <p:spPr bwMode="auto">
            <a:xfrm flipH="1">
              <a:off x="3477" y="2624"/>
              <a:ext cx="19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1052"/>
            <p:cNvSpPr>
              <a:spLocks/>
            </p:cNvSpPr>
            <p:nvPr/>
          </p:nvSpPr>
          <p:spPr bwMode="auto">
            <a:xfrm>
              <a:off x="3364" y="2238"/>
              <a:ext cx="181" cy="386"/>
            </a:xfrm>
            <a:custGeom>
              <a:avLst/>
              <a:gdLst/>
              <a:ahLst/>
              <a:cxnLst>
                <a:cxn ang="0">
                  <a:pos x="265" y="772"/>
                </a:cxn>
                <a:cxn ang="0">
                  <a:pos x="160" y="766"/>
                </a:cxn>
                <a:cxn ang="0">
                  <a:pos x="0" y="67"/>
                </a:cxn>
                <a:cxn ang="0">
                  <a:pos x="46" y="0"/>
                </a:cxn>
                <a:cxn ang="0">
                  <a:pos x="363" y="13"/>
                </a:cxn>
                <a:cxn ang="0">
                  <a:pos x="265" y="772"/>
                </a:cxn>
              </a:cxnLst>
              <a:rect l="0" t="0" r="r" b="b"/>
              <a:pathLst>
                <a:path w="363" h="772">
                  <a:moveTo>
                    <a:pt x="265" y="772"/>
                  </a:moveTo>
                  <a:lnTo>
                    <a:pt x="160" y="766"/>
                  </a:lnTo>
                  <a:lnTo>
                    <a:pt x="0" y="67"/>
                  </a:lnTo>
                  <a:lnTo>
                    <a:pt x="46" y="0"/>
                  </a:lnTo>
                  <a:lnTo>
                    <a:pt x="363" y="13"/>
                  </a:lnTo>
                  <a:lnTo>
                    <a:pt x="265" y="77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1053"/>
            <p:cNvSpPr>
              <a:spLocks noChangeShapeType="1"/>
            </p:cNvSpPr>
            <p:nvPr/>
          </p:nvSpPr>
          <p:spPr bwMode="auto">
            <a:xfrm flipH="1" flipV="1">
              <a:off x="3443" y="2621"/>
              <a:ext cx="5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1054"/>
            <p:cNvSpPr>
              <a:spLocks noChangeShapeType="1"/>
            </p:cNvSpPr>
            <p:nvPr/>
          </p:nvSpPr>
          <p:spPr bwMode="auto">
            <a:xfrm flipH="1" flipV="1">
              <a:off x="3364" y="2272"/>
              <a:ext cx="79" cy="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1055"/>
            <p:cNvSpPr>
              <a:spLocks noChangeShapeType="1"/>
            </p:cNvSpPr>
            <p:nvPr/>
          </p:nvSpPr>
          <p:spPr bwMode="auto">
            <a:xfrm>
              <a:off x="3387" y="2238"/>
              <a:ext cx="15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1056"/>
            <p:cNvSpPr>
              <a:spLocks noChangeShapeType="1"/>
            </p:cNvSpPr>
            <p:nvPr/>
          </p:nvSpPr>
          <p:spPr bwMode="auto">
            <a:xfrm flipH="1">
              <a:off x="3496" y="2245"/>
              <a:ext cx="49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Freeform 1057"/>
            <p:cNvSpPr>
              <a:spLocks/>
            </p:cNvSpPr>
            <p:nvPr/>
          </p:nvSpPr>
          <p:spPr bwMode="auto">
            <a:xfrm>
              <a:off x="3387" y="1941"/>
              <a:ext cx="197" cy="304"/>
            </a:xfrm>
            <a:custGeom>
              <a:avLst/>
              <a:gdLst/>
              <a:ahLst/>
              <a:cxnLst>
                <a:cxn ang="0">
                  <a:pos x="317" y="606"/>
                </a:cxn>
                <a:cxn ang="0">
                  <a:pos x="0" y="593"/>
                </a:cxn>
                <a:cxn ang="0">
                  <a:pos x="396" y="0"/>
                </a:cxn>
                <a:cxn ang="0">
                  <a:pos x="396" y="0"/>
                </a:cxn>
                <a:cxn ang="0">
                  <a:pos x="317" y="606"/>
                </a:cxn>
              </a:cxnLst>
              <a:rect l="0" t="0" r="r" b="b"/>
              <a:pathLst>
                <a:path w="396" h="606">
                  <a:moveTo>
                    <a:pt x="317" y="606"/>
                  </a:moveTo>
                  <a:lnTo>
                    <a:pt x="0" y="593"/>
                  </a:lnTo>
                  <a:lnTo>
                    <a:pt x="396" y="0"/>
                  </a:lnTo>
                  <a:lnTo>
                    <a:pt x="396" y="0"/>
                  </a:lnTo>
                  <a:lnTo>
                    <a:pt x="317" y="60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1058"/>
            <p:cNvSpPr>
              <a:spLocks noChangeShapeType="1"/>
            </p:cNvSpPr>
            <p:nvPr/>
          </p:nvSpPr>
          <p:spPr bwMode="auto">
            <a:xfrm flipH="1" flipV="1">
              <a:off x="3387" y="2238"/>
              <a:ext cx="158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1059"/>
            <p:cNvSpPr>
              <a:spLocks noChangeShapeType="1"/>
            </p:cNvSpPr>
            <p:nvPr/>
          </p:nvSpPr>
          <p:spPr bwMode="auto">
            <a:xfrm flipH="1">
              <a:off x="3545" y="1941"/>
              <a:ext cx="39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Freeform 1060"/>
            <p:cNvSpPr>
              <a:spLocks/>
            </p:cNvSpPr>
            <p:nvPr/>
          </p:nvSpPr>
          <p:spPr bwMode="auto">
            <a:xfrm>
              <a:off x="1718" y="1705"/>
              <a:ext cx="194" cy="6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99" y="135"/>
                </a:cxn>
                <a:cxn ang="0">
                  <a:pos x="387" y="108"/>
                </a:cxn>
                <a:cxn ang="0">
                  <a:pos x="188" y="0"/>
                </a:cxn>
                <a:cxn ang="0">
                  <a:pos x="0" y="37"/>
                </a:cxn>
              </a:cxnLst>
              <a:rect l="0" t="0" r="r" b="b"/>
              <a:pathLst>
                <a:path w="387" h="135">
                  <a:moveTo>
                    <a:pt x="0" y="37"/>
                  </a:moveTo>
                  <a:lnTo>
                    <a:pt x="199" y="135"/>
                  </a:lnTo>
                  <a:lnTo>
                    <a:pt x="387" y="108"/>
                  </a:lnTo>
                  <a:lnTo>
                    <a:pt x="18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Freeform 1061"/>
            <p:cNvSpPr>
              <a:spLocks/>
            </p:cNvSpPr>
            <p:nvPr/>
          </p:nvSpPr>
          <p:spPr bwMode="auto">
            <a:xfrm>
              <a:off x="1818" y="1759"/>
              <a:ext cx="196" cy="5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04" y="100"/>
                </a:cxn>
                <a:cxn ang="0">
                  <a:pos x="392" y="82"/>
                </a:cxn>
                <a:cxn ang="0">
                  <a:pos x="188" y="0"/>
                </a:cxn>
                <a:cxn ang="0">
                  <a:pos x="0" y="27"/>
                </a:cxn>
              </a:cxnLst>
              <a:rect l="0" t="0" r="r" b="b"/>
              <a:pathLst>
                <a:path w="392" h="100">
                  <a:moveTo>
                    <a:pt x="0" y="27"/>
                  </a:moveTo>
                  <a:lnTo>
                    <a:pt x="204" y="100"/>
                  </a:lnTo>
                  <a:lnTo>
                    <a:pt x="392" y="82"/>
                  </a:lnTo>
                  <a:lnTo>
                    <a:pt x="18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Freeform 1062"/>
            <p:cNvSpPr>
              <a:spLocks/>
            </p:cNvSpPr>
            <p:nvPr/>
          </p:nvSpPr>
          <p:spPr bwMode="auto">
            <a:xfrm>
              <a:off x="2080" y="1973"/>
              <a:ext cx="38" cy="12"/>
            </a:xfrm>
            <a:custGeom>
              <a:avLst/>
              <a:gdLst/>
              <a:ahLst/>
              <a:cxnLst>
                <a:cxn ang="0">
                  <a:pos x="75" y="19"/>
                </a:cxn>
                <a:cxn ang="0">
                  <a:pos x="75" y="19"/>
                </a:cxn>
                <a:cxn ang="0">
                  <a:pos x="0" y="23"/>
                </a:cxn>
                <a:cxn ang="0">
                  <a:pos x="66" y="0"/>
                </a:cxn>
                <a:cxn ang="0">
                  <a:pos x="75" y="19"/>
                </a:cxn>
              </a:cxnLst>
              <a:rect l="0" t="0" r="r" b="b"/>
              <a:pathLst>
                <a:path w="75" h="23">
                  <a:moveTo>
                    <a:pt x="75" y="19"/>
                  </a:moveTo>
                  <a:lnTo>
                    <a:pt x="75" y="19"/>
                  </a:lnTo>
                  <a:lnTo>
                    <a:pt x="0" y="23"/>
                  </a:lnTo>
                  <a:lnTo>
                    <a:pt x="66" y="0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1063"/>
            <p:cNvSpPr>
              <a:spLocks noChangeShapeType="1"/>
            </p:cNvSpPr>
            <p:nvPr/>
          </p:nvSpPr>
          <p:spPr bwMode="auto">
            <a:xfrm flipH="1">
              <a:off x="2080" y="1983"/>
              <a:ext cx="3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1064"/>
            <p:cNvSpPr>
              <a:spLocks noChangeShapeType="1"/>
            </p:cNvSpPr>
            <p:nvPr/>
          </p:nvSpPr>
          <p:spPr bwMode="auto">
            <a:xfrm flipV="1">
              <a:off x="2080" y="1973"/>
              <a:ext cx="3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1065"/>
            <p:cNvSpPr>
              <a:spLocks noChangeShapeType="1"/>
            </p:cNvSpPr>
            <p:nvPr/>
          </p:nvSpPr>
          <p:spPr bwMode="auto">
            <a:xfrm>
              <a:off x="2113" y="1973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Freeform 1066"/>
            <p:cNvSpPr>
              <a:spLocks/>
            </p:cNvSpPr>
            <p:nvPr/>
          </p:nvSpPr>
          <p:spPr bwMode="auto">
            <a:xfrm>
              <a:off x="2014" y="1800"/>
              <a:ext cx="99" cy="188"/>
            </a:xfrm>
            <a:custGeom>
              <a:avLst/>
              <a:gdLst/>
              <a:ahLst/>
              <a:cxnLst>
                <a:cxn ang="0">
                  <a:pos x="198" y="346"/>
                </a:cxn>
                <a:cxn ang="0">
                  <a:pos x="132" y="369"/>
                </a:cxn>
                <a:cxn ang="0">
                  <a:pos x="21" y="37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8" y="346"/>
                </a:cxn>
              </a:cxnLst>
              <a:rect l="0" t="0" r="r" b="b"/>
              <a:pathLst>
                <a:path w="198" h="377">
                  <a:moveTo>
                    <a:pt x="198" y="346"/>
                  </a:moveTo>
                  <a:lnTo>
                    <a:pt x="132" y="369"/>
                  </a:lnTo>
                  <a:lnTo>
                    <a:pt x="21" y="3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8" y="34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1067"/>
            <p:cNvSpPr>
              <a:spLocks noChangeShapeType="1"/>
            </p:cNvSpPr>
            <p:nvPr/>
          </p:nvSpPr>
          <p:spPr bwMode="auto">
            <a:xfrm flipH="1">
              <a:off x="2080" y="1973"/>
              <a:ext cx="3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1068"/>
            <p:cNvSpPr>
              <a:spLocks noChangeShapeType="1"/>
            </p:cNvSpPr>
            <p:nvPr/>
          </p:nvSpPr>
          <p:spPr bwMode="auto">
            <a:xfrm flipH="1">
              <a:off x="2025" y="1985"/>
              <a:ext cx="5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1069"/>
            <p:cNvSpPr>
              <a:spLocks noChangeShapeType="1"/>
            </p:cNvSpPr>
            <p:nvPr/>
          </p:nvSpPr>
          <p:spPr bwMode="auto">
            <a:xfrm>
              <a:off x="2014" y="1800"/>
              <a:ext cx="99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Freeform 1070"/>
            <p:cNvSpPr>
              <a:spLocks/>
            </p:cNvSpPr>
            <p:nvPr/>
          </p:nvSpPr>
          <p:spPr bwMode="auto">
            <a:xfrm>
              <a:off x="1920" y="1800"/>
              <a:ext cx="105" cy="188"/>
            </a:xfrm>
            <a:custGeom>
              <a:avLst/>
              <a:gdLst/>
              <a:ahLst/>
              <a:cxnLst>
                <a:cxn ang="0">
                  <a:pos x="209" y="377"/>
                </a:cxn>
                <a:cxn ang="0">
                  <a:pos x="188" y="0"/>
                </a:cxn>
                <a:cxn ang="0">
                  <a:pos x="0" y="18"/>
                </a:cxn>
                <a:cxn ang="0">
                  <a:pos x="209" y="377"/>
                </a:cxn>
                <a:cxn ang="0">
                  <a:pos x="209" y="377"/>
                </a:cxn>
              </a:cxnLst>
              <a:rect l="0" t="0" r="r" b="b"/>
              <a:pathLst>
                <a:path w="209" h="377">
                  <a:moveTo>
                    <a:pt x="209" y="377"/>
                  </a:moveTo>
                  <a:lnTo>
                    <a:pt x="188" y="0"/>
                  </a:lnTo>
                  <a:lnTo>
                    <a:pt x="0" y="18"/>
                  </a:lnTo>
                  <a:lnTo>
                    <a:pt x="209" y="377"/>
                  </a:lnTo>
                  <a:lnTo>
                    <a:pt x="209" y="37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9" name="Freeform 1071"/>
            <p:cNvSpPr>
              <a:spLocks/>
            </p:cNvSpPr>
            <p:nvPr/>
          </p:nvSpPr>
          <p:spPr bwMode="auto">
            <a:xfrm>
              <a:off x="1920" y="1800"/>
              <a:ext cx="105" cy="18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9"/>
                </a:cxn>
                <a:cxn ang="0">
                  <a:pos x="109" y="196"/>
                </a:cxn>
              </a:cxnLst>
              <a:rect l="0" t="0" r="r" b="b"/>
              <a:pathLst>
                <a:path w="109" h="196">
                  <a:moveTo>
                    <a:pt x="98" y="0"/>
                  </a:moveTo>
                  <a:lnTo>
                    <a:pt x="0" y="9"/>
                  </a:lnTo>
                  <a:lnTo>
                    <a:pt x="109" y="1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Freeform 1072"/>
            <p:cNvSpPr>
              <a:spLocks/>
            </p:cNvSpPr>
            <p:nvPr/>
          </p:nvSpPr>
          <p:spPr bwMode="auto">
            <a:xfrm>
              <a:off x="2037" y="1983"/>
              <a:ext cx="186" cy="194"/>
            </a:xfrm>
            <a:custGeom>
              <a:avLst/>
              <a:gdLst/>
              <a:ahLst/>
              <a:cxnLst>
                <a:cxn ang="0">
                  <a:pos x="372" y="390"/>
                </a:cxn>
                <a:cxn ang="0">
                  <a:pos x="372" y="390"/>
                </a:cxn>
                <a:cxn ang="0">
                  <a:pos x="161" y="0"/>
                </a:cxn>
                <a:cxn ang="0">
                  <a:pos x="86" y="4"/>
                </a:cxn>
                <a:cxn ang="0">
                  <a:pos x="0" y="35"/>
                </a:cxn>
                <a:cxn ang="0">
                  <a:pos x="372" y="390"/>
                </a:cxn>
              </a:cxnLst>
              <a:rect l="0" t="0" r="r" b="b"/>
              <a:pathLst>
                <a:path w="372" h="390">
                  <a:moveTo>
                    <a:pt x="372" y="390"/>
                  </a:moveTo>
                  <a:lnTo>
                    <a:pt x="372" y="390"/>
                  </a:lnTo>
                  <a:lnTo>
                    <a:pt x="161" y="0"/>
                  </a:lnTo>
                  <a:lnTo>
                    <a:pt x="86" y="4"/>
                  </a:lnTo>
                  <a:lnTo>
                    <a:pt x="0" y="35"/>
                  </a:lnTo>
                  <a:lnTo>
                    <a:pt x="372" y="39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1073"/>
            <p:cNvSpPr>
              <a:spLocks noChangeShapeType="1"/>
            </p:cNvSpPr>
            <p:nvPr/>
          </p:nvSpPr>
          <p:spPr bwMode="auto">
            <a:xfrm flipH="1" flipV="1">
              <a:off x="2118" y="1983"/>
              <a:ext cx="105" cy="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1074"/>
            <p:cNvSpPr>
              <a:spLocks noChangeShapeType="1"/>
            </p:cNvSpPr>
            <p:nvPr/>
          </p:nvSpPr>
          <p:spPr bwMode="auto">
            <a:xfrm flipH="1">
              <a:off x="2080" y="1983"/>
              <a:ext cx="3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3" name="Line 1075"/>
            <p:cNvSpPr>
              <a:spLocks noChangeShapeType="1"/>
            </p:cNvSpPr>
            <p:nvPr/>
          </p:nvSpPr>
          <p:spPr bwMode="auto">
            <a:xfrm flipH="1">
              <a:off x="2037" y="1985"/>
              <a:ext cx="4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Freeform 1076"/>
            <p:cNvSpPr>
              <a:spLocks/>
            </p:cNvSpPr>
            <p:nvPr/>
          </p:nvSpPr>
          <p:spPr bwMode="auto">
            <a:xfrm>
              <a:off x="2025" y="1985"/>
              <a:ext cx="55" cy="15"/>
            </a:xfrm>
            <a:custGeom>
              <a:avLst/>
              <a:gdLst/>
              <a:ahLst/>
              <a:cxnLst>
                <a:cxn ang="0">
                  <a:pos x="25" y="31"/>
                </a:cxn>
                <a:cxn ang="0">
                  <a:pos x="111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5" y="31"/>
                </a:cxn>
              </a:cxnLst>
              <a:rect l="0" t="0" r="r" b="b"/>
              <a:pathLst>
                <a:path w="111" h="31">
                  <a:moveTo>
                    <a:pt x="25" y="31"/>
                  </a:moveTo>
                  <a:lnTo>
                    <a:pt x="111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1077"/>
            <p:cNvSpPr>
              <a:spLocks noChangeShapeType="1"/>
            </p:cNvSpPr>
            <p:nvPr/>
          </p:nvSpPr>
          <p:spPr bwMode="auto">
            <a:xfrm flipV="1">
              <a:off x="2037" y="1985"/>
              <a:ext cx="4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1078"/>
            <p:cNvSpPr>
              <a:spLocks noChangeShapeType="1"/>
            </p:cNvSpPr>
            <p:nvPr/>
          </p:nvSpPr>
          <p:spPr bwMode="auto">
            <a:xfrm flipH="1">
              <a:off x="2025" y="1985"/>
              <a:ext cx="5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Freeform 1079"/>
            <p:cNvSpPr>
              <a:spLocks/>
            </p:cNvSpPr>
            <p:nvPr/>
          </p:nvSpPr>
          <p:spPr bwMode="auto">
            <a:xfrm>
              <a:off x="2031" y="2000"/>
              <a:ext cx="192" cy="192"/>
            </a:xfrm>
            <a:custGeom>
              <a:avLst/>
              <a:gdLst/>
              <a:ahLst/>
              <a:cxnLst>
                <a:cxn ang="0">
                  <a:pos x="384" y="355"/>
                </a:cxn>
                <a:cxn ang="0">
                  <a:pos x="384" y="355"/>
                </a:cxn>
                <a:cxn ang="0">
                  <a:pos x="198" y="384"/>
                </a:cxn>
                <a:cxn ang="0">
                  <a:pos x="0" y="4"/>
                </a:cxn>
                <a:cxn ang="0">
                  <a:pos x="12" y="0"/>
                </a:cxn>
                <a:cxn ang="0">
                  <a:pos x="384" y="355"/>
                </a:cxn>
              </a:cxnLst>
              <a:rect l="0" t="0" r="r" b="b"/>
              <a:pathLst>
                <a:path w="384" h="384">
                  <a:moveTo>
                    <a:pt x="384" y="355"/>
                  </a:moveTo>
                  <a:lnTo>
                    <a:pt x="384" y="355"/>
                  </a:lnTo>
                  <a:lnTo>
                    <a:pt x="198" y="384"/>
                  </a:lnTo>
                  <a:lnTo>
                    <a:pt x="0" y="4"/>
                  </a:lnTo>
                  <a:lnTo>
                    <a:pt x="12" y="0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1080"/>
            <p:cNvSpPr>
              <a:spLocks noChangeShapeType="1"/>
            </p:cNvSpPr>
            <p:nvPr/>
          </p:nvSpPr>
          <p:spPr bwMode="auto">
            <a:xfrm flipH="1">
              <a:off x="2130" y="2177"/>
              <a:ext cx="9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1081"/>
            <p:cNvSpPr>
              <a:spLocks noChangeShapeType="1"/>
            </p:cNvSpPr>
            <p:nvPr/>
          </p:nvSpPr>
          <p:spPr bwMode="auto">
            <a:xfrm flipH="1" flipV="1">
              <a:off x="2031" y="2002"/>
              <a:ext cx="99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1082"/>
            <p:cNvSpPr>
              <a:spLocks noChangeShapeType="1"/>
            </p:cNvSpPr>
            <p:nvPr/>
          </p:nvSpPr>
          <p:spPr bwMode="auto">
            <a:xfrm flipV="1">
              <a:off x="2031" y="2000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Freeform 1083"/>
            <p:cNvSpPr>
              <a:spLocks/>
            </p:cNvSpPr>
            <p:nvPr/>
          </p:nvSpPr>
          <p:spPr bwMode="auto">
            <a:xfrm>
              <a:off x="2025" y="1988"/>
              <a:ext cx="12" cy="14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13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23"/>
                </a:cxn>
              </a:cxnLst>
              <a:rect l="0" t="0" r="r" b="b"/>
              <a:pathLst>
                <a:path w="25" h="27">
                  <a:moveTo>
                    <a:pt x="25" y="23"/>
                  </a:moveTo>
                  <a:lnTo>
                    <a:pt x="13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1084"/>
            <p:cNvSpPr>
              <a:spLocks noChangeShapeType="1"/>
            </p:cNvSpPr>
            <p:nvPr/>
          </p:nvSpPr>
          <p:spPr bwMode="auto">
            <a:xfrm flipH="1">
              <a:off x="2031" y="2000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1085"/>
            <p:cNvSpPr>
              <a:spLocks noChangeShapeType="1"/>
            </p:cNvSpPr>
            <p:nvPr/>
          </p:nvSpPr>
          <p:spPr bwMode="auto">
            <a:xfrm flipH="1" flipV="1">
              <a:off x="2025" y="1988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Freeform 1086"/>
            <p:cNvSpPr>
              <a:spLocks/>
            </p:cNvSpPr>
            <p:nvPr/>
          </p:nvSpPr>
          <p:spPr bwMode="auto">
            <a:xfrm>
              <a:off x="2130" y="2177"/>
              <a:ext cx="199" cy="1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3" y="324"/>
                </a:cxn>
                <a:cxn ang="0">
                  <a:pos x="398" y="286"/>
                </a:cxn>
                <a:cxn ang="0">
                  <a:pos x="186" y="0"/>
                </a:cxn>
                <a:cxn ang="0">
                  <a:pos x="0" y="29"/>
                </a:cxn>
              </a:cxnLst>
              <a:rect l="0" t="0" r="r" b="b"/>
              <a:pathLst>
                <a:path w="398" h="324">
                  <a:moveTo>
                    <a:pt x="0" y="29"/>
                  </a:moveTo>
                  <a:lnTo>
                    <a:pt x="213" y="324"/>
                  </a:lnTo>
                  <a:lnTo>
                    <a:pt x="398" y="286"/>
                  </a:lnTo>
                  <a:lnTo>
                    <a:pt x="186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Freeform 1087"/>
            <p:cNvSpPr>
              <a:spLocks/>
            </p:cNvSpPr>
            <p:nvPr/>
          </p:nvSpPr>
          <p:spPr bwMode="auto">
            <a:xfrm>
              <a:off x="2337" y="2367"/>
              <a:ext cx="98" cy="80"/>
            </a:xfrm>
            <a:custGeom>
              <a:avLst/>
              <a:gdLst/>
              <a:ahLst/>
              <a:cxnLst>
                <a:cxn ang="0">
                  <a:pos x="198" y="125"/>
                </a:cxn>
                <a:cxn ang="0">
                  <a:pos x="198" y="125"/>
                </a:cxn>
                <a:cxn ang="0">
                  <a:pos x="15" y="161"/>
                </a:cxn>
                <a:cxn ang="0">
                  <a:pos x="0" y="37"/>
                </a:cxn>
                <a:cxn ang="0">
                  <a:pos x="77" y="0"/>
                </a:cxn>
                <a:cxn ang="0">
                  <a:pos x="198" y="125"/>
                </a:cxn>
              </a:cxnLst>
              <a:rect l="0" t="0" r="r" b="b"/>
              <a:pathLst>
                <a:path w="198" h="161">
                  <a:moveTo>
                    <a:pt x="198" y="125"/>
                  </a:moveTo>
                  <a:lnTo>
                    <a:pt x="198" y="125"/>
                  </a:lnTo>
                  <a:lnTo>
                    <a:pt x="15" y="161"/>
                  </a:lnTo>
                  <a:lnTo>
                    <a:pt x="0" y="37"/>
                  </a:lnTo>
                  <a:lnTo>
                    <a:pt x="77" y="0"/>
                  </a:lnTo>
                  <a:lnTo>
                    <a:pt x="198" y="12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1088"/>
            <p:cNvSpPr>
              <a:spLocks noChangeShapeType="1"/>
            </p:cNvSpPr>
            <p:nvPr/>
          </p:nvSpPr>
          <p:spPr bwMode="auto">
            <a:xfrm flipH="1">
              <a:off x="2344" y="2429"/>
              <a:ext cx="9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1089"/>
            <p:cNvSpPr>
              <a:spLocks noChangeShapeType="1"/>
            </p:cNvSpPr>
            <p:nvPr/>
          </p:nvSpPr>
          <p:spPr bwMode="auto">
            <a:xfrm flipV="1">
              <a:off x="2337" y="2367"/>
              <a:ext cx="3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1090"/>
            <p:cNvSpPr>
              <a:spLocks noChangeShapeType="1"/>
            </p:cNvSpPr>
            <p:nvPr/>
          </p:nvSpPr>
          <p:spPr bwMode="auto">
            <a:xfrm>
              <a:off x="2375" y="2367"/>
              <a:ext cx="6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Freeform 1091"/>
            <p:cNvSpPr>
              <a:spLocks/>
            </p:cNvSpPr>
            <p:nvPr/>
          </p:nvSpPr>
          <p:spPr bwMode="auto">
            <a:xfrm>
              <a:off x="2329" y="2320"/>
              <a:ext cx="46" cy="65"/>
            </a:xfrm>
            <a:custGeom>
              <a:avLst/>
              <a:gdLst/>
              <a:ahLst/>
              <a:cxnLst>
                <a:cxn ang="0">
                  <a:pos x="92" y="92"/>
                </a:cxn>
                <a:cxn ang="0">
                  <a:pos x="15" y="1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2" y="92"/>
                </a:cxn>
              </a:cxnLst>
              <a:rect l="0" t="0" r="r" b="b"/>
              <a:pathLst>
                <a:path w="92" h="129">
                  <a:moveTo>
                    <a:pt x="92" y="92"/>
                  </a:moveTo>
                  <a:lnTo>
                    <a:pt x="15" y="1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1092"/>
            <p:cNvSpPr>
              <a:spLocks noChangeShapeType="1"/>
            </p:cNvSpPr>
            <p:nvPr/>
          </p:nvSpPr>
          <p:spPr bwMode="auto">
            <a:xfrm flipH="1">
              <a:off x="2337" y="2367"/>
              <a:ext cx="38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1093"/>
            <p:cNvSpPr>
              <a:spLocks noChangeShapeType="1"/>
            </p:cNvSpPr>
            <p:nvPr/>
          </p:nvSpPr>
          <p:spPr bwMode="auto">
            <a:xfrm>
              <a:off x="2329" y="2320"/>
              <a:ext cx="46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2" name="Freeform 1094"/>
            <p:cNvSpPr>
              <a:spLocks/>
            </p:cNvSpPr>
            <p:nvPr/>
          </p:nvSpPr>
          <p:spPr bwMode="auto">
            <a:xfrm>
              <a:off x="2298" y="2385"/>
              <a:ext cx="46" cy="62"/>
            </a:xfrm>
            <a:custGeom>
              <a:avLst/>
              <a:gdLst/>
              <a:ahLst/>
              <a:cxnLst>
                <a:cxn ang="0">
                  <a:pos x="92" y="124"/>
                </a:cxn>
                <a:cxn ang="0">
                  <a:pos x="92" y="124"/>
                </a:cxn>
                <a:cxn ang="0">
                  <a:pos x="77" y="0"/>
                </a:cxn>
                <a:cxn ang="0">
                  <a:pos x="0" y="32"/>
                </a:cxn>
                <a:cxn ang="0">
                  <a:pos x="92" y="124"/>
                </a:cxn>
              </a:cxnLst>
              <a:rect l="0" t="0" r="r" b="b"/>
              <a:pathLst>
                <a:path w="92" h="124">
                  <a:moveTo>
                    <a:pt x="92" y="124"/>
                  </a:moveTo>
                  <a:lnTo>
                    <a:pt x="92" y="124"/>
                  </a:lnTo>
                  <a:lnTo>
                    <a:pt x="77" y="0"/>
                  </a:lnTo>
                  <a:lnTo>
                    <a:pt x="0" y="32"/>
                  </a:lnTo>
                  <a:lnTo>
                    <a:pt x="92" y="12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1095"/>
            <p:cNvSpPr>
              <a:spLocks noChangeShapeType="1"/>
            </p:cNvSpPr>
            <p:nvPr/>
          </p:nvSpPr>
          <p:spPr bwMode="auto">
            <a:xfrm flipH="1">
              <a:off x="2298" y="2385"/>
              <a:ext cx="3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Line 1096"/>
            <p:cNvSpPr>
              <a:spLocks noChangeShapeType="1"/>
            </p:cNvSpPr>
            <p:nvPr/>
          </p:nvSpPr>
          <p:spPr bwMode="auto">
            <a:xfrm>
              <a:off x="2298" y="2401"/>
              <a:ext cx="46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5" name="Freeform 1097"/>
            <p:cNvSpPr>
              <a:spLocks/>
            </p:cNvSpPr>
            <p:nvPr/>
          </p:nvSpPr>
          <p:spPr bwMode="auto">
            <a:xfrm>
              <a:off x="2237" y="2320"/>
              <a:ext cx="100" cy="81"/>
            </a:xfrm>
            <a:custGeom>
              <a:avLst/>
              <a:gdLst/>
              <a:ahLst/>
              <a:cxnLst>
                <a:cxn ang="0">
                  <a:pos x="123" y="161"/>
                </a:cxn>
                <a:cxn ang="0">
                  <a:pos x="200" y="129"/>
                </a:cxn>
                <a:cxn ang="0">
                  <a:pos x="185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23" y="161"/>
                </a:cxn>
              </a:cxnLst>
              <a:rect l="0" t="0" r="r" b="b"/>
              <a:pathLst>
                <a:path w="200" h="161">
                  <a:moveTo>
                    <a:pt x="123" y="161"/>
                  </a:moveTo>
                  <a:lnTo>
                    <a:pt x="200" y="129"/>
                  </a:lnTo>
                  <a:lnTo>
                    <a:pt x="185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3" y="16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6" name="Line 1098"/>
            <p:cNvSpPr>
              <a:spLocks noChangeShapeType="1"/>
            </p:cNvSpPr>
            <p:nvPr/>
          </p:nvSpPr>
          <p:spPr bwMode="auto">
            <a:xfrm flipV="1">
              <a:off x="2298" y="2385"/>
              <a:ext cx="3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7" name="Line 1099"/>
            <p:cNvSpPr>
              <a:spLocks noChangeShapeType="1"/>
            </p:cNvSpPr>
            <p:nvPr/>
          </p:nvSpPr>
          <p:spPr bwMode="auto">
            <a:xfrm flipH="1">
              <a:off x="2237" y="2320"/>
              <a:ext cx="9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8" name="Line 1100"/>
            <p:cNvSpPr>
              <a:spLocks noChangeShapeType="1"/>
            </p:cNvSpPr>
            <p:nvPr/>
          </p:nvSpPr>
          <p:spPr bwMode="auto">
            <a:xfrm>
              <a:off x="2237" y="2340"/>
              <a:ext cx="6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9" name="Freeform 1101"/>
            <p:cNvSpPr>
              <a:spLocks/>
            </p:cNvSpPr>
            <p:nvPr/>
          </p:nvSpPr>
          <p:spPr bwMode="auto">
            <a:xfrm>
              <a:off x="2344" y="2429"/>
              <a:ext cx="200" cy="12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17" y="251"/>
                </a:cxn>
                <a:cxn ang="0">
                  <a:pos x="400" y="207"/>
                </a:cxn>
                <a:cxn ang="0">
                  <a:pos x="183" y="0"/>
                </a:cxn>
                <a:cxn ang="0">
                  <a:pos x="0" y="36"/>
                </a:cxn>
              </a:cxnLst>
              <a:rect l="0" t="0" r="r" b="b"/>
              <a:pathLst>
                <a:path w="400" h="251">
                  <a:moveTo>
                    <a:pt x="0" y="36"/>
                  </a:moveTo>
                  <a:lnTo>
                    <a:pt x="217" y="251"/>
                  </a:lnTo>
                  <a:lnTo>
                    <a:pt x="400" y="207"/>
                  </a:lnTo>
                  <a:lnTo>
                    <a:pt x="18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0" name="Freeform 1102"/>
            <p:cNvSpPr>
              <a:spLocks/>
            </p:cNvSpPr>
            <p:nvPr/>
          </p:nvSpPr>
          <p:spPr bwMode="auto">
            <a:xfrm>
              <a:off x="2453" y="2533"/>
              <a:ext cx="200" cy="5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21" y="104"/>
                </a:cxn>
                <a:cxn ang="0">
                  <a:pos x="402" y="62"/>
                </a:cxn>
                <a:cxn ang="0">
                  <a:pos x="183" y="0"/>
                </a:cxn>
                <a:cxn ang="0">
                  <a:pos x="0" y="44"/>
                </a:cxn>
              </a:cxnLst>
              <a:rect l="0" t="0" r="r" b="b"/>
              <a:pathLst>
                <a:path w="402" h="104">
                  <a:moveTo>
                    <a:pt x="0" y="44"/>
                  </a:moveTo>
                  <a:lnTo>
                    <a:pt x="221" y="104"/>
                  </a:lnTo>
                  <a:lnTo>
                    <a:pt x="402" y="62"/>
                  </a:lnTo>
                  <a:lnTo>
                    <a:pt x="183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1" name="Freeform 1103"/>
            <p:cNvSpPr>
              <a:spLocks/>
            </p:cNvSpPr>
            <p:nvPr/>
          </p:nvSpPr>
          <p:spPr bwMode="auto">
            <a:xfrm>
              <a:off x="2563" y="2563"/>
              <a:ext cx="202" cy="5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23" y="101"/>
                </a:cxn>
                <a:cxn ang="0">
                  <a:pos x="403" y="59"/>
                </a:cxn>
                <a:cxn ang="0">
                  <a:pos x="181" y="0"/>
                </a:cxn>
                <a:cxn ang="0">
                  <a:pos x="0" y="42"/>
                </a:cxn>
              </a:cxnLst>
              <a:rect l="0" t="0" r="r" b="b"/>
              <a:pathLst>
                <a:path w="403" h="101">
                  <a:moveTo>
                    <a:pt x="0" y="42"/>
                  </a:moveTo>
                  <a:lnTo>
                    <a:pt x="223" y="101"/>
                  </a:lnTo>
                  <a:lnTo>
                    <a:pt x="403" y="59"/>
                  </a:lnTo>
                  <a:lnTo>
                    <a:pt x="18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2" name="Freeform 1104"/>
            <p:cNvSpPr>
              <a:spLocks/>
            </p:cNvSpPr>
            <p:nvPr/>
          </p:nvSpPr>
          <p:spPr bwMode="auto">
            <a:xfrm>
              <a:off x="2674" y="2593"/>
              <a:ext cx="205" cy="5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28" y="102"/>
                </a:cxn>
                <a:cxn ang="0">
                  <a:pos x="409" y="62"/>
                </a:cxn>
                <a:cxn ang="0">
                  <a:pos x="180" y="0"/>
                </a:cxn>
                <a:cxn ang="0">
                  <a:pos x="0" y="42"/>
                </a:cxn>
              </a:cxnLst>
              <a:rect l="0" t="0" r="r" b="b"/>
              <a:pathLst>
                <a:path w="409" h="102">
                  <a:moveTo>
                    <a:pt x="0" y="42"/>
                  </a:moveTo>
                  <a:lnTo>
                    <a:pt x="228" y="102"/>
                  </a:lnTo>
                  <a:lnTo>
                    <a:pt x="409" y="62"/>
                  </a:lnTo>
                  <a:lnTo>
                    <a:pt x="18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3" name="Freeform 1105"/>
            <p:cNvSpPr>
              <a:spLocks/>
            </p:cNvSpPr>
            <p:nvPr/>
          </p:nvSpPr>
          <p:spPr bwMode="auto">
            <a:xfrm>
              <a:off x="2789" y="2624"/>
              <a:ext cx="205" cy="5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33" y="101"/>
                </a:cxn>
                <a:cxn ang="0">
                  <a:pos x="411" y="61"/>
                </a:cxn>
                <a:cxn ang="0">
                  <a:pos x="181" y="0"/>
                </a:cxn>
                <a:cxn ang="0">
                  <a:pos x="0" y="40"/>
                </a:cxn>
              </a:cxnLst>
              <a:rect l="0" t="0" r="r" b="b"/>
              <a:pathLst>
                <a:path w="411" h="101">
                  <a:moveTo>
                    <a:pt x="0" y="40"/>
                  </a:moveTo>
                  <a:lnTo>
                    <a:pt x="233" y="101"/>
                  </a:lnTo>
                  <a:lnTo>
                    <a:pt x="411" y="61"/>
                  </a:lnTo>
                  <a:lnTo>
                    <a:pt x="18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4" name="Freeform 1106"/>
            <p:cNvSpPr>
              <a:spLocks/>
            </p:cNvSpPr>
            <p:nvPr/>
          </p:nvSpPr>
          <p:spPr bwMode="auto">
            <a:xfrm>
              <a:off x="2905" y="2573"/>
              <a:ext cx="208" cy="132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236" y="265"/>
                </a:cxn>
                <a:cxn ang="0">
                  <a:pos x="416" y="0"/>
                </a:cxn>
                <a:cxn ang="0">
                  <a:pos x="178" y="163"/>
                </a:cxn>
                <a:cxn ang="0">
                  <a:pos x="0" y="203"/>
                </a:cxn>
              </a:cxnLst>
              <a:rect l="0" t="0" r="r" b="b"/>
              <a:pathLst>
                <a:path w="416" h="265">
                  <a:moveTo>
                    <a:pt x="0" y="203"/>
                  </a:moveTo>
                  <a:lnTo>
                    <a:pt x="236" y="265"/>
                  </a:lnTo>
                  <a:lnTo>
                    <a:pt x="416" y="0"/>
                  </a:lnTo>
                  <a:lnTo>
                    <a:pt x="178" y="16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5" name="Freeform 1107"/>
            <p:cNvSpPr>
              <a:spLocks/>
            </p:cNvSpPr>
            <p:nvPr/>
          </p:nvSpPr>
          <p:spPr bwMode="auto">
            <a:xfrm>
              <a:off x="3023" y="2554"/>
              <a:ext cx="152" cy="151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303"/>
                </a:cxn>
                <a:cxn ang="0">
                  <a:pos x="180" y="38"/>
                </a:cxn>
                <a:cxn ang="0">
                  <a:pos x="270" y="0"/>
                </a:cxn>
                <a:cxn ang="0">
                  <a:pos x="303" y="38"/>
                </a:cxn>
                <a:cxn ang="0">
                  <a:pos x="0" y="303"/>
                </a:cxn>
              </a:cxnLst>
              <a:rect l="0" t="0" r="r" b="b"/>
              <a:pathLst>
                <a:path w="303" h="303">
                  <a:moveTo>
                    <a:pt x="0" y="303"/>
                  </a:moveTo>
                  <a:lnTo>
                    <a:pt x="0" y="303"/>
                  </a:lnTo>
                  <a:lnTo>
                    <a:pt x="180" y="38"/>
                  </a:lnTo>
                  <a:lnTo>
                    <a:pt x="270" y="0"/>
                  </a:lnTo>
                  <a:lnTo>
                    <a:pt x="303" y="38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6" name="Line 1108"/>
            <p:cNvSpPr>
              <a:spLocks noChangeShapeType="1"/>
            </p:cNvSpPr>
            <p:nvPr/>
          </p:nvSpPr>
          <p:spPr bwMode="auto">
            <a:xfrm flipV="1">
              <a:off x="3023" y="2573"/>
              <a:ext cx="90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7" name="Line 1109"/>
            <p:cNvSpPr>
              <a:spLocks noChangeShapeType="1"/>
            </p:cNvSpPr>
            <p:nvPr/>
          </p:nvSpPr>
          <p:spPr bwMode="auto">
            <a:xfrm flipV="1">
              <a:off x="3113" y="2554"/>
              <a:ext cx="45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8" name="Line 1110"/>
            <p:cNvSpPr>
              <a:spLocks noChangeShapeType="1"/>
            </p:cNvSpPr>
            <p:nvPr/>
          </p:nvSpPr>
          <p:spPr bwMode="auto">
            <a:xfrm>
              <a:off x="3158" y="2554"/>
              <a:ext cx="1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99" name="Freeform 1111"/>
            <p:cNvSpPr>
              <a:spLocks/>
            </p:cNvSpPr>
            <p:nvPr/>
          </p:nvSpPr>
          <p:spPr bwMode="auto">
            <a:xfrm>
              <a:off x="3158" y="2521"/>
              <a:ext cx="77" cy="52"/>
            </a:xfrm>
            <a:custGeom>
              <a:avLst/>
              <a:gdLst/>
              <a:ahLst/>
              <a:cxnLst>
                <a:cxn ang="0">
                  <a:pos x="33" y="104"/>
                </a:cxn>
                <a:cxn ang="0">
                  <a:pos x="0" y="66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33" y="104"/>
                </a:cxn>
              </a:cxnLst>
              <a:rect l="0" t="0" r="r" b="b"/>
              <a:pathLst>
                <a:path w="154" h="104">
                  <a:moveTo>
                    <a:pt x="33" y="104"/>
                  </a:moveTo>
                  <a:lnTo>
                    <a:pt x="0" y="66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33" y="10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0" name="Line 1112"/>
            <p:cNvSpPr>
              <a:spLocks noChangeShapeType="1"/>
            </p:cNvSpPr>
            <p:nvPr/>
          </p:nvSpPr>
          <p:spPr bwMode="auto">
            <a:xfrm flipH="1" flipV="1">
              <a:off x="3158" y="2554"/>
              <a:ext cx="17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1" name="Line 1113"/>
            <p:cNvSpPr>
              <a:spLocks noChangeShapeType="1"/>
            </p:cNvSpPr>
            <p:nvPr/>
          </p:nvSpPr>
          <p:spPr bwMode="auto">
            <a:xfrm flipV="1">
              <a:off x="3158" y="2521"/>
              <a:ext cx="77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2" name="Freeform 1114"/>
            <p:cNvSpPr>
              <a:spLocks/>
            </p:cNvSpPr>
            <p:nvPr/>
          </p:nvSpPr>
          <p:spPr bwMode="auto">
            <a:xfrm>
              <a:off x="3023" y="2573"/>
              <a:ext cx="186" cy="164"/>
            </a:xfrm>
            <a:custGeom>
              <a:avLst/>
              <a:gdLst/>
              <a:ahLst/>
              <a:cxnLst>
                <a:cxn ang="0">
                  <a:pos x="240" y="328"/>
                </a:cxn>
                <a:cxn ang="0">
                  <a:pos x="240" y="328"/>
                </a:cxn>
                <a:cxn ang="0">
                  <a:pos x="0" y="265"/>
                </a:cxn>
                <a:cxn ang="0">
                  <a:pos x="303" y="0"/>
                </a:cxn>
                <a:cxn ang="0">
                  <a:pos x="372" y="15"/>
                </a:cxn>
                <a:cxn ang="0">
                  <a:pos x="240" y="328"/>
                </a:cxn>
              </a:cxnLst>
              <a:rect l="0" t="0" r="r" b="b"/>
              <a:pathLst>
                <a:path w="372" h="328">
                  <a:moveTo>
                    <a:pt x="240" y="328"/>
                  </a:moveTo>
                  <a:lnTo>
                    <a:pt x="240" y="328"/>
                  </a:lnTo>
                  <a:lnTo>
                    <a:pt x="0" y="265"/>
                  </a:lnTo>
                  <a:lnTo>
                    <a:pt x="303" y="0"/>
                  </a:lnTo>
                  <a:lnTo>
                    <a:pt x="372" y="15"/>
                  </a:lnTo>
                  <a:lnTo>
                    <a:pt x="240" y="32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3" name="Line 1115"/>
            <p:cNvSpPr>
              <a:spLocks noChangeShapeType="1"/>
            </p:cNvSpPr>
            <p:nvPr/>
          </p:nvSpPr>
          <p:spPr bwMode="auto">
            <a:xfrm flipH="1" flipV="1">
              <a:off x="3023" y="2705"/>
              <a:ext cx="12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4" name="Line 1116"/>
            <p:cNvSpPr>
              <a:spLocks noChangeShapeType="1"/>
            </p:cNvSpPr>
            <p:nvPr/>
          </p:nvSpPr>
          <p:spPr bwMode="auto">
            <a:xfrm>
              <a:off x="3175" y="2573"/>
              <a:ext cx="3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5" name="Line 1117"/>
            <p:cNvSpPr>
              <a:spLocks noChangeShapeType="1"/>
            </p:cNvSpPr>
            <p:nvPr/>
          </p:nvSpPr>
          <p:spPr bwMode="auto">
            <a:xfrm flipH="1">
              <a:off x="3143" y="2581"/>
              <a:ext cx="66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6" name="Freeform 1118"/>
            <p:cNvSpPr>
              <a:spLocks/>
            </p:cNvSpPr>
            <p:nvPr/>
          </p:nvSpPr>
          <p:spPr bwMode="auto">
            <a:xfrm>
              <a:off x="3175" y="2521"/>
              <a:ext cx="60" cy="60"/>
            </a:xfrm>
            <a:custGeom>
              <a:avLst/>
              <a:gdLst/>
              <a:ahLst/>
              <a:cxnLst>
                <a:cxn ang="0">
                  <a:pos x="69" y="119"/>
                </a:cxn>
                <a:cxn ang="0">
                  <a:pos x="0" y="104"/>
                </a:cxn>
                <a:cxn ang="0">
                  <a:pos x="121" y="0"/>
                </a:cxn>
                <a:cxn ang="0">
                  <a:pos x="121" y="0"/>
                </a:cxn>
                <a:cxn ang="0">
                  <a:pos x="69" y="119"/>
                </a:cxn>
              </a:cxnLst>
              <a:rect l="0" t="0" r="r" b="b"/>
              <a:pathLst>
                <a:path w="121" h="119">
                  <a:moveTo>
                    <a:pt x="69" y="119"/>
                  </a:moveTo>
                  <a:lnTo>
                    <a:pt x="0" y="104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69" y="11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Line 1119"/>
            <p:cNvSpPr>
              <a:spLocks noChangeShapeType="1"/>
            </p:cNvSpPr>
            <p:nvPr/>
          </p:nvSpPr>
          <p:spPr bwMode="auto">
            <a:xfrm flipH="1" flipV="1">
              <a:off x="3175" y="2573"/>
              <a:ext cx="3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8" name="Line 1120"/>
            <p:cNvSpPr>
              <a:spLocks noChangeShapeType="1"/>
            </p:cNvSpPr>
            <p:nvPr/>
          </p:nvSpPr>
          <p:spPr bwMode="auto">
            <a:xfrm flipH="1">
              <a:off x="3209" y="2521"/>
              <a:ext cx="26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Freeform 1121"/>
            <p:cNvSpPr>
              <a:spLocks/>
            </p:cNvSpPr>
            <p:nvPr/>
          </p:nvSpPr>
          <p:spPr bwMode="auto">
            <a:xfrm>
              <a:off x="3143" y="2581"/>
              <a:ext cx="66" cy="156"/>
            </a:xfrm>
            <a:custGeom>
              <a:avLst/>
              <a:gdLst/>
              <a:ahLst/>
              <a:cxnLst>
                <a:cxn ang="0">
                  <a:pos x="0" y="313"/>
                </a:cxn>
                <a:cxn ang="0">
                  <a:pos x="0" y="313"/>
                </a:cxn>
                <a:cxn ang="0">
                  <a:pos x="132" y="0"/>
                </a:cxn>
                <a:cxn ang="0">
                  <a:pos x="125" y="48"/>
                </a:cxn>
                <a:cxn ang="0">
                  <a:pos x="0" y="313"/>
                </a:cxn>
              </a:cxnLst>
              <a:rect l="0" t="0" r="r" b="b"/>
              <a:pathLst>
                <a:path w="132" h="313">
                  <a:moveTo>
                    <a:pt x="0" y="313"/>
                  </a:moveTo>
                  <a:lnTo>
                    <a:pt x="0" y="313"/>
                  </a:lnTo>
                  <a:lnTo>
                    <a:pt x="132" y="0"/>
                  </a:lnTo>
                  <a:lnTo>
                    <a:pt x="125" y="48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0" name="Line 1122"/>
            <p:cNvSpPr>
              <a:spLocks noChangeShapeType="1"/>
            </p:cNvSpPr>
            <p:nvPr/>
          </p:nvSpPr>
          <p:spPr bwMode="auto">
            <a:xfrm flipV="1">
              <a:off x="3143" y="2581"/>
              <a:ext cx="66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1" name="Line 1123"/>
            <p:cNvSpPr>
              <a:spLocks noChangeShapeType="1"/>
            </p:cNvSpPr>
            <p:nvPr/>
          </p:nvSpPr>
          <p:spPr bwMode="auto">
            <a:xfrm flipH="1">
              <a:off x="3205" y="2581"/>
              <a:ext cx="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2" name="Freeform 1124"/>
            <p:cNvSpPr>
              <a:spLocks/>
            </p:cNvSpPr>
            <p:nvPr/>
          </p:nvSpPr>
          <p:spPr bwMode="auto">
            <a:xfrm>
              <a:off x="3205" y="2272"/>
              <a:ext cx="159" cy="333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7" y="618"/>
                </a:cxn>
                <a:cxn ang="0">
                  <a:pos x="59" y="499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0" y="666"/>
                </a:cxn>
              </a:cxnLst>
              <a:rect l="0" t="0" r="r" b="b"/>
              <a:pathLst>
                <a:path w="316" h="666">
                  <a:moveTo>
                    <a:pt x="0" y="666"/>
                  </a:moveTo>
                  <a:lnTo>
                    <a:pt x="7" y="618"/>
                  </a:lnTo>
                  <a:lnTo>
                    <a:pt x="59" y="499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3" name="Line 1125"/>
            <p:cNvSpPr>
              <a:spLocks noChangeShapeType="1"/>
            </p:cNvSpPr>
            <p:nvPr/>
          </p:nvSpPr>
          <p:spPr bwMode="auto">
            <a:xfrm flipV="1">
              <a:off x="3205" y="2581"/>
              <a:ext cx="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4" name="Line 1126"/>
            <p:cNvSpPr>
              <a:spLocks noChangeShapeType="1"/>
            </p:cNvSpPr>
            <p:nvPr/>
          </p:nvSpPr>
          <p:spPr bwMode="auto">
            <a:xfrm flipV="1">
              <a:off x="3209" y="2521"/>
              <a:ext cx="26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5" name="Line 1127"/>
            <p:cNvSpPr>
              <a:spLocks noChangeShapeType="1"/>
            </p:cNvSpPr>
            <p:nvPr/>
          </p:nvSpPr>
          <p:spPr bwMode="auto">
            <a:xfrm flipV="1">
              <a:off x="3235" y="2272"/>
              <a:ext cx="129" cy="2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6" name="Freeform 1128"/>
            <p:cNvSpPr>
              <a:spLocks/>
            </p:cNvSpPr>
            <p:nvPr/>
          </p:nvSpPr>
          <p:spPr bwMode="auto">
            <a:xfrm>
              <a:off x="3143" y="2605"/>
              <a:ext cx="151" cy="165"/>
            </a:xfrm>
            <a:custGeom>
              <a:avLst/>
              <a:gdLst/>
              <a:ahLst/>
              <a:cxnLst>
                <a:cxn ang="0">
                  <a:pos x="244" y="330"/>
                </a:cxn>
                <a:cxn ang="0">
                  <a:pos x="244" y="330"/>
                </a:cxn>
                <a:cxn ang="0">
                  <a:pos x="0" y="265"/>
                </a:cxn>
                <a:cxn ang="0">
                  <a:pos x="125" y="0"/>
                </a:cxn>
                <a:cxn ang="0">
                  <a:pos x="301" y="42"/>
                </a:cxn>
                <a:cxn ang="0">
                  <a:pos x="244" y="330"/>
                </a:cxn>
              </a:cxnLst>
              <a:rect l="0" t="0" r="r" b="b"/>
              <a:pathLst>
                <a:path w="301" h="330">
                  <a:moveTo>
                    <a:pt x="244" y="330"/>
                  </a:moveTo>
                  <a:lnTo>
                    <a:pt x="244" y="330"/>
                  </a:lnTo>
                  <a:lnTo>
                    <a:pt x="0" y="265"/>
                  </a:lnTo>
                  <a:lnTo>
                    <a:pt x="125" y="0"/>
                  </a:lnTo>
                  <a:lnTo>
                    <a:pt x="301" y="42"/>
                  </a:lnTo>
                  <a:lnTo>
                    <a:pt x="244" y="33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7" name="Line 1129"/>
            <p:cNvSpPr>
              <a:spLocks noChangeShapeType="1"/>
            </p:cNvSpPr>
            <p:nvPr/>
          </p:nvSpPr>
          <p:spPr bwMode="auto">
            <a:xfrm flipH="1" flipV="1">
              <a:off x="3143" y="2737"/>
              <a:ext cx="122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8" name="Line 1130"/>
            <p:cNvSpPr>
              <a:spLocks noChangeShapeType="1"/>
            </p:cNvSpPr>
            <p:nvPr/>
          </p:nvSpPr>
          <p:spPr bwMode="auto">
            <a:xfrm>
              <a:off x="3205" y="2605"/>
              <a:ext cx="8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19" name="Line 1131"/>
            <p:cNvSpPr>
              <a:spLocks noChangeShapeType="1"/>
            </p:cNvSpPr>
            <p:nvPr/>
          </p:nvSpPr>
          <p:spPr bwMode="auto">
            <a:xfrm flipH="1">
              <a:off x="3265" y="2626"/>
              <a:ext cx="29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0" name="Freeform 1132"/>
            <p:cNvSpPr>
              <a:spLocks/>
            </p:cNvSpPr>
            <p:nvPr/>
          </p:nvSpPr>
          <p:spPr bwMode="auto">
            <a:xfrm>
              <a:off x="3205" y="2272"/>
              <a:ext cx="159" cy="354"/>
            </a:xfrm>
            <a:custGeom>
              <a:avLst/>
              <a:gdLst/>
              <a:ahLst/>
              <a:cxnLst>
                <a:cxn ang="0">
                  <a:pos x="176" y="708"/>
                </a:cxn>
                <a:cxn ang="0">
                  <a:pos x="0" y="666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176" y="708"/>
                </a:cxn>
              </a:cxnLst>
              <a:rect l="0" t="0" r="r" b="b"/>
              <a:pathLst>
                <a:path w="316" h="708">
                  <a:moveTo>
                    <a:pt x="176" y="708"/>
                  </a:moveTo>
                  <a:lnTo>
                    <a:pt x="0" y="666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176" y="70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1" name="Line 1133"/>
            <p:cNvSpPr>
              <a:spLocks noChangeShapeType="1"/>
            </p:cNvSpPr>
            <p:nvPr/>
          </p:nvSpPr>
          <p:spPr bwMode="auto">
            <a:xfrm flipH="1" flipV="1">
              <a:off x="3205" y="2605"/>
              <a:ext cx="8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2" name="Line 1134"/>
            <p:cNvSpPr>
              <a:spLocks noChangeShapeType="1"/>
            </p:cNvSpPr>
            <p:nvPr/>
          </p:nvSpPr>
          <p:spPr bwMode="auto">
            <a:xfrm flipH="1">
              <a:off x="3294" y="2272"/>
              <a:ext cx="70" cy="3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3" name="Freeform 1135"/>
            <p:cNvSpPr>
              <a:spLocks/>
            </p:cNvSpPr>
            <p:nvPr/>
          </p:nvSpPr>
          <p:spPr bwMode="auto">
            <a:xfrm>
              <a:off x="3382" y="2621"/>
              <a:ext cx="95" cy="174"/>
            </a:xfrm>
            <a:custGeom>
              <a:avLst/>
              <a:gdLst/>
              <a:ahLst/>
              <a:cxnLst>
                <a:cxn ang="0">
                  <a:pos x="190" y="297"/>
                </a:cxn>
                <a:cxn ang="0">
                  <a:pos x="190" y="297"/>
                </a:cxn>
                <a:cxn ang="0">
                  <a:pos x="15" y="347"/>
                </a:cxn>
                <a:cxn ang="0">
                  <a:pos x="0" y="54"/>
                </a:cxn>
                <a:cxn ang="0">
                  <a:pos x="123" y="0"/>
                </a:cxn>
                <a:cxn ang="0">
                  <a:pos x="190" y="297"/>
                </a:cxn>
              </a:cxnLst>
              <a:rect l="0" t="0" r="r" b="b"/>
              <a:pathLst>
                <a:path w="190" h="347">
                  <a:moveTo>
                    <a:pt x="190" y="297"/>
                  </a:moveTo>
                  <a:lnTo>
                    <a:pt x="190" y="297"/>
                  </a:lnTo>
                  <a:lnTo>
                    <a:pt x="15" y="347"/>
                  </a:lnTo>
                  <a:lnTo>
                    <a:pt x="0" y="54"/>
                  </a:lnTo>
                  <a:lnTo>
                    <a:pt x="123" y="0"/>
                  </a:lnTo>
                  <a:lnTo>
                    <a:pt x="190" y="29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4" name="Line 1136"/>
            <p:cNvSpPr>
              <a:spLocks noChangeShapeType="1"/>
            </p:cNvSpPr>
            <p:nvPr/>
          </p:nvSpPr>
          <p:spPr bwMode="auto">
            <a:xfrm flipH="1">
              <a:off x="3390" y="2770"/>
              <a:ext cx="87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5" name="Line 1137"/>
            <p:cNvSpPr>
              <a:spLocks noChangeShapeType="1"/>
            </p:cNvSpPr>
            <p:nvPr/>
          </p:nvSpPr>
          <p:spPr bwMode="auto">
            <a:xfrm flipV="1">
              <a:off x="3382" y="2621"/>
              <a:ext cx="6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6" name="Line 1138"/>
            <p:cNvSpPr>
              <a:spLocks noChangeShapeType="1"/>
            </p:cNvSpPr>
            <p:nvPr/>
          </p:nvSpPr>
          <p:spPr bwMode="auto">
            <a:xfrm>
              <a:off x="3443" y="2621"/>
              <a:ext cx="34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7" name="Freeform 1139"/>
            <p:cNvSpPr>
              <a:spLocks/>
            </p:cNvSpPr>
            <p:nvPr/>
          </p:nvSpPr>
          <p:spPr bwMode="auto">
            <a:xfrm>
              <a:off x="3364" y="2272"/>
              <a:ext cx="79" cy="376"/>
            </a:xfrm>
            <a:custGeom>
              <a:avLst/>
              <a:gdLst/>
              <a:ahLst/>
              <a:cxnLst>
                <a:cxn ang="0">
                  <a:pos x="160" y="699"/>
                </a:cxn>
                <a:cxn ang="0">
                  <a:pos x="37" y="75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0" y="699"/>
                </a:cxn>
              </a:cxnLst>
              <a:rect l="0" t="0" r="r" b="b"/>
              <a:pathLst>
                <a:path w="160" h="753">
                  <a:moveTo>
                    <a:pt x="160" y="699"/>
                  </a:moveTo>
                  <a:lnTo>
                    <a:pt x="37" y="7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0" y="69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8" name="Line 1140"/>
            <p:cNvSpPr>
              <a:spLocks noChangeShapeType="1"/>
            </p:cNvSpPr>
            <p:nvPr/>
          </p:nvSpPr>
          <p:spPr bwMode="auto">
            <a:xfrm flipH="1">
              <a:off x="3382" y="2621"/>
              <a:ext cx="6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29" name="Line 1141"/>
            <p:cNvSpPr>
              <a:spLocks noChangeShapeType="1"/>
            </p:cNvSpPr>
            <p:nvPr/>
          </p:nvSpPr>
          <p:spPr bwMode="auto">
            <a:xfrm>
              <a:off x="3364" y="2272"/>
              <a:ext cx="79" cy="3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0" name="Freeform 1142"/>
            <p:cNvSpPr>
              <a:spLocks/>
            </p:cNvSpPr>
            <p:nvPr/>
          </p:nvSpPr>
          <p:spPr bwMode="auto">
            <a:xfrm>
              <a:off x="3265" y="2626"/>
              <a:ext cx="125" cy="1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288"/>
                </a:cxn>
                <a:cxn ang="0">
                  <a:pos x="249" y="338"/>
                </a:cxn>
                <a:cxn ang="0">
                  <a:pos x="234" y="45"/>
                </a:cxn>
                <a:cxn ang="0">
                  <a:pos x="57" y="0"/>
                </a:cxn>
                <a:cxn ang="0">
                  <a:pos x="0" y="288"/>
                </a:cxn>
              </a:cxnLst>
              <a:rect l="0" t="0" r="r" b="b"/>
              <a:pathLst>
                <a:path w="249" h="338">
                  <a:moveTo>
                    <a:pt x="0" y="288"/>
                  </a:moveTo>
                  <a:lnTo>
                    <a:pt x="0" y="288"/>
                  </a:lnTo>
                  <a:lnTo>
                    <a:pt x="249" y="338"/>
                  </a:lnTo>
                  <a:lnTo>
                    <a:pt x="234" y="45"/>
                  </a:lnTo>
                  <a:lnTo>
                    <a:pt x="57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1" name="Line 1143"/>
            <p:cNvSpPr>
              <a:spLocks noChangeShapeType="1"/>
            </p:cNvSpPr>
            <p:nvPr/>
          </p:nvSpPr>
          <p:spPr bwMode="auto">
            <a:xfrm>
              <a:off x="3265" y="2770"/>
              <a:ext cx="125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2" name="Line 1144"/>
            <p:cNvSpPr>
              <a:spLocks noChangeShapeType="1"/>
            </p:cNvSpPr>
            <p:nvPr/>
          </p:nvSpPr>
          <p:spPr bwMode="auto">
            <a:xfrm flipH="1" flipV="1">
              <a:off x="3294" y="2626"/>
              <a:ext cx="8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3" name="Line 1145"/>
            <p:cNvSpPr>
              <a:spLocks noChangeShapeType="1"/>
            </p:cNvSpPr>
            <p:nvPr/>
          </p:nvSpPr>
          <p:spPr bwMode="auto">
            <a:xfrm flipH="1">
              <a:off x="3265" y="2626"/>
              <a:ext cx="29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4" name="Freeform 1146"/>
            <p:cNvSpPr>
              <a:spLocks/>
            </p:cNvSpPr>
            <p:nvPr/>
          </p:nvSpPr>
          <p:spPr bwMode="auto">
            <a:xfrm>
              <a:off x="3294" y="2272"/>
              <a:ext cx="88" cy="376"/>
            </a:xfrm>
            <a:custGeom>
              <a:avLst/>
              <a:gdLst/>
              <a:ahLst/>
              <a:cxnLst>
                <a:cxn ang="0">
                  <a:pos x="0" y="708"/>
                </a:cxn>
                <a:cxn ang="0">
                  <a:pos x="177" y="753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0" y="708"/>
                </a:cxn>
              </a:cxnLst>
              <a:rect l="0" t="0" r="r" b="b"/>
              <a:pathLst>
                <a:path w="177" h="753">
                  <a:moveTo>
                    <a:pt x="0" y="708"/>
                  </a:moveTo>
                  <a:lnTo>
                    <a:pt x="177" y="75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5" name="Line 1147"/>
            <p:cNvSpPr>
              <a:spLocks noChangeShapeType="1"/>
            </p:cNvSpPr>
            <p:nvPr/>
          </p:nvSpPr>
          <p:spPr bwMode="auto">
            <a:xfrm>
              <a:off x="3294" y="2626"/>
              <a:ext cx="8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6" name="Line 1148"/>
            <p:cNvSpPr>
              <a:spLocks noChangeShapeType="1"/>
            </p:cNvSpPr>
            <p:nvPr/>
          </p:nvSpPr>
          <p:spPr bwMode="auto">
            <a:xfrm flipH="1">
              <a:off x="3294" y="2272"/>
              <a:ext cx="70" cy="3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7" name="Freeform 1149"/>
            <p:cNvSpPr>
              <a:spLocks/>
            </p:cNvSpPr>
            <p:nvPr/>
          </p:nvSpPr>
          <p:spPr bwMode="auto">
            <a:xfrm>
              <a:off x="1621" y="1723"/>
              <a:ext cx="197" cy="6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01" y="134"/>
                </a:cxn>
                <a:cxn ang="0">
                  <a:pos x="393" y="98"/>
                </a:cxn>
                <a:cxn ang="0">
                  <a:pos x="194" y="0"/>
                </a:cxn>
                <a:cxn ang="0">
                  <a:pos x="0" y="42"/>
                </a:cxn>
              </a:cxnLst>
              <a:rect l="0" t="0" r="r" b="b"/>
              <a:pathLst>
                <a:path w="393" h="134">
                  <a:moveTo>
                    <a:pt x="0" y="42"/>
                  </a:moveTo>
                  <a:lnTo>
                    <a:pt x="201" y="134"/>
                  </a:lnTo>
                  <a:lnTo>
                    <a:pt x="393" y="98"/>
                  </a:lnTo>
                  <a:lnTo>
                    <a:pt x="19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8" name="Freeform 1150"/>
            <p:cNvSpPr>
              <a:spLocks/>
            </p:cNvSpPr>
            <p:nvPr/>
          </p:nvSpPr>
          <p:spPr bwMode="auto">
            <a:xfrm>
              <a:off x="1722" y="1772"/>
              <a:ext cx="198" cy="5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04" y="107"/>
                </a:cxn>
                <a:cxn ang="0">
                  <a:pos x="396" y="73"/>
                </a:cxn>
                <a:cxn ang="0">
                  <a:pos x="192" y="0"/>
                </a:cxn>
                <a:cxn ang="0">
                  <a:pos x="0" y="36"/>
                </a:cxn>
              </a:cxnLst>
              <a:rect l="0" t="0" r="r" b="b"/>
              <a:pathLst>
                <a:path w="396" h="107">
                  <a:moveTo>
                    <a:pt x="0" y="36"/>
                  </a:moveTo>
                  <a:lnTo>
                    <a:pt x="204" y="107"/>
                  </a:lnTo>
                  <a:lnTo>
                    <a:pt x="396" y="73"/>
                  </a:lnTo>
                  <a:lnTo>
                    <a:pt x="192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39" name="Freeform 1151"/>
            <p:cNvSpPr>
              <a:spLocks/>
            </p:cNvSpPr>
            <p:nvPr/>
          </p:nvSpPr>
          <p:spPr bwMode="auto">
            <a:xfrm>
              <a:off x="1824" y="1809"/>
              <a:ext cx="201" cy="19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11" y="397"/>
                </a:cxn>
                <a:cxn ang="0">
                  <a:pos x="401" y="359"/>
                </a:cxn>
                <a:cxn ang="0">
                  <a:pos x="192" y="0"/>
                </a:cxn>
                <a:cxn ang="0">
                  <a:pos x="0" y="34"/>
                </a:cxn>
              </a:cxnLst>
              <a:rect l="0" t="0" r="r" b="b"/>
              <a:pathLst>
                <a:path w="401" h="397">
                  <a:moveTo>
                    <a:pt x="0" y="34"/>
                  </a:moveTo>
                  <a:lnTo>
                    <a:pt x="211" y="397"/>
                  </a:lnTo>
                  <a:lnTo>
                    <a:pt x="401" y="359"/>
                  </a:lnTo>
                  <a:lnTo>
                    <a:pt x="19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0" name="Freeform 1152"/>
            <p:cNvSpPr>
              <a:spLocks/>
            </p:cNvSpPr>
            <p:nvPr/>
          </p:nvSpPr>
          <p:spPr bwMode="auto">
            <a:xfrm>
              <a:off x="2025" y="2002"/>
              <a:ext cx="105" cy="211"/>
            </a:xfrm>
            <a:custGeom>
              <a:avLst/>
              <a:gdLst/>
              <a:ahLst/>
              <a:cxnLst>
                <a:cxn ang="0">
                  <a:pos x="209" y="380"/>
                </a:cxn>
                <a:cxn ang="0">
                  <a:pos x="209" y="380"/>
                </a:cxn>
                <a:cxn ang="0">
                  <a:pos x="21" y="422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209" y="380"/>
                </a:cxn>
              </a:cxnLst>
              <a:rect l="0" t="0" r="r" b="b"/>
              <a:pathLst>
                <a:path w="209" h="422">
                  <a:moveTo>
                    <a:pt x="209" y="380"/>
                  </a:moveTo>
                  <a:lnTo>
                    <a:pt x="209" y="380"/>
                  </a:lnTo>
                  <a:lnTo>
                    <a:pt x="21" y="422"/>
                  </a:lnTo>
                  <a:lnTo>
                    <a:pt x="0" y="3"/>
                  </a:lnTo>
                  <a:lnTo>
                    <a:pt x="11" y="0"/>
                  </a:lnTo>
                  <a:lnTo>
                    <a:pt x="209" y="38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1" name="Line 1153"/>
            <p:cNvSpPr>
              <a:spLocks noChangeShapeType="1"/>
            </p:cNvSpPr>
            <p:nvPr/>
          </p:nvSpPr>
          <p:spPr bwMode="auto">
            <a:xfrm flipH="1">
              <a:off x="2036" y="2192"/>
              <a:ext cx="94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2" name="Line 1154"/>
            <p:cNvSpPr>
              <a:spLocks noChangeShapeType="1"/>
            </p:cNvSpPr>
            <p:nvPr/>
          </p:nvSpPr>
          <p:spPr bwMode="auto">
            <a:xfrm flipV="1">
              <a:off x="2025" y="2002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3" name="Line 1155"/>
            <p:cNvSpPr>
              <a:spLocks noChangeShapeType="1"/>
            </p:cNvSpPr>
            <p:nvPr/>
          </p:nvSpPr>
          <p:spPr bwMode="auto">
            <a:xfrm>
              <a:off x="2031" y="2002"/>
              <a:ext cx="99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4" name="Freeform 1156"/>
            <p:cNvSpPr>
              <a:spLocks/>
            </p:cNvSpPr>
            <p:nvPr/>
          </p:nvSpPr>
          <p:spPr bwMode="auto">
            <a:xfrm>
              <a:off x="2025" y="1988"/>
              <a:ext cx="6" cy="16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2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7"/>
                </a:cxn>
              </a:cxnLst>
              <a:rect l="0" t="0" r="r" b="b"/>
              <a:pathLst>
                <a:path w="13" h="30">
                  <a:moveTo>
                    <a:pt x="13" y="27"/>
                  </a:moveTo>
                  <a:lnTo>
                    <a:pt x="2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5" name="Line 1157"/>
            <p:cNvSpPr>
              <a:spLocks noChangeShapeType="1"/>
            </p:cNvSpPr>
            <p:nvPr/>
          </p:nvSpPr>
          <p:spPr bwMode="auto">
            <a:xfrm flipH="1">
              <a:off x="2025" y="2002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6" name="Line 1158"/>
            <p:cNvSpPr>
              <a:spLocks noChangeShapeType="1"/>
            </p:cNvSpPr>
            <p:nvPr/>
          </p:nvSpPr>
          <p:spPr bwMode="auto">
            <a:xfrm>
              <a:off x="2025" y="1988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7" name="Freeform 1159"/>
            <p:cNvSpPr>
              <a:spLocks/>
            </p:cNvSpPr>
            <p:nvPr/>
          </p:nvSpPr>
          <p:spPr bwMode="auto">
            <a:xfrm>
              <a:off x="1941" y="2004"/>
              <a:ext cx="95" cy="209"/>
            </a:xfrm>
            <a:custGeom>
              <a:avLst/>
              <a:gdLst/>
              <a:ahLst/>
              <a:cxnLst>
                <a:cxn ang="0">
                  <a:pos x="190" y="419"/>
                </a:cxn>
                <a:cxn ang="0">
                  <a:pos x="190" y="419"/>
                </a:cxn>
                <a:cxn ang="0">
                  <a:pos x="169" y="0"/>
                </a:cxn>
                <a:cxn ang="0">
                  <a:pos x="0" y="52"/>
                </a:cxn>
                <a:cxn ang="0">
                  <a:pos x="190" y="419"/>
                </a:cxn>
              </a:cxnLst>
              <a:rect l="0" t="0" r="r" b="b"/>
              <a:pathLst>
                <a:path w="190" h="419">
                  <a:moveTo>
                    <a:pt x="190" y="419"/>
                  </a:moveTo>
                  <a:lnTo>
                    <a:pt x="190" y="419"/>
                  </a:lnTo>
                  <a:lnTo>
                    <a:pt x="169" y="0"/>
                  </a:lnTo>
                  <a:lnTo>
                    <a:pt x="0" y="52"/>
                  </a:lnTo>
                  <a:lnTo>
                    <a:pt x="190" y="41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8" name="Line 1160"/>
            <p:cNvSpPr>
              <a:spLocks noChangeShapeType="1"/>
            </p:cNvSpPr>
            <p:nvPr/>
          </p:nvSpPr>
          <p:spPr bwMode="auto">
            <a:xfrm flipH="1">
              <a:off x="1941" y="2004"/>
              <a:ext cx="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49" name="Line 1161"/>
            <p:cNvSpPr>
              <a:spLocks noChangeShapeType="1"/>
            </p:cNvSpPr>
            <p:nvPr/>
          </p:nvSpPr>
          <p:spPr bwMode="auto">
            <a:xfrm>
              <a:off x="1941" y="2030"/>
              <a:ext cx="95" cy="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0" name="Freeform 1162"/>
            <p:cNvSpPr>
              <a:spLocks/>
            </p:cNvSpPr>
            <p:nvPr/>
          </p:nvSpPr>
          <p:spPr bwMode="auto">
            <a:xfrm>
              <a:off x="1929" y="1988"/>
              <a:ext cx="96" cy="42"/>
            </a:xfrm>
            <a:custGeom>
              <a:avLst/>
              <a:gdLst/>
              <a:ahLst/>
              <a:cxnLst>
                <a:cxn ang="0">
                  <a:pos x="23" y="82"/>
                </a:cxn>
                <a:cxn ang="0">
                  <a:pos x="192" y="30"/>
                </a:cxn>
                <a:cxn ang="0">
                  <a:pos x="190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3" y="82"/>
                </a:cxn>
              </a:cxnLst>
              <a:rect l="0" t="0" r="r" b="b"/>
              <a:pathLst>
                <a:path w="192" h="82">
                  <a:moveTo>
                    <a:pt x="23" y="82"/>
                  </a:moveTo>
                  <a:lnTo>
                    <a:pt x="192" y="30"/>
                  </a:lnTo>
                  <a:lnTo>
                    <a:pt x="190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3" y="8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1" name="Line 1163"/>
            <p:cNvSpPr>
              <a:spLocks noChangeShapeType="1"/>
            </p:cNvSpPr>
            <p:nvPr/>
          </p:nvSpPr>
          <p:spPr bwMode="auto">
            <a:xfrm flipV="1">
              <a:off x="1941" y="2004"/>
              <a:ext cx="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2" name="Line 1164"/>
            <p:cNvSpPr>
              <a:spLocks noChangeShapeType="1"/>
            </p:cNvSpPr>
            <p:nvPr/>
          </p:nvSpPr>
          <p:spPr bwMode="auto">
            <a:xfrm flipH="1">
              <a:off x="1929" y="1988"/>
              <a:ext cx="96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3" name="Line 1165"/>
            <p:cNvSpPr>
              <a:spLocks noChangeShapeType="1"/>
            </p:cNvSpPr>
            <p:nvPr/>
          </p:nvSpPr>
          <p:spPr bwMode="auto">
            <a:xfrm>
              <a:off x="1929" y="2008"/>
              <a:ext cx="1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4" name="Freeform 1166"/>
            <p:cNvSpPr>
              <a:spLocks/>
            </p:cNvSpPr>
            <p:nvPr/>
          </p:nvSpPr>
          <p:spPr bwMode="auto">
            <a:xfrm>
              <a:off x="2036" y="2192"/>
              <a:ext cx="201" cy="166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213" y="332"/>
                </a:cxn>
                <a:cxn ang="0">
                  <a:pos x="401" y="295"/>
                </a:cxn>
                <a:cxn ang="0">
                  <a:pos x="188" y="0"/>
                </a:cxn>
                <a:cxn ang="0">
                  <a:pos x="0" y="42"/>
                </a:cxn>
              </a:cxnLst>
              <a:rect l="0" t="0" r="r" b="b"/>
              <a:pathLst>
                <a:path w="401" h="332">
                  <a:moveTo>
                    <a:pt x="0" y="42"/>
                  </a:moveTo>
                  <a:lnTo>
                    <a:pt x="213" y="332"/>
                  </a:lnTo>
                  <a:lnTo>
                    <a:pt x="401" y="295"/>
                  </a:lnTo>
                  <a:lnTo>
                    <a:pt x="188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5" name="Freeform 1167"/>
            <p:cNvSpPr>
              <a:spLocks/>
            </p:cNvSpPr>
            <p:nvPr/>
          </p:nvSpPr>
          <p:spPr bwMode="auto">
            <a:xfrm>
              <a:off x="2268" y="2401"/>
              <a:ext cx="76" cy="46"/>
            </a:xfrm>
            <a:custGeom>
              <a:avLst/>
              <a:gdLst/>
              <a:ahLst/>
              <a:cxnLst>
                <a:cxn ang="0">
                  <a:pos x="151" y="92"/>
                </a:cxn>
                <a:cxn ang="0">
                  <a:pos x="151" y="92"/>
                </a:cxn>
                <a:cxn ang="0">
                  <a:pos x="59" y="0"/>
                </a:cxn>
                <a:cxn ang="0">
                  <a:pos x="0" y="25"/>
                </a:cxn>
                <a:cxn ang="0">
                  <a:pos x="151" y="92"/>
                </a:cxn>
              </a:cxnLst>
              <a:rect l="0" t="0" r="r" b="b"/>
              <a:pathLst>
                <a:path w="151" h="92">
                  <a:moveTo>
                    <a:pt x="151" y="92"/>
                  </a:moveTo>
                  <a:lnTo>
                    <a:pt x="151" y="92"/>
                  </a:lnTo>
                  <a:lnTo>
                    <a:pt x="59" y="0"/>
                  </a:lnTo>
                  <a:lnTo>
                    <a:pt x="0" y="25"/>
                  </a:lnTo>
                  <a:lnTo>
                    <a:pt x="151" y="9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6" name="Line 1168"/>
            <p:cNvSpPr>
              <a:spLocks noChangeShapeType="1"/>
            </p:cNvSpPr>
            <p:nvPr/>
          </p:nvSpPr>
          <p:spPr bwMode="auto">
            <a:xfrm flipH="1" flipV="1">
              <a:off x="2298" y="2401"/>
              <a:ext cx="46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7" name="Line 1169"/>
            <p:cNvSpPr>
              <a:spLocks noChangeShapeType="1"/>
            </p:cNvSpPr>
            <p:nvPr/>
          </p:nvSpPr>
          <p:spPr bwMode="auto">
            <a:xfrm flipH="1">
              <a:off x="2268" y="2401"/>
              <a:ext cx="3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8" name="Freeform 1170"/>
            <p:cNvSpPr>
              <a:spLocks/>
            </p:cNvSpPr>
            <p:nvPr/>
          </p:nvSpPr>
          <p:spPr bwMode="auto">
            <a:xfrm>
              <a:off x="2143" y="2340"/>
              <a:ext cx="155" cy="74"/>
            </a:xfrm>
            <a:custGeom>
              <a:avLst/>
              <a:gdLst/>
              <a:ahLst/>
              <a:cxnLst>
                <a:cxn ang="0">
                  <a:pos x="252" y="148"/>
                </a:cxn>
                <a:cxn ang="0">
                  <a:pos x="311" y="123"/>
                </a:cxn>
                <a:cxn ang="0">
                  <a:pos x="188" y="0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252" y="148"/>
                </a:cxn>
              </a:cxnLst>
              <a:rect l="0" t="0" r="r" b="b"/>
              <a:pathLst>
                <a:path w="311" h="148">
                  <a:moveTo>
                    <a:pt x="252" y="148"/>
                  </a:moveTo>
                  <a:lnTo>
                    <a:pt x="311" y="123"/>
                  </a:lnTo>
                  <a:lnTo>
                    <a:pt x="188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52" y="14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59" name="Line 1171"/>
            <p:cNvSpPr>
              <a:spLocks noChangeShapeType="1"/>
            </p:cNvSpPr>
            <p:nvPr/>
          </p:nvSpPr>
          <p:spPr bwMode="auto">
            <a:xfrm flipV="1">
              <a:off x="2268" y="2401"/>
              <a:ext cx="3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0" name="Line 1172"/>
            <p:cNvSpPr>
              <a:spLocks noChangeShapeType="1"/>
            </p:cNvSpPr>
            <p:nvPr/>
          </p:nvSpPr>
          <p:spPr bwMode="auto">
            <a:xfrm flipH="1" flipV="1">
              <a:off x="2237" y="2340"/>
              <a:ext cx="6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1" name="Line 1173"/>
            <p:cNvSpPr>
              <a:spLocks noChangeShapeType="1"/>
            </p:cNvSpPr>
            <p:nvPr/>
          </p:nvSpPr>
          <p:spPr bwMode="auto">
            <a:xfrm flipH="1">
              <a:off x="2143" y="2340"/>
              <a:ext cx="9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2" name="Freeform 1174"/>
            <p:cNvSpPr>
              <a:spLocks/>
            </p:cNvSpPr>
            <p:nvPr/>
          </p:nvSpPr>
          <p:spPr bwMode="auto">
            <a:xfrm>
              <a:off x="2215" y="2414"/>
              <a:ext cx="129" cy="59"/>
            </a:xfrm>
            <a:custGeom>
              <a:avLst/>
              <a:gdLst/>
              <a:ahLst/>
              <a:cxnLst>
                <a:cxn ang="0">
                  <a:pos x="259" y="67"/>
                </a:cxn>
                <a:cxn ang="0">
                  <a:pos x="259" y="67"/>
                </a:cxn>
                <a:cxn ang="0">
                  <a:pos x="73" y="119"/>
                </a:cxn>
                <a:cxn ang="0">
                  <a:pos x="0" y="42"/>
                </a:cxn>
                <a:cxn ang="0">
                  <a:pos x="108" y="0"/>
                </a:cxn>
                <a:cxn ang="0">
                  <a:pos x="259" y="67"/>
                </a:cxn>
              </a:cxnLst>
              <a:rect l="0" t="0" r="r" b="b"/>
              <a:pathLst>
                <a:path w="259" h="119">
                  <a:moveTo>
                    <a:pt x="259" y="67"/>
                  </a:moveTo>
                  <a:lnTo>
                    <a:pt x="259" y="67"/>
                  </a:lnTo>
                  <a:lnTo>
                    <a:pt x="73" y="119"/>
                  </a:lnTo>
                  <a:lnTo>
                    <a:pt x="0" y="42"/>
                  </a:lnTo>
                  <a:lnTo>
                    <a:pt x="108" y="0"/>
                  </a:lnTo>
                  <a:lnTo>
                    <a:pt x="259" y="6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3" name="Line 1175"/>
            <p:cNvSpPr>
              <a:spLocks noChangeShapeType="1"/>
            </p:cNvSpPr>
            <p:nvPr/>
          </p:nvSpPr>
          <p:spPr bwMode="auto">
            <a:xfrm flipH="1">
              <a:off x="2251" y="2447"/>
              <a:ext cx="9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4" name="Line 1176"/>
            <p:cNvSpPr>
              <a:spLocks noChangeShapeType="1"/>
            </p:cNvSpPr>
            <p:nvPr/>
          </p:nvSpPr>
          <p:spPr bwMode="auto">
            <a:xfrm flipH="1" flipV="1">
              <a:off x="2215" y="2435"/>
              <a:ext cx="3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5" name="Line 1177"/>
            <p:cNvSpPr>
              <a:spLocks noChangeShapeType="1"/>
            </p:cNvSpPr>
            <p:nvPr/>
          </p:nvSpPr>
          <p:spPr bwMode="auto">
            <a:xfrm flipV="1">
              <a:off x="2215" y="2414"/>
              <a:ext cx="5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6" name="Freeform 1178"/>
            <p:cNvSpPr>
              <a:spLocks/>
            </p:cNvSpPr>
            <p:nvPr/>
          </p:nvSpPr>
          <p:spPr bwMode="auto">
            <a:xfrm>
              <a:off x="2143" y="2358"/>
              <a:ext cx="125" cy="77"/>
            </a:xfrm>
            <a:custGeom>
              <a:avLst/>
              <a:gdLst/>
              <a:ahLst/>
              <a:cxnLst>
                <a:cxn ang="0">
                  <a:pos x="252" y="111"/>
                </a:cxn>
                <a:cxn ang="0">
                  <a:pos x="144" y="15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2" y="111"/>
                </a:cxn>
              </a:cxnLst>
              <a:rect l="0" t="0" r="r" b="b"/>
              <a:pathLst>
                <a:path w="252" h="153">
                  <a:moveTo>
                    <a:pt x="252" y="111"/>
                  </a:moveTo>
                  <a:lnTo>
                    <a:pt x="144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2" y="11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7" name="Line 1179"/>
            <p:cNvSpPr>
              <a:spLocks noChangeShapeType="1"/>
            </p:cNvSpPr>
            <p:nvPr/>
          </p:nvSpPr>
          <p:spPr bwMode="auto">
            <a:xfrm flipH="1">
              <a:off x="2215" y="2414"/>
              <a:ext cx="5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8" name="Line 1180"/>
            <p:cNvSpPr>
              <a:spLocks noChangeShapeType="1"/>
            </p:cNvSpPr>
            <p:nvPr/>
          </p:nvSpPr>
          <p:spPr bwMode="auto">
            <a:xfrm flipH="1" flipV="1">
              <a:off x="2143" y="2358"/>
              <a:ext cx="72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69" name="Freeform 1181"/>
            <p:cNvSpPr>
              <a:spLocks/>
            </p:cNvSpPr>
            <p:nvPr/>
          </p:nvSpPr>
          <p:spPr bwMode="auto">
            <a:xfrm>
              <a:off x="2251" y="2447"/>
              <a:ext cx="202" cy="13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17" y="273"/>
                </a:cxn>
                <a:cxn ang="0">
                  <a:pos x="403" y="215"/>
                </a:cxn>
                <a:cxn ang="0">
                  <a:pos x="186" y="0"/>
                </a:cxn>
                <a:cxn ang="0">
                  <a:pos x="0" y="52"/>
                </a:cxn>
              </a:cxnLst>
              <a:rect l="0" t="0" r="r" b="b"/>
              <a:pathLst>
                <a:path w="403" h="273">
                  <a:moveTo>
                    <a:pt x="0" y="52"/>
                  </a:moveTo>
                  <a:lnTo>
                    <a:pt x="217" y="273"/>
                  </a:lnTo>
                  <a:lnTo>
                    <a:pt x="403" y="215"/>
                  </a:lnTo>
                  <a:lnTo>
                    <a:pt x="186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0" name="Freeform 1182"/>
            <p:cNvSpPr>
              <a:spLocks/>
            </p:cNvSpPr>
            <p:nvPr/>
          </p:nvSpPr>
          <p:spPr bwMode="auto">
            <a:xfrm>
              <a:off x="2360" y="2555"/>
              <a:ext cx="203" cy="56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21" y="114"/>
                </a:cxn>
                <a:cxn ang="0">
                  <a:pos x="407" y="60"/>
                </a:cxn>
                <a:cxn ang="0">
                  <a:pos x="186" y="0"/>
                </a:cxn>
                <a:cxn ang="0">
                  <a:pos x="0" y="58"/>
                </a:cxn>
              </a:cxnLst>
              <a:rect l="0" t="0" r="r" b="b"/>
              <a:pathLst>
                <a:path w="407" h="114">
                  <a:moveTo>
                    <a:pt x="0" y="58"/>
                  </a:moveTo>
                  <a:lnTo>
                    <a:pt x="221" y="114"/>
                  </a:lnTo>
                  <a:lnTo>
                    <a:pt x="407" y="60"/>
                  </a:lnTo>
                  <a:lnTo>
                    <a:pt x="186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1" name="Freeform 1183"/>
            <p:cNvSpPr>
              <a:spLocks/>
            </p:cNvSpPr>
            <p:nvPr/>
          </p:nvSpPr>
          <p:spPr bwMode="auto">
            <a:xfrm>
              <a:off x="2470" y="2584"/>
              <a:ext cx="204" cy="5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24" y="113"/>
                </a:cxn>
                <a:cxn ang="0">
                  <a:pos x="409" y="59"/>
                </a:cxn>
                <a:cxn ang="0">
                  <a:pos x="186" y="0"/>
                </a:cxn>
                <a:cxn ang="0">
                  <a:pos x="0" y="54"/>
                </a:cxn>
              </a:cxnLst>
              <a:rect l="0" t="0" r="r" b="b"/>
              <a:pathLst>
                <a:path w="409" h="113">
                  <a:moveTo>
                    <a:pt x="0" y="54"/>
                  </a:moveTo>
                  <a:lnTo>
                    <a:pt x="224" y="113"/>
                  </a:lnTo>
                  <a:lnTo>
                    <a:pt x="409" y="59"/>
                  </a:lnTo>
                  <a:lnTo>
                    <a:pt x="18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2" name="Freeform 1184"/>
            <p:cNvSpPr>
              <a:spLocks/>
            </p:cNvSpPr>
            <p:nvPr/>
          </p:nvSpPr>
          <p:spPr bwMode="auto">
            <a:xfrm>
              <a:off x="2582" y="2614"/>
              <a:ext cx="207" cy="5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31" y="114"/>
                </a:cxn>
                <a:cxn ang="0">
                  <a:pos x="413" y="60"/>
                </a:cxn>
                <a:cxn ang="0">
                  <a:pos x="185" y="0"/>
                </a:cxn>
                <a:cxn ang="0">
                  <a:pos x="0" y="54"/>
                </a:cxn>
              </a:cxnLst>
              <a:rect l="0" t="0" r="r" b="b"/>
              <a:pathLst>
                <a:path w="413" h="114">
                  <a:moveTo>
                    <a:pt x="0" y="54"/>
                  </a:moveTo>
                  <a:lnTo>
                    <a:pt x="231" y="114"/>
                  </a:lnTo>
                  <a:lnTo>
                    <a:pt x="413" y="60"/>
                  </a:lnTo>
                  <a:lnTo>
                    <a:pt x="185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3" name="Freeform 1185"/>
            <p:cNvSpPr>
              <a:spLocks/>
            </p:cNvSpPr>
            <p:nvPr/>
          </p:nvSpPr>
          <p:spPr bwMode="auto">
            <a:xfrm>
              <a:off x="2697" y="2644"/>
              <a:ext cx="208" cy="58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32" y="115"/>
                </a:cxn>
                <a:cxn ang="0">
                  <a:pos x="415" y="61"/>
                </a:cxn>
                <a:cxn ang="0">
                  <a:pos x="182" y="0"/>
                </a:cxn>
                <a:cxn ang="0">
                  <a:pos x="0" y="54"/>
                </a:cxn>
              </a:cxnLst>
              <a:rect l="0" t="0" r="r" b="b"/>
              <a:pathLst>
                <a:path w="415" h="115">
                  <a:moveTo>
                    <a:pt x="0" y="54"/>
                  </a:moveTo>
                  <a:lnTo>
                    <a:pt x="232" y="115"/>
                  </a:lnTo>
                  <a:lnTo>
                    <a:pt x="415" y="61"/>
                  </a:lnTo>
                  <a:lnTo>
                    <a:pt x="182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4" name="Freeform 1186"/>
            <p:cNvSpPr>
              <a:spLocks/>
            </p:cNvSpPr>
            <p:nvPr/>
          </p:nvSpPr>
          <p:spPr bwMode="auto">
            <a:xfrm>
              <a:off x="2814" y="2675"/>
              <a:ext cx="209" cy="5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36" y="116"/>
                </a:cxn>
                <a:cxn ang="0">
                  <a:pos x="419" y="62"/>
                </a:cxn>
                <a:cxn ang="0">
                  <a:pos x="183" y="0"/>
                </a:cxn>
                <a:cxn ang="0">
                  <a:pos x="0" y="54"/>
                </a:cxn>
              </a:cxnLst>
              <a:rect l="0" t="0" r="r" b="b"/>
              <a:pathLst>
                <a:path w="419" h="116">
                  <a:moveTo>
                    <a:pt x="0" y="54"/>
                  </a:moveTo>
                  <a:lnTo>
                    <a:pt x="236" y="116"/>
                  </a:lnTo>
                  <a:lnTo>
                    <a:pt x="419" y="62"/>
                  </a:lnTo>
                  <a:lnTo>
                    <a:pt x="18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5" name="Freeform 1187"/>
            <p:cNvSpPr>
              <a:spLocks/>
            </p:cNvSpPr>
            <p:nvPr/>
          </p:nvSpPr>
          <p:spPr bwMode="auto">
            <a:xfrm>
              <a:off x="2932" y="2705"/>
              <a:ext cx="211" cy="5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42" y="117"/>
                </a:cxn>
                <a:cxn ang="0">
                  <a:pos x="423" y="63"/>
                </a:cxn>
                <a:cxn ang="0">
                  <a:pos x="183" y="0"/>
                </a:cxn>
                <a:cxn ang="0">
                  <a:pos x="0" y="54"/>
                </a:cxn>
              </a:cxnLst>
              <a:rect l="0" t="0" r="r" b="b"/>
              <a:pathLst>
                <a:path w="423" h="117">
                  <a:moveTo>
                    <a:pt x="0" y="54"/>
                  </a:moveTo>
                  <a:lnTo>
                    <a:pt x="242" y="117"/>
                  </a:lnTo>
                  <a:lnTo>
                    <a:pt x="423" y="63"/>
                  </a:lnTo>
                  <a:lnTo>
                    <a:pt x="183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6" name="Freeform 1188"/>
            <p:cNvSpPr>
              <a:spLocks/>
            </p:cNvSpPr>
            <p:nvPr/>
          </p:nvSpPr>
          <p:spPr bwMode="auto">
            <a:xfrm>
              <a:off x="3053" y="2737"/>
              <a:ext cx="212" cy="59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46" y="117"/>
                </a:cxn>
                <a:cxn ang="0">
                  <a:pos x="425" y="65"/>
                </a:cxn>
                <a:cxn ang="0">
                  <a:pos x="181" y="0"/>
                </a:cxn>
                <a:cxn ang="0">
                  <a:pos x="0" y="54"/>
                </a:cxn>
              </a:cxnLst>
              <a:rect l="0" t="0" r="r" b="b"/>
              <a:pathLst>
                <a:path w="425" h="117">
                  <a:moveTo>
                    <a:pt x="0" y="54"/>
                  </a:moveTo>
                  <a:lnTo>
                    <a:pt x="246" y="117"/>
                  </a:lnTo>
                  <a:lnTo>
                    <a:pt x="425" y="65"/>
                  </a:lnTo>
                  <a:lnTo>
                    <a:pt x="181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7" name="Freeform 1189"/>
            <p:cNvSpPr>
              <a:spLocks/>
            </p:cNvSpPr>
            <p:nvPr/>
          </p:nvSpPr>
          <p:spPr bwMode="auto">
            <a:xfrm>
              <a:off x="3175" y="2770"/>
              <a:ext cx="215" cy="5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50" y="112"/>
                </a:cxn>
                <a:cxn ang="0">
                  <a:pos x="428" y="50"/>
                </a:cxn>
                <a:cxn ang="0">
                  <a:pos x="179" y="0"/>
                </a:cxn>
                <a:cxn ang="0">
                  <a:pos x="0" y="52"/>
                </a:cxn>
              </a:cxnLst>
              <a:rect l="0" t="0" r="r" b="b"/>
              <a:pathLst>
                <a:path w="428" h="112">
                  <a:moveTo>
                    <a:pt x="0" y="52"/>
                  </a:moveTo>
                  <a:lnTo>
                    <a:pt x="250" y="112"/>
                  </a:lnTo>
                  <a:lnTo>
                    <a:pt x="428" y="50"/>
                  </a:lnTo>
                  <a:lnTo>
                    <a:pt x="179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8" name="Freeform 1190"/>
            <p:cNvSpPr>
              <a:spLocks/>
            </p:cNvSpPr>
            <p:nvPr/>
          </p:nvSpPr>
          <p:spPr bwMode="auto">
            <a:xfrm>
              <a:off x="1523" y="1745"/>
              <a:ext cx="199" cy="72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01" y="146"/>
                </a:cxn>
                <a:cxn ang="0">
                  <a:pos x="397" y="92"/>
                </a:cxn>
                <a:cxn ang="0">
                  <a:pos x="196" y="0"/>
                </a:cxn>
                <a:cxn ang="0">
                  <a:pos x="0" y="50"/>
                </a:cxn>
              </a:cxnLst>
              <a:rect l="0" t="0" r="r" b="b"/>
              <a:pathLst>
                <a:path w="397" h="146">
                  <a:moveTo>
                    <a:pt x="0" y="50"/>
                  </a:moveTo>
                  <a:lnTo>
                    <a:pt x="201" y="146"/>
                  </a:lnTo>
                  <a:lnTo>
                    <a:pt x="397" y="92"/>
                  </a:lnTo>
                  <a:lnTo>
                    <a:pt x="19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79" name="Freeform 1191"/>
            <p:cNvSpPr>
              <a:spLocks/>
            </p:cNvSpPr>
            <p:nvPr/>
          </p:nvSpPr>
          <p:spPr bwMode="auto">
            <a:xfrm>
              <a:off x="1624" y="1791"/>
              <a:ext cx="200" cy="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206" y="123"/>
                </a:cxn>
                <a:cxn ang="0">
                  <a:pos x="400" y="71"/>
                </a:cxn>
                <a:cxn ang="0">
                  <a:pos x="196" y="0"/>
                </a:cxn>
                <a:cxn ang="0">
                  <a:pos x="0" y="54"/>
                </a:cxn>
              </a:cxnLst>
              <a:rect l="0" t="0" r="r" b="b"/>
              <a:pathLst>
                <a:path w="400" h="123">
                  <a:moveTo>
                    <a:pt x="0" y="54"/>
                  </a:moveTo>
                  <a:lnTo>
                    <a:pt x="206" y="123"/>
                  </a:lnTo>
                  <a:lnTo>
                    <a:pt x="400" y="71"/>
                  </a:lnTo>
                  <a:lnTo>
                    <a:pt x="19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0" name="Freeform 1192"/>
            <p:cNvSpPr>
              <a:spLocks/>
            </p:cNvSpPr>
            <p:nvPr/>
          </p:nvSpPr>
          <p:spPr bwMode="auto">
            <a:xfrm>
              <a:off x="1727" y="1826"/>
              <a:ext cx="202" cy="20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211" y="417"/>
                </a:cxn>
                <a:cxn ang="0">
                  <a:pos x="405" y="363"/>
                </a:cxn>
                <a:cxn ang="0">
                  <a:pos x="194" y="0"/>
                </a:cxn>
                <a:cxn ang="0">
                  <a:pos x="0" y="52"/>
                </a:cxn>
              </a:cxnLst>
              <a:rect l="0" t="0" r="r" b="b"/>
              <a:pathLst>
                <a:path w="405" h="417">
                  <a:moveTo>
                    <a:pt x="0" y="52"/>
                  </a:moveTo>
                  <a:lnTo>
                    <a:pt x="211" y="417"/>
                  </a:lnTo>
                  <a:lnTo>
                    <a:pt x="405" y="363"/>
                  </a:lnTo>
                  <a:lnTo>
                    <a:pt x="194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1" name="Freeform 1193"/>
            <p:cNvSpPr>
              <a:spLocks/>
            </p:cNvSpPr>
            <p:nvPr/>
          </p:nvSpPr>
          <p:spPr bwMode="auto">
            <a:xfrm>
              <a:off x="1855" y="2030"/>
              <a:ext cx="181" cy="183"/>
            </a:xfrm>
            <a:custGeom>
              <a:avLst/>
              <a:gdLst/>
              <a:ahLst/>
              <a:cxnLst>
                <a:cxn ang="0">
                  <a:pos x="363" y="367"/>
                </a:cxn>
                <a:cxn ang="0">
                  <a:pos x="363" y="367"/>
                </a:cxn>
                <a:cxn ang="0">
                  <a:pos x="173" y="0"/>
                </a:cxn>
                <a:cxn ang="0">
                  <a:pos x="0" y="50"/>
                </a:cxn>
                <a:cxn ang="0">
                  <a:pos x="363" y="367"/>
                </a:cxn>
              </a:cxnLst>
              <a:rect l="0" t="0" r="r" b="b"/>
              <a:pathLst>
                <a:path w="363" h="367">
                  <a:moveTo>
                    <a:pt x="363" y="367"/>
                  </a:moveTo>
                  <a:lnTo>
                    <a:pt x="363" y="367"/>
                  </a:lnTo>
                  <a:lnTo>
                    <a:pt x="173" y="0"/>
                  </a:lnTo>
                  <a:lnTo>
                    <a:pt x="0" y="50"/>
                  </a:lnTo>
                  <a:lnTo>
                    <a:pt x="363" y="36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2" name="Line 1194"/>
            <p:cNvSpPr>
              <a:spLocks noChangeShapeType="1"/>
            </p:cNvSpPr>
            <p:nvPr/>
          </p:nvSpPr>
          <p:spPr bwMode="auto">
            <a:xfrm flipH="1" flipV="1">
              <a:off x="1941" y="2030"/>
              <a:ext cx="95" cy="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3" name="Line 1195"/>
            <p:cNvSpPr>
              <a:spLocks noChangeShapeType="1"/>
            </p:cNvSpPr>
            <p:nvPr/>
          </p:nvSpPr>
          <p:spPr bwMode="auto">
            <a:xfrm flipH="1">
              <a:off x="1855" y="2030"/>
              <a:ext cx="86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4" name="Freeform 1196"/>
            <p:cNvSpPr>
              <a:spLocks/>
            </p:cNvSpPr>
            <p:nvPr/>
          </p:nvSpPr>
          <p:spPr bwMode="auto">
            <a:xfrm>
              <a:off x="1833" y="2008"/>
              <a:ext cx="108" cy="47"/>
            </a:xfrm>
            <a:custGeom>
              <a:avLst/>
              <a:gdLst/>
              <a:ahLst/>
              <a:cxnLst>
                <a:cxn ang="0">
                  <a:pos x="44" y="94"/>
                </a:cxn>
                <a:cxn ang="0">
                  <a:pos x="217" y="44"/>
                </a:cxn>
                <a:cxn ang="0">
                  <a:pos x="194" y="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44" y="94"/>
                </a:cxn>
              </a:cxnLst>
              <a:rect l="0" t="0" r="r" b="b"/>
              <a:pathLst>
                <a:path w="217" h="94">
                  <a:moveTo>
                    <a:pt x="44" y="94"/>
                  </a:moveTo>
                  <a:lnTo>
                    <a:pt x="217" y="44"/>
                  </a:lnTo>
                  <a:lnTo>
                    <a:pt x="194" y="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5" name="Line 1197"/>
            <p:cNvSpPr>
              <a:spLocks noChangeShapeType="1"/>
            </p:cNvSpPr>
            <p:nvPr/>
          </p:nvSpPr>
          <p:spPr bwMode="auto">
            <a:xfrm flipV="1">
              <a:off x="1855" y="2030"/>
              <a:ext cx="86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6" name="Line 1198"/>
            <p:cNvSpPr>
              <a:spLocks noChangeShapeType="1"/>
            </p:cNvSpPr>
            <p:nvPr/>
          </p:nvSpPr>
          <p:spPr bwMode="auto">
            <a:xfrm flipH="1" flipV="1">
              <a:off x="1929" y="2008"/>
              <a:ext cx="1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7" name="Line 1199"/>
            <p:cNvSpPr>
              <a:spLocks noChangeShapeType="1"/>
            </p:cNvSpPr>
            <p:nvPr/>
          </p:nvSpPr>
          <p:spPr bwMode="auto">
            <a:xfrm flipH="1">
              <a:off x="1833" y="2008"/>
              <a:ext cx="9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8" name="Freeform 1200"/>
            <p:cNvSpPr>
              <a:spLocks/>
            </p:cNvSpPr>
            <p:nvPr/>
          </p:nvSpPr>
          <p:spPr bwMode="auto">
            <a:xfrm>
              <a:off x="1844" y="2055"/>
              <a:ext cx="192" cy="188"/>
            </a:xfrm>
            <a:custGeom>
              <a:avLst/>
              <a:gdLst/>
              <a:ahLst/>
              <a:cxnLst>
                <a:cxn ang="0">
                  <a:pos x="384" y="317"/>
                </a:cxn>
                <a:cxn ang="0">
                  <a:pos x="192" y="376"/>
                </a:cxn>
                <a:cxn ang="0">
                  <a:pos x="0" y="6"/>
                </a:cxn>
                <a:cxn ang="0">
                  <a:pos x="21" y="0"/>
                </a:cxn>
                <a:cxn ang="0">
                  <a:pos x="384" y="317"/>
                </a:cxn>
              </a:cxnLst>
              <a:rect l="0" t="0" r="r" b="b"/>
              <a:pathLst>
                <a:path w="384" h="376">
                  <a:moveTo>
                    <a:pt x="384" y="317"/>
                  </a:moveTo>
                  <a:lnTo>
                    <a:pt x="192" y="376"/>
                  </a:lnTo>
                  <a:lnTo>
                    <a:pt x="0" y="6"/>
                  </a:lnTo>
                  <a:lnTo>
                    <a:pt x="21" y="0"/>
                  </a:lnTo>
                  <a:lnTo>
                    <a:pt x="384" y="31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89" name="Line 1201"/>
            <p:cNvSpPr>
              <a:spLocks noChangeShapeType="1"/>
            </p:cNvSpPr>
            <p:nvPr/>
          </p:nvSpPr>
          <p:spPr bwMode="auto">
            <a:xfrm flipH="1">
              <a:off x="1940" y="2213"/>
              <a:ext cx="96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0" name="Line 1202"/>
            <p:cNvSpPr>
              <a:spLocks noChangeShapeType="1"/>
            </p:cNvSpPr>
            <p:nvPr/>
          </p:nvSpPr>
          <p:spPr bwMode="auto">
            <a:xfrm flipH="1" flipV="1">
              <a:off x="1844" y="2057"/>
              <a:ext cx="96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1" name="Line 1203"/>
            <p:cNvSpPr>
              <a:spLocks noChangeShapeType="1"/>
            </p:cNvSpPr>
            <p:nvPr/>
          </p:nvSpPr>
          <p:spPr bwMode="auto">
            <a:xfrm flipV="1">
              <a:off x="1844" y="2055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2" name="Freeform 1204"/>
            <p:cNvSpPr>
              <a:spLocks/>
            </p:cNvSpPr>
            <p:nvPr/>
          </p:nvSpPr>
          <p:spPr bwMode="auto">
            <a:xfrm>
              <a:off x="1833" y="2034"/>
              <a:ext cx="22" cy="23"/>
            </a:xfrm>
            <a:custGeom>
              <a:avLst/>
              <a:gdLst/>
              <a:ahLst/>
              <a:cxnLst>
                <a:cxn ang="0">
                  <a:pos x="44" y="40"/>
                </a:cxn>
                <a:cxn ang="0">
                  <a:pos x="23" y="4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40"/>
                </a:cxn>
              </a:cxnLst>
              <a:rect l="0" t="0" r="r" b="b"/>
              <a:pathLst>
                <a:path w="44" h="46">
                  <a:moveTo>
                    <a:pt x="44" y="40"/>
                  </a:moveTo>
                  <a:lnTo>
                    <a:pt x="23" y="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3" name="Line 1205"/>
            <p:cNvSpPr>
              <a:spLocks noChangeShapeType="1"/>
            </p:cNvSpPr>
            <p:nvPr/>
          </p:nvSpPr>
          <p:spPr bwMode="auto">
            <a:xfrm flipH="1">
              <a:off x="1844" y="2055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4" name="Line 1206"/>
            <p:cNvSpPr>
              <a:spLocks noChangeShapeType="1"/>
            </p:cNvSpPr>
            <p:nvPr/>
          </p:nvSpPr>
          <p:spPr bwMode="auto">
            <a:xfrm flipH="1" flipV="1">
              <a:off x="1833" y="2034"/>
              <a:ext cx="1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5" name="Freeform 1207"/>
            <p:cNvSpPr>
              <a:spLocks/>
            </p:cNvSpPr>
            <p:nvPr/>
          </p:nvSpPr>
          <p:spPr bwMode="auto">
            <a:xfrm>
              <a:off x="1940" y="2213"/>
              <a:ext cx="203" cy="179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15" y="359"/>
                </a:cxn>
                <a:cxn ang="0">
                  <a:pos x="405" y="290"/>
                </a:cxn>
                <a:cxn ang="0">
                  <a:pos x="192" y="0"/>
                </a:cxn>
                <a:cxn ang="0">
                  <a:pos x="0" y="59"/>
                </a:cxn>
              </a:cxnLst>
              <a:rect l="0" t="0" r="r" b="b"/>
              <a:pathLst>
                <a:path w="405" h="359">
                  <a:moveTo>
                    <a:pt x="0" y="59"/>
                  </a:moveTo>
                  <a:lnTo>
                    <a:pt x="215" y="359"/>
                  </a:lnTo>
                  <a:lnTo>
                    <a:pt x="405" y="290"/>
                  </a:lnTo>
                  <a:lnTo>
                    <a:pt x="19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6" name="Freeform 1208"/>
            <p:cNvSpPr>
              <a:spLocks/>
            </p:cNvSpPr>
            <p:nvPr/>
          </p:nvSpPr>
          <p:spPr bwMode="auto">
            <a:xfrm>
              <a:off x="2151" y="2435"/>
              <a:ext cx="100" cy="69"/>
            </a:xfrm>
            <a:custGeom>
              <a:avLst/>
              <a:gdLst/>
              <a:ahLst/>
              <a:cxnLst>
                <a:cxn ang="0">
                  <a:pos x="200" y="77"/>
                </a:cxn>
                <a:cxn ang="0">
                  <a:pos x="200" y="77"/>
                </a:cxn>
                <a:cxn ang="0">
                  <a:pos x="8" y="139"/>
                </a:cxn>
                <a:cxn ang="0">
                  <a:pos x="0" y="45"/>
                </a:cxn>
                <a:cxn ang="0">
                  <a:pos x="127" y="0"/>
                </a:cxn>
                <a:cxn ang="0">
                  <a:pos x="200" y="77"/>
                </a:cxn>
              </a:cxnLst>
              <a:rect l="0" t="0" r="r" b="b"/>
              <a:pathLst>
                <a:path w="200" h="139">
                  <a:moveTo>
                    <a:pt x="200" y="77"/>
                  </a:moveTo>
                  <a:lnTo>
                    <a:pt x="200" y="77"/>
                  </a:lnTo>
                  <a:lnTo>
                    <a:pt x="8" y="139"/>
                  </a:lnTo>
                  <a:lnTo>
                    <a:pt x="0" y="45"/>
                  </a:lnTo>
                  <a:lnTo>
                    <a:pt x="127" y="0"/>
                  </a:lnTo>
                  <a:lnTo>
                    <a:pt x="200" y="7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209"/>
          <p:cNvGrpSpPr>
            <a:grpSpLocks/>
          </p:cNvGrpSpPr>
          <p:nvPr/>
        </p:nvGrpSpPr>
        <p:grpSpPr bwMode="auto">
          <a:xfrm>
            <a:off x="2287588" y="2808288"/>
            <a:ext cx="2951162" cy="1989137"/>
            <a:chOff x="1441" y="1769"/>
            <a:chExt cx="1859" cy="1253"/>
          </a:xfrm>
        </p:grpSpPr>
        <p:sp>
          <p:nvSpPr>
            <p:cNvPr id="64698" name="Line 1210"/>
            <p:cNvSpPr>
              <a:spLocks noChangeShapeType="1"/>
            </p:cNvSpPr>
            <p:nvPr/>
          </p:nvSpPr>
          <p:spPr bwMode="auto">
            <a:xfrm flipH="1">
              <a:off x="2155" y="2473"/>
              <a:ext cx="9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99" name="Line 1211"/>
            <p:cNvSpPr>
              <a:spLocks noChangeShapeType="1"/>
            </p:cNvSpPr>
            <p:nvPr/>
          </p:nvSpPr>
          <p:spPr bwMode="auto">
            <a:xfrm flipV="1">
              <a:off x="2151" y="2435"/>
              <a:ext cx="6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0" name="Line 1212"/>
            <p:cNvSpPr>
              <a:spLocks noChangeShapeType="1"/>
            </p:cNvSpPr>
            <p:nvPr/>
          </p:nvSpPr>
          <p:spPr bwMode="auto">
            <a:xfrm>
              <a:off x="2215" y="2435"/>
              <a:ext cx="3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1" name="Freeform 1213"/>
            <p:cNvSpPr>
              <a:spLocks/>
            </p:cNvSpPr>
            <p:nvPr/>
          </p:nvSpPr>
          <p:spPr bwMode="auto">
            <a:xfrm>
              <a:off x="2143" y="2358"/>
              <a:ext cx="72" cy="99"/>
            </a:xfrm>
            <a:custGeom>
              <a:avLst/>
              <a:gdLst/>
              <a:ahLst/>
              <a:cxnLst>
                <a:cxn ang="0">
                  <a:pos x="144" y="153"/>
                </a:cxn>
                <a:cxn ang="0">
                  <a:pos x="17" y="19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4" y="153"/>
                </a:cxn>
              </a:cxnLst>
              <a:rect l="0" t="0" r="r" b="b"/>
              <a:pathLst>
                <a:path w="144" h="198">
                  <a:moveTo>
                    <a:pt x="144" y="153"/>
                  </a:moveTo>
                  <a:lnTo>
                    <a:pt x="17" y="19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4" y="15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2" name="Line 1214"/>
            <p:cNvSpPr>
              <a:spLocks noChangeShapeType="1"/>
            </p:cNvSpPr>
            <p:nvPr/>
          </p:nvSpPr>
          <p:spPr bwMode="auto">
            <a:xfrm flipH="1">
              <a:off x="2151" y="2435"/>
              <a:ext cx="6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3" name="Line 1215"/>
            <p:cNvSpPr>
              <a:spLocks noChangeShapeType="1"/>
            </p:cNvSpPr>
            <p:nvPr/>
          </p:nvSpPr>
          <p:spPr bwMode="auto">
            <a:xfrm>
              <a:off x="2143" y="2358"/>
              <a:ext cx="72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4" name="Freeform 1216"/>
            <p:cNvSpPr>
              <a:spLocks/>
            </p:cNvSpPr>
            <p:nvPr/>
          </p:nvSpPr>
          <p:spPr bwMode="auto">
            <a:xfrm>
              <a:off x="2120" y="2457"/>
              <a:ext cx="35" cy="47"/>
            </a:xfrm>
            <a:custGeom>
              <a:avLst/>
              <a:gdLst/>
              <a:ahLst/>
              <a:cxnLst>
                <a:cxn ang="0">
                  <a:pos x="71" y="94"/>
                </a:cxn>
                <a:cxn ang="0">
                  <a:pos x="71" y="94"/>
                </a:cxn>
                <a:cxn ang="0">
                  <a:pos x="0" y="19"/>
                </a:cxn>
                <a:cxn ang="0">
                  <a:pos x="63" y="0"/>
                </a:cxn>
                <a:cxn ang="0">
                  <a:pos x="71" y="94"/>
                </a:cxn>
              </a:cxnLst>
              <a:rect l="0" t="0" r="r" b="b"/>
              <a:pathLst>
                <a:path w="71" h="94">
                  <a:moveTo>
                    <a:pt x="71" y="94"/>
                  </a:moveTo>
                  <a:lnTo>
                    <a:pt x="71" y="94"/>
                  </a:lnTo>
                  <a:lnTo>
                    <a:pt x="0" y="19"/>
                  </a:lnTo>
                  <a:lnTo>
                    <a:pt x="63" y="0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5" name="Line 1217"/>
            <p:cNvSpPr>
              <a:spLocks noChangeShapeType="1"/>
            </p:cNvSpPr>
            <p:nvPr/>
          </p:nvSpPr>
          <p:spPr bwMode="auto">
            <a:xfrm flipH="1" flipV="1">
              <a:off x="2120" y="2466"/>
              <a:ext cx="35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6" name="Line 1218"/>
            <p:cNvSpPr>
              <a:spLocks noChangeShapeType="1"/>
            </p:cNvSpPr>
            <p:nvPr/>
          </p:nvSpPr>
          <p:spPr bwMode="auto">
            <a:xfrm flipV="1">
              <a:off x="2120" y="2457"/>
              <a:ext cx="3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7" name="Freeform 1219"/>
            <p:cNvSpPr>
              <a:spLocks/>
            </p:cNvSpPr>
            <p:nvPr/>
          </p:nvSpPr>
          <p:spPr bwMode="auto">
            <a:xfrm>
              <a:off x="2048" y="2358"/>
              <a:ext cx="103" cy="108"/>
            </a:xfrm>
            <a:custGeom>
              <a:avLst/>
              <a:gdLst/>
              <a:ahLst/>
              <a:cxnLst>
                <a:cxn ang="0">
                  <a:pos x="207" y="198"/>
                </a:cxn>
                <a:cxn ang="0">
                  <a:pos x="144" y="217"/>
                </a:cxn>
                <a:cxn ang="0">
                  <a:pos x="0" y="69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07" y="198"/>
                </a:cxn>
              </a:cxnLst>
              <a:rect l="0" t="0" r="r" b="b"/>
              <a:pathLst>
                <a:path w="207" h="217">
                  <a:moveTo>
                    <a:pt x="207" y="198"/>
                  </a:moveTo>
                  <a:lnTo>
                    <a:pt x="144" y="217"/>
                  </a:lnTo>
                  <a:lnTo>
                    <a:pt x="0" y="69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07" y="19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8" name="Line 1220"/>
            <p:cNvSpPr>
              <a:spLocks noChangeShapeType="1"/>
            </p:cNvSpPr>
            <p:nvPr/>
          </p:nvSpPr>
          <p:spPr bwMode="auto">
            <a:xfrm flipH="1">
              <a:off x="2120" y="2457"/>
              <a:ext cx="3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09" name="Line 1221"/>
            <p:cNvSpPr>
              <a:spLocks noChangeShapeType="1"/>
            </p:cNvSpPr>
            <p:nvPr/>
          </p:nvSpPr>
          <p:spPr bwMode="auto">
            <a:xfrm flipH="1" flipV="1">
              <a:off x="2048" y="2392"/>
              <a:ext cx="72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0" name="Line 1222"/>
            <p:cNvSpPr>
              <a:spLocks noChangeShapeType="1"/>
            </p:cNvSpPr>
            <p:nvPr/>
          </p:nvSpPr>
          <p:spPr bwMode="auto">
            <a:xfrm flipV="1">
              <a:off x="2048" y="2358"/>
              <a:ext cx="95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1" name="Freeform 1223"/>
            <p:cNvSpPr>
              <a:spLocks/>
            </p:cNvSpPr>
            <p:nvPr/>
          </p:nvSpPr>
          <p:spPr bwMode="auto">
            <a:xfrm>
              <a:off x="2155" y="2473"/>
              <a:ext cx="205" cy="14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21" y="288"/>
                </a:cxn>
                <a:cxn ang="0">
                  <a:pos x="409" y="221"/>
                </a:cxn>
                <a:cxn ang="0">
                  <a:pos x="192" y="0"/>
                </a:cxn>
                <a:cxn ang="0">
                  <a:pos x="0" y="62"/>
                </a:cxn>
              </a:cxnLst>
              <a:rect l="0" t="0" r="r" b="b"/>
              <a:pathLst>
                <a:path w="409" h="288">
                  <a:moveTo>
                    <a:pt x="0" y="62"/>
                  </a:moveTo>
                  <a:lnTo>
                    <a:pt x="221" y="288"/>
                  </a:lnTo>
                  <a:lnTo>
                    <a:pt x="409" y="221"/>
                  </a:lnTo>
                  <a:lnTo>
                    <a:pt x="192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2" name="Freeform 1224"/>
            <p:cNvSpPr>
              <a:spLocks/>
            </p:cNvSpPr>
            <p:nvPr/>
          </p:nvSpPr>
          <p:spPr bwMode="auto">
            <a:xfrm>
              <a:off x="2265" y="2584"/>
              <a:ext cx="205" cy="62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21" y="125"/>
                </a:cxn>
                <a:cxn ang="0">
                  <a:pos x="409" y="56"/>
                </a:cxn>
                <a:cxn ang="0">
                  <a:pos x="188" y="0"/>
                </a:cxn>
                <a:cxn ang="0">
                  <a:pos x="0" y="67"/>
                </a:cxn>
              </a:cxnLst>
              <a:rect l="0" t="0" r="r" b="b"/>
              <a:pathLst>
                <a:path w="409" h="125">
                  <a:moveTo>
                    <a:pt x="0" y="67"/>
                  </a:moveTo>
                  <a:lnTo>
                    <a:pt x="221" y="125"/>
                  </a:lnTo>
                  <a:lnTo>
                    <a:pt x="409" y="56"/>
                  </a:lnTo>
                  <a:lnTo>
                    <a:pt x="18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3" name="Freeform 1225"/>
            <p:cNvSpPr>
              <a:spLocks/>
            </p:cNvSpPr>
            <p:nvPr/>
          </p:nvSpPr>
          <p:spPr bwMode="auto">
            <a:xfrm>
              <a:off x="2376" y="2611"/>
              <a:ext cx="206" cy="64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26" y="126"/>
                </a:cxn>
                <a:cxn ang="0">
                  <a:pos x="412" y="59"/>
                </a:cxn>
                <a:cxn ang="0">
                  <a:pos x="188" y="0"/>
                </a:cxn>
                <a:cxn ang="0">
                  <a:pos x="0" y="69"/>
                </a:cxn>
              </a:cxnLst>
              <a:rect l="0" t="0" r="r" b="b"/>
              <a:pathLst>
                <a:path w="412" h="126">
                  <a:moveTo>
                    <a:pt x="0" y="69"/>
                  </a:moveTo>
                  <a:lnTo>
                    <a:pt x="226" y="126"/>
                  </a:lnTo>
                  <a:lnTo>
                    <a:pt x="412" y="59"/>
                  </a:lnTo>
                  <a:lnTo>
                    <a:pt x="188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4" name="Freeform 1226"/>
            <p:cNvSpPr>
              <a:spLocks/>
            </p:cNvSpPr>
            <p:nvPr/>
          </p:nvSpPr>
          <p:spPr bwMode="auto">
            <a:xfrm>
              <a:off x="2489" y="2641"/>
              <a:ext cx="208" cy="64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229" y="129"/>
                </a:cxn>
                <a:cxn ang="0">
                  <a:pos x="417" y="60"/>
                </a:cxn>
                <a:cxn ang="0">
                  <a:pos x="186" y="0"/>
                </a:cxn>
                <a:cxn ang="0">
                  <a:pos x="0" y="67"/>
                </a:cxn>
              </a:cxnLst>
              <a:rect l="0" t="0" r="r" b="b"/>
              <a:pathLst>
                <a:path w="417" h="129">
                  <a:moveTo>
                    <a:pt x="0" y="67"/>
                  </a:moveTo>
                  <a:lnTo>
                    <a:pt x="229" y="129"/>
                  </a:lnTo>
                  <a:lnTo>
                    <a:pt x="417" y="60"/>
                  </a:lnTo>
                  <a:lnTo>
                    <a:pt x="18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5" name="Freeform 1227"/>
            <p:cNvSpPr>
              <a:spLocks/>
            </p:cNvSpPr>
            <p:nvPr/>
          </p:nvSpPr>
          <p:spPr bwMode="auto">
            <a:xfrm>
              <a:off x="2603" y="2671"/>
              <a:ext cx="211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34" y="130"/>
                </a:cxn>
                <a:cxn ang="0">
                  <a:pos x="420" y="61"/>
                </a:cxn>
                <a:cxn ang="0">
                  <a:pos x="188" y="0"/>
                </a:cxn>
                <a:cxn ang="0">
                  <a:pos x="0" y="69"/>
                </a:cxn>
              </a:cxnLst>
              <a:rect l="0" t="0" r="r" b="b"/>
              <a:pathLst>
                <a:path w="420" h="130">
                  <a:moveTo>
                    <a:pt x="0" y="69"/>
                  </a:moveTo>
                  <a:lnTo>
                    <a:pt x="234" y="130"/>
                  </a:lnTo>
                  <a:lnTo>
                    <a:pt x="420" y="61"/>
                  </a:lnTo>
                  <a:lnTo>
                    <a:pt x="188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6" name="Freeform 1228"/>
            <p:cNvSpPr>
              <a:spLocks/>
            </p:cNvSpPr>
            <p:nvPr/>
          </p:nvSpPr>
          <p:spPr bwMode="auto">
            <a:xfrm>
              <a:off x="2720" y="2702"/>
              <a:ext cx="212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38" y="131"/>
                </a:cxn>
                <a:cxn ang="0">
                  <a:pos x="422" y="62"/>
                </a:cxn>
                <a:cxn ang="0">
                  <a:pos x="186" y="0"/>
                </a:cxn>
                <a:cxn ang="0">
                  <a:pos x="0" y="69"/>
                </a:cxn>
              </a:cxnLst>
              <a:rect l="0" t="0" r="r" b="b"/>
              <a:pathLst>
                <a:path w="422" h="131">
                  <a:moveTo>
                    <a:pt x="0" y="69"/>
                  </a:moveTo>
                  <a:lnTo>
                    <a:pt x="238" y="131"/>
                  </a:lnTo>
                  <a:lnTo>
                    <a:pt x="422" y="62"/>
                  </a:lnTo>
                  <a:lnTo>
                    <a:pt x="186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7" name="Freeform 1229"/>
            <p:cNvSpPr>
              <a:spLocks/>
            </p:cNvSpPr>
            <p:nvPr/>
          </p:nvSpPr>
          <p:spPr bwMode="auto">
            <a:xfrm>
              <a:off x="2840" y="2732"/>
              <a:ext cx="213" cy="6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42" y="134"/>
                </a:cxn>
                <a:cxn ang="0">
                  <a:pos x="426" y="63"/>
                </a:cxn>
                <a:cxn ang="0">
                  <a:pos x="184" y="0"/>
                </a:cxn>
                <a:cxn ang="0">
                  <a:pos x="0" y="69"/>
                </a:cxn>
              </a:cxnLst>
              <a:rect l="0" t="0" r="r" b="b"/>
              <a:pathLst>
                <a:path w="426" h="134">
                  <a:moveTo>
                    <a:pt x="0" y="69"/>
                  </a:moveTo>
                  <a:lnTo>
                    <a:pt x="242" y="134"/>
                  </a:lnTo>
                  <a:lnTo>
                    <a:pt x="426" y="63"/>
                  </a:lnTo>
                  <a:lnTo>
                    <a:pt x="184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8" name="Freeform 1230"/>
            <p:cNvSpPr>
              <a:spLocks/>
            </p:cNvSpPr>
            <p:nvPr/>
          </p:nvSpPr>
          <p:spPr bwMode="auto">
            <a:xfrm>
              <a:off x="2960" y="2764"/>
              <a:ext cx="215" cy="6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46" y="134"/>
                </a:cxn>
                <a:cxn ang="0">
                  <a:pos x="430" y="63"/>
                </a:cxn>
                <a:cxn ang="0">
                  <a:pos x="184" y="0"/>
                </a:cxn>
                <a:cxn ang="0">
                  <a:pos x="0" y="71"/>
                </a:cxn>
              </a:cxnLst>
              <a:rect l="0" t="0" r="r" b="b"/>
              <a:pathLst>
                <a:path w="430" h="134">
                  <a:moveTo>
                    <a:pt x="0" y="71"/>
                  </a:moveTo>
                  <a:lnTo>
                    <a:pt x="246" y="134"/>
                  </a:lnTo>
                  <a:lnTo>
                    <a:pt x="430" y="63"/>
                  </a:lnTo>
                  <a:lnTo>
                    <a:pt x="18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19" name="Freeform 1231"/>
            <p:cNvSpPr>
              <a:spLocks/>
            </p:cNvSpPr>
            <p:nvPr/>
          </p:nvSpPr>
          <p:spPr bwMode="auto">
            <a:xfrm>
              <a:off x="3083" y="2796"/>
              <a:ext cx="217" cy="6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51" y="137"/>
                </a:cxn>
                <a:cxn ang="0">
                  <a:pos x="434" y="60"/>
                </a:cxn>
                <a:cxn ang="0">
                  <a:pos x="184" y="0"/>
                </a:cxn>
                <a:cxn ang="0">
                  <a:pos x="0" y="71"/>
                </a:cxn>
              </a:cxnLst>
              <a:rect l="0" t="0" r="r" b="b"/>
              <a:pathLst>
                <a:path w="434" h="137">
                  <a:moveTo>
                    <a:pt x="0" y="71"/>
                  </a:moveTo>
                  <a:lnTo>
                    <a:pt x="251" y="137"/>
                  </a:lnTo>
                  <a:lnTo>
                    <a:pt x="434" y="60"/>
                  </a:lnTo>
                  <a:lnTo>
                    <a:pt x="18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0" name="Freeform 1232"/>
            <p:cNvSpPr>
              <a:spLocks/>
            </p:cNvSpPr>
            <p:nvPr/>
          </p:nvSpPr>
          <p:spPr bwMode="auto">
            <a:xfrm>
              <a:off x="1537" y="2367"/>
              <a:ext cx="16" cy="112"/>
            </a:xfrm>
            <a:custGeom>
              <a:avLst/>
              <a:gdLst/>
              <a:ahLst/>
              <a:cxnLst>
                <a:cxn ang="0">
                  <a:pos x="5" y="225"/>
                </a:cxn>
                <a:cxn ang="0">
                  <a:pos x="5" y="225"/>
                </a:cxn>
                <a:cxn ang="0">
                  <a:pos x="32" y="8"/>
                </a:cxn>
                <a:cxn ang="0">
                  <a:pos x="0" y="0"/>
                </a:cxn>
                <a:cxn ang="0">
                  <a:pos x="5" y="225"/>
                </a:cxn>
              </a:cxnLst>
              <a:rect l="0" t="0" r="r" b="b"/>
              <a:pathLst>
                <a:path w="32" h="225">
                  <a:moveTo>
                    <a:pt x="5" y="225"/>
                  </a:moveTo>
                  <a:lnTo>
                    <a:pt x="5" y="225"/>
                  </a:lnTo>
                  <a:lnTo>
                    <a:pt x="32" y="8"/>
                  </a:lnTo>
                  <a:lnTo>
                    <a:pt x="0" y="0"/>
                  </a:lnTo>
                  <a:lnTo>
                    <a:pt x="5" y="22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1" name="Line 1233"/>
            <p:cNvSpPr>
              <a:spLocks noChangeShapeType="1"/>
            </p:cNvSpPr>
            <p:nvPr/>
          </p:nvSpPr>
          <p:spPr bwMode="auto">
            <a:xfrm flipV="1">
              <a:off x="1540" y="2370"/>
              <a:ext cx="13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2" name="Line 1234"/>
            <p:cNvSpPr>
              <a:spLocks noChangeShapeType="1"/>
            </p:cNvSpPr>
            <p:nvPr/>
          </p:nvSpPr>
          <p:spPr bwMode="auto">
            <a:xfrm flipH="1" flipV="1">
              <a:off x="1537" y="2367"/>
              <a:ext cx="1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3" name="Freeform 1235"/>
            <p:cNvSpPr>
              <a:spLocks/>
            </p:cNvSpPr>
            <p:nvPr/>
          </p:nvSpPr>
          <p:spPr bwMode="auto">
            <a:xfrm>
              <a:off x="1529" y="2003"/>
              <a:ext cx="70" cy="367"/>
            </a:xfrm>
            <a:custGeom>
              <a:avLst/>
              <a:gdLst/>
              <a:ahLst/>
              <a:cxnLst>
                <a:cxn ang="0">
                  <a:pos x="16" y="727"/>
                </a:cxn>
                <a:cxn ang="0">
                  <a:pos x="48" y="735"/>
                </a:cxn>
                <a:cxn ang="0">
                  <a:pos x="141" y="28"/>
                </a:cxn>
                <a:cxn ang="0">
                  <a:pos x="0" y="0"/>
                </a:cxn>
                <a:cxn ang="0">
                  <a:pos x="16" y="727"/>
                </a:cxn>
              </a:cxnLst>
              <a:rect l="0" t="0" r="r" b="b"/>
              <a:pathLst>
                <a:path w="141" h="735">
                  <a:moveTo>
                    <a:pt x="16" y="727"/>
                  </a:moveTo>
                  <a:lnTo>
                    <a:pt x="48" y="735"/>
                  </a:lnTo>
                  <a:lnTo>
                    <a:pt x="141" y="28"/>
                  </a:lnTo>
                  <a:lnTo>
                    <a:pt x="0" y="0"/>
                  </a:lnTo>
                  <a:lnTo>
                    <a:pt x="16" y="72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4" name="Line 1236"/>
            <p:cNvSpPr>
              <a:spLocks noChangeShapeType="1"/>
            </p:cNvSpPr>
            <p:nvPr/>
          </p:nvSpPr>
          <p:spPr bwMode="auto">
            <a:xfrm>
              <a:off x="1537" y="2367"/>
              <a:ext cx="1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5" name="Line 1237"/>
            <p:cNvSpPr>
              <a:spLocks noChangeShapeType="1"/>
            </p:cNvSpPr>
            <p:nvPr/>
          </p:nvSpPr>
          <p:spPr bwMode="auto">
            <a:xfrm flipV="1">
              <a:off x="1553" y="2017"/>
              <a:ext cx="46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6" name="Line 1238"/>
            <p:cNvSpPr>
              <a:spLocks noChangeShapeType="1"/>
            </p:cNvSpPr>
            <p:nvPr/>
          </p:nvSpPr>
          <p:spPr bwMode="auto">
            <a:xfrm flipH="1" flipV="1">
              <a:off x="1529" y="2003"/>
              <a:ext cx="7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7" name="Freeform 1239"/>
            <p:cNvSpPr>
              <a:spLocks/>
            </p:cNvSpPr>
            <p:nvPr/>
          </p:nvSpPr>
          <p:spPr bwMode="auto">
            <a:xfrm>
              <a:off x="1523" y="1769"/>
              <a:ext cx="101" cy="248"/>
            </a:xfrm>
            <a:custGeom>
              <a:avLst/>
              <a:gdLst/>
              <a:ahLst/>
              <a:cxnLst>
                <a:cxn ang="0">
                  <a:pos x="11" y="467"/>
                </a:cxn>
                <a:cxn ang="0">
                  <a:pos x="152" y="495"/>
                </a:cxn>
                <a:cxn ang="0">
                  <a:pos x="201" y="9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67"/>
                </a:cxn>
              </a:cxnLst>
              <a:rect l="0" t="0" r="r" b="b"/>
              <a:pathLst>
                <a:path w="201" h="495">
                  <a:moveTo>
                    <a:pt x="11" y="467"/>
                  </a:moveTo>
                  <a:lnTo>
                    <a:pt x="152" y="495"/>
                  </a:lnTo>
                  <a:lnTo>
                    <a:pt x="201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46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8" name="Line 1240"/>
            <p:cNvSpPr>
              <a:spLocks noChangeShapeType="1"/>
            </p:cNvSpPr>
            <p:nvPr/>
          </p:nvSpPr>
          <p:spPr bwMode="auto">
            <a:xfrm>
              <a:off x="1529" y="2003"/>
              <a:ext cx="7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29" name="Line 1241"/>
            <p:cNvSpPr>
              <a:spLocks noChangeShapeType="1"/>
            </p:cNvSpPr>
            <p:nvPr/>
          </p:nvSpPr>
          <p:spPr bwMode="auto">
            <a:xfrm flipV="1">
              <a:off x="1599" y="1817"/>
              <a:ext cx="25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0" name="Line 1242"/>
            <p:cNvSpPr>
              <a:spLocks noChangeShapeType="1"/>
            </p:cNvSpPr>
            <p:nvPr/>
          </p:nvSpPr>
          <p:spPr bwMode="auto">
            <a:xfrm flipH="1" flipV="1">
              <a:off x="1523" y="1769"/>
              <a:ext cx="10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1" name="Freeform 1243"/>
            <p:cNvSpPr>
              <a:spLocks/>
            </p:cNvSpPr>
            <p:nvPr/>
          </p:nvSpPr>
          <p:spPr bwMode="auto">
            <a:xfrm>
              <a:off x="1441" y="2345"/>
              <a:ext cx="99" cy="134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0" y="225"/>
                </a:cxn>
                <a:cxn ang="0">
                  <a:pos x="197" y="267"/>
                </a:cxn>
                <a:cxn ang="0">
                  <a:pos x="192" y="42"/>
                </a:cxn>
                <a:cxn ang="0">
                  <a:pos x="27" y="0"/>
                </a:cxn>
                <a:cxn ang="0">
                  <a:pos x="0" y="225"/>
                </a:cxn>
              </a:cxnLst>
              <a:rect l="0" t="0" r="r" b="b"/>
              <a:pathLst>
                <a:path w="197" h="267">
                  <a:moveTo>
                    <a:pt x="0" y="225"/>
                  </a:moveTo>
                  <a:lnTo>
                    <a:pt x="0" y="225"/>
                  </a:lnTo>
                  <a:lnTo>
                    <a:pt x="197" y="267"/>
                  </a:lnTo>
                  <a:lnTo>
                    <a:pt x="192" y="42"/>
                  </a:lnTo>
                  <a:lnTo>
                    <a:pt x="27" y="0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2" name="Line 1244"/>
            <p:cNvSpPr>
              <a:spLocks noChangeShapeType="1"/>
            </p:cNvSpPr>
            <p:nvPr/>
          </p:nvSpPr>
          <p:spPr bwMode="auto">
            <a:xfrm>
              <a:off x="1441" y="2458"/>
              <a:ext cx="9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3" name="Line 1245"/>
            <p:cNvSpPr>
              <a:spLocks noChangeShapeType="1"/>
            </p:cNvSpPr>
            <p:nvPr/>
          </p:nvSpPr>
          <p:spPr bwMode="auto">
            <a:xfrm flipH="1" flipV="1">
              <a:off x="1454" y="2345"/>
              <a:ext cx="8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4" name="Line 1246"/>
            <p:cNvSpPr>
              <a:spLocks noChangeShapeType="1"/>
            </p:cNvSpPr>
            <p:nvPr/>
          </p:nvSpPr>
          <p:spPr bwMode="auto">
            <a:xfrm flipH="1">
              <a:off x="1441" y="2345"/>
              <a:ext cx="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5" name="Freeform 1247"/>
            <p:cNvSpPr>
              <a:spLocks/>
            </p:cNvSpPr>
            <p:nvPr/>
          </p:nvSpPr>
          <p:spPr bwMode="auto">
            <a:xfrm>
              <a:off x="1454" y="1995"/>
              <a:ext cx="83" cy="372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165" y="743"/>
                </a:cxn>
                <a:cxn ang="0">
                  <a:pos x="149" y="16"/>
                </a:cxn>
                <a:cxn ang="0">
                  <a:pos x="84" y="0"/>
                </a:cxn>
                <a:cxn ang="0">
                  <a:pos x="0" y="701"/>
                </a:cxn>
              </a:cxnLst>
              <a:rect l="0" t="0" r="r" b="b"/>
              <a:pathLst>
                <a:path w="165" h="743">
                  <a:moveTo>
                    <a:pt x="0" y="701"/>
                  </a:moveTo>
                  <a:lnTo>
                    <a:pt x="165" y="743"/>
                  </a:lnTo>
                  <a:lnTo>
                    <a:pt x="149" y="16"/>
                  </a:lnTo>
                  <a:lnTo>
                    <a:pt x="84" y="0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6" name="Line 1248"/>
            <p:cNvSpPr>
              <a:spLocks noChangeShapeType="1"/>
            </p:cNvSpPr>
            <p:nvPr/>
          </p:nvSpPr>
          <p:spPr bwMode="auto">
            <a:xfrm>
              <a:off x="1454" y="2345"/>
              <a:ext cx="8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7" name="Line 1249"/>
            <p:cNvSpPr>
              <a:spLocks noChangeShapeType="1"/>
            </p:cNvSpPr>
            <p:nvPr/>
          </p:nvSpPr>
          <p:spPr bwMode="auto">
            <a:xfrm flipH="1" flipV="1">
              <a:off x="1497" y="1995"/>
              <a:ext cx="3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8" name="Line 1250"/>
            <p:cNvSpPr>
              <a:spLocks noChangeShapeType="1"/>
            </p:cNvSpPr>
            <p:nvPr/>
          </p:nvSpPr>
          <p:spPr bwMode="auto">
            <a:xfrm flipH="1">
              <a:off x="1454" y="1995"/>
              <a:ext cx="43" cy="3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39" name="Freeform 1251"/>
            <p:cNvSpPr>
              <a:spLocks/>
            </p:cNvSpPr>
            <p:nvPr/>
          </p:nvSpPr>
          <p:spPr bwMode="auto">
            <a:xfrm>
              <a:off x="1497" y="1769"/>
              <a:ext cx="32" cy="234"/>
            </a:xfrm>
            <a:custGeom>
              <a:avLst/>
              <a:gdLst/>
              <a:ahLst/>
              <a:cxnLst>
                <a:cxn ang="0">
                  <a:pos x="0" y="451"/>
                </a:cxn>
                <a:cxn ang="0">
                  <a:pos x="65" y="467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0" y="451"/>
                </a:cxn>
              </a:cxnLst>
              <a:rect l="0" t="0" r="r" b="b"/>
              <a:pathLst>
                <a:path w="65" h="467">
                  <a:moveTo>
                    <a:pt x="0" y="451"/>
                  </a:moveTo>
                  <a:lnTo>
                    <a:pt x="65" y="467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0" name="Line 1252"/>
            <p:cNvSpPr>
              <a:spLocks noChangeShapeType="1"/>
            </p:cNvSpPr>
            <p:nvPr/>
          </p:nvSpPr>
          <p:spPr bwMode="auto">
            <a:xfrm>
              <a:off x="1497" y="1995"/>
              <a:ext cx="3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1" name="Line 1253"/>
            <p:cNvSpPr>
              <a:spLocks noChangeShapeType="1"/>
            </p:cNvSpPr>
            <p:nvPr/>
          </p:nvSpPr>
          <p:spPr bwMode="auto">
            <a:xfrm flipH="1">
              <a:off x="1497" y="1769"/>
              <a:ext cx="26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2" name="Freeform 1254"/>
            <p:cNvSpPr>
              <a:spLocks/>
            </p:cNvSpPr>
            <p:nvPr/>
          </p:nvSpPr>
          <p:spPr bwMode="auto">
            <a:xfrm>
              <a:off x="1540" y="2370"/>
              <a:ext cx="30" cy="109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0" y="217"/>
                </a:cxn>
                <a:cxn ang="0">
                  <a:pos x="62" y="7"/>
                </a:cxn>
                <a:cxn ang="0">
                  <a:pos x="27" y="0"/>
                </a:cxn>
                <a:cxn ang="0">
                  <a:pos x="0" y="217"/>
                </a:cxn>
              </a:cxnLst>
              <a:rect l="0" t="0" r="r" b="b"/>
              <a:pathLst>
                <a:path w="62" h="217">
                  <a:moveTo>
                    <a:pt x="0" y="217"/>
                  </a:moveTo>
                  <a:lnTo>
                    <a:pt x="0" y="217"/>
                  </a:lnTo>
                  <a:lnTo>
                    <a:pt x="62" y="7"/>
                  </a:lnTo>
                  <a:lnTo>
                    <a:pt x="27" y="0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3" name="Line 1255"/>
            <p:cNvSpPr>
              <a:spLocks noChangeShapeType="1"/>
            </p:cNvSpPr>
            <p:nvPr/>
          </p:nvSpPr>
          <p:spPr bwMode="auto">
            <a:xfrm flipH="1" flipV="1">
              <a:off x="1553" y="2370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4" name="Line 1256"/>
            <p:cNvSpPr>
              <a:spLocks noChangeShapeType="1"/>
            </p:cNvSpPr>
            <p:nvPr/>
          </p:nvSpPr>
          <p:spPr bwMode="auto">
            <a:xfrm flipH="1">
              <a:off x="1540" y="2370"/>
              <a:ext cx="13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5" name="Freeform 1257"/>
            <p:cNvSpPr>
              <a:spLocks/>
            </p:cNvSpPr>
            <p:nvPr/>
          </p:nvSpPr>
          <p:spPr bwMode="auto">
            <a:xfrm>
              <a:off x="1553" y="2017"/>
              <a:ext cx="119" cy="357"/>
            </a:xfrm>
            <a:custGeom>
              <a:avLst/>
              <a:gdLst/>
              <a:ahLst/>
              <a:cxnLst>
                <a:cxn ang="0">
                  <a:pos x="0" y="707"/>
                </a:cxn>
                <a:cxn ang="0">
                  <a:pos x="35" y="714"/>
                </a:cxn>
                <a:cxn ang="0">
                  <a:pos x="238" y="31"/>
                </a:cxn>
                <a:cxn ang="0">
                  <a:pos x="93" y="0"/>
                </a:cxn>
                <a:cxn ang="0">
                  <a:pos x="0" y="707"/>
                </a:cxn>
              </a:cxnLst>
              <a:rect l="0" t="0" r="r" b="b"/>
              <a:pathLst>
                <a:path w="238" h="714">
                  <a:moveTo>
                    <a:pt x="0" y="707"/>
                  </a:moveTo>
                  <a:lnTo>
                    <a:pt x="35" y="714"/>
                  </a:lnTo>
                  <a:lnTo>
                    <a:pt x="238" y="31"/>
                  </a:lnTo>
                  <a:lnTo>
                    <a:pt x="93" y="0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6" name="Line 1258"/>
            <p:cNvSpPr>
              <a:spLocks noChangeShapeType="1"/>
            </p:cNvSpPr>
            <p:nvPr/>
          </p:nvSpPr>
          <p:spPr bwMode="auto">
            <a:xfrm>
              <a:off x="1553" y="2370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7" name="Line 1259"/>
            <p:cNvSpPr>
              <a:spLocks noChangeShapeType="1"/>
            </p:cNvSpPr>
            <p:nvPr/>
          </p:nvSpPr>
          <p:spPr bwMode="auto">
            <a:xfrm flipH="1" flipV="1">
              <a:off x="1599" y="2017"/>
              <a:ext cx="7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8" name="Line 1260"/>
            <p:cNvSpPr>
              <a:spLocks noChangeShapeType="1"/>
            </p:cNvSpPr>
            <p:nvPr/>
          </p:nvSpPr>
          <p:spPr bwMode="auto">
            <a:xfrm flipH="1">
              <a:off x="1553" y="2017"/>
              <a:ext cx="46" cy="3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49" name="Freeform 1261"/>
            <p:cNvSpPr>
              <a:spLocks/>
            </p:cNvSpPr>
            <p:nvPr/>
          </p:nvSpPr>
          <p:spPr bwMode="auto">
            <a:xfrm>
              <a:off x="1599" y="1817"/>
              <a:ext cx="128" cy="216"/>
            </a:xfrm>
            <a:custGeom>
              <a:avLst/>
              <a:gdLst/>
              <a:ahLst/>
              <a:cxnLst>
                <a:cxn ang="0">
                  <a:pos x="0" y="399"/>
                </a:cxn>
                <a:cxn ang="0">
                  <a:pos x="145" y="430"/>
                </a:cxn>
                <a:cxn ang="0">
                  <a:pos x="255" y="69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0" y="399"/>
                </a:cxn>
              </a:cxnLst>
              <a:rect l="0" t="0" r="r" b="b"/>
              <a:pathLst>
                <a:path w="255" h="430">
                  <a:moveTo>
                    <a:pt x="0" y="399"/>
                  </a:moveTo>
                  <a:lnTo>
                    <a:pt x="145" y="430"/>
                  </a:lnTo>
                  <a:lnTo>
                    <a:pt x="255" y="69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0" name="Line 1262"/>
            <p:cNvSpPr>
              <a:spLocks noChangeShapeType="1"/>
            </p:cNvSpPr>
            <p:nvPr/>
          </p:nvSpPr>
          <p:spPr bwMode="auto">
            <a:xfrm>
              <a:off x="1599" y="2017"/>
              <a:ext cx="7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1" name="Line 1263"/>
            <p:cNvSpPr>
              <a:spLocks noChangeShapeType="1"/>
            </p:cNvSpPr>
            <p:nvPr/>
          </p:nvSpPr>
          <p:spPr bwMode="auto">
            <a:xfrm flipH="1" flipV="1">
              <a:off x="1624" y="1817"/>
              <a:ext cx="103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2" name="Line 1264"/>
            <p:cNvSpPr>
              <a:spLocks noChangeShapeType="1"/>
            </p:cNvSpPr>
            <p:nvPr/>
          </p:nvSpPr>
          <p:spPr bwMode="auto">
            <a:xfrm flipH="1">
              <a:off x="1599" y="1817"/>
              <a:ext cx="25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3" name="Freeform 1265"/>
            <p:cNvSpPr>
              <a:spLocks/>
            </p:cNvSpPr>
            <p:nvPr/>
          </p:nvSpPr>
          <p:spPr bwMode="auto">
            <a:xfrm>
              <a:off x="1540" y="2374"/>
              <a:ext cx="120" cy="168"/>
            </a:xfrm>
            <a:custGeom>
              <a:avLst/>
              <a:gdLst/>
              <a:ahLst/>
              <a:cxnLst>
                <a:cxn ang="0">
                  <a:pos x="202" y="336"/>
                </a:cxn>
                <a:cxn ang="0">
                  <a:pos x="202" y="336"/>
                </a:cxn>
                <a:cxn ang="0">
                  <a:pos x="0" y="210"/>
                </a:cxn>
                <a:cxn ang="0">
                  <a:pos x="62" y="0"/>
                </a:cxn>
                <a:cxn ang="0">
                  <a:pos x="240" y="41"/>
                </a:cxn>
                <a:cxn ang="0">
                  <a:pos x="202" y="336"/>
                </a:cxn>
              </a:cxnLst>
              <a:rect l="0" t="0" r="r" b="b"/>
              <a:pathLst>
                <a:path w="240" h="336">
                  <a:moveTo>
                    <a:pt x="202" y="336"/>
                  </a:moveTo>
                  <a:lnTo>
                    <a:pt x="202" y="336"/>
                  </a:lnTo>
                  <a:lnTo>
                    <a:pt x="0" y="210"/>
                  </a:lnTo>
                  <a:lnTo>
                    <a:pt x="62" y="0"/>
                  </a:lnTo>
                  <a:lnTo>
                    <a:pt x="240" y="41"/>
                  </a:lnTo>
                  <a:lnTo>
                    <a:pt x="202" y="33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4" name="Line 1266"/>
            <p:cNvSpPr>
              <a:spLocks noChangeShapeType="1"/>
            </p:cNvSpPr>
            <p:nvPr/>
          </p:nvSpPr>
          <p:spPr bwMode="auto">
            <a:xfrm flipH="1" flipV="1">
              <a:off x="1540" y="2479"/>
              <a:ext cx="101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5" name="Line 1267"/>
            <p:cNvSpPr>
              <a:spLocks noChangeShapeType="1"/>
            </p:cNvSpPr>
            <p:nvPr/>
          </p:nvSpPr>
          <p:spPr bwMode="auto">
            <a:xfrm>
              <a:off x="1570" y="2374"/>
              <a:ext cx="9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6" name="Line 1268"/>
            <p:cNvSpPr>
              <a:spLocks noChangeShapeType="1"/>
            </p:cNvSpPr>
            <p:nvPr/>
          </p:nvSpPr>
          <p:spPr bwMode="auto">
            <a:xfrm flipH="1">
              <a:off x="1641" y="2394"/>
              <a:ext cx="19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7" name="Freeform 1269"/>
            <p:cNvSpPr>
              <a:spLocks/>
            </p:cNvSpPr>
            <p:nvPr/>
          </p:nvSpPr>
          <p:spPr bwMode="auto">
            <a:xfrm>
              <a:off x="1570" y="2033"/>
              <a:ext cx="133" cy="361"/>
            </a:xfrm>
            <a:custGeom>
              <a:avLst/>
              <a:gdLst/>
              <a:ahLst/>
              <a:cxnLst>
                <a:cxn ang="0">
                  <a:pos x="178" y="724"/>
                </a:cxn>
                <a:cxn ang="0">
                  <a:pos x="0" y="683"/>
                </a:cxn>
                <a:cxn ang="0">
                  <a:pos x="203" y="0"/>
                </a:cxn>
                <a:cxn ang="0">
                  <a:pos x="265" y="13"/>
                </a:cxn>
                <a:cxn ang="0">
                  <a:pos x="178" y="724"/>
                </a:cxn>
              </a:cxnLst>
              <a:rect l="0" t="0" r="r" b="b"/>
              <a:pathLst>
                <a:path w="265" h="724">
                  <a:moveTo>
                    <a:pt x="178" y="724"/>
                  </a:moveTo>
                  <a:lnTo>
                    <a:pt x="0" y="683"/>
                  </a:lnTo>
                  <a:lnTo>
                    <a:pt x="203" y="0"/>
                  </a:lnTo>
                  <a:lnTo>
                    <a:pt x="265" y="13"/>
                  </a:lnTo>
                  <a:lnTo>
                    <a:pt x="178" y="72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8" name="Line 1270"/>
            <p:cNvSpPr>
              <a:spLocks noChangeShapeType="1"/>
            </p:cNvSpPr>
            <p:nvPr/>
          </p:nvSpPr>
          <p:spPr bwMode="auto">
            <a:xfrm flipH="1" flipV="1">
              <a:off x="1570" y="2374"/>
              <a:ext cx="90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9" name="Line 1271"/>
            <p:cNvSpPr>
              <a:spLocks noChangeShapeType="1"/>
            </p:cNvSpPr>
            <p:nvPr/>
          </p:nvSpPr>
          <p:spPr bwMode="auto">
            <a:xfrm>
              <a:off x="1672" y="2033"/>
              <a:ext cx="3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0" name="Line 1272"/>
            <p:cNvSpPr>
              <a:spLocks noChangeShapeType="1"/>
            </p:cNvSpPr>
            <p:nvPr/>
          </p:nvSpPr>
          <p:spPr bwMode="auto">
            <a:xfrm flipH="1">
              <a:off x="1660" y="2039"/>
              <a:ext cx="43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1" name="Freeform 1273"/>
            <p:cNvSpPr>
              <a:spLocks/>
            </p:cNvSpPr>
            <p:nvPr/>
          </p:nvSpPr>
          <p:spPr bwMode="auto">
            <a:xfrm>
              <a:off x="1672" y="1852"/>
              <a:ext cx="55" cy="187"/>
            </a:xfrm>
            <a:custGeom>
              <a:avLst/>
              <a:gdLst/>
              <a:ahLst/>
              <a:cxnLst>
                <a:cxn ang="0">
                  <a:pos x="62" y="374"/>
                </a:cxn>
                <a:cxn ang="0">
                  <a:pos x="0" y="361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62" y="374"/>
                </a:cxn>
              </a:cxnLst>
              <a:rect l="0" t="0" r="r" b="b"/>
              <a:pathLst>
                <a:path w="110" h="374">
                  <a:moveTo>
                    <a:pt x="62" y="374"/>
                  </a:moveTo>
                  <a:lnTo>
                    <a:pt x="0" y="36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62" y="37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2" name="Line 1274"/>
            <p:cNvSpPr>
              <a:spLocks noChangeShapeType="1"/>
            </p:cNvSpPr>
            <p:nvPr/>
          </p:nvSpPr>
          <p:spPr bwMode="auto">
            <a:xfrm flipH="1" flipV="1">
              <a:off x="1672" y="2033"/>
              <a:ext cx="3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3" name="Line 1275"/>
            <p:cNvSpPr>
              <a:spLocks noChangeShapeType="1"/>
            </p:cNvSpPr>
            <p:nvPr/>
          </p:nvSpPr>
          <p:spPr bwMode="auto">
            <a:xfrm flipH="1">
              <a:off x="1703" y="1852"/>
              <a:ext cx="24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4" name="Freeform 1276"/>
            <p:cNvSpPr>
              <a:spLocks/>
            </p:cNvSpPr>
            <p:nvPr/>
          </p:nvSpPr>
          <p:spPr bwMode="auto">
            <a:xfrm>
              <a:off x="1739" y="2410"/>
              <a:ext cx="39" cy="239"/>
            </a:xfrm>
            <a:custGeom>
              <a:avLst/>
              <a:gdLst/>
              <a:ahLst/>
              <a:cxnLst>
                <a:cxn ang="0">
                  <a:pos x="9" y="478"/>
                </a:cxn>
                <a:cxn ang="0">
                  <a:pos x="9" y="478"/>
                </a:cxn>
                <a:cxn ang="0">
                  <a:pos x="77" y="11"/>
                </a:cxn>
                <a:cxn ang="0">
                  <a:pos x="0" y="0"/>
                </a:cxn>
                <a:cxn ang="0">
                  <a:pos x="9" y="478"/>
                </a:cxn>
              </a:cxnLst>
              <a:rect l="0" t="0" r="r" b="b"/>
              <a:pathLst>
                <a:path w="77" h="478">
                  <a:moveTo>
                    <a:pt x="9" y="478"/>
                  </a:moveTo>
                  <a:lnTo>
                    <a:pt x="9" y="478"/>
                  </a:lnTo>
                  <a:lnTo>
                    <a:pt x="77" y="11"/>
                  </a:lnTo>
                  <a:lnTo>
                    <a:pt x="0" y="0"/>
                  </a:lnTo>
                  <a:lnTo>
                    <a:pt x="9" y="47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5" name="Line 1277"/>
            <p:cNvSpPr>
              <a:spLocks noChangeShapeType="1"/>
            </p:cNvSpPr>
            <p:nvPr/>
          </p:nvSpPr>
          <p:spPr bwMode="auto">
            <a:xfrm flipV="1">
              <a:off x="1744" y="2416"/>
              <a:ext cx="34" cy="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6" name="Line 1278"/>
            <p:cNvSpPr>
              <a:spLocks noChangeShapeType="1"/>
            </p:cNvSpPr>
            <p:nvPr/>
          </p:nvSpPr>
          <p:spPr bwMode="auto">
            <a:xfrm flipH="1" flipV="1">
              <a:off x="1739" y="2410"/>
              <a:ext cx="3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7" name="Freeform 1279"/>
            <p:cNvSpPr>
              <a:spLocks/>
            </p:cNvSpPr>
            <p:nvPr/>
          </p:nvSpPr>
          <p:spPr bwMode="auto">
            <a:xfrm>
              <a:off x="1731" y="2044"/>
              <a:ext cx="99" cy="372"/>
            </a:xfrm>
            <a:custGeom>
              <a:avLst/>
              <a:gdLst/>
              <a:ahLst/>
              <a:cxnLst>
                <a:cxn ang="0">
                  <a:pos x="17" y="732"/>
                </a:cxn>
                <a:cxn ang="0">
                  <a:pos x="94" y="743"/>
                </a:cxn>
                <a:cxn ang="0">
                  <a:pos x="197" y="23"/>
                </a:cxn>
                <a:cxn ang="0">
                  <a:pos x="0" y="0"/>
                </a:cxn>
                <a:cxn ang="0">
                  <a:pos x="17" y="732"/>
                </a:cxn>
              </a:cxnLst>
              <a:rect l="0" t="0" r="r" b="b"/>
              <a:pathLst>
                <a:path w="197" h="743">
                  <a:moveTo>
                    <a:pt x="17" y="732"/>
                  </a:moveTo>
                  <a:lnTo>
                    <a:pt x="94" y="743"/>
                  </a:lnTo>
                  <a:lnTo>
                    <a:pt x="197" y="23"/>
                  </a:lnTo>
                  <a:lnTo>
                    <a:pt x="0" y="0"/>
                  </a:lnTo>
                  <a:lnTo>
                    <a:pt x="17" y="73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8" name="Line 1280"/>
            <p:cNvSpPr>
              <a:spLocks noChangeShapeType="1"/>
            </p:cNvSpPr>
            <p:nvPr/>
          </p:nvSpPr>
          <p:spPr bwMode="auto">
            <a:xfrm>
              <a:off x="1739" y="2410"/>
              <a:ext cx="3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69" name="Line 1281"/>
            <p:cNvSpPr>
              <a:spLocks noChangeShapeType="1"/>
            </p:cNvSpPr>
            <p:nvPr/>
          </p:nvSpPr>
          <p:spPr bwMode="auto">
            <a:xfrm flipV="1">
              <a:off x="1778" y="2056"/>
              <a:ext cx="52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0" name="Line 1282"/>
            <p:cNvSpPr>
              <a:spLocks noChangeShapeType="1"/>
            </p:cNvSpPr>
            <p:nvPr/>
          </p:nvSpPr>
          <p:spPr bwMode="auto">
            <a:xfrm flipH="1" flipV="1">
              <a:off x="1731" y="2044"/>
              <a:ext cx="9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1" name="Freeform 1283"/>
            <p:cNvSpPr>
              <a:spLocks/>
            </p:cNvSpPr>
            <p:nvPr/>
          </p:nvSpPr>
          <p:spPr bwMode="auto">
            <a:xfrm>
              <a:off x="1727" y="1852"/>
              <a:ext cx="106" cy="204"/>
            </a:xfrm>
            <a:custGeom>
              <a:avLst/>
              <a:gdLst/>
              <a:ahLst/>
              <a:cxnLst>
                <a:cxn ang="0">
                  <a:pos x="8" y="384"/>
                </a:cxn>
                <a:cxn ang="0">
                  <a:pos x="205" y="407"/>
                </a:cxn>
                <a:cxn ang="0">
                  <a:pos x="211" y="36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384"/>
                </a:cxn>
              </a:cxnLst>
              <a:rect l="0" t="0" r="r" b="b"/>
              <a:pathLst>
                <a:path w="211" h="407">
                  <a:moveTo>
                    <a:pt x="8" y="384"/>
                  </a:moveTo>
                  <a:lnTo>
                    <a:pt x="205" y="407"/>
                  </a:lnTo>
                  <a:lnTo>
                    <a:pt x="211" y="3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8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2" name="Line 1284"/>
            <p:cNvSpPr>
              <a:spLocks noChangeShapeType="1"/>
            </p:cNvSpPr>
            <p:nvPr/>
          </p:nvSpPr>
          <p:spPr bwMode="auto">
            <a:xfrm>
              <a:off x="1731" y="2044"/>
              <a:ext cx="99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3" name="Line 1285"/>
            <p:cNvSpPr>
              <a:spLocks noChangeShapeType="1"/>
            </p:cNvSpPr>
            <p:nvPr/>
          </p:nvSpPr>
          <p:spPr bwMode="auto">
            <a:xfrm flipV="1">
              <a:off x="1830" y="2034"/>
              <a:ext cx="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4" name="Line 1286"/>
            <p:cNvSpPr>
              <a:spLocks noChangeShapeType="1"/>
            </p:cNvSpPr>
            <p:nvPr/>
          </p:nvSpPr>
          <p:spPr bwMode="auto">
            <a:xfrm flipH="1" flipV="1">
              <a:off x="1727" y="1852"/>
              <a:ext cx="106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5" name="Freeform 1287"/>
            <p:cNvSpPr>
              <a:spLocks/>
            </p:cNvSpPr>
            <p:nvPr/>
          </p:nvSpPr>
          <p:spPr bwMode="auto">
            <a:xfrm>
              <a:off x="1641" y="2394"/>
              <a:ext cx="103" cy="255"/>
            </a:xfrm>
            <a:custGeom>
              <a:avLst/>
              <a:gdLst/>
              <a:ahLst/>
              <a:cxnLst>
                <a:cxn ang="0">
                  <a:pos x="207" y="509"/>
                </a:cxn>
                <a:cxn ang="0">
                  <a:pos x="207" y="509"/>
                </a:cxn>
                <a:cxn ang="0">
                  <a:pos x="0" y="295"/>
                </a:cxn>
                <a:cxn ang="0">
                  <a:pos x="38" y="0"/>
                </a:cxn>
                <a:cxn ang="0">
                  <a:pos x="198" y="31"/>
                </a:cxn>
                <a:cxn ang="0">
                  <a:pos x="207" y="509"/>
                </a:cxn>
              </a:cxnLst>
              <a:rect l="0" t="0" r="r" b="b"/>
              <a:pathLst>
                <a:path w="207" h="509">
                  <a:moveTo>
                    <a:pt x="207" y="509"/>
                  </a:moveTo>
                  <a:lnTo>
                    <a:pt x="207" y="509"/>
                  </a:lnTo>
                  <a:lnTo>
                    <a:pt x="0" y="295"/>
                  </a:lnTo>
                  <a:lnTo>
                    <a:pt x="38" y="0"/>
                  </a:lnTo>
                  <a:lnTo>
                    <a:pt x="198" y="31"/>
                  </a:lnTo>
                  <a:lnTo>
                    <a:pt x="207" y="50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6" name="Line 1288"/>
            <p:cNvSpPr>
              <a:spLocks noChangeShapeType="1"/>
            </p:cNvSpPr>
            <p:nvPr/>
          </p:nvSpPr>
          <p:spPr bwMode="auto">
            <a:xfrm flipH="1" flipV="1">
              <a:off x="1641" y="2542"/>
              <a:ext cx="103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7" name="Line 1289"/>
            <p:cNvSpPr>
              <a:spLocks noChangeShapeType="1"/>
            </p:cNvSpPr>
            <p:nvPr/>
          </p:nvSpPr>
          <p:spPr bwMode="auto">
            <a:xfrm flipV="1">
              <a:off x="1641" y="2394"/>
              <a:ext cx="19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8" name="Line 1290"/>
            <p:cNvSpPr>
              <a:spLocks noChangeShapeType="1"/>
            </p:cNvSpPr>
            <p:nvPr/>
          </p:nvSpPr>
          <p:spPr bwMode="auto">
            <a:xfrm>
              <a:off x="1660" y="2394"/>
              <a:ext cx="7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79" name="Freeform 1291"/>
            <p:cNvSpPr>
              <a:spLocks/>
            </p:cNvSpPr>
            <p:nvPr/>
          </p:nvSpPr>
          <p:spPr bwMode="auto">
            <a:xfrm>
              <a:off x="1660" y="2039"/>
              <a:ext cx="79" cy="371"/>
            </a:xfrm>
            <a:custGeom>
              <a:avLst/>
              <a:gdLst/>
              <a:ahLst/>
              <a:cxnLst>
                <a:cxn ang="0">
                  <a:pos x="160" y="742"/>
                </a:cxn>
                <a:cxn ang="0">
                  <a:pos x="0" y="711"/>
                </a:cxn>
                <a:cxn ang="0">
                  <a:pos x="87" y="0"/>
                </a:cxn>
                <a:cxn ang="0">
                  <a:pos x="143" y="10"/>
                </a:cxn>
                <a:cxn ang="0">
                  <a:pos x="160" y="742"/>
                </a:cxn>
              </a:cxnLst>
              <a:rect l="0" t="0" r="r" b="b"/>
              <a:pathLst>
                <a:path w="160" h="742">
                  <a:moveTo>
                    <a:pt x="160" y="742"/>
                  </a:moveTo>
                  <a:lnTo>
                    <a:pt x="0" y="711"/>
                  </a:lnTo>
                  <a:lnTo>
                    <a:pt x="87" y="0"/>
                  </a:lnTo>
                  <a:lnTo>
                    <a:pt x="143" y="10"/>
                  </a:lnTo>
                  <a:lnTo>
                    <a:pt x="160" y="742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0" name="Line 1292"/>
            <p:cNvSpPr>
              <a:spLocks noChangeShapeType="1"/>
            </p:cNvSpPr>
            <p:nvPr/>
          </p:nvSpPr>
          <p:spPr bwMode="auto">
            <a:xfrm flipH="1" flipV="1">
              <a:off x="1660" y="2394"/>
              <a:ext cx="79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1" name="Line 1293"/>
            <p:cNvSpPr>
              <a:spLocks noChangeShapeType="1"/>
            </p:cNvSpPr>
            <p:nvPr/>
          </p:nvSpPr>
          <p:spPr bwMode="auto">
            <a:xfrm flipV="1">
              <a:off x="1660" y="2039"/>
              <a:ext cx="43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2" name="Line 1294"/>
            <p:cNvSpPr>
              <a:spLocks noChangeShapeType="1"/>
            </p:cNvSpPr>
            <p:nvPr/>
          </p:nvSpPr>
          <p:spPr bwMode="auto">
            <a:xfrm>
              <a:off x="1703" y="2039"/>
              <a:ext cx="2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3" name="Freeform 1295"/>
            <p:cNvSpPr>
              <a:spLocks/>
            </p:cNvSpPr>
            <p:nvPr/>
          </p:nvSpPr>
          <p:spPr bwMode="auto">
            <a:xfrm>
              <a:off x="1703" y="1852"/>
              <a:ext cx="28" cy="192"/>
            </a:xfrm>
            <a:custGeom>
              <a:avLst/>
              <a:gdLst/>
              <a:ahLst/>
              <a:cxnLst>
                <a:cxn ang="0">
                  <a:pos x="56" y="384"/>
                </a:cxn>
                <a:cxn ang="0">
                  <a:pos x="0" y="37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6" y="384"/>
                </a:cxn>
              </a:cxnLst>
              <a:rect l="0" t="0" r="r" b="b"/>
              <a:pathLst>
                <a:path w="56" h="384">
                  <a:moveTo>
                    <a:pt x="56" y="384"/>
                  </a:moveTo>
                  <a:lnTo>
                    <a:pt x="0" y="37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6" y="38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4" name="Line 1296"/>
            <p:cNvSpPr>
              <a:spLocks noChangeShapeType="1"/>
            </p:cNvSpPr>
            <p:nvPr/>
          </p:nvSpPr>
          <p:spPr bwMode="auto">
            <a:xfrm flipH="1" flipV="1">
              <a:off x="1703" y="2039"/>
              <a:ext cx="2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5" name="Line 1297"/>
            <p:cNvSpPr>
              <a:spLocks noChangeShapeType="1"/>
            </p:cNvSpPr>
            <p:nvPr/>
          </p:nvSpPr>
          <p:spPr bwMode="auto">
            <a:xfrm flipV="1">
              <a:off x="1703" y="1852"/>
              <a:ext cx="24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6" name="Freeform 1298"/>
            <p:cNvSpPr>
              <a:spLocks/>
            </p:cNvSpPr>
            <p:nvPr/>
          </p:nvSpPr>
          <p:spPr bwMode="auto">
            <a:xfrm>
              <a:off x="1841" y="2427"/>
              <a:ext cx="65" cy="338"/>
            </a:xfrm>
            <a:custGeom>
              <a:avLst/>
              <a:gdLst/>
              <a:ahLst/>
              <a:cxnLst>
                <a:cxn ang="0">
                  <a:pos x="18" y="676"/>
                </a:cxn>
                <a:cxn ang="0">
                  <a:pos x="18" y="676"/>
                </a:cxn>
                <a:cxn ang="0">
                  <a:pos x="131" y="14"/>
                </a:cxn>
                <a:cxn ang="0">
                  <a:pos x="0" y="0"/>
                </a:cxn>
                <a:cxn ang="0">
                  <a:pos x="18" y="676"/>
                </a:cxn>
              </a:cxnLst>
              <a:rect l="0" t="0" r="r" b="b"/>
              <a:pathLst>
                <a:path w="131" h="676">
                  <a:moveTo>
                    <a:pt x="18" y="676"/>
                  </a:moveTo>
                  <a:lnTo>
                    <a:pt x="18" y="676"/>
                  </a:lnTo>
                  <a:lnTo>
                    <a:pt x="131" y="14"/>
                  </a:lnTo>
                  <a:lnTo>
                    <a:pt x="0" y="0"/>
                  </a:lnTo>
                  <a:lnTo>
                    <a:pt x="18" y="67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7" name="Line 1299"/>
            <p:cNvSpPr>
              <a:spLocks noChangeShapeType="1"/>
            </p:cNvSpPr>
            <p:nvPr/>
          </p:nvSpPr>
          <p:spPr bwMode="auto">
            <a:xfrm flipV="1">
              <a:off x="1850" y="2434"/>
              <a:ext cx="56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8" name="Line 1300"/>
            <p:cNvSpPr>
              <a:spLocks noChangeShapeType="1"/>
            </p:cNvSpPr>
            <p:nvPr/>
          </p:nvSpPr>
          <p:spPr bwMode="auto">
            <a:xfrm flipH="1" flipV="1">
              <a:off x="1841" y="2427"/>
              <a:ext cx="6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89" name="Freeform 1301"/>
            <p:cNvSpPr>
              <a:spLocks/>
            </p:cNvSpPr>
            <p:nvPr/>
          </p:nvSpPr>
          <p:spPr bwMode="auto">
            <a:xfrm>
              <a:off x="1833" y="2057"/>
              <a:ext cx="107" cy="377"/>
            </a:xfrm>
            <a:custGeom>
              <a:avLst/>
              <a:gdLst/>
              <a:ahLst/>
              <a:cxnLst>
                <a:cxn ang="0">
                  <a:pos x="17" y="741"/>
                </a:cxn>
                <a:cxn ang="0">
                  <a:pos x="148" y="755"/>
                </a:cxn>
                <a:cxn ang="0">
                  <a:pos x="215" y="372"/>
                </a:cxn>
                <a:cxn ang="0">
                  <a:pos x="23" y="2"/>
                </a:cxn>
                <a:cxn ang="0">
                  <a:pos x="0" y="0"/>
                </a:cxn>
                <a:cxn ang="0">
                  <a:pos x="17" y="741"/>
                </a:cxn>
              </a:cxnLst>
              <a:rect l="0" t="0" r="r" b="b"/>
              <a:pathLst>
                <a:path w="215" h="755">
                  <a:moveTo>
                    <a:pt x="17" y="741"/>
                  </a:moveTo>
                  <a:lnTo>
                    <a:pt x="148" y="755"/>
                  </a:lnTo>
                  <a:lnTo>
                    <a:pt x="215" y="372"/>
                  </a:lnTo>
                  <a:lnTo>
                    <a:pt x="23" y="2"/>
                  </a:lnTo>
                  <a:lnTo>
                    <a:pt x="0" y="0"/>
                  </a:lnTo>
                  <a:lnTo>
                    <a:pt x="17" y="741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0" name="Line 1302"/>
            <p:cNvSpPr>
              <a:spLocks noChangeShapeType="1"/>
            </p:cNvSpPr>
            <p:nvPr/>
          </p:nvSpPr>
          <p:spPr bwMode="auto">
            <a:xfrm>
              <a:off x="1841" y="2427"/>
              <a:ext cx="6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1" name="Line 1303"/>
            <p:cNvSpPr>
              <a:spLocks noChangeShapeType="1"/>
            </p:cNvSpPr>
            <p:nvPr/>
          </p:nvSpPr>
          <p:spPr bwMode="auto">
            <a:xfrm flipV="1">
              <a:off x="1906" y="2243"/>
              <a:ext cx="34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2" name="Line 1304"/>
            <p:cNvSpPr>
              <a:spLocks noChangeShapeType="1"/>
            </p:cNvSpPr>
            <p:nvPr/>
          </p:nvSpPr>
          <p:spPr bwMode="auto">
            <a:xfrm flipH="1" flipV="1">
              <a:off x="1844" y="2057"/>
              <a:ext cx="96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3" name="Line 1305"/>
            <p:cNvSpPr>
              <a:spLocks noChangeShapeType="1"/>
            </p:cNvSpPr>
            <p:nvPr/>
          </p:nvSpPr>
          <p:spPr bwMode="auto">
            <a:xfrm flipH="1" flipV="1">
              <a:off x="1833" y="205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4" name="Freeform 1306"/>
            <p:cNvSpPr>
              <a:spLocks/>
            </p:cNvSpPr>
            <p:nvPr/>
          </p:nvSpPr>
          <p:spPr bwMode="auto">
            <a:xfrm>
              <a:off x="1833" y="2034"/>
              <a:ext cx="11" cy="23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3" y="4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23" h="46">
                  <a:moveTo>
                    <a:pt x="0" y="44"/>
                  </a:moveTo>
                  <a:lnTo>
                    <a:pt x="23" y="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5" name="Line 1307"/>
            <p:cNvSpPr>
              <a:spLocks noChangeShapeType="1"/>
            </p:cNvSpPr>
            <p:nvPr/>
          </p:nvSpPr>
          <p:spPr bwMode="auto">
            <a:xfrm>
              <a:off x="1833" y="205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6" name="Line 1308"/>
            <p:cNvSpPr>
              <a:spLocks noChangeShapeType="1"/>
            </p:cNvSpPr>
            <p:nvPr/>
          </p:nvSpPr>
          <p:spPr bwMode="auto">
            <a:xfrm flipH="1" flipV="1">
              <a:off x="1833" y="2034"/>
              <a:ext cx="11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7" name="Freeform 1309"/>
            <p:cNvSpPr>
              <a:spLocks/>
            </p:cNvSpPr>
            <p:nvPr/>
          </p:nvSpPr>
          <p:spPr bwMode="auto">
            <a:xfrm>
              <a:off x="1744" y="2416"/>
              <a:ext cx="106" cy="349"/>
            </a:xfrm>
            <a:custGeom>
              <a:avLst/>
              <a:gdLst/>
              <a:ahLst/>
              <a:cxnLst>
                <a:cxn ang="0">
                  <a:pos x="212" y="699"/>
                </a:cxn>
                <a:cxn ang="0">
                  <a:pos x="212" y="699"/>
                </a:cxn>
                <a:cxn ang="0">
                  <a:pos x="0" y="467"/>
                </a:cxn>
                <a:cxn ang="0">
                  <a:pos x="68" y="0"/>
                </a:cxn>
                <a:cxn ang="0">
                  <a:pos x="194" y="23"/>
                </a:cxn>
                <a:cxn ang="0">
                  <a:pos x="212" y="699"/>
                </a:cxn>
              </a:cxnLst>
              <a:rect l="0" t="0" r="r" b="b"/>
              <a:pathLst>
                <a:path w="212" h="699">
                  <a:moveTo>
                    <a:pt x="212" y="699"/>
                  </a:moveTo>
                  <a:lnTo>
                    <a:pt x="212" y="699"/>
                  </a:lnTo>
                  <a:lnTo>
                    <a:pt x="0" y="467"/>
                  </a:lnTo>
                  <a:lnTo>
                    <a:pt x="68" y="0"/>
                  </a:lnTo>
                  <a:lnTo>
                    <a:pt x="194" y="23"/>
                  </a:lnTo>
                  <a:lnTo>
                    <a:pt x="212" y="69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8" name="Line 1310"/>
            <p:cNvSpPr>
              <a:spLocks noChangeShapeType="1"/>
            </p:cNvSpPr>
            <p:nvPr/>
          </p:nvSpPr>
          <p:spPr bwMode="auto">
            <a:xfrm flipH="1" flipV="1">
              <a:off x="1744" y="2649"/>
              <a:ext cx="106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99" name="Line 1311"/>
            <p:cNvSpPr>
              <a:spLocks noChangeShapeType="1"/>
            </p:cNvSpPr>
            <p:nvPr/>
          </p:nvSpPr>
          <p:spPr bwMode="auto">
            <a:xfrm flipV="1">
              <a:off x="1744" y="2416"/>
              <a:ext cx="34" cy="2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0" name="Line 1312"/>
            <p:cNvSpPr>
              <a:spLocks noChangeShapeType="1"/>
            </p:cNvSpPr>
            <p:nvPr/>
          </p:nvSpPr>
          <p:spPr bwMode="auto">
            <a:xfrm>
              <a:off x="1778" y="2416"/>
              <a:ext cx="6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1" name="Freeform 1313"/>
            <p:cNvSpPr>
              <a:spLocks/>
            </p:cNvSpPr>
            <p:nvPr/>
          </p:nvSpPr>
          <p:spPr bwMode="auto">
            <a:xfrm>
              <a:off x="1778" y="2056"/>
              <a:ext cx="63" cy="371"/>
            </a:xfrm>
            <a:custGeom>
              <a:avLst/>
              <a:gdLst/>
              <a:ahLst/>
              <a:cxnLst>
                <a:cxn ang="0">
                  <a:pos x="126" y="743"/>
                </a:cxn>
                <a:cxn ang="0">
                  <a:pos x="0" y="720"/>
                </a:cxn>
                <a:cxn ang="0">
                  <a:pos x="103" y="0"/>
                </a:cxn>
                <a:cxn ang="0">
                  <a:pos x="109" y="2"/>
                </a:cxn>
                <a:cxn ang="0">
                  <a:pos x="126" y="743"/>
                </a:cxn>
              </a:cxnLst>
              <a:rect l="0" t="0" r="r" b="b"/>
              <a:pathLst>
                <a:path w="126" h="743">
                  <a:moveTo>
                    <a:pt x="126" y="743"/>
                  </a:moveTo>
                  <a:lnTo>
                    <a:pt x="0" y="720"/>
                  </a:lnTo>
                  <a:lnTo>
                    <a:pt x="103" y="0"/>
                  </a:lnTo>
                  <a:lnTo>
                    <a:pt x="109" y="2"/>
                  </a:lnTo>
                  <a:lnTo>
                    <a:pt x="126" y="743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2" name="Line 1314"/>
            <p:cNvSpPr>
              <a:spLocks noChangeShapeType="1"/>
            </p:cNvSpPr>
            <p:nvPr/>
          </p:nvSpPr>
          <p:spPr bwMode="auto">
            <a:xfrm flipH="1" flipV="1">
              <a:off x="1778" y="2416"/>
              <a:ext cx="6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3" name="Line 1315"/>
            <p:cNvSpPr>
              <a:spLocks noChangeShapeType="1"/>
            </p:cNvSpPr>
            <p:nvPr/>
          </p:nvSpPr>
          <p:spPr bwMode="auto">
            <a:xfrm flipV="1">
              <a:off x="1778" y="2056"/>
              <a:ext cx="52" cy="3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4" name="Line 1316"/>
            <p:cNvSpPr>
              <a:spLocks noChangeShapeType="1"/>
            </p:cNvSpPr>
            <p:nvPr/>
          </p:nvSpPr>
          <p:spPr bwMode="auto">
            <a:xfrm>
              <a:off x="1830" y="2056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5" name="Freeform 1317"/>
            <p:cNvSpPr>
              <a:spLocks/>
            </p:cNvSpPr>
            <p:nvPr/>
          </p:nvSpPr>
          <p:spPr bwMode="auto">
            <a:xfrm>
              <a:off x="1830" y="2034"/>
              <a:ext cx="3" cy="23"/>
            </a:xfrm>
            <a:custGeom>
              <a:avLst/>
              <a:gdLst/>
              <a:ahLst/>
              <a:cxnLst>
                <a:cxn ang="0">
                  <a:pos x="6" y="44"/>
                </a:cxn>
                <a:cxn ang="0">
                  <a:pos x="0" y="4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44"/>
                </a:cxn>
              </a:cxnLst>
              <a:rect l="0" t="0" r="r" b="b"/>
              <a:pathLst>
                <a:path w="6" h="44">
                  <a:moveTo>
                    <a:pt x="6" y="44"/>
                  </a:move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6" name="Line 1318"/>
            <p:cNvSpPr>
              <a:spLocks noChangeShapeType="1"/>
            </p:cNvSpPr>
            <p:nvPr/>
          </p:nvSpPr>
          <p:spPr bwMode="auto">
            <a:xfrm flipH="1" flipV="1">
              <a:off x="1830" y="2056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7" name="Line 1319"/>
            <p:cNvSpPr>
              <a:spLocks noChangeShapeType="1"/>
            </p:cNvSpPr>
            <p:nvPr/>
          </p:nvSpPr>
          <p:spPr bwMode="auto">
            <a:xfrm flipV="1">
              <a:off x="1830" y="2034"/>
              <a:ext cx="3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8" name="Freeform 1320"/>
            <p:cNvSpPr>
              <a:spLocks/>
            </p:cNvSpPr>
            <p:nvPr/>
          </p:nvSpPr>
          <p:spPr bwMode="auto">
            <a:xfrm>
              <a:off x="1954" y="2822"/>
              <a:ext cx="7" cy="29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2" y="60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2" y="60"/>
                </a:cxn>
              </a:cxnLst>
              <a:rect l="0" t="0" r="r" b="b"/>
              <a:pathLst>
                <a:path w="13" h="60">
                  <a:moveTo>
                    <a:pt x="2" y="60"/>
                  </a:moveTo>
                  <a:lnTo>
                    <a:pt x="2" y="60"/>
                  </a:lnTo>
                  <a:lnTo>
                    <a:pt x="13" y="2"/>
                  </a:lnTo>
                  <a:lnTo>
                    <a:pt x="0" y="0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09" name="Line 1321"/>
            <p:cNvSpPr>
              <a:spLocks noChangeShapeType="1"/>
            </p:cNvSpPr>
            <p:nvPr/>
          </p:nvSpPr>
          <p:spPr bwMode="auto">
            <a:xfrm flipV="1">
              <a:off x="1955" y="2823"/>
              <a:ext cx="6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0" name="Line 1322"/>
            <p:cNvSpPr>
              <a:spLocks noChangeShapeType="1"/>
            </p:cNvSpPr>
            <p:nvPr/>
          </p:nvSpPr>
          <p:spPr bwMode="auto">
            <a:xfrm flipH="1" flipV="1">
              <a:off x="1954" y="282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1" name="Freeform 1323"/>
            <p:cNvSpPr>
              <a:spLocks/>
            </p:cNvSpPr>
            <p:nvPr/>
          </p:nvSpPr>
          <p:spPr bwMode="auto">
            <a:xfrm>
              <a:off x="1945" y="2441"/>
              <a:ext cx="90" cy="382"/>
            </a:xfrm>
            <a:custGeom>
              <a:avLst/>
              <a:gdLst/>
              <a:ahLst/>
              <a:cxnLst>
                <a:cxn ang="0">
                  <a:pos x="19" y="760"/>
                </a:cxn>
                <a:cxn ang="0">
                  <a:pos x="32" y="762"/>
                </a:cxn>
                <a:cxn ang="0">
                  <a:pos x="180" y="23"/>
                </a:cxn>
                <a:cxn ang="0">
                  <a:pos x="0" y="0"/>
                </a:cxn>
                <a:cxn ang="0">
                  <a:pos x="19" y="760"/>
                </a:cxn>
              </a:cxnLst>
              <a:rect l="0" t="0" r="r" b="b"/>
              <a:pathLst>
                <a:path w="180" h="762">
                  <a:moveTo>
                    <a:pt x="19" y="760"/>
                  </a:moveTo>
                  <a:lnTo>
                    <a:pt x="32" y="762"/>
                  </a:lnTo>
                  <a:lnTo>
                    <a:pt x="180" y="23"/>
                  </a:lnTo>
                  <a:lnTo>
                    <a:pt x="0" y="0"/>
                  </a:lnTo>
                  <a:lnTo>
                    <a:pt x="19" y="76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2" name="Line 1324"/>
            <p:cNvSpPr>
              <a:spLocks noChangeShapeType="1"/>
            </p:cNvSpPr>
            <p:nvPr/>
          </p:nvSpPr>
          <p:spPr bwMode="auto">
            <a:xfrm>
              <a:off x="1954" y="2822"/>
              <a:ext cx="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3" name="Line 1325"/>
            <p:cNvSpPr>
              <a:spLocks noChangeShapeType="1"/>
            </p:cNvSpPr>
            <p:nvPr/>
          </p:nvSpPr>
          <p:spPr bwMode="auto">
            <a:xfrm flipV="1">
              <a:off x="1961" y="2453"/>
              <a:ext cx="74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4" name="Line 1326"/>
            <p:cNvSpPr>
              <a:spLocks noChangeShapeType="1"/>
            </p:cNvSpPr>
            <p:nvPr/>
          </p:nvSpPr>
          <p:spPr bwMode="auto">
            <a:xfrm flipH="1" flipV="1">
              <a:off x="1945" y="2441"/>
              <a:ext cx="9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5" name="Freeform 1327"/>
            <p:cNvSpPr>
              <a:spLocks/>
            </p:cNvSpPr>
            <p:nvPr/>
          </p:nvSpPr>
          <p:spPr bwMode="auto">
            <a:xfrm>
              <a:off x="1940" y="2243"/>
              <a:ext cx="108" cy="210"/>
            </a:xfrm>
            <a:custGeom>
              <a:avLst/>
              <a:gdLst/>
              <a:ahLst/>
              <a:cxnLst>
                <a:cxn ang="0">
                  <a:pos x="10" y="398"/>
                </a:cxn>
                <a:cxn ang="0">
                  <a:pos x="190" y="421"/>
                </a:cxn>
                <a:cxn ang="0">
                  <a:pos x="215" y="3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98"/>
                </a:cxn>
              </a:cxnLst>
              <a:rect l="0" t="0" r="r" b="b"/>
              <a:pathLst>
                <a:path w="215" h="421">
                  <a:moveTo>
                    <a:pt x="10" y="398"/>
                  </a:moveTo>
                  <a:lnTo>
                    <a:pt x="190" y="421"/>
                  </a:lnTo>
                  <a:lnTo>
                    <a:pt x="215" y="3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39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6" name="Line 1328"/>
            <p:cNvSpPr>
              <a:spLocks noChangeShapeType="1"/>
            </p:cNvSpPr>
            <p:nvPr/>
          </p:nvSpPr>
          <p:spPr bwMode="auto">
            <a:xfrm>
              <a:off x="1945" y="2441"/>
              <a:ext cx="9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7" name="Line 1329"/>
            <p:cNvSpPr>
              <a:spLocks noChangeShapeType="1"/>
            </p:cNvSpPr>
            <p:nvPr/>
          </p:nvSpPr>
          <p:spPr bwMode="auto">
            <a:xfrm flipV="1">
              <a:off x="2035" y="2392"/>
              <a:ext cx="13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8" name="Line 1330"/>
            <p:cNvSpPr>
              <a:spLocks noChangeShapeType="1"/>
            </p:cNvSpPr>
            <p:nvPr/>
          </p:nvSpPr>
          <p:spPr bwMode="auto">
            <a:xfrm flipH="1" flipV="1">
              <a:off x="1940" y="2243"/>
              <a:ext cx="108" cy="1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9" name="Freeform 1331"/>
            <p:cNvSpPr>
              <a:spLocks/>
            </p:cNvSpPr>
            <p:nvPr/>
          </p:nvSpPr>
          <p:spPr bwMode="auto">
            <a:xfrm>
              <a:off x="1905" y="2811"/>
              <a:ext cx="50" cy="40"/>
            </a:xfrm>
            <a:custGeom>
              <a:avLst/>
              <a:gdLst/>
              <a:ahLst/>
              <a:cxnLst>
                <a:cxn ang="0">
                  <a:pos x="100" y="81"/>
                </a:cxn>
                <a:cxn ang="0">
                  <a:pos x="100" y="81"/>
                </a:cxn>
                <a:cxn ang="0">
                  <a:pos x="0" y="0"/>
                </a:cxn>
                <a:cxn ang="0">
                  <a:pos x="98" y="21"/>
                </a:cxn>
                <a:cxn ang="0">
                  <a:pos x="100" y="81"/>
                </a:cxn>
              </a:cxnLst>
              <a:rect l="0" t="0" r="r" b="b"/>
              <a:pathLst>
                <a:path w="100" h="81">
                  <a:moveTo>
                    <a:pt x="100" y="81"/>
                  </a:moveTo>
                  <a:lnTo>
                    <a:pt x="100" y="81"/>
                  </a:lnTo>
                  <a:lnTo>
                    <a:pt x="0" y="0"/>
                  </a:lnTo>
                  <a:lnTo>
                    <a:pt x="98" y="21"/>
                  </a:lnTo>
                  <a:lnTo>
                    <a:pt x="100" y="8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0" name="Line 1332"/>
            <p:cNvSpPr>
              <a:spLocks noChangeShapeType="1"/>
            </p:cNvSpPr>
            <p:nvPr/>
          </p:nvSpPr>
          <p:spPr bwMode="auto">
            <a:xfrm flipH="1" flipV="1">
              <a:off x="1905" y="2811"/>
              <a:ext cx="5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1" name="Line 1333"/>
            <p:cNvSpPr>
              <a:spLocks noChangeShapeType="1"/>
            </p:cNvSpPr>
            <p:nvPr/>
          </p:nvSpPr>
          <p:spPr bwMode="auto">
            <a:xfrm>
              <a:off x="1905" y="2811"/>
              <a:ext cx="4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2" name="Freeform 1334"/>
            <p:cNvSpPr>
              <a:spLocks/>
            </p:cNvSpPr>
            <p:nvPr/>
          </p:nvSpPr>
          <p:spPr bwMode="auto">
            <a:xfrm>
              <a:off x="1850" y="2434"/>
              <a:ext cx="104" cy="388"/>
            </a:xfrm>
            <a:custGeom>
              <a:avLst/>
              <a:gdLst/>
              <a:ahLst/>
              <a:cxnLst>
                <a:cxn ang="0">
                  <a:pos x="209" y="775"/>
                </a:cxn>
                <a:cxn ang="0">
                  <a:pos x="111" y="754"/>
                </a:cxn>
                <a:cxn ang="0">
                  <a:pos x="0" y="662"/>
                </a:cxn>
                <a:cxn ang="0">
                  <a:pos x="113" y="0"/>
                </a:cxn>
                <a:cxn ang="0">
                  <a:pos x="190" y="15"/>
                </a:cxn>
                <a:cxn ang="0">
                  <a:pos x="209" y="775"/>
                </a:cxn>
              </a:cxnLst>
              <a:rect l="0" t="0" r="r" b="b"/>
              <a:pathLst>
                <a:path w="209" h="775">
                  <a:moveTo>
                    <a:pt x="209" y="775"/>
                  </a:moveTo>
                  <a:lnTo>
                    <a:pt x="111" y="754"/>
                  </a:lnTo>
                  <a:lnTo>
                    <a:pt x="0" y="662"/>
                  </a:lnTo>
                  <a:lnTo>
                    <a:pt x="113" y="0"/>
                  </a:lnTo>
                  <a:lnTo>
                    <a:pt x="190" y="15"/>
                  </a:lnTo>
                  <a:lnTo>
                    <a:pt x="209" y="77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3" name="Line 1335"/>
            <p:cNvSpPr>
              <a:spLocks noChangeShapeType="1"/>
            </p:cNvSpPr>
            <p:nvPr/>
          </p:nvSpPr>
          <p:spPr bwMode="auto">
            <a:xfrm flipH="1" flipV="1">
              <a:off x="1905" y="2811"/>
              <a:ext cx="4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4" name="Line 1336"/>
            <p:cNvSpPr>
              <a:spLocks noChangeShapeType="1"/>
            </p:cNvSpPr>
            <p:nvPr/>
          </p:nvSpPr>
          <p:spPr bwMode="auto">
            <a:xfrm flipH="1" flipV="1">
              <a:off x="1850" y="2765"/>
              <a:ext cx="55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5" name="Line 1337"/>
            <p:cNvSpPr>
              <a:spLocks noChangeShapeType="1"/>
            </p:cNvSpPr>
            <p:nvPr/>
          </p:nvSpPr>
          <p:spPr bwMode="auto">
            <a:xfrm flipV="1">
              <a:off x="1850" y="2434"/>
              <a:ext cx="56" cy="3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6" name="Line 1338"/>
            <p:cNvSpPr>
              <a:spLocks noChangeShapeType="1"/>
            </p:cNvSpPr>
            <p:nvPr/>
          </p:nvSpPr>
          <p:spPr bwMode="auto">
            <a:xfrm>
              <a:off x="1906" y="2434"/>
              <a:ext cx="3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7" name="Freeform 1339"/>
            <p:cNvSpPr>
              <a:spLocks/>
            </p:cNvSpPr>
            <p:nvPr/>
          </p:nvSpPr>
          <p:spPr bwMode="auto">
            <a:xfrm>
              <a:off x="1906" y="2243"/>
              <a:ext cx="39" cy="198"/>
            </a:xfrm>
            <a:custGeom>
              <a:avLst/>
              <a:gdLst/>
              <a:ahLst/>
              <a:cxnLst>
                <a:cxn ang="0">
                  <a:pos x="77" y="398"/>
                </a:cxn>
                <a:cxn ang="0">
                  <a:pos x="0" y="383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77" y="398"/>
                </a:cxn>
              </a:cxnLst>
              <a:rect l="0" t="0" r="r" b="b"/>
              <a:pathLst>
                <a:path w="77" h="398">
                  <a:moveTo>
                    <a:pt x="77" y="398"/>
                  </a:moveTo>
                  <a:lnTo>
                    <a:pt x="0" y="38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7" y="39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8" name="Line 1340"/>
            <p:cNvSpPr>
              <a:spLocks noChangeShapeType="1"/>
            </p:cNvSpPr>
            <p:nvPr/>
          </p:nvSpPr>
          <p:spPr bwMode="auto">
            <a:xfrm flipH="1" flipV="1">
              <a:off x="1906" y="2434"/>
              <a:ext cx="3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29" name="Line 1341"/>
            <p:cNvSpPr>
              <a:spLocks noChangeShapeType="1"/>
            </p:cNvSpPr>
            <p:nvPr/>
          </p:nvSpPr>
          <p:spPr bwMode="auto">
            <a:xfrm flipV="1">
              <a:off x="1906" y="2243"/>
              <a:ext cx="34" cy="1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0" name="Freeform 1342"/>
            <p:cNvSpPr>
              <a:spLocks/>
            </p:cNvSpPr>
            <p:nvPr/>
          </p:nvSpPr>
          <p:spPr bwMode="auto">
            <a:xfrm>
              <a:off x="2060" y="2845"/>
              <a:ext cx="19" cy="80"/>
            </a:xfrm>
            <a:custGeom>
              <a:avLst/>
              <a:gdLst/>
              <a:ahLst/>
              <a:cxnLst>
                <a:cxn ang="0">
                  <a:pos x="4" y="161"/>
                </a:cxn>
                <a:cxn ang="0">
                  <a:pos x="4" y="161"/>
                </a:cxn>
                <a:cxn ang="0">
                  <a:pos x="38" y="8"/>
                </a:cxn>
                <a:cxn ang="0">
                  <a:pos x="0" y="0"/>
                </a:cxn>
                <a:cxn ang="0">
                  <a:pos x="4" y="161"/>
                </a:cxn>
              </a:cxnLst>
              <a:rect l="0" t="0" r="r" b="b"/>
              <a:pathLst>
                <a:path w="38" h="161">
                  <a:moveTo>
                    <a:pt x="4" y="161"/>
                  </a:moveTo>
                  <a:lnTo>
                    <a:pt x="4" y="161"/>
                  </a:lnTo>
                  <a:lnTo>
                    <a:pt x="38" y="8"/>
                  </a:lnTo>
                  <a:lnTo>
                    <a:pt x="0" y="0"/>
                  </a:lnTo>
                  <a:lnTo>
                    <a:pt x="4" y="16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1" name="Line 1343"/>
            <p:cNvSpPr>
              <a:spLocks noChangeShapeType="1"/>
            </p:cNvSpPr>
            <p:nvPr/>
          </p:nvSpPr>
          <p:spPr bwMode="auto">
            <a:xfrm flipV="1">
              <a:off x="2062" y="2848"/>
              <a:ext cx="1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2" name="Line 1344"/>
            <p:cNvSpPr>
              <a:spLocks noChangeShapeType="1"/>
            </p:cNvSpPr>
            <p:nvPr/>
          </p:nvSpPr>
          <p:spPr bwMode="auto">
            <a:xfrm flipH="1" flipV="1">
              <a:off x="2060" y="2845"/>
              <a:ext cx="1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3" name="Freeform 1345"/>
            <p:cNvSpPr>
              <a:spLocks/>
            </p:cNvSpPr>
            <p:nvPr/>
          </p:nvSpPr>
          <p:spPr bwMode="auto">
            <a:xfrm>
              <a:off x="2049" y="2456"/>
              <a:ext cx="106" cy="392"/>
            </a:xfrm>
            <a:custGeom>
              <a:avLst/>
              <a:gdLst/>
              <a:ahLst/>
              <a:cxnLst>
                <a:cxn ang="0">
                  <a:pos x="23" y="777"/>
                </a:cxn>
                <a:cxn ang="0">
                  <a:pos x="61" y="785"/>
                </a:cxn>
                <a:cxn ang="0">
                  <a:pos x="213" y="96"/>
                </a:cxn>
                <a:cxn ang="0">
                  <a:pos x="142" y="21"/>
                </a:cxn>
                <a:cxn ang="0">
                  <a:pos x="0" y="0"/>
                </a:cxn>
                <a:cxn ang="0">
                  <a:pos x="23" y="777"/>
                </a:cxn>
              </a:cxnLst>
              <a:rect l="0" t="0" r="r" b="b"/>
              <a:pathLst>
                <a:path w="213" h="785">
                  <a:moveTo>
                    <a:pt x="23" y="777"/>
                  </a:moveTo>
                  <a:lnTo>
                    <a:pt x="61" y="785"/>
                  </a:lnTo>
                  <a:lnTo>
                    <a:pt x="213" y="96"/>
                  </a:lnTo>
                  <a:lnTo>
                    <a:pt x="142" y="21"/>
                  </a:lnTo>
                  <a:lnTo>
                    <a:pt x="0" y="0"/>
                  </a:lnTo>
                  <a:lnTo>
                    <a:pt x="23" y="777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4" name="Line 1346"/>
            <p:cNvSpPr>
              <a:spLocks noChangeShapeType="1"/>
            </p:cNvSpPr>
            <p:nvPr/>
          </p:nvSpPr>
          <p:spPr bwMode="auto">
            <a:xfrm>
              <a:off x="2060" y="2845"/>
              <a:ext cx="1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5" name="Line 1347"/>
            <p:cNvSpPr>
              <a:spLocks noChangeShapeType="1"/>
            </p:cNvSpPr>
            <p:nvPr/>
          </p:nvSpPr>
          <p:spPr bwMode="auto">
            <a:xfrm flipV="1">
              <a:off x="2079" y="2504"/>
              <a:ext cx="76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6" name="Line 1348"/>
            <p:cNvSpPr>
              <a:spLocks noChangeShapeType="1"/>
            </p:cNvSpPr>
            <p:nvPr/>
          </p:nvSpPr>
          <p:spPr bwMode="auto">
            <a:xfrm flipH="1" flipV="1">
              <a:off x="2120" y="2466"/>
              <a:ext cx="35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7" name="Line 1349"/>
            <p:cNvSpPr>
              <a:spLocks noChangeShapeType="1"/>
            </p:cNvSpPr>
            <p:nvPr/>
          </p:nvSpPr>
          <p:spPr bwMode="auto">
            <a:xfrm flipH="1" flipV="1">
              <a:off x="2049" y="2456"/>
              <a:ext cx="7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8" name="Freeform 1350"/>
            <p:cNvSpPr>
              <a:spLocks/>
            </p:cNvSpPr>
            <p:nvPr/>
          </p:nvSpPr>
          <p:spPr bwMode="auto">
            <a:xfrm>
              <a:off x="2048" y="2392"/>
              <a:ext cx="72" cy="74"/>
            </a:xfrm>
            <a:custGeom>
              <a:avLst/>
              <a:gdLst/>
              <a:ahLst/>
              <a:cxnLst>
                <a:cxn ang="0">
                  <a:pos x="2" y="127"/>
                </a:cxn>
                <a:cxn ang="0">
                  <a:pos x="144" y="1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27"/>
                </a:cxn>
              </a:cxnLst>
              <a:rect l="0" t="0" r="r" b="b"/>
              <a:pathLst>
                <a:path w="144" h="148">
                  <a:moveTo>
                    <a:pt x="2" y="127"/>
                  </a:moveTo>
                  <a:lnTo>
                    <a:pt x="144" y="1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39" name="Line 1351"/>
            <p:cNvSpPr>
              <a:spLocks noChangeShapeType="1"/>
            </p:cNvSpPr>
            <p:nvPr/>
          </p:nvSpPr>
          <p:spPr bwMode="auto">
            <a:xfrm>
              <a:off x="2049" y="2456"/>
              <a:ext cx="7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0" name="Line 1352"/>
            <p:cNvSpPr>
              <a:spLocks noChangeShapeType="1"/>
            </p:cNvSpPr>
            <p:nvPr/>
          </p:nvSpPr>
          <p:spPr bwMode="auto">
            <a:xfrm flipH="1" flipV="1">
              <a:off x="2048" y="2392"/>
              <a:ext cx="72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1" name="Freeform 1353"/>
            <p:cNvSpPr>
              <a:spLocks/>
            </p:cNvSpPr>
            <p:nvPr/>
          </p:nvSpPr>
          <p:spPr bwMode="auto">
            <a:xfrm>
              <a:off x="1955" y="2823"/>
              <a:ext cx="107" cy="102"/>
            </a:xfrm>
            <a:custGeom>
              <a:avLst/>
              <a:gdLst/>
              <a:ahLst/>
              <a:cxnLst>
                <a:cxn ang="0">
                  <a:pos x="213" y="205"/>
                </a:cxn>
                <a:cxn ang="0">
                  <a:pos x="213" y="205"/>
                </a:cxn>
                <a:cxn ang="0">
                  <a:pos x="0" y="58"/>
                </a:cxn>
                <a:cxn ang="0">
                  <a:pos x="11" y="0"/>
                </a:cxn>
                <a:cxn ang="0">
                  <a:pos x="209" y="44"/>
                </a:cxn>
                <a:cxn ang="0">
                  <a:pos x="213" y="205"/>
                </a:cxn>
              </a:cxnLst>
              <a:rect l="0" t="0" r="r" b="b"/>
              <a:pathLst>
                <a:path w="213" h="205">
                  <a:moveTo>
                    <a:pt x="213" y="205"/>
                  </a:moveTo>
                  <a:lnTo>
                    <a:pt x="213" y="205"/>
                  </a:lnTo>
                  <a:lnTo>
                    <a:pt x="0" y="58"/>
                  </a:lnTo>
                  <a:lnTo>
                    <a:pt x="11" y="0"/>
                  </a:lnTo>
                  <a:lnTo>
                    <a:pt x="209" y="44"/>
                  </a:lnTo>
                  <a:lnTo>
                    <a:pt x="213" y="205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2" name="Line 1354"/>
            <p:cNvSpPr>
              <a:spLocks noChangeShapeType="1"/>
            </p:cNvSpPr>
            <p:nvPr/>
          </p:nvSpPr>
          <p:spPr bwMode="auto">
            <a:xfrm flipH="1" flipV="1">
              <a:off x="1955" y="2851"/>
              <a:ext cx="107" cy="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3" name="Line 1355"/>
            <p:cNvSpPr>
              <a:spLocks noChangeShapeType="1"/>
            </p:cNvSpPr>
            <p:nvPr/>
          </p:nvSpPr>
          <p:spPr bwMode="auto">
            <a:xfrm flipV="1">
              <a:off x="1955" y="2823"/>
              <a:ext cx="6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4" name="Line 1356"/>
            <p:cNvSpPr>
              <a:spLocks noChangeShapeType="1"/>
            </p:cNvSpPr>
            <p:nvPr/>
          </p:nvSpPr>
          <p:spPr bwMode="auto">
            <a:xfrm>
              <a:off x="1961" y="2823"/>
              <a:ext cx="99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5" name="Freeform 1357"/>
            <p:cNvSpPr>
              <a:spLocks/>
            </p:cNvSpPr>
            <p:nvPr/>
          </p:nvSpPr>
          <p:spPr bwMode="auto">
            <a:xfrm>
              <a:off x="1961" y="2453"/>
              <a:ext cx="99" cy="392"/>
            </a:xfrm>
            <a:custGeom>
              <a:avLst/>
              <a:gdLst/>
              <a:ahLst/>
              <a:cxnLst>
                <a:cxn ang="0">
                  <a:pos x="198" y="783"/>
                </a:cxn>
                <a:cxn ang="0">
                  <a:pos x="0" y="739"/>
                </a:cxn>
                <a:cxn ang="0">
                  <a:pos x="148" y="0"/>
                </a:cxn>
                <a:cxn ang="0">
                  <a:pos x="175" y="6"/>
                </a:cxn>
                <a:cxn ang="0">
                  <a:pos x="198" y="783"/>
                </a:cxn>
              </a:cxnLst>
              <a:rect l="0" t="0" r="r" b="b"/>
              <a:pathLst>
                <a:path w="198" h="783">
                  <a:moveTo>
                    <a:pt x="198" y="783"/>
                  </a:moveTo>
                  <a:lnTo>
                    <a:pt x="0" y="739"/>
                  </a:lnTo>
                  <a:lnTo>
                    <a:pt x="148" y="0"/>
                  </a:lnTo>
                  <a:lnTo>
                    <a:pt x="175" y="6"/>
                  </a:lnTo>
                  <a:lnTo>
                    <a:pt x="198" y="78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6" name="Line 1358"/>
            <p:cNvSpPr>
              <a:spLocks noChangeShapeType="1"/>
            </p:cNvSpPr>
            <p:nvPr/>
          </p:nvSpPr>
          <p:spPr bwMode="auto">
            <a:xfrm flipH="1" flipV="1">
              <a:off x="1961" y="2823"/>
              <a:ext cx="99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7" name="Line 1359"/>
            <p:cNvSpPr>
              <a:spLocks noChangeShapeType="1"/>
            </p:cNvSpPr>
            <p:nvPr/>
          </p:nvSpPr>
          <p:spPr bwMode="auto">
            <a:xfrm flipV="1">
              <a:off x="1961" y="2453"/>
              <a:ext cx="74" cy="3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8" name="Line 1360"/>
            <p:cNvSpPr>
              <a:spLocks noChangeShapeType="1"/>
            </p:cNvSpPr>
            <p:nvPr/>
          </p:nvSpPr>
          <p:spPr bwMode="auto">
            <a:xfrm>
              <a:off x="2035" y="2453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49" name="Freeform 1361"/>
            <p:cNvSpPr>
              <a:spLocks/>
            </p:cNvSpPr>
            <p:nvPr/>
          </p:nvSpPr>
          <p:spPr bwMode="auto">
            <a:xfrm>
              <a:off x="2035" y="2392"/>
              <a:ext cx="14" cy="64"/>
            </a:xfrm>
            <a:custGeom>
              <a:avLst/>
              <a:gdLst/>
              <a:ahLst/>
              <a:cxnLst>
                <a:cxn ang="0">
                  <a:pos x="27" y="127"/>
                </a:cxn>
                <a:cxn ang="0">
                  <a:pos x="0" y="12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127"/>
                </a:cxn>
              </a:cxnLst>
              <a:rect l="0" t="0" r="r" b="b"/>
              <a:pathLst>
                <a:path w="27" h="127">
                  <a:moveTo>
                    <a:pt x="27" y="127"/>
                  </a:moveTo>
                  <a:lnTo>
                    <a:pt x="0" y="12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2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0" name="Line 1362"/>
            <p:cNvSpPr>
              <a:spLocks noChangeShapeType="1"/>
            </p:cNvSpPr>
            <p:nvPr/>
          </p:nvSpPr>
          <p:spPr bwMode="auto">
            <a:xfrm flipH="1" flipV="1">
              <a:off x="2035" y="2453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1" name="Line 1363"/>
            <p:cNvSpPr>
              <a:spLocks noChangeShapeType="1"/>
            </p:cNvSpPr>
            <p:nvPr/>
          </p:nvSpPr>
          <p:spPr bwMode="auto">
            <a:xfrm flipV="1">
              <a:off x="2035" y="2392"/>
              <a:ext cx="13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2" name="Freeform 1364"/>
            <p:cNvSpPr>
              <a:spLocks/>
            </p:cNvSpPr>
            <p:nvPr/>
          </p:nvSpPr>
          <p:spPr bwMode="auto">
            <a:xfrm>
              <a:off x="2168" y="2869"/>
              <a:ext cx="32" cy="122"/>
            </a:xfrm>
            <a:custGeom>
              <a:avLst/>
              <a:gdLst/>
              <a:ahLst/>
              <a:cxnLst>
                <a:cxn ang="0">
                  <a:pos x="8" y="244"/>
                </a:cxn>
                <a:cxn ang="0">
                  <a:pos x="8" y="244"/>
                </a:cxn>
                <a:cxn ang="0">
                  <a:pos x="65" y="12"/>
                </a:cxn>
                <a:cxn ang="0">
                  <a:pos x="0" y="0"/>
                </a:cxn>
                <a:cxn ang="0">
                  <a:pos x="8" y="244"/>
                </a:cxn>
              </a:cxnLst>
              <a:rect l="0" t="0" r="r" b="b"/>
              <a:pathLst>
                <a:path w="65" h="244">
                  <a:moveTo>
                    <a:pt x="8" y="244"/>
                  </a:moveTo>
                  <a:lnTo>
                    <a:pt x="8" y="244"/>
                  </a:lnTo>
                  <a:lnTo>
                    <a:pt x="65" y="12"/>
                  </a:lnTo>
                  <a:lnTo>
                    <a:pt x="0" y="0"/>
                  </a:lnTo>
                  <a:lnTo>
                    <a:pt x="8" y="244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3" name="Line 1365"/>
            <p:cNvSpPr>
              <a:spLocks noChangeShapeType="1"/>
            </p:cNvSpPr>
            <p:nvPr/>
          </p:nvSpPr>
          <p:spPr bwMode="auto">
            <a:xfrm flipV="1">
              <a:off x="2171" y="2874"/>
              <a:ext cx="29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4" name="Line 1366"/>
            <p:cNvSpPr>
              <a:spLocks noChangeShapeType="1"/>
            </p:cNvSpPr>
            <p:nvPr/>
          </p:nvSpPr>
          <p:spPr bwMode="auto">
            <a:xfrm flipH="1" flipV="1">
              <a:off x="2168" y="2869"/>
              <a:ext cx="3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5" name="Freeform 1367"/>
            <p:cNvSpPr>
              <a:spLocks/>
            </p:cNvSpPr>
            <p:nvPr/>
          </p:nvSpPr>
          <p:spPr bwMode="auto">
            <a:xfrm>
              <a:off x="2155" y="2504"/>
              <a:ext cx="110" cy="370"/>
            </a:xfrm>
            <a:custGeom>
              <a:avLst/>
              <a:gdLst/>
              <a:ahLst/>
              <a:cxnLst>
                <a:cxn ang="0">
                  <a:pos x="25" y="729"/>
                </a:cxn>
                <a:cxn ang="0">
                  <a:pos x="90" y="741"/>
                </a:cxn>
                <a:cxn ang="0">
                  <a:pos x="221" y="22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729"/>
                </a:cxn>
              </a:cxnLst>
              <a:rect l="0" t="0" r="r" b="b"/>
              <a:pathLst>
                <a:path w="221" h="741">
                  <a:moveTo>
                    <a:pt x="25" y="729"/>
                  </a:moveTo>
                  <a:lnTo>
                    <a:pt x="90" y="741"/>
                  </a:lnTo>
                  <a:lnTo>
                    <a:pt x="221" y="2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72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6" name="Line 1368"/>
            <p:cNvSpPr>
              <a:spLocks noChangeShapeType="1"/>
            </p:cNvSpPr>
            <p:nvPr/>
          </p:nvSpPr>
          <p:spPr bwMode="auto">
            <a:xfrm>
              <a:off x="2168" y="2869"/>
              <a:ext cx="3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7" name="Line 1369"/>
            <p:cNvSpPr>
              <a:spLocks noChangeShapeType="1"/>
            </p:cNvSpPr>
            <p:nvPr/>
          </p:nvSpPr>
          <p:spPr bwMode="auto">
            <a:xfrm flipV="1">
              <a:off x="2200" y="2617"/>
              <a:ext cx="65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8" name="Line 1370"/>
            <p:cNvSpPr>
              <a:spLocks noChangeShapeType="1"/>
            </p:cNvSpPr>
            <p:nvPr/>
          </p:nvSpPr>
          <p:spPr bwMode="auto">
            <a:xfrm flipH="1" flipV="1">
              <a:off x="2155" y="2504"/>
              <a:ext cx="11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9" name="Freeform 1371"/>
            <p:cNvSpPr>
              <a:spLocks/>
            </p:cNvSpPr>
            <p:nvPr/>
          </p:nvSpPr>
          <p:spPr bwMode="auto">
            <a:xfrm>
              <a:off x="2062" y="2848"/>
              <a:ext cx="109" cy="143"/>
            </a:xfrm>
            <a:custGeom>
              <a:avLst/>
              <a:gdLst/>
              <a:ahLst/>
              <a:cxnLst>
                <a:cxn ang="0">
                  <a:pos x="219" y="284"/>
                </a:cxn>
                <a:cxn ang="0">
                  <a:pos x="219" y="284"/>
                </a:cxn>
                <a:cxn ang="0">
                  <a:pos x="0" y="153"/>
                </a:cxn>
                <a:cxn ang="0">
                  <a:pos x="34" y="0"/>
                </a:cxn>
                <a:cxn ang="0">
                  <a:pos x="211" y="40"/>
                </a:cxn>
                <a:cxn ang="0">
                  <a:pos x="219" y="284"/>
                </a:cxn>
              </a:cxnLst>
              <a:rect l="0" t="0" r="r" b="b"/>
              <a:pathLst>
                <a:path w="219" h="284">
                  <a:moveTo>
                    <a:pt x="219" y="284"/>
                  </a:moveTo>
                  <a:lnTo>
                    <a:pt x="219" y="284"/>
                  </a:lnTo>
                  <a:lnTo>
                    <a:pt x="0" y="153"/>
                  </a:lnTo>
                  <a:lnTo>
                    <a:pt x="34" y="0"/>
                  </a:lnTo>
                  <a:lnTo>
                    <a:pt x="211" y="40"/>
                  </a:lnTo>
                  <a:lnTo>
                    <a:pt x="219" y="284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0" name="Line 1372"/>
            <p:cNvSpPr>
              <a:spLocks noChangeShapeType="1"/>
            </p:cNvSpPr>
            <p:nvPr/>
          </p:nvSpPr>
          <p:spPr bwMode="auto">
            <a:xfrm flipH="1" flipV="1">
              <a:off x="2062" y="2925"/>
              <a:ext cx="109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1" name="Line 1373"/>
            <p:cNvSpPr>
              <a:spLocks noChangeShapeType="1"/>
            </p:cNvSpPr>
            <p:nvPr/>
          </p:nvSpPr>
          <p:spPr bwMode="auto">
            <a:xfrm flipV="1">
              <a:off x="2062" y="2848"/>
              <a:ext cx="17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2" name="Line 1374"/>
            <p:cNvSpPr>
              <a:spLocks noChangeShapeType="1"/>
            </p:cNvSpPr>
            <p:nvPr/>
          </p:nvSpPr>
          <p:spPr bwMode="auto">
            <a:xfrm>
              <a:off x="2079" y="2848"/>
              <a:ext cx="8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3" name="Freeform 1375"/>
            <p:cNvSpPr>
              <a:spLocks/>
            </p:cNvSpPr>
            <p:nvPr/>
          </p:nvSpPr>
          <p:spPr bwMode="auto">
            <a:xfrm>
              <a:off x="2079" y="2504"/>
              <a:ext cx="89" cy="365"/>
            </a:xfrm>
            <a:custGeom>
              <a:avLst/>
              <a:gdLst/>
              <a:ahLst/>
              <a:cxnLst>
                <a:cxn ang="0">
                  <a:pos x="177" y="729"/>
                </a:cxn>
                <a:cxn ang="0">
                  <a:pos x="0" y="689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77" y="729"/>
                </a:cxn>
              </a:cxnLst>
              <a:rect l="0" t="0" r="r" b="b"/>
              <a:pathLst>
                <a:path w="177" h="729">
                  <a:moveTo>
                    <a:pt x="177" y="729"/>
                  </a:moveTo>
                  <a:lnTo>
                    <a:pt x="0" y="689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7" y="72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4" name="Line 1376"/>
            <p:cNvSpPr>
              <a:spLocks noChangeShapeType="1"/>
            </p:cNvSpPr>
            <p:nvPr/>
          </p:nvSpPr>
          <p:spPr bwMode="auto">
            <a:xfrm flipH="1" flipV="1">
              <a:off x="2079" y="2848"/>
              <a:ext cx="89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5" name="Line 1377"/>
            <p:cNvSpPr>
              <a:spLocks noChangeShapeType="1"/>
            </p:cNvSpPr>
            <p:nvPr/>
          </p:nvSpPr>
          <p:spPr bwMode="auto">
            <a:xfrm flipV="1">
              <a:off x="2079" y="2504"/>
              <a:ext cx="76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6" name="Freeform 1378"/>
            <p:cNvSpPr>
              <a:spLocks/>
            </p:cNvSpPr>
            <p:nvPr/>
          </p:nvSpPr>
          <p:spPr bwMode="auto">
            <a:xfrm>
              <a:off x="2277" y="2898"/>
              <a:ext cx="31" cy="109"/>
            </a:xfrm>
            <a:custGeom>
              <a:avLst/>
              <a:gdLst/>
              <a:ahLst/>
              <a:cxnLst>
                <a:cxn ang="0">
                  <a:pos x="8" y="217"/>
                </a:cxn>
                <a:cxn ang="0">
                  <a:pos x="8" y="217"/>
                </a:cxn>
                <a:cxn ang="0">
                  <a:pos x="61" y="17"/>
                </a:cxn>
                <a:cxn ang="0">
                  <a:pos x="0" y="0"/>
                </a:cxn>
                <a:cxn ang="0">
                  <a:pos x="8" y="217"/>
                </a:cxn>
              </a:cxnLst>
              <a:rect l="0" t="0" r="r" b="b"/>
              <a:pathLst>
                <a:path w="61" h="217">
                  <a:moveTo>
                    <a:pt x="8" y="217"/>
                  </a:moveTo>
                  <a:lnTo>
                    <a:pt x="8" y="217"/>
                  </a:lnTo>
                  <a:lnTo>
                    <a:pt x="61" y="17"/>
                  </a:lnTo>
                  <a:lnTo>
                    <a:pt x="0" y="0"/>
                  </a:lnTo>
                  <a:lnTo>
                    <a:pt x="8" y="217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7" name="Line 1379"/>
            <p:cNvSpPr>
              <a:spLocks noChangeShapeType="1"/>
            </p:cNvSpPr>
            <p:nvPr/>
          </p:nvSpPr>
          <p:spPr bwMode="auto">
            <a:xfrm flipV="1">
              <a:off x="2281" y="2907"/>
              <a:ext cx="27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8" name="Line 1380"/>
            <p:cNvSpPr>
              <a:spLocks noChangeShapeType="1"/>
            </p:cNvSpPr>
            <p:nvPr/>
          </p:nvSpPr>
          <p:spPr bwMode="auto">
            <a:xfrm flipH="1" flipV="1">
              <a:off x="2277" y="2898"/>
              <a:ext cx="3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69" name="Freeform 1381"/>
            <p:cNvSpPr>
              <a:spLocks/>
            </p:cNvSpPr>
            <p:nvPr/>
          </p:nvSpPr>
          <p:spPr bwMode="auto">
            <a:xfrm>
              <a:off x="2265" y="2617"/>
              <a:ext cx="111" cy="290"/>
            </a:xfrm>
            <a:custGeom>
              <a:avLst/>
              <a:gdLst/>
              <a:ahLst/>
              <a:cxnLst>
                <a:cxn ang="0">
                  <a:pos x="23" y="563"/>
                </a:cxn>
                <a:cxn ang="0">
                  <a:pos x="84" y="580"/>
                </a:cxn>
                <a:cxn ang="0">
                  <a:pos x="221" y="58"/>
                </a:cxn>
                <a:cxn ang="0">
                  <a:pos x="0" y="0"/>
                </a:cxn>
                <a:cxn ang="0">
                  <a:pos x="23" y="563"/>
                </a:cxn>
              </a:cxnLst>
              <a:rect l="0" t="0" r="r" b="b"/>
              <a:pathLst>
                <a:path w="221" h="580">
                  <a:moveTo>
                    <a:pt x="23" y="563"/>
                  </a:moveTo>
                  <a:lnTo>
                    <a:pt x="84" y="580"/>
                  </a:lnTo>
                  <a:lnTo>
                    <a:pt x="221" y="58"/>
                  </a:lnTo>
                  <a:lnTo>
                    <a:pt x="0" y="0"/>
                  </a:lnTo>
                  <a:lnTo>
                    <a:pt x="23" y="56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0" name="Line 1382"/>
            <p:cNvSpPr>
              <a:spLocks noChangeShapeType="1"/>
            </p:cNvSpPr>
            <p:nvPr/>
          </p:nvSpPr>
          <p:spPr bwMode="auto">
            <a:xfrm>
              <a:off x="2277" y="2898"/>
              <a:ext cx="3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1" name="Line 1383"/>
            <p:cNvSpPr>
              <a:spLocks noChangeShapeType="1"/>
            </p:cNvSpPr>
            <p:nvPr/>
          </p:nvSpPr>
          <p:spPr bwMode="auto">
            <a:xfrm flipV="1">
              <a:off x="2308" y="2646"/>
              <a:ext cx="68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2" name="Line 1384"/>
            <p:cNvSpPr>
              <a:spLocks noChangeShapeType="1"/>
            </p:cNvSpPr>
            <p:nvPr/>
          </p:nvSpPr>
          <p:spPr bwMode="auto">
            <a:xfrm flipH="1" flipV="1">
              <a:off x="2265" y="2617"/>
              <a:ext cx="111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3" name="Freeform 1385"/>
            <p:cNvSpPr>
              <a:spLocks/>
            </p:cNvSpPr>
            <p:nvPr/>
          </p:nvSpPr>
          <p:spPr bwMode="auto">
            <a:xfrm>
              <a:off x="2171" y="2874"/>
              <a:ext cx="110" cy="133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0" y="232"/>
                </a:cxn>
                <a:cxn ang="0">
                  <a:pos x="219" y="265"/>
                </a:cxn>
                <a:cxn ang="0">
                  <a:pos x="211" y="48"/>
                </a:cxn>
                <a:cxn ang="0">
                  <a:pos x="57" y="0"/>
                </a:cxn>
                <a:cxn ang="0">
                  <a:pos x="0" y="232"/>
                </a:cxn>
              </a:cxnLst>
              <a:rect l="0" t="0" r="r" b="b"/>
              <a:pathLst>
                <a:path w="219" h="265">
                  <a:moveTo>
                    <a:pt x="0" y="232"/>
                  </a:moveTo>
                  <a:lnTo>
                    <a:pt x="0" y="232"/>
                  </a:lnTo>
                  <a:lnTo>
                    <a:pt x="219" y="265"/>
                  </a:lnTo>
                  <a:lnTo>
                    <a:pt x="211" y="48"/>
                  </a:lnTo>
                  <a:lnTo>
                    <a:pt x="57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4" name="Line 1386"/>
            <p:cNvSpPr>
              <a:spLocks noChangeShapeType="1"/>
            </p:cNvSpPr>
            <p:nvPr/>
          </p:nvSpPr>
          <p:spPr bwMode="auto">
            <a:xfrm>
              <a:off x="2171" y="2991"/>
              <a:ext cx="11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5" name="Line 1387"/>
            <p:cNvSpPr>
              <a:spLocks noChangeShapeType="1"/>
            </p:cNvSpPr>
            <p:nvPr/>
          </p:nvSpPr>
          <p:spPr bwMode="auto">
            <a:xfrm flipH="1" flipV="1">
              <a:off x="2200" y="2874"/>
              <a:ext cx="77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6" name="Line 1388"/>
            <p:cNvSpPr>
              <a:spLocks noChangeShapeType="1"/>
            </p:cNvSpPr>
            <p:nvPr/>
          </p:nvSpPr>
          <p:spPr bwMode="auto">
            <a:xfrm flipH="1">
              <a:off x="2171" y="2874"/>
              <a:ext cx="29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7" name="Freeform 1389"/>
            <p:cNvSpPr>
              <a:spLocks/>
            </p:cNvSpPr>
            <p:nvPr/>
          </p:nvSpPr>
          <p:spPr bwMode="auto">
            <a:xfrm>
              <a:off x="2200" y="2617"/>
              <a:ext cx="77" cy="281"/>
            </a:xfrm>
            <a:custGeom>
              <a:avLst/>
              <a:gdLst/>
              <a:ahLst/>
              <a:cxnLst>
                <a:cxn ang="0">
                  <a:pos x="0" y="515"/>
                </a:cxn>
                <a:cxn ang="0">
                  <a:pos x="154" y="563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0" y="515"/>
                </a:cxn>
              </a:cxnLst>
              <a:rect l="0" t="0" r="r" b="b"/>
              <a:pathLst>
                <a:path w="154" h="563">
                  <a:moveTo>
                    <a:pt x="0" y="515"/>
                  </a:moveTo>
                  <a:lnTo>
                    <a:pt x="154" y="563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8" name="Line 1390"/>
            <p:cNvSpPr>
              <a:spLocks noChangeShapeType="1"/>
            </p:cNvSpPr>
            <p:nvPr/>
          </p:nvSpPr>
          <p:spPr bwMode="auto">
            <a:xfrm>
              <a:off x="2200" y="2874"/>
              <a:ext cx="77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79" name="Line 1391"/>
            <p:cNvSpPr>
              <a:spLocks noChangeShapeType="1"/>
            </p:cNvSpPr>
            <p:nvPr/>
          </p:nvSpPr>
          <p:spPr bwMode="auto">
            <a:xfrm flipH="1">
              <a:off x="2200" y="2617"/>
              <a:ext cx="65" cy="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0" name="Freeform 1392"/>
            <p:cNvSpPr>
              <a:spLocks/>
            </p:cNvSpPr>
            <p:nvPr/>
          </p:nvSpPr>
          <p:spPr bwMode="auto">
            <a:xfrm>
              <a:off x="2389" y="2932"/>
              <a:ext cx="26" cy="88"/>
            </a:xfrm>
            <a:custGeom>
              <a:avLst/>
              <a:gdLst/>
              <a:ahLst/>
              <a:cxnLst>
                <a:cxn ang="0">
                  <a:pos x="7" y="177"/>
                </a:cxn>
                <a:cxn ang="0">
                  <a:pos x="7" y="177"/>
                </a:cxn>
                <a:cxn ang="0">
                  <a:pos x="51" y="15"/>
                </a:cxn>
                <a:cxn ang="0">
                  <a:pos x="0" y="0"/>
                </a:cxn>
                <a:cxn ang="0">
                  <a:pos x="7" y="177"/>
                </a:cxn>
              </a:cxnLst>
              <a:rect l="0" t="0" r="r" b="b"/>
              <a:pathLst>
                <a:path w="51" h="177">
                  <a:moveTo>
                    <a:pt x="7" y="177"/>
                  </a:moveTo>
                  <a:lnTo>
                    <a:pt x="7" y="177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1" name="Line 1393"/>
            <p:cNvSpPr>
              <a:spLocks noChangeShapeType="1"/>
            </p:cNvSpPr>
            <p:nvPr/>
          </p:nvSpPr>
          <p:spPr bwMode="auto">
            <a:xfrm flipV="1">
              <a:off x="2393" y="2940"/>
              <a:ext cx="22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2" name="Line 1394"/>
            <p:cNvSpPr>
              <a:spLocks noChangeShapeType="1"/>
            </p:cNvSpPr>
            <p:nvPr/>
          </p:nvSpPr>
          <p:spPr bwMode="auto">
            <a:xfrm flipH="1" flipV="1">
              <a:off x="2389" y="2932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3" name="Freeform 1395"/>
            <p:cNvSpPr>
              <a:spLocks/>
            </p:cNvSpPr>
            <p:nvPr/>
          </p:nvSpPr>
          <p:spPr bwMode="auto">
            <a:xfrm>
              <a:off x="2376" y="2646"/>
              <a:ext cx="113" cy="294"/>
            </a:xfrm>
            <a:custGeom>
              <a:avLst/>
              <a:gdLst/>
              <a:ahLst/>
              <a:cxnLst>
                <a:cxn ang="0">
                  <a:pos x="27" y="572"/>
                </a:cxn>
                <a:cxn ang="0">
                  <a:pos x="78" y="587"/>
                </a:cxn>
                <a:cxn ang="0">
                  <a:pos x="226" y="5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572"/>
                </a:cxn>
              </a:cxnLst>
              <a:rect l="0" t="0" r="r" b="b"/>
              <a:pathLst>
                <a:path w="226" h="587">
                  <a:moveTo>
                    <a:pt x="27" y="572"/>
                  </a:moveTo>
                  <a:lnTo>
                    <a:pt x="78" y="587"/>
                  </a:lnTo>
                  <a:lnTo>
                    <a:pt x="226" y="5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" y="57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4" name="Line 1396"/>
            <p:cNvSpPr>
              <a:spLocks noChangeShapeType="1"/>
            </p:cNvSpPr>
            <p:nvPr/>
          </p:nvSpPr>
          <p:spPr bwMode="auto">
            <a:xfrm>
              <a:off x="2389" y="2932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5" name="Line 1397"/>
            <p:cNvSpPr>
              <a:spLocks noChangeShapeType="1"/>
            </p:cNvSpPr>
            <p:nvPr/>
          </p:nvSpPr>
          <p:spPr bwMode="auto">
            <a:xfrm flipV="1">
              <a:off x="2415" y="2675"/>
              <a:ext cx="7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6" name="Line 1398"/>
            <p:cNvSpPr>
              <a:spLocks noChangeShapeType="1"/>
            </p:cNvSpPr>
            <p:nvPr/>
          </p:nvSpPr>
          <p:spPr bwMode="auto">
            <a:xfrm flipH="1" flipV="1">
              <a:off x="2376" y="2646"/>
              <a:ext cx="113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7" name="Freeform 1399"/>
            <p:cNvSpPr>
              <a:spLocks/>
            </p:cNvSpPr>
            <p:nvPr/>
          </p:nvSpPr>
          <p:spPr bwMode="auto">
            <a:xfrm>
              <a:off x="2281" y="2907"/>
              <a:ext cx="112" cy="113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0" y="200"/>
                </a:cxn>
                <a:cxn ang="0">
                  <a:pos x="224" y="227"/>
                </a:cxn>
                <a:cxn ang="0">
                  <a:pos x="217" y="50"/>
                </a:cxn>
                <a:cxn ang="0">
                  <a:pos x="53" y="0"/>
                </a:cxn>
                <a:cxn ang="0">
                  <a:pos x="0" y="200"/>
                </a:cxn>
              </a:cxnLst>
              <a:rect l="0" t="0" r="r" b="b"/>
              <a:pathLst>
                <a:path w="224" h="227">
                  <a:moveTo>
                    <a:pt x="0" y="200"/>
                  </a:moveTo>
                  <a:lnTo>
                    <a:pt x="0" y="200"/>
                  </a:lnTo>
                  <a:lnTo>
                    <a:pt x="224" y="227"/>
                  </a:lnTo>
                  <a:lnTo>
                    <a:pt x="217" y="50"/>
                  </a:lnTo>
                  <a:lnTo>
                    <a:pt x="53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8" name="Line 1400"/>
            <p:cNvSpPr>
              <a:spLocks noChangeShapeType="1"/>
            </p:cNvSpPr>
            <p:nvPr/>
          </p:nvSpPr>
          <p:spPr bwMode="auto">
            <a:xfrm>
              <a:off x="2281" y="3007"/>
              <a:ext cx="11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89" name="Line 1401"/>
            <p:cNvSpPr>
              <a:spLocks noChangeShapeType="1"/>
            </p:cNvSpPr>
            <p:nvPr/>
          </p:nvSpPr>
          <p:spPr bwMode="auto">
            <a:xfrm flipH="1" flipV="1">
              <a:off x="2308" y="2907"/>
              <a:ext cx="8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0" name="Line 1402"/>
            <p:cNvSpPr>
              <a:spLocks noChangeShapeType="1"/>
            </p:cNvSpPr>
            <p:nvPr/>
          </p:nvSpPr>
          <p:spPr bwMode="auto">
            <a:xfrm flipH="1">
              <a:off x="2281" y="2907"/>
              <a:ext cx="27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1" name="Freeform 1403"/>
            <p:cNvSpPr>
              <a:spLocks/>
            </p:cNvSpPr>
            <p:nvPr/>
          </p:nvSpPr>
          <p:spPr bwMode="auto">
            <a:xfrm>
              <a:off x="2308" y="2646"/>
              <a:ext cx="81" cy="286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164" y="572"/>
                </a:cxn>
                <a:cxn ang="0">
                  <a:pos x="137" y="0"/>
                </a:cxn>
                <a:cxn ang="0">
                  <a:pos x="137" y="0"/>
                </a:cxn>
                <a:cxn ang="0">
                  <a:pos x="0" y="522"/>
                </a:cxn>
              </a:cxnLst>
              <a:rect l="0" t="0" r="r" b="b"/>
              <a:pathLst>
                <a:path w="164" h="572">
                  <a:moveTo>
                    <a:pt x="0" y="522"/>
                  </a:moveTo>
                  <a:lnTo>
                    <a:pt x="164" y="57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2" name="Line 1404"/>
            <p:cNvSpPr>
              <a:spLocks noChangeShapeType="1"/>
            </p:cNvSpPr>
            <p:nvPr/>
          </p:nvSpPr>
          <p:spPr bwMode="auto">
            <a:xfrm>
              <a:off x="2308" y="2907"/>
              <a:ext cx="8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3" name="Line 1405"/>
            <p:cNvSpPr>
              <a:spLocks noChangeShapeType="1"/>
            </p:cNvSpPr>
            <p:nvPr/>
          </p:nvSpPr>
          <p:spPr bwMode="auto">
            <a:xfrm flipH="1">
              <a:off x="2308" y="2646"/>
              <a:ext cx="68" cy="2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4" name="Freeform 1406"/>
            <p:cNvSpPr>
              <a:spLocks/>
            </p:cNvSpPr>
            <p:nvPr/>
          </p:nvSpPr>
          <p:spPr bwMode="auto">
            <a:xfrm>
              <a:off x="2504" y="2970"/>
              <a:ext cx="18" cy="52"/>
            </a:xfrm>
            <a:custGeom>
              <a:avLst/>
              <a:gdLst/>
              <a:ahLst/>
              <a:cxnLst>
                <a:cxn ang="0">
                  <a:pos x="6" y="103"/>
                </a:cxn>
                <a:cxn ang="0">
                  <a:pos x="6" y="103"/>
                </a:cxn>
                <a:cxn ang="0">
                  <a:pos x="35" y="9"/>
                </a:cxn>
                <a:cxn ang="0">
                  <a:pos x="0" y="0"/>
                </a:cxn>
                <a:cxn ang="0">
                  <a:pos x="6" y="103"/>
                </a:cxn>
              </a:cxnLst>
              <a:rect l="0" t="0" r="r" b="b"/>
              <a:pathLst>
                <a:path w="35" h="103">
                  <a:moveTo>
                    <a:pt x="6" y="103"/>
                  </a:moveTo>
                  <a:lnTo>
                    <a:pt x="6" y="103"/>
                  </a:lnTo>
                  <a:lnTo>
                    <a:pt x="35" y="9"/>
                  </a:lnTo>
                  <a:lnTo>
                    <a:pt x="0" y="0"/>
                  </a:lnTo>
                  <a:lnTo>
                    <a:pt x="6" y="103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5" name="Line 1407"/>
            <p:cNvSpPr>
              <a:spLocks noChangeShapeType="1"/>
            </p:cNvSpPr>
            <p:nvPr/>
          </p:nvSpPr>
          <p:spPr bwMode="auto">
            <a:xfrm flipV="1">
              <a:off x="2507" y="2975"/>
              <a:ext cx="1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6" name="Line 1408"/>
            <p:cNvSpPr>
              <a:spLocks noChangeShapeType="1"/>
            </p:cNvSpPr>
            <p:nvPr/>
          </p:nvSpPr>
          <p:spPr bwMode="auto">
            <a:xfrm flipH="1" flipV="1">
              <a:off x="2504" y="2970"/>
              <a:ext cx="1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7" name="Freeform 1409"/>
            <p:cNvSpPr>
              <a:spLocks/>
            </p:cNvSpPr>
            <p:nvPr/>
          </p:nvSpPr>
          <p:spPr bwMode="auto">
            <a:xfrm>
              <a:off x="2489" y="2675"/>
              <a:ext cx="114" cy="300"/>
            </a:xfrm>
            <a:custGeom>
              <a:avLst/>
              <a:gdLst/>
              <a:ahLst/>
              <a:cxnLst>
                <a:cxn ang="0">
                  <a:pos x="31" y="592"/>
                </a:cxn>
                <a:cxn ang="0">
                  <a:pos x="66" y="601"/>
                </a:cxn>
                <a:cxn ang="0">
                  <a:pos x="229" y="6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1" y="592"/>
                </a:cxn>
              </a:cxnLst>
              <a:rect l="0" t="0" r="r" b="b"/>
              <a:pathLst>
                <a:path w="229" h="601">
                  <a:moveTo>
                    <a:pt x="31" y="592"/>
                  </a:moveTo>
                  <a:lnTo>
                    <a:pt x="66" y="601"/>
                  </a:lnTo>
                  <a:lnTo>
                    <a:pt x="229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592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0"/>
          <p:cNvGrpSpPr>
            <a:grpSpLocks/>
          </p:cNvGrpSpPr>
          <p:nvPr/>
        </p:nvGrpSpPr>
        <p:grpSpPr bwMode="auto">
          <a:xfrm>
            <a:off x="1978025" y="3902075"/>
            <a:ext cx="3116263" cy="1493838"/>
            <a:chOff x="1246" y="2458"/>
            <a:chExt cx="1963" cy="941"/>
          </a:xfrm>
        </p:grpSpPr>
        <p:sp>
          <p:nvSpPr>
            <p:cNvPr id="64899" name="Line 1411"/>
            <p:cNvSpPr>
              <a:spLocks noChangeShapeType="1"/>
            </p:cNvSpPr>
            <p:nvPr/>
          </p:nvSpPr>
          <p:spPr bwMode="auto">
            <a:xfrm>
              <a:off x="2504" y="2970"/>
              <a:ext cx="1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0" name="Line 1412"/>
            <p:cNvSpPr>
              <a:spLocks noChangeShapeType="1"/>
            </p:cNvSpPr>
            <p:nvPr/>
          </p:nvSpPr>
          <p:spPr bwMode="auto">
            <a:xfrm flipV="1">
              <a:off x="2522" y="2705"/>
              <a:ext cx="81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1" name="Line 1413"/>
            <p:cNvSpPr>
              <a:spLocks noChangeShapeType="1"/>
            </p:cNvSpPr>
            <p:nvPr/>
          </p:nvSpPr>
          <p:spPr bwMode="auto">
            <a:xfrm flipH="1" flipV="1">
              <a:off x="2489" y="2675"/>
              <a:ext cx="11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2" name="Freeform 1414"/>
            <p:cNvSpPr>
              <a:spLocks/>
            </p:cNvSpPr>
            <p:nvPr/>
          </p:nvSpPr>
          <p:spPr bwMode="auto">
            <a:xfrm>
              <a:off x="2393" y="2940"/>
              <a:ext cx="114" cy="82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162"/>
                </a:cxn>
                <a:cxn ang="0">
                  <a:pos x="229" y="165"/>
                </a:cxn>
                <a:cxn ang="0">
                  <a:pos x="223" y="62"/>
                </a:cxn>
                <a:cxn ang="0">
                  <a:pos x="44" y="0"/>
                </a:cxn>
                <a:cxn ang="0">
                  <a:pos x="0" y="162"/>
                </a:cxn>
              </a:cxnLst>
              <a:rect l="0" t="0" r="r" b="b"/>
              <a:pathLst>
                <a:path w="229" h="165">
                  <a:moveTo>
                    <a:pt x="0" y="162"/>
                  </a:moveTo>
                  <a:lnTo>
                    <a:pt x="0" y="162"/>
                  </a:lnTo>
                  <a:lnTo>
                    <a:pt x="229" y="165"/>
                  </a:lnTo>
                  <a:lnTo>
                    <a:pt x="223" y="62"/>
                  </a:lnTo>
                  <a:lnTo>
                    <a:pt x="44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3" name="Line 1415"/>
            <p:cNvSpPr>
              <a:spLocks noChangeShapeType="1"/>
            </p:cNvSpPr>
            <p:nvPr/>
          </p:nvSpPr>
          <p:spPr bwMode="auto">
            <a:xfrm>
              <a:off x="2393" y="3020"/>
              <a:ext cx="11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4" name="Line 1416"/>
            <p:cNvSpPr>
              <a:spLocks noChangeShapeType="1"/>
            </p:cNvSpPr>
            <p:nvPr/>
          </p:nvSpPr>
          <p:spPr bwMode="auto">
            <a:xfrm flipH="1" flipV="1">
              <a:off x="2415" y="2940"/>
              <a:ext cx="89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5" name="Line 1417"/>
            <p:cNvSpPr>
              <a:spLocks noChangeShapeType="1"/>
            </p:cNvSpPr>
            <p:nvPr/>
          </p:nvSpPr>
          <p:spPr bwMode="auto">
            <a:xfrm flipH="1">
              <a:off x="2393" y="2940"/>
              <a:ext cx="22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6" name="Freeform 1418"/>
            <p:cNvSpPr>
              <a:spLocks/>
            </p:cNvSpPr>
            <p:nvPr/>
          </p:nvSpPr>
          <p:spPr bwMode="auto">
            <a:xfrm>
              <a:off x="2415" y="2675"/>
              <a:ext cx="89" cy="295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179" y="592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0" y="530"/>
                </a:cxn>
              </a:cxnLst>
              <a:rect l="0" t="0" r="r" b="b"/>
              <a:pathLst>
                <a:path w="179" h="592">
                  <a:moveTo>
                    <a:pt x="0" y="530"/>
                  </a:moveTo>
                  <a:lnTo>
                    <a:pt x="179" y="59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7" name="Line 1419"/>
            <p:cNvSpPr>
              <a:spLocks noChangeShapeType="1"/>
            </p:cNvSpPr>
            <p:nvPr/>
          </p:nvSpPr>
          <p:spPr bwMode="auto">
            <a:xfrm>
              <a:off x="2415" y="2940"/>
              <a:ext cx="89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8" name="Line 1420"/>
            <p:cNvSpPr>
              <a:spLocks noChangeShapeType="1"/>
            </p:cNvSpPr>
            <p:nvPr/>
          </p:nvSpPr>
          <p:spPr bwMode="auto">
            <a:xfrm flipH="1">
              <a:off x="2415" y="2675"/>
              <a:ext cx="74" cy="2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09" name="Freeform 1421"/>
            <p:cNvSpPr>
              <a:spLocks/>
            </p:cNvSpPr>
            <p:nvPr/>
          </p:nvSpPr>
          <p:spPr bwMode="auto">
            <a:xfrm>
              <a:off x="2603" y="2705"/>
              <a:ext cx="117" cy="298"/>
            </a:xfrm>
            <a:custGeom>
              <a:avLst/>
              <a:gdLst/>
              <a:ahLst/>
              <a:cxnLst>
                <a:cxn ang="0">
                  <a:pos x="42" y="595"/>
                </a:cxn>
                <a:cxn ang="0">
                  <a:pos x="234" y="61"/>
                </a:cxn>
                <a:cxn ang="0">
                  <a:pos x="0" y="0"/>
                </a:cxn>
                <a:cxn ang="0">
                  <a:pos x="42" y="595"/>
                </a:cxn>
                <a:cxn ang="0">
                  <a:pos x="42" y="595"/>
                </a:cxn>
              </a:cxnLst>
              <a:rect l="0" t="0" r="r" b="b"/>
              <a:pathLst>
                <a:path w="234" h="595">
                  <a:moveTo>
                    <a:pt x="42" y="595"/>
                  </a:moveTo>
                  <a:lnTo>
                    <a:pt x="234" y="61"/>
                  </a:lnTo>
                  <a:lnTo>
                    <a:pt x="0" y="0"/>
                  </a:lnTo>
                  <a:lnTo>
                    <a:pt x="42" y="595"/>
                  </a:lnTo>
                  <a:lnTo>
                    <a:pt x="42" y="59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0" name="Freeform 1422"/>
            <p:cNvSpPr>
              <a:spLocks/>
            </p:cNvSpPr>
            <p:nvPr/>
          </p:nvSpPr>
          <p:spPr bwMode="auto">
            <a:xfrm>
              <a:off x="2603" y="2705"/>
              <a:ext cx="117" cy="298"/>
            </a:xfrm>
            <a:custGeom>
              <a:avLst/>
              <a:gdLst/>
              <a:ahLst/>
              <a:cxnLst>
                <a:cxn ang="0">
                  <a:pos x="22" y="310"/>
                </a:cxn>
                <a:cxn ang="0">
                  <a:pos x="122" y="32"/>
                </a:cxn>
                <a:cxn ang="0">
                  <a:pos x="0" y="0"/>
                </a:cxn>
              </a:cxnLst>
              <a:rect l="0" t="0" r="r" b="b"/>
              <a:pathLst>
                <a:path w="122" h="310">
                  <a:moveTo>
                    <a:pt x="22" y="310"/>
                  </a:moveTo>
                  <a:lnTo>
                    <a:pt x="122" y="3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1" name="Freeform 1423"/>
            <p:cNvSpPr>
              <a:spLocks/>
            </p:cNvSpPr>
            <p:nvPr/>
          </p:nvSpPr>
          <p:spPr bwMode="auto">
            <a:xfrm>
              <a:off x="2507" y="2975"/>
              <a:ext cx="93" cy="47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94"/>
                </a:cxn>
                <a:cxn ang="0">
                  <a:pos x="184" y="64"/>
                </a:cxn>
                <a:cxn ang="0">
                  <a:pos x="29" y="0"/>
                </a:cxn>
                <a:cxn ang="0">
                  <a:pos x="0" y="94"/>
                </a:cxn>
              </a:cxnLst>
              <a:rect l="0" t="0" r="r" b="b"/>
              <a:pathLst>
                <a:path w="184" h="94">
                  <a:moveTo>
                    <a:pt x="0" y="94"/>
                  </a:moveTo>
                  <a:lnTo>
                    <a:pt x="0" y="94"/>
                  </a:lnTo>
                  <a:lnTo>
                    <a:pt x="184" y="64"/>
                  </a:lnTo>
                  <a:lnTo>
                    <a:pt x="29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2" name="Line 1424"/>
            <p:cNvSpPr>
              <a:spLocks noChangeShapeType="1"/>
            </p:cNvSpPr>
            <p:nvPr/>
          </p:nvSpPr>
          <p:spPr bwMode="auto">
            <a:xfrm flipV="1">
              <a:off x="2507" y="3007"/>
              <a:ext cx="9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3" name="Line 1425"/>
            <p:cNvSpPr>
              <a:spLocks noChangeShapeType="1"/>
            </p:cNvSpPr>
            <p:nvPr/>
          </p:nvSpPr>
          <p:spPr bwMode="auto">
            <a:xfrm flipH="1" flipV="1">
              <a:off x="2522" y="2975"/>
              <a:ext cx="78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4" name="Line 1426"/>
            <p:cNvSpPr>
              <a:spLocks noChangeShapeType="1"/>
            </p:cNvSpPr>
            <p:nvPr/>
          </p:nvSpPr>
          <p:spPr bwMode="auto">
            <a:xfrm flipH="1">
              <a:off x="2507" y="2975"/>
              <a:ext cx="15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5" name="Freeform 1427"/>
            <p:cNvSpPr>
              <a:spLocks/>
            </p:cNvSpPr>
            <p:nvPr/>
          </p:nvSpPr>
          <p:spPr bwMode="auto">
            <a:xfrm>
              <a:off x="2522" y="2705"/>
              <a:ext cx="102" cy="302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155" y="603"/>
                </a:cxn>
                <a:cxn ang="0">
                  <a:pos x="205" y="595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0" y="539"/>
                </a:cxn>
              </a:cxnLst>
              <a:rect l="0" t="0" r="r" b="b"/>
              <a:pathLst>
                <a:path w="205" h="603">
                  <a:moveTo>
                    <a:pt x="0" y="539"/>
                  </a:moveTo>
                  <a:lnTo>
                    <a:pt x="155" y="603"/>
                  </a:lnTo>
                  <a:lnTo>
                    <a:pt x="205" y="595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6" name="Line 1428"/>
            <p:cNvSpPr>
              <a:spLocks noChangeShapeType="1"/>
            </p:cNvSpPr>
            <p:nvPr/>
          </p:nvSpPr>
          <p:spPr bwMode="auto">
            <a:xfrm>
              <a:off x="2522" y="2975"/>
              <a:ext cx="78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7" name="Line 1429"/>
            <p:cNvSpPr>
              <a:spLocks noChangeShapeType="1"/>
            </p:cNvSpPr>
            <p:nvPr/>
          </p:nvSpPr>
          <p:spPr bwMode="auto">
            <a:xfrm flipV="1">
              <a:off x="2600" y="3003"/>
              <a:ext cx="2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8" name="Line 1430"/>
            <p:cNvSpPr>
              <a:spLocks noChangeShapeType="1"/>
            </p:cNvSpPr>
            <p:nvPr/>
          </p:nvSpPr>
          <p:spPr bwMode="auto">
            <a:xfrm flipH="1">
              <a:off x="2522" y="2705"/>
              <a:ext cx="81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19" name="Freeform 1431"/>
            <p:cNvSpPr>
              <a:spLocks/>
            </p:cNvSpPr>
            <p:nvPr/>
          </p:nvSpPr>
          <p:spPr bwMode="auto">
            <a:xfrm>
              <a:off x="2624" y="2736"/>
              <a:ext cx="216" cy="267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0" y="62"/>
                </a:cxn>
                <a:cxn ang="0">
                  <a:pos x="192" y="0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430" h="534">
                  <a:moveTo>
                    <a:pt x="0" y="534"/>
                  </a:moveTo>
                  <a:lnTo>
                    <a:pt x="430" y="62"/>
                  </a:lnTo>
                  <a:lnTo>
                    <a:pt x="192" y="0"/>
                  </a:lnTo>
                  <a:lnTo>
                    <a:pt x="0" y="534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0" name="Freeform 1432"/>
            <p:cNvSpPr>
              <a:spLocks/>
            </p:cNvSpPr>
            <p:nvPr/>
          </p:nvSpPr>
          <p:spPr bwMode="auto">
            <a:xfrm>
              <a:off x="2624" y="2736"/>
              <a:ext cx="216" cy="267"/>
            </a:xfrm>
            <a:custGeom>
              <a:avLst/>
              <a:gdLst/>
              <a:ahLst/>
              <a:cxnLst>
                <a:cxn ang="0">
                  <a:pos x="224" y="32"/>
                </a:cxn>
                <a:cxn ang="0">
                  <a:pos x="100" y="0"/>
                </a:cxn>
                <a:cxn ang="0">
                  <a:pos x="0" y="278"/>
                </a:cxn>
              </a:cxnLst>
              <a:rect l="0" t="0" r="r" b="b"/>
              <a:pathLst>
                <a:path w="224" h="278">
                  <a:moveTo>
                    <a:pt x="224" y="32"/>
                  </a:moveTo>
                  <a:lnTo>
                    <a:pt x="100" y="0"/>
                  </a:lnTo>
                  <a:lnTo>
                    <a:pt x="0" y="27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1" name="Freeform 1433"/>
            <p:cNvSpPr>
              <a:spLocks/>
            </p:cNvSpPr>
            <p:nvPr/>
          </p:nvSpPr>
          <p:spPr bwMode="auto">
            <a:xfrm>
              <a:off x="2738" y="3046"/>
              <a:ext cx="5" cy="2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2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9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2" name="Line 1434"/>
            <p:cNvSpPr>
              <a:spLocks noChangeShapeType="1"/>
            </p:cNvSpPr>
            <p:nvPr/>
          </p:nvSpPr>
          <p:spPr bwMode="auto">
            <a:xfrm flipH="1" flipV="1">
              <a:off x="2738" y="3046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3" name="Line 1435"/>
            <p:cNvSpPr>
              <a:spLocks noChangeShapeType="1"/>
            </p:cNvSpPr>
            <p:nvPr/>
          </p:nvSpPr>
          <p:spPr bwMode="auto">
            <a:xfrm>
              <a:off x="2738" y="3046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4" name="Line 1436"/>
            <p:cNvSpPr>
              <a:spLocks noChangeShapeType="1"/>
            </p:cNvSpPr>
            <p:nvPr/>
          </p:nvSpPr>
          <p:spPr bwMode="auto">
            <a:xfrm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5" name="Freeform 1437"/>
            <p:cNvSpPr>
              <a:spLocks/>
            </p:cNvSpPr>
            <p:nvPr/>
          </p:nvSpPr>
          <p:spPr bwMode="auto">
            <a:xfrm>
              <a:off x="2624" y="2767"/>
              <a:ext cx="216" cy="280"/>
            </a:xfrm>
            <a:custGeom>
              <a:avLst/>
              <a:gdLst/>
              <a:ahLst/>
              <a:cxnLst>
                <a:cxn ang="0">
                  <a:pos x="236" y="560"/>
                </a:cxn>
                <a:cxn ang="0">
                  <a:pos x="227" y="558"/>
                </a:cxn>
                <a:cxn ang="0">
                  <a:pos x="0" y="472"/>
                </a:cxn>
                <a:cxn ang="0">
                  <a:pos x="430" y="0"/>
                </a:cxn>
                <a:cxn ang="0">
                  <a:pos x="430" y="0"/>
                </a:cxn>
                <a:cxn ang="0">
                  <a:pos x="236" y="560"/>
                </a:cxn>
              </a:cxnLst>
              <a:rect l="0" t="0" r="r" b="b"/>
              <a:pathLst>
                <a:path w="430" h="560">
                  <a:moveTo>
                    <a:pt x="236" y="560"/>
                  </a:moveTo>
                  <a:lnTo>
                    <a:pt x="227" y="558"/>
                  </a:lnTo>
                  <a:lnTo>
                    <a:pt x="0" y="472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236" y="56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6" name="Line 1438"/>
            <p:cNvSpPr>
              <a:spLocks noChangeShapeType="1"/>
            </p:cNvSpPr>
            <p:nvPr/>
          </p:nvSpPr>
          <p:spPr bwMode="auto">
            <a:xfrm flipH="1" flipV="1">
              <a:off x="2738" y="3046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7" name="Line 1439"/>
            <p:cNvSpPr>
              <a:spLocks noChangeShapeType="1"/>
            </p:cNvSpPr>
            <p:nvPr/>
          </p:nvSpPr>
          <p:spPr bwMode="auto">
            <a:xfrm flipH="1" flipV="1">
              <a:off x="2624" y="3003"/>
              <a:ext cx="114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8" name="Line 1440"/>
            <p:cNvSpPr>
              <a:spLocks noChangeShapeType="1"/>
            </p:cNvSpPr>
            <p:nvPr/>
          </p:nvSpPr>
          <p:spPr bwMode="auto">
            <a:xfrm flipH="1">
              <a:off x="2743" y="2767"/>
              <a:ext cx="97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29" name="Freeform 1441"/>
            <p:cNvSpPr>
              <a:spLocks/>
            </p:cNvSpPr>
            <p:nvPr/>
          </p:nvSpPr>
          <p:spPr bwMode="auto">
            <a:xfrm>
              <a:off x="2840" y="2767"/>
              <a:ext cx="120" cy="220"/>
            </a:xfrm>
            <a:custGeom>
              <a:avLst/>
              <a:gdLst/>
              <a:ahLst/>
              <a:cxnLst>
                <a:cxn ang="0">
                  <a:pos x="50" y="439"/>
                </a:cxn>
                <a:cxn ang="0">
                  <a:pos x="242" y="65"/>
                </a:cxn>
                <a:cxn ang="0">
                  <a:pos x="0" y="0"/>
                </a:cxn>
                <a:cxn ang="0">
                  <a:pos x="50" y="439"/>
                </a:cxn>
                <a:cxn ang="0">
                  <a:pos x="50" y="439"/>
                </a:cxn>
              </a:cxnLst>
              <a:rect l="0" t="0" r="r" b="b"/>
              <a:pathLst>
                <a:path w="242" h="439">
                  <a:moveTo>
                    <a:pt x="50" y="439"/>
                  </a:moveTo>
                  <a:lnTo>
                    <a:pt x="242" y="65"/>
                  </a:lnTo>
                  <a:lnTo>
                    <a:pt x="0" y="0"/>
                  </a:lnTo>
                  <a:lnTo>
                    <a:pt x="50" y="439"/>
                  </a:lnTo>
                  <a:lnTo>
                    <a:pt x="50" y="43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0" name="Freeform 1442"/>
            <p:cNvSpPr>
              <a:spLocks/>
            </p:cNvSpPr>
            <p:nvPr/>
          </p:nvSpPr>
          <p:spPr bwMode="auto">
            <a:xfrm>
              <a:off x="2840" y="2767"/>
              <a:ext cx="120" cy="220"/>
            </a:xfrm>
            <a:custGeom>
              <a:avLst/>
              <a:gdLst/>
              <a:ahLst/>
              <a:cxnLst>
                <a:cxn ang="0">
                  <a:pos x="26" y="229"/>
                </a:cxn>
                <a:cxn ang="0">
                  <a:pos x="126" y="34"/>
                </a:cxn>
                <a:cxn ang="0">
                  <a:pos x="0" y="0"/>
                </a:cxn>
              </a:cxnLst>
              <a:rect l="0" t="0" r="r" b="b"/>
              <a:pathLst>
                <a:path w="126" h="229">
                  <a:moveTo>
                    <a:pt x="26" y="229"/>
                  </a:moveTo>
                  <a:lnTo>
                    <a:pt x="126" y="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1" name="Freeform 1443"/>
            <p:cNvSpPr>
              <a:spLocks/>
            </p:cNvSpPr>
            <p:nvPr/>
          </p:nvSpPr>
          <p:spPr bwMode="auto">
            <a:xfrm>
              <a:off x="2743" y="3047"/>
              <a:ext cx="1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2" name="Line 1444"/>
            <p:cNvSpPr>
              <a:spLocks noChangeShapeType="1"/>
            </p:cNvSpPr>
            <p:nvPr/>
          </p:nvSpPr>
          <p:spPr bwMode="auto">
            <a:xfrm flipV="1"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3" name="Line 1445"/>
            <p:cNvSpPr>
              <a:spLocks noChangeShapeType="1"/>
            </p:cNvSpPr>
            <p:nvPr/>
          </p:nvSpPr>
          <p:spPr bwMode="auto">
            <a:xfrm flipH="1"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4" name="Line 1446"/>
            <p:cNvSpPr>
              <a:spLocks noChangeShapeType="1"/>
            </p:cNvSpPr>
            <p:nvPr/>
          </p:nvSpPr>
          <p:spPr bwMode="auto">
            <a:xfrm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5" name="Freeform 1447"/>
            <p:cNvSpPr>
              <a:spLocks/>
            </p:cNvSpPr>
            <p:nvPr/>
          </p:nvSpPr>
          <p:spPr bwMode="auto">
            <a:xfrm>
              <a:off x="2743" y="2767"/>
              <a:ext cx="121" cy="280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2" y="560"/>
                </a:cxn>
                <a:cxn ang="0">
                  <a:pos x="244" y="439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0" y="560"/>
                </a:cxn>
              </a:cxnLst>
              <a:rect l="0" t="0" r="r" b="b"/>
              <a:pathLst>
                <a:path w="244" h="560">
                  <a:moveTo>
                    <a:pt x="0" y="560"/>
                  </a:moveTo>
                  <a:lnTo>
                    <a:pt x="2" y="560"/>
                  </a:lnTo>
                  <a:lnTo>
                    <a:pt x="244" y="439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6" name="Line 1448"/>
            <p:cNvSpPr>
              <a:spLocks noChangeShapeType="1"/>
            </p:cNvSpPr>
            <p:nvPr/>
          </p:nvSpPr>
          <p:spPr bwMode="auto">
            <a:xfrm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7" name="Line 1449"/>
            <p:cNvSpPr>
              <a:spLocks noChangeShapeType="1"/>
            </p:cNvSpPr>
            <p:nvPr/>
          </p:nvSpPr>
          <p:spPr bwMode="auto">
            <a:xfrm flipV="1">
              <a:off x="2744" y="2987"/>
              <a:ext cx="12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8" name="Line 1450"/>
            <p:cNvSpPr>
              <a:spLocks noChangeShapeType="1"/>
            </p:cNvSpPr>
            <p:nvPr/>
          </p:nvSpPr>
          <p:spPr bwMode="auto">
            <a:xfrm flipH="1">
              <a:off x="2743" y="2767"/>
              <a:ext cx="97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39" name="Freeform 1451"/>
            <p:cNvSpPr>
              <a:spLocks/>
            </p:cNvSpPr>
            <p:nvPr/>
          </p:nvSpPr>
          <p:spPr bwMode="auto">
            <a:xfrm>
              <a:off x="2864" y="2799"/>
              <a:ext cx="219" cy="30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244" y="607"/>
                </a:cxn>
                <a:cxn ang="0">
                  <a:pos x="438" y="63"/>
                </a:cxn>
                <a:cxn ang="0">
                  <a:pos x="192" y="0"/>
                </a:cxn>
                <a:cxn ang="0">
                  <a:pos x="0" y="374"/>
                </a:cxn>
              </a:cxnLst>
              <a:rect l="0" t="0" r="r" b="b"/>
              <a:pathLst>
                <a:path w="438" h="607">
                  <a:moveTo>
                    <a:pt x="0" y="374"/>
                  </a:moveTo>
                  <a:lnTo>
                    <a:pt x="244" y="607"/>
                  </a:lnTo>
                  <a:lnTo>
                    <a:pt x="438" y="63"/>
                  </a:lnTo>
                  <a:lnTo>
                    <a:pt x="192" y="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0" name="Freeform 1452"/>
            <p:cNvSpPr>
              <a:spLocks/>
            </p:cNvSpPr>
            <p:nvPr/>
          </p:nvSpPr>
          <p:spPr bwMode="auto">
            <a:xfrm>
              <a:off x="2986" y="2831"/>
              <a:ext cx="223" cy="272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194" y="0"/>
                </a:cxn>
                <a:cxn ang="0">
                  <a:pos x="445" y="66"/>
                </a:cxn>
                <a:cxn ang="0">
                  <a:pos x="0" y="544"/>
                </a:cxn>
                <a:cxn ang="0">
                  <a:pos x="0" y="544"/>
                </a:cxn>
              </a:cxnLst>
              <a:rect l="0" t="0" r="r" b="b"/>
              <a:pathLst>
                <a:path w="445" h="544">
                  <a:moveTo>
                    <a:pt x="0" y="544"/>
                  </a:moveTo>
                  <a:lnTo>
                    <a:pt x="194" y="0"/>
                  </a:lnTo>
                  <a:lnTo>
                    <a:pt x="445" y="66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1" name="Freeform 1453"/>
            <p:cNvSpPr>
              <a:spLocks/>
            </p:cNvSpPr>
            <p:nvPr/>
          </p:nvSpPr>
          <p:spPr bwMode="auto">
            <a:xfrm>
              <a:off x="2986" y="2831"/>
              <a:ext cx="223" cy="272"/>
            </a:xfrm>
            <a:custGeom>
              <a:avLst/>
              <a:gdLst/>
              <a:ahLst/>
              <a:cxnLst>
                <a:cxn ang="0">
                  <a:pos x="232" y="34"/>
                </a:cxn>
                <a:cxn ang="0">
                  <a:pos x="101" y="0"/>
                </a:cxn>
                <a:cxn ang="0">
                  <a:pos x="0" y="283"/>
                </a:cxn>
              </a:cxnLst>
              <a:rect l="0" t="0" r="r" b="b"/>
              <a:pathLst>
                <a:path w="232" h="283">
                  <a:moveTo>
                    <a:pt x="232" y="34"/>
                  </a:moveTo>
                  <a:lnTo>
                    <a:pt x="101" y="0"/>
                  </a:lnTo>
                  <a:lnTo>
                    <a:pt x="0" y="2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2" name="Freeform 1454"/>
            <p:cNvSpPr>
              <a:spLocks/>
            </p:cNvSpPr>
            <p:nvPr/>
          </p:nvSpPr>
          <p:spPr bwMode="auto">
            <a:xfrm>
              <a:off x="3000" y="3120"/>
              <a:ext cx="141" cy="146"/>
            </a:xfrm>
            <a:custGeom>
              <a:avLst/>
              <a:gdLst/>
              <a:ahLst/>
              <a:cxnLst>
                <a:cxn ang="0">
                  <a:pos x="219" y="292"/>
                </a:cxn>
                <a:cxn ang="0">
                  <a:pos x="219" y="292"/>
                </a:cxn>
                <a:cxn ang="0">
                  <a:pos x="0" y="0"/>
                </a:cxn>
                <a:cxn ang="0">
                  <a:pos x="282" y="37"/>
                </a:cxn>
                <a:cxn ang="0">
                  <a:pos x="219" y="292"/>
                </a:cxn>
              </a:cxnLst>
              <a:rect l="0" t="0" r="r" b="b"/>
              <a:pathLst>
                <a:path w="282" h="292">
                  <a:moveTo>
                    <a:pt x="219" y="292"/>
                  </a:moveTo>
                  <a:lnTo>
                    <a:pt x="219" y="292"/>
                  </a:lnTo>
                  <a:lnTo>
                    <a:pt x="0" y="0"/>
                  </a:lnTo>
                  <a:lnTo>
                    <a:pt x="282" y="37"/>
                  </a:lnTo>
                  <a:lnTo>
                    <a:pt x="219" y="29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3" name="Line 1455"/>
            <p:cNvSpPr>
              <a:spLocks noChangeShapeType="1"/>
            </p:cNvSpPr>
            <p:nvPr/>
          </p:nvSpPr>
          <p:spPr bwMode="auto">
            <a:xfrm flipH="1" flipV="1">
              <a:off x="3000" y="3120"/>
              <a:ext cx="109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4" name="Line 1456"/>
            <p:cNvSpPr>
              <a:spLocks noChangeShapeType="1"/>
            </p:cNvSpPr>
            <p:nvPr/>
          </p:nvSpPr>
          <p:spPr bwMode="auto">
            <a:xfrm>
              <a:off x="3000" y="3120"/>
              <a:ext cx="14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5" name="Line 1457"/>
            <p:cNvSpPr>
              <a:spLocks noChangeShapeType="1"/>
            </p:cNvSpPr>
            <p:nvPr/>
          </p:nvSpPr>
          <p:spPr bwMode="auto">
            <a:xfrm flipH="1">
              <a:off x="3109" y="3138"/>
              <a:ext cx="32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6" name="Freeform 1458"/>
            <p:cNvSpPr>
              <a:spLocks/>
            </p:cNvSpPr>
            <p:nvPr/>
          </p:nvSpPr>
          <p:spPr bwMode="auto">
            <a:xfrm>
              <a:off x="2986" y="2864"/>
              <a:ext cx="223" cy="274"/>
            </a:xfrm>
            <a:custGeom>
              <a:avLst/>
              <a:gdLst/>
              <a:ahLst/>
              <a:cxnLst>
                <a:cxn ang="0">
                  <a:pos x="309" y="549"/>
                </a:cxn>
                <a:cxn ang="0">
                  <a:pos x="27" y="512"/>
                </a:cxn>
                <a:cxn ang="0">
                  <a:pos x="0" y="478"/>
                </a:cxn>
                <a:cxn ang="0">
                  <a:pos x="445" y="0"/>
                </a:cxn>
                <a:cxn ang="0">
                  <a:pos x="445" y="0"/>
                </a:cxn>
                <a:cxn ang="0">
                  <a:pos x="309" y="549"/>
                </a:cxn>
              </a:cxnLst>
              <a:rect l="0" t="0" r="r" b="b"/>
              <a:pathLst>
                <a:path w="445" h="549">
                  <a:moveTo>
                    <a:pt x="309" y="549"/>
                  </a:moveTo>
                  <a:lnTo>
                    <a:pt x="27" y="512"/>
                  </a:lnTo>
                  <a:lnTo>
                    <a:pt x="0" y="478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309" y="549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7" name="Line 1459"/>
            <p:cNvSpPr>
              <a:spLocks noChangeShapeType="1"/>
            </p:cNvSpPr>
            <p:nvPr/>
          </p:nvSpPr>
          <p:spPr bwMode="auto">
            <a:xfrm flipH="1" flipV="1">
              <a:off x="3000" y="3120"/>
              <a:ext cx="14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8" name="Line 1460"/>
            <p:cNvSpPr>
              <a:spLocks noChangeShapeType="1"/>
            </p:cNvSpPr>
            <p:nvPr/>
          </p:nvSpPr>
          <p:spPr bwMode="auto">
            <a:xfrm flipH="1" flipV="1">
              <a:off x="2986" y="3103"/>
              <a:ext cx="1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49" name="Line 1461"/>
            <p:cNvSpPr>
              <a:spLocks noChangeShapeType="1"/>
            </p:cNvSpPr>
            <p:nvPr/>
          </p:nvSpPr>
          <p:spPr bwMode="auto">
            <a:xfrm flipH="1">
              <a:off x="3141" y="2864"/>
              <a:ext cx="68" cy="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0" name="Freeform 1462"/>
            <p:cNvSpPr>
              <a:spLocks/>
            </p:cNvSpPr>
            <p:nvPr/>
          </p:nvSpPr>
          <p:spPr bwMode="auto">
            <a:xfrm>
              <a:off x="1347" y="2458"/>
              <a:ext cx="193" cy="241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195" y="481"/>
                </a:cxn>
                <a:cxn ang="0">
                  <a:pos x="385" y="42"/>
                </a:cxn>
                <a:cxn ang="0">
                  <a:pos x="188" y="0"/>
                </a:cxn>
                <a:cxn ang="0">
                  <a:pos x="0" y="441"/>
                </a:cxn>
              </a:cxnLst>
              <a:rect l="0" t="0" r="r" b="b"/>
              <a:pathLst>
                <a:path w="385" h="481">
                  <a:moveTo>
                    <a:pt x="0" y="441"/>
                  </a:moveTo>
                  <a:lnTo>
                    <a:pt x="195" y="481"/>
                  </a:lnTo>
                  <a:lnTo>
                    <a:pt x="385" y="42"/>
                  </a:lnTo>
                  <a:lnTo>
                    <a:pt x="188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1" name="Freeform 1463"/>
            <p:cNvSpPr>
              <a:spLocks/>
            </p:cNvSpPr>
            <p:nvPr/>
          </p:nvSpPr>
          <p:spPr bwMode="auto">
            <a:xfrm>
              <a:off x="1445" y="2479"/>
              <a:ext cx="196" cy="276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202" y="553"/>
                </a:cxn>
                <a:cxn ang="0">
                  <a:pos x="392" y="126"/>
                </a:cxn>
                <a:cxn ang="0">
                  <a:pos x="190" y="0"/>
                </a:cxn>
                <a:cxn ang="0">
                  <a:pos x="0" y="439"/>
                </a:cxn>
              </a:cxnLst>
              <a:rect l="0" t="0" r="r" b="b"/>
              <a:pathLst>
                <a:path w="392" h="553">
                  <a:moveTo>
                    <a:pt x="0" y="439"/>
                  </a:moveTo>
                  <a:lnTo>
                    <a:pt x="202" y="553"/>
                  </a:lnTo>
                  <a:lnTo>
                    <a:pt x="392" y="126"/>
                  </a:lnTo>
                  <a:lnTo>
                    <a:pt x="190" y="0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2" name="Freeform 1464"/>
            <p:cNvSpPr>
              <a:spLocks/>
            </p:cNvSpPr>
            <p:nvPr/>
          </p:nvSpPr>
          <p:spPr bwMode="auto">
            <a:xfrm>
              <a:off x="1647" y="2790"/>
              <a:ext cx="25" cy="49"/>
            </a:xfrm>
            <a:custGeom>
              <a:avLst/>
              <a:gdLst/>
              <a:ahLst/>
              <a:cxnLst>
                <a:cxn ang="0">
                  <a:pos x="1" y="98"/>
                </a:cxn>
                <a:cxn ang="0">
                  <a:pos x="1" y="98"/>
                </a:cxn>
                <a:cxn ang="0">
                  <a:pos x="49" y="4"/>
                </a:cxn>
                <a:cxn ang="0">
                  <a:pos x="0" y="0"/>
                </a:cxn>
                <a:cxn ang="0">
                  <a:pos x="1" y="98"/>
                </a:cxn>
              </a:cxnLst>
              <a:rect l="0" t="0" r="r" b="b"/>
              <a:pathLst>
                <a:path w="49" h="98">
                  <a:moveTo>
                    <a:pt x="1" y="98"/>
                  </a:moveTo>
                  <a:lnTo>
                    <a:pt x="1" y="98"/>
                  </a:lnTo>
                  <a:lnTo>
                    <a:pt x="49" y="4"/>
                  </a:lnTo>
                  <a:lnTo>
                    <a:pt x="0" y="0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3" name="Line 1465"/>
            <p:cNvSpPr>
              <a:spLocks noChangeShapeType="1"/>
            </p:cNvSpPr>
            <p:nvPr/>
          </p:nvSpPr>
          <p:spPr bwMode="auto">
            <a:xfrm flipV="1">
              <a:off x="1648" y="2792"/>
              <a:ext cx="24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4" name="Line 1466"/>
            <p:cNvSpPr>
              <a:spLocks noChangeShapeType="1"/>
            </p:cNvSpPr>
            <p:nvPr/>
          </p:nvSpPr>
          <p:spPr bwMode="auto">
            <a:xfrm flipH="1" flipV="1">
              <a:off x="1647" y="2790"/>
              <a:ext cx="2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5" name="Freeform 1467"/>
            <p:cNvSpPr>
              <a:spLocks/>
            </p:cNvSpPr>
            <p:nvPr/>
          </p:nvSpPr>
          <p:spPr bwMode="auto">
            <a:xfrm>
              <a:off x="1641" y="2542"/>
              <a:ext cx="103" cy="250"/>
            </a:xfrm>
            <a:custGeom>
              <a:avLst/>
              <a:gdLst/>
              <a:ahLst/>
              <a:cxnLst>
                <a:cxn ang="0">
                  <a:pos x="14" y="496"/>
                </a:cxn>
                <a:cxn ang="0">
                  <a:pos x="63" y="500"/>
                </a:cxn>
                <a:cxn ang="0">
                  <a:pos x="207" y="2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496"/>
                </a:cxn>
              </a:cxnLst>
              <a:rect l="0" t="0" r="r" b="b"/>
              <a:pathLst>
                <a:path w="207" h="500">
                  <a:moveTo>
                    <a:pt x="14" y="496"/>
                  </a:moveTo>
                  <a:lnTo>
                    <a:pt x="63" y="500"/>
                  </a:lnTo>
                  <a:lnTo>
                    <a:pt x="207" y="2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49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6" name="Line 1468"/>
            <p:cNvSpPr>
              <a:spLocks noChangeShapeType="1"/>
            </p:cNvSpPr>
            <p:nvPr/>
          </p:nvSpPr>
          <p:spPr bwMode="auto">
            <a:xfrm>
              <a:off x="1647" y="2790"/>
              <a:ext cx="2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7" name="Line 1469"/>
            <p:cNvSpPr>
              <a:spLocks noChangeShapeType="1"/>
            </p:cNvSpPr>
            <p:nvPr/>
          </p:nvSpPr>
          <p:spPr bwMode="auto">
            <a:xfrm flipV="1">
              <a:off x="1672" y="2649"/>
              <a:ext cx="72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8" name="Line 1470"/>
            <p:cNvSpPr>
              <a:spLocks noChangeShapeType="1"/>
            </p:cNvSpPr>
            <p:nvPr/>
          </p:nvSpPr>
          <p:spPr bwMode="auto">
            <a:xfrm flipH="1" flipV="1">
              <a:off x="1641" y="2542"/>
              <a:ext cx="103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59" name="Freeform 1471"/>
            <p:cNvSpPr>
              <a:spLocks/>
            </p:cNvSpPr>
            <p:nvPr/>
          </p:nvSpPr>
          <p:spPr bwMode="auto">
            <a:xfrm>
              <a:off x="1575" y="2780"/>
              <a:ext cx="73" cy="59"/>
            </a:xfrm>
            <a:custGeom>
              <a:avLst/>
              <a:gdLst/>
              <a:ahLst/>
              <a:cxnLst>
                <a:cxn ang="0">
                  <a:pos x="145" y="117"/>
                </a:cxn>
                <a:cxn ang="0">
                  <a:pos x="145" y="117"/>
                </a:cxn>
                <a:cxn ang="0">
                  <a:pos x="0" y="0"/>
                </a:cxn>
                <a:cxn ang="0">
                  <a:pos x="144" y="19"/>
                </a:cxn>
                <a:cxn ang="0">
                  <a:pos x="145" y="117"/>
                </a:cxn>
              </a:cxnLst>
              <a:rect l="0" t="0" r="r" b="b"/>
              <a:pathLst>
                <a:path w="145" h="117">
                  <a:moveTo>
                    <a:pt x="145" y="117"/>
                  </a:moveTo>
                  <a:lnTo>
                    <a:pt x="145" y="117"/>
                  </a:lnTo>
                  <a:lnTo>
                    <a:pt x="0" y="0"/>
                  </a:lnTo>
                  <a:lnTo>
                    <a:pt x="144" y="19"/>
                  </a:lnTo>
                  <a:lnTo>
                    <a:pt x="145" y="117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0" name="Line 1472"/>
            <p:cNvSpPr>
              <a:spLocks noChangeShapeType="1"/>
            </p:cNvSpPr>
            <p:nvPr/>
          </p:nvSpPr>
          <p:spPr bwMode="auto">
            <a:xfrm flipH="1" flipV="1">
              <a:off x="1575" y="2780"/>
              <a:ext cx="73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1" name="Line 1473"/>
            <p:cNvSpPr>
              <a:spLocks noChangeShapeType="1"/>
            </p:cNvSpPr>
            <p:nvPr/>
          </p:nvSpPr>
          <p:spPr bwMode="auto">
            <a:xfrm>
              <a:off x="1575" y="2780"/>
              <a:ext cx="7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2" name="Freeform 1474"/>
            <p:cNvSpPr>
              <a:spLocks/>
            </p:cNvSpPr>
            <p:nvPr/>
          </p:nvSpPr>
          <p:spPr bwMode="auto">
            <a:xfrm>
              <a:off x="1546" y="2542"/>
              <a:ext cx="101" cy="248"/>
            </a:xfrm>
            <a:custGeom>
              <a:avLst/>
              <a:gdLst/>
              <a:ahLst/>
              <a:cxnLst>
                <a:cxn ang="0">
                  <a:pos x="204" y="496"/>
                </a:cxn>
                <a:cxn ang="0">
                  <a:pos x="60" y="477"/>
                </a:cxn>
                <a:cxn ang="0">
                  <a:pos x="0" y="427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204" y="496"/>
                </a:cxn>
              </a:cxnLst>
              <a:rect l="0" t="0" r="r" b="b"/>
              <a:pathLst>
                <a:path w="204" h="496">
                  <a:moveTo>
                    <a:pt x="204" y="496"/>
                  </a:moveTo>
                  <a:lnTo>
                    <a:pt x="60" y="477"/>
                  </a:lnTo>
                  <a:lnTo>
                    <a:pt x="0" y="427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04" y="49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3" name="Line 1475"/>
            <p:cNvSpPr>
              <a:spLocks noChangeShapeType="1"/>
            </p:cNvSpPr>
            <p:nvPr/>
          </p:nvSpPr>
          <p:spPr bwMode="auto">
            <a:xfrm flipH="1" flipV="1">
              <a:off x="1575" y="2780"/>
              <a:ext cx="7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4" name="Line 1476"/>
            <p:cNvSpPr>
              <a:spLocks noChangeShapeType="1"/>
            </p:cNvSpPr>
            <p:nvPr/>
          </p:nvSpPr>
          <p:spPr bwMode="auto">
            <a:xfrm flipH="1" flipV="1">
              <a:off x="1546" y="2755"/>
              <a:ext cx="2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5" name="Line 1477"/>
            <p:cNvSpPr>
              <a:spLocks noChangeShapeType="1"/>
            </p:cNvSpPr>
            <p:nvPr/>
          </p:nvSpPr>
          <p:spPr bwMode="auto">
            <a:xfrm flipV="1">
              <a:off x="1546" y="2542"/>
              <a:ext cx="95" cy="2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6" name="Freeform 1478"/>
            <p:cNvSpPr>
              <a:spLocks/>
            </p:cNvSpPr>
            <p:nvPr/>
          </p:nvSpPr>
          <p:spPr bwMode="auto">
            <a:xfrm>
              <a:off x="1749" y="2801"/>
              <a:ext cx="78" cy="127"/>
            </a:xfrm>
            <a:custGeom>
              <a:avLst/>
              <a:gdLst/>
              <a:ahLst/>
              <a:cxnLst>
                <a:cxn ang="0">
                  <a:pos x="8" y="253"/>
                </a:cxn>
                <a:cxn ang="0">
                  <a:pos x="8" y="253"/>
                </a:cxn>
                <a:cxn ang="0">
                  <a:pos x="156" y="4"/>
                </a:cxn>
                <a:cxn ang="0">
                  <a:pos x="0" y="0"/>
                </a:cxn>
                <a:cxn ang="0">
                  <a:pos x="8" y="253"/>
                </a:cxn>
              </a:cxnLst>
              <a:rect l="0" t="0" r="r" b="b"/>
              <a:pathLst>
                <a:path w="156" h="253">
                  <a:moveTo>
                    <a:pt x="8" y="253"/>
                  </a:moveTo>
                  <a:lnTo>
                    <a:pt x="8" y="253"/>
                  </a:lnTo>
                  <a:lnTo>
                    <a:pt x="156" y="4"/>
                  </a:lnTo>
                  <a:lnTo>
                    <a:pt x="0" y="0"/>
                  </a:lnTo>
                  <a:lnTo>
                    <a:pt x="8" y="253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7" name="Line 1479"/>
            <p:cNvSpPr>
              <a:spLocks noChangeShapeType="1"/>
            </p:cNvSpPr>
            <p:nvPr/>
          </p:nvSpPr>
          <p:spPr bwMode="auto">
            <a:xfrm flipV="1">
              <a:off x="1753" y="2803"/>
              <a:ext cx="74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8" name="Line 1480"/>
            <p:cNvSpPr>
              <a:spLocks noChangeShapeType="1"/>
            </p:cNvSpPr>
            <p:nvPr/>
          </p:nvSpPr>
          <p:spPr bwMode="auto">
            <a:xfrm flipH="1" flipV="1">
              <a:off x="1749" y="2801"/>
              <a:ext cx="7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69" name="Freeform 1481"/>
            <p:cNvSpPr>
              <a:spLocks/>
            </p:cNvSpPr>
            <p:nvPr/>
          </p:nvSpPr>
          <p:spPr bwMode="auto">
            <a:xfrm>
              <a:off x="1744" y="2649"/>
              <a:ext cx="106" cy="154"/>
            </a:xfrm>
            <a:custGeom>
              <a:avLst/>
              <a:gdLst/>
              <a:ahLst/>
              <a:cxnLst>
                <a:cxn ang="0">
                  <a:pos x="10" y="305"/>
                </a:cxn>
                <a:cxn ang="0">
                  <a:pos x="166" y="309"/>
                </a:cxn>
                <a:cxn ang="0">
                  <a:pos x="212" y="2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05"/>
                </a:cxn>
              </a:cxnLst>
              <a:rect l="0" t="0" r="r" b="b"/>
              <a:pathLst>
                <a:path w="212" h="309">
                  <a:moveTo>
                    <a:pt x="10" y="305"/>
                  </a:moveTo>
                  <a:lnTo>
                    <a:pt x="166" y="309"/>
                  </a:lnTo>
                  <a:lnTo>
                    <a:pt x="212" y="2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30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0" name="Line 1482"/>
            <p:cNvSpPr>
              <a:spLocks noChangeShapeType="1"/>
            </p:cNvSpPr>
            <p:nvPr/>
          </p:nvSpPr>
          <p:spPr bwMode="auto">
            <a:xfrm>
              <a:off x="1749" y="2801"/>
              <a:ext cx="7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1" name="Line 1483"/>
            <p:cNvSpPr>
              <a:spLocks noChangeShapeType="1"/>
            </p:cNvSpPr>
            <p:nvPr/>
          </p:nvSpPr>
          <p:spPr bwMode="auto">
            <a:xfrm flipV="1">
              <a:off x="1827" y="2765"/>
              <a:ext cx="23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2" name="Line 1484"/>
            <p:cNvSpPr>
              <a:spLocks noChangeShapeType="1"/>
            </p:cNvSpPr>
            <p:nvPr/>
          </p:nvSpPr>
          <p:spPr bwMode="auto">
            <a:xfrm flipH="1" flipV="1">
              <a:off x="1744" y="2649"/>
              <a:ext cx="106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3" name="Freeform 1485"/>
            <p:cNvSpPr>
              <a:spLocks/>
            </p:cNvSpPr>
            <p:nvPr/>
          </p:nvSpPr>
          <p:spPr bwMode="auto">
            <a:xfrm>
              <a:off x="1648" y="2792"/>
              <a:ext cx="105" cy="136"/>
            </a:xfrm>
            <a:custGeom>
              <a:avLst/>
              <a:gdLst/>
              <a:ahLst/>
              <a:cxnLst>
                <a:cxn ang="0">
                  <a:pos x="210" y="272"/>
                </a:cxn>
                <a:cxn ang="0">
                  <a:pos x="210" y="272"/>
                </a:cxn>
                <a:cxn ang="0">
                  <a:pos x="0" y="94"/>
                </a:cxn>
                <a:cxn ang="0">
                  <a:pos x="48" y="0"/>
                </a:cxn>
                <a:cxn ang="0">
                  <a:pos x="202" y="19"/>
                </a:cxn>
                <a:cxn ang="0">
                  <a:pos x="210" y="272"/>
                </a:cxn>
              </a:cxnLst>
              <a:rect l="0" t="0" r="r" b="b"/>
              <a:pathLst>
                <a:path w="210" h="272">
                  <a:moveTo>
                    <a:pt x="210" y="272"/>
                  </a:moveTo>
                  <a:lnTo>
                    <a:pt x="210" y="272"/>
                  </a:lnTo>
                  <a:lnTo>
                    <a:pt x="0" y="94"/>
                  </a:lnTo>
                  <a:lnTo>
                    <a:pt x="48" y="0"/>
                  </a:lnTo>
                  <a:lnTo>
                    <a:pt x="202" y="19"/>
                  </a:lnTo>
                  <a:lnTo>
                    <a:pt x="210" y="27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4" name="Line 1486"/>
            <p:cNvSpPr>
              <a:spLocks noChangeShapeType="1"/>
            </p:cNvSpPr>
            <p:nvPr/>
          </p:nvSpPr>
          <p:spPr bwMode="auto">
            <a:xfrm flipH="1" flipV="1">
              <a:off x="1648" y="2839"/>
              <a:ext cx="105" cy="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5" name="Line 1487"/>
            <p:cNvSpPr>
              <a:spLocks noChangeShapeType="1"/>
            </p:cNvSpPr>
            <p:nvPr/>
          </p:nvSpPr>
          <p:spPr bwMode="auto">
            <a:xfrm flipV="1">
              <a:off x="1648" y="2792"/>
              <a:ext cx="24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6" name="Line 1488"/>
            <p:cNvSpPr>
              <a:spLocks noChangeShapeType="1"/>
            </p:cNvSpPr>
            <p:nvPr/>
          </p:nvSpPr>
          <p:spPr bwMode="auto">
            <a:xfrm>
              <a:off x="1672" y="2792"/>
              <a:ext cx="77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7" name="Freeform 1489"/>
            <p:cNvSpPr>
              <a:spLocks/>
            </p:cNvSpPr>
            <p:nvPr/>
          </p:nvSpPr>
          <p:spPr bwMode="auto">
            <a:xfrm>
              <a:off x="1672" y="2649"/>
              <a:ext cx="77" cy="152"/>
            </a:xfrm>
            <a:custGeom>
              <a:avLst/>
              <a:gdLst/>
              <a:ahLst/>
              <a:cxnLst>
                <a:cxn ang="0">
                  <a:pos x="154" y="305"/>
                </a:cxn>
                <a:cxn ang="0">
                  <a:pos x="0" y="286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54" y="305"/>
                </a:cxn>
              </a:cxnLst>
              <a:rect l="0" t="0" r="r" b="b"/>
              <a:pathLst>
                <a:path w="154" h="305">
                  <a:moveTo>
                    <a:pt x="154" y="305"/>
                  </a:moveTo>
                  <a:lnTo>
                    <a:pt x="0" y="286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54" y="305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8" name="Line 1490"/>
            <p:cNvSpPr>
              <a:spLocks noChangeShapeType="1"/>
            </p:cNvSpPr>
            <p:nvPr/>
          </p:nvSpPr>
          <p:spPr bwMode="auto">
            <a:xfrm flipH="1" flipV="1">
              <a:off x="1672" y="2792"/>
              <a:ext cx="77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79" name="Line 1491"/>
            <p:cNvSpPr>
              <a:spLocks noChangeShapeType="1"/>
            </p:cNvSpPr>
            <p:nvPr/>
          </p:nvSpPr>
          <p:spPr bwMode="auto">
            <a:xfrm flipV="1">
              <a:off x="1672" y="2649"/>
              <a:ext cx="72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0" name="Freeform 1492"/>
            <p:cNvSpPr>
              <a:spLocks/>
            </p:cNvSpPr>
            <p:nvPr/>
          </p:nvSpPr>
          <p:spPr bwMode="auto">
            <a:xfrm>
              <a:off x="1851" y="2807"/>
              <a:ext cx="104" cy="191"/>
            </a:xfrm>
            <a:custGeom>
              <a:avLst/>
              <a:gdLst/>
              <a:ahLst/>
              <a:cxnLst>
                <a:cxn ang="0">
                  <a:pos x="15" y="382"/>
                </a:cxn>
                <a:cxn ang="0">
                  <a:pos x="15" y="382"/>
                </a:cxn>
                <a:cxn ang="0">
                  <a:pos x="209" y="89"/>
                </a:cxn>
                <a:cxn ang="0">
                  <a:pos x="109" y="8"/>
                </a:cxn>
                <a:cxn ang="0">
                  <a:pos x="0" y="0"/>
                </a:cxn>
                <a:cxn ang="0">
                  <a:pos x="15" y="382"/>
                </a:cxn>
              </a:cxnLst>
              <a:rect l="0" t="0" r="r" b="b"/>
              <a:pathLst>
                <a:path w="209" h="382">
                  <a:moveTo>
                    <a:pt x="15" y="382"/>
                  </a:moveTo>
                  <a:lnTo>
                    <a:pt x="15" y="382"/>
                  </a:lnTo>
                  <a:lnTo>
                    <a:pt x="209" y="89"/>
                  </a:lnTo>
                  <a:lnTo>
                    <a:pt x="109" y="8"/>
                  </a:lnTo>
                  <a:lnTo>
                    <a:pt x="0" y="0"/>
                  </a:lnTo>
                  <a:lnTo>
                    <a:pt x="15" y="382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1" name="Line 1493"/>
            <p:cNvSpPr>
              <a:spLocks noChangeShapeType="1"/>
            </p:cNvSpPr>
            <p:nvPr/>
          </p:nvSpPr>
          <p:spPr bwMode="auto">
            <a:xfrm flipV="1">
              <a:off x="1858" y="2851"/>
              <a:ext cx="97" cy="1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2" name="Line 1494"/>
            <p:cNvSpPr>
              <a:spLocks noChangeShapeType="1"/>
            </p:cNvSpPr>
            <p:nvPr/>
          </p:nvSpPr>
          <p:spPr bwMode="auto">
            <a:xfrm flipH="1" flipV="1">
              <a:off x="1905" y="2811"/>
              <a:ext cx="5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3" name="Line 1495"/>
            <p:cNvSpPr>
              <a:spLocks noChangeShapeType="1"/>
            </p:cNvSpPr>
            <p:nvPr/>
          </p:nvSpPr>
          <p:spPr bwMode="auto">
            <a:xfrm flipH="1" flipV="1">
              <a:off x="1851" y="2807"/>
              <a:ext cx="5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4" name="Freeform 1496"/>
            <p:cNvSpPr>
              <a:spLocks/>
            </p:cNvSpPr>
            <p:nvPr/>
          </p:nvSpPr>
          <p:spPr bwMode="auto">
            <a:xfrm>
              <a:off x="1850" y="2765"/>
              <a:ext cx="55" cy="46"/>
            </a:xfrm>
            <a:custGeom>
              <a:avLst/>
              <a:gdLst/>
              <a:ahLst/>
              <a:cxnLst>
                <a:cxn ang="0">
                  <a:pos x="2" y="84"/>
                </a:cxn>
                <a:cxn ang="0">
                  <a:pos x="111" y="9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84"/>
                </a:cxn>
              </a:cxnLst>
              <a:rect l="0" t="0" r="r" b="b"/>
              <a:pathLst>
                <a:path w="111" h="92">
                  <a:moveTo>
                    <a:pt x="2" y="84"/>
                  </a:move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5" name="Line 1497"/>
            <p:cNvSpPr>
              <a:spLocks noChangeShapeType="1"/>
            </p:cNvSpPr>
            <p:nvPr/>
          </p:nvSpPr>
          <p:spPr bwMode="auto">
            <a:xfrm>
              <a:off x="1851" y="2807"/>
              <a:ext cx="5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6" name="Line 1498"/>
            <p:cNvSpPr>
              <a:spLocks noChangeShapeType="1"/>
            </p:cNvSpPr>
            <p:nvPr/>
          </p:nvSpPr>
          <p:spPr bwMode="auto">
            <a:xfrm flipH="1" flipV="1">
              <a:off x="1850" y="2765"/>
              <a:ext cx="55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7" name="Freeform 1499"/>
            <p:cNvSpPr>
              <a:spLocks/>
            </p:cNvSpPr>
            <p:nvPr/>
          </p:nvSpPr>
          <p:spPr bwMode="auto">
            <a:xfrm>
              <a:off x="1753" y="2803"/>
              <a:ext cx="105" cy="195"/>
            </a:xfrm>
            <a:custGeom>
              <a:avLst/>
              <a:gdLst/>
              <a:ahLst/>
              <a:cxnLst>
                <a:cxn ang="0">
                  <a:pos x="211" y="389"/>
                </a:cxn>
                <a:cxn ang="0">
                  <a:pos x="211" y="389"/>
                </a:cxn>
                <a:cxn ang="0">
                  <a:pos x="0" y="249"/>
                </a:cxn>
                <a:cxn ang="0">
                  <a:pos x="148" y="0"/>
                </a:cxn>
                <a:cxn ang="0">
                  <a:pos x="196" y="7"/>
                </a:cxn>
                <a:cxn ang="0">
                  <a:pos x="211" y="389"/>
                </a:cxn>
              </a:cxnLst>
              <a:rect l="0" t="0" r="r" b="b"/>
              <a:pathLst>
                <a:path w="211" h="389">
                  <a:moveTo>
                    <a:pt x="211" y="389"/>
                  </a:moveTo>
                  <a:lnTo>
                    <a:pt x="211" y="389"/>
                  </a:lnTo>
                  <a:lnTo>
                    <a:pt x="0" y="249"/>
                  </a:lnTo>
                  <a:lnTo>
                    <a:pt x="148" y="0"/>
                  </a:lnTo>
                  <a:lnTo>
                    <a:pt x="196" y="7"/>
                  </a:lnTo>
                  <a:lnTo>
                    <a:pt x="211" y="389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8" name="Line 1500"/>
            <p:cNvSpPr>
              <a:spLocks noChangeShapeType="1"/>
            </p:cNvSpPr>
            <p:nvPr/>
          </p:nvSpPr>
          <p:spPr bwMode="auto">
            <a:xfrm flipH="1" flipV="1">
              <a:off x="1753" y="2928"/>
              <a:ext cx="105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9" name="Line 1501"/>
            <p:cNvSpPr>
              <a:spLocks noChangeShapeType="1"/>
            </p:cNvSpPr>
            <p:nvPr/>
          </p:nvSpPr>
          <p:spPr bwMode="auto">
            <a:xfrm flipV="1">
              <a:off x="1753" y="2803"/>
              <a:ext cx="74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0" name="Line 1502"/>
            <p:cNvSpPr>
              <a:spLocks noChangeShapeType="1"/>
            </p:cNvSpPr>
            <p:nvPr/>
          </p:nvSpPr>
          <p:spPr bwMode="auto">
            <a:xfrm>
              <a:off x="1827" y="2803"/>
              <a:ext cx="2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1" name="Freeform 1503"/>
            <p:cNvSpPr>
              <a:spLocks/>
            </p:cNvSpPr>
            <p:nvPr/>
          </p:nvSpPr>
          <p:spPr bwMode="auto">
            <a:xfrm>
              <a:off x="1827" y="2765"/>
              <a:ext cx="24" cy="42"/>
            </a:xfrm>
            <a:custGeom>
              <a:avLst/>
              <a:gdLst/>
              <a:ahLst/>
              <a:cxnLst>
                <a:cxn ang="0">
                  <a:pos x="48" y="84"/>
                </a:cxn>
                <a:cxn ang="0">
                  <a:pos x="0" y="7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8" y="84"/>
                </a:cxn>
              </a:cxnLst>
              <a:rect l="0" t="0" r="r" b="b"/>
              <a:pathLst>
                <a:path w="48" h="84">
                  <a:moveTo>
                    <a:pt x="48" y="84"/>
                  </a:moveTo>
                  <a:lnTo>
                    <a:pt x="0" y="7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8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2" name="Line 1504"/>
            <p:cNvSpPr>
              <a:spLocks noChangeShapeType="1"/>
            </p:cNvSpPr>
            <p:nvPr/>
          </p:nvSpPr>
          <p:spPr bwMode="auto">
            <a:xfrm flipH="1" flipV="1">
              <a:off x="1827" y="2803"/>
              <a:ext cx="2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3" name="Line 1505"/>
            <p:cNvSpPr>
              <a:spLocks noChangeShapeType="1"/>
            </p:cNvSpPr>
            <p:nvPr/>
          </p:nvSpPr>
          <p:spPr bwMode="auto">
            <a:xfrm flipV="1">
              <a:off x="1827" y="2765"/>
              <a:ext cx="23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4" name="Freeform 1506"/>
            <p:cNvSpPr>
              <a:spLocks/>
            </p:cNvSpPr>
            <p:nvPr/>
          </p:nvSpPr>
          <p:spPr bwMode="auto">
            <a:xfrm>
              <a:off x="1858" y="2851"/>
              <a:ext cx="204" cy="209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213" y="416"/>
                </a:cxn>
                <a:cxn ang="0">
                  <a:pos x="407" y="147"/>
                </a:cxn>
                <a:cxn ang="0">
                  <a:pos x="194" y="0"/>
                </a:cxn>
                <a:cxn ang="0">
                  <a:pos x="0" y="293"/>
                </a:cxn>
              </a:cxnLst>
              <a:rect l="0" t="0" r="r" b="b"/>
              <a:pathLst>
                <a:path w="407" h="416">
                  <a:moveTo>
                    <a:pt x="0" y="293"/>
                  </a:moveTo>
                  <a:lnTo>
                    <a:pt x="213" y="416"/>
                  </a:lnTo>
                  <a:lnTo>
                    <a:pt x="407" y="147"/>
                  </a:lnTo>
                  <a:lnTo>
                    <a:pt x="194" y="0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5" name="Freeform 1507"/>
            <p:cNvSpPr>
              <a:spLocks/>
            </p:cNvSpPr>
            <p:nvPr/>
          </p:nvSpPr>
          <p:spPr bwMode="auto">
            <a:xfrm>
              <a:off x="1965" y="2925"/>
              <a:ext cx="206" cy="189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219" y="379"/>
                </a:cxn>
                <a:cxn ang="0">
                  <a:pos x="413" y="131"/>
                </a:cxn>
                <a:cxn ang="0">
                  <a:pos x="194" y="0"/>
                </a:cxn>
                <a:cxn ang="0">
                  <a:pos x="0" y="269"/>
                </a:cxn>
              </a:cxnLst>
              <a:rect l="0" t="0" r="r" b="b"/>
              <a:pathLst>
                <a:path w="413" h="379">
                  <a:moveTo>
                    <a:pt x="0" y="269"/>
                  </a:moveTo>
                  <a:lnTo>
                    <a:pt x="219" y="379"/>
                  </a:lnTo>
                  <a:lnTo>
                    <a:pt x="413" y="131"/>
                  </a:lnTo>
                  <a:lnTo>
                    <a:pt x="194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6" name="Freeform 1508"/>
            <p:cNvSpPr>
              <a:spLocks/>
            </p:cNvSpPr>
            <p:nvPr/>
          </p:nvSpPr>
          <p:spPr bwMode="auto">
            <a:xfrm>
              <a:off x="2074" y="2991"/>
              <a:ext cx="207" cy="155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19" y="311"/>
                </a:cxn>
                <a:cxn ang="0">
                  <a:pos x="413" y="33"/>
                </a:cxn>
                <a:cxn ang="0">
                  <a:pos x="194" y="0"/>
                </a:cxn>
                <a:cxn ang="0">
                  <a:pos x="0" y="248"/>
                </a:cxn>
              </a:cxnLst>
              <a:rect l="0" t="0" r="r" b="b"/>
              <a:pathLst>
                <a:path w="413" h="311">
                  <a:moveTo>
                    <a:pt x="0" y="248"/>
                  </a:moveTo>
                  <a:lnTo>
                    <a:pt x="219" y="311"/>
                  </a:lnTo>
                  <a:lnTo>
                    <a:pt x="413" y="33"/>
                  </a:lnTo>
                  <a:lnTo>
                    <a:pt x="194" y="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7" name="Freeform 1509"/>
            <p:cNvSpPr>
              <a:spLocks/>
            </p:cNvSpPr>
            <p:nvPr/>
          </p:nvSpPr>
          <p:spPr bwMode="auto">
            <a:xfrm>
              <a:off x="2184" y="3007"/>
              <a:ext cx="209" cy="17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4" y="339"/>
                </a:cxn>
                <a:cxn ang="0">
                  <a:pos x="418" y="27"/>
                </a:cxn>
                <a:cxn ang="0">
                  <a:pos x="194" y="0"/>
                </a:cxn>
                <a:cxn ang="0">
                  <a:pos x="0" y="278"/>
                </a:cxn>
              </a:cxnLst>
              <a:rect l="0" t="0" r="r" b="b"/>
              <a:pathLst>
                <a:path w="418" h="339">
                  <a:moveTo>
                    <a:pt x="0" y="278"/>
                  </a:moveTo>
                  <a:lnTo>
                    <a:pt x="224" y="339"/>
                  </a:lnTo>
                  <a:lnTo>
                    <a:pt x="418" y="27"/>
                  </a:lnTo>
                  <a:lnTo>
                    <a:pt x="194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8" name="Freeform 1510"/>
            <p:cNvSpPr>
              <a:spLocks/>
            </p:cNvSpPr>
            <p:nvPr/>
          </p:nvSpPr>
          <p:spPr bwMode="auto">
            <a:xfrm>
              <a:off x="2296" y="3020"/>
              <a:ext cx="211" cy="189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229" y="378"/>
                </a:cxn>
                <a:cxn ang="0">
                  <a:pos x="423" y="3"/>
                </a:cxn>
                <a:cxn ang="0">
                  <a:pos x="194" y="0"/>
                </a:cxn>
                <a:cxn ang="0">
                  <a:pos x="0" y="312"/>
                </a:cxn>
              </a:cxnLst>
              <a:rect l="0" t="0" r="r" b="b"/>
              <a:pathLst>
                <a:path w="423" h="378">
                  <a:moveTo>
                    <a:pt x="0" y="312"/>
                  </a:moveTo>
                  <a:lnTo>
                    <a:pt x="229" y="378"/>
                  </a:lnTo>
                  <a:lnTo>
                    <a:pt x="423" y="3"/>
                  </a:lnTo>
                  <a:lnTo>
                    <a:pt x="194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99" name="Freeform 1511"/>
            <p:cNvSpPr>
              <a:spLocks/>
            </p:cNvSpPr>
            <p:nvPr/>
          </p:nvSpPr>
          <p:spPr bwMode="auto">
            <a:xfrm>
              <a:off x="2410" y="3007"/>
              <a:ext cx="202" cy="202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0" y="405"/>
                </a:cxn>
                <a:cxn ang="0">
                  <a:pos x="194" y="30"/>
                </a:cxn>
                <a:cxn ang="0">
                  <a:pos x="378" y="0"/>
                </a:cxn>
                <a:cxn ang="0">
                  <a:pos x="403" y="15"/>
                </a:cxn>
                <a:cxn ang="0">
                  <a:pos x="0" y="405"/>
                </a:cxn>
              </a:cxnLst>
              <a:rect l="0" t="0" r="r" b="b"/>
              <a:pathLst>
                <a:path w="403" h="405">
                  <a:moveTo>
                    <a:pt x="0" y="405"/>
                  </a:moveTo>
                  <a:lnTo>
                    <a:pt x="0" y="405"/>
                  </a:lnTo>
                  <a:lnTo>
                    <a:pt x="194" y="30"/>
                  </a:lnTo>
                  <a:lnTo>
                    <a:pt x="378" y="0"/>
                  </a:lnTo>
                  <a:lnTo>
                    <a:pt x="403" y="1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0" name="Line 1512"/>
            <p:cNvSpPr>
              <a:spLocks noChangeShapeType="1"/>
            </p:cNvSpPr>
            <p:nvPr/>
          </p:nvSpPr>
          <p:spPr bwMode="auto">
            <a:xfrm flipV="1">
              <a:off x="2410" y="3022"/>
              <a:ext cx="97" cy="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1" name="Line 1513"/>
            <p:cNvSpPr>
              <a:spLocks noChangeShapeType="1"/>
            </p:cNvSpPr>
            <p:nvPr/>
          </p:nvSpPr>
          <p:spPr bwMode="auto">
            <a:xfrm flipV="1">
              <a:off x="2507" y="3007"/>
              <a:ext cx="9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2" name="Line 1514"/>
            <p:cNvSpPr>
              <a:spLocks noChangeShapeType="1"/>
            </p:cNvSpPr>
            <p:nvPr/>
          </p:nvSpPr>
          <p:spPr bwMode="auto">
            <a:xfrm>
              <a:off x="2600" y="3007"/>
              <a:ext cx="1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3" name="Freeform 1515"/>
            <p:cNvSpPr>
              <a:spLocks/>
            </p:cNvSpPr>
            <p:nvPr/>
          </p:nvSpPr>
          <p:spPr bwMode="auto">
            <a:xfrm>
              <a:off x="2600" y="3003"/>
              <a:ext cx="24" cy="12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0" y="8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25" y="23"/>
                </a:cxn>
              </a:cxnLst>
              <a:rect l="0" t="0" r="r" b="b"/>
              <a:pathLst>
                <a:path w="50" h="23">
                  <a:moveTo>
                    <a:pt x="25" y="23"/>
                  </a:moveTo>
                  <a:lnTo>
                    <a:pt x="0" y="8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4" name="Line 1516"/>
            <p:cNvSpPr>
              <a:spLocks noChangeShapeType="1"/>
            </p:cNvSpPr>
            <p:nvPr/>
          </p:nvSpPr>
          <p:spPr bwMode="auto">
            <a:xfrm flipH="1" flipV="1">
              <a:off x="2600" y="3007"/>
              <a:ext cx="1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5" name="Line 1517"/>
            <p:cNvSpPr>
              <a:spLocks noChangeShapeType="1"/>
            </p:cNvSpPr>
            <p:nvPr/>
          </p:nvSpPr>
          <p:spPr bwMode="auto">
            <a:xfrm flipV="1">
              <a:off x="2600" y="3003"/>
              <a:ext cx="2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6" name="Freeform 1518"/>
            <p:cNvSpPr>
              <a:spLocks/>
            </p:cNvSpPr>
            <p:nvPr/>
          </p:nvSpPr>
          <p:spPr bwMode="auto">
            <a:xfrm>
              <a:off x="2410" y="3015"/>
              <a:ext cx="208" cy="211"/>
            </a:xfrm>
            <a:custGeom>
              <a:avLst/>
              <a:gdLst/>
              <a:ahLst/>
              <a:cxnLst>
                <a:cxn ang="0">
                  <a:pos x="0" y="390"/>
                </a:cxn>
                <a:cxn ang="0">
                  <a:pos x="0" y="390"/>
                </a:cxn>
                <a:cxn ang="0">
                  <a:pos x="234" y="422"/>
                </a:cxn>
                <a:cxn ang="0">
                  <a:pos x="415" y="4"/>
                </a:cxn>
                <a:cxn ang="0">
                  <a:pos x="403" y="0"/>
                </a:cxn>
                <a:cxn ang="0">
                  <a:pos x="0" y="390"/>
                </a:cxn>
              </a:cxnLst>
              <a:rect l="0" t="0" r="r" b="b"/>
              <a:pathLst>
                <a:path w="415" h="422">
                  <a:moveTo>
                    <a:pt x="0" y="390"/>
                  </a:moveTo>
                  <a:lnTo>
                    <a:pt x="0" y="390"/>
                  </a:lnTo>
                  <a:lnTo>
                    <a:pt x="234" y="422"/>
                  </a:lnTo>
                  <a:lnTo>
                    <a:pt x="415" y="4"/>
                  </a:lnTo>
                  <a:lnTo>
                    <a:pt x="403" y="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7" name="Line 1519"/>
            <p:cNvSpPr>
              <a:spLocks noChangeShapeType="1"/>
            </p:cNvSpPr>
            <p:nvPr/>
          </p:nvSpPr>
          <p:spPr bwMode="auto">
            <a:xfrm>
              <a:off x="2410" y="3209"/>
              <a:ext cx="11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8" name="Line 1520"/>
            <p:cNvSpPr>
              <a:spLocks noChangeShapeType="1"/>
            </p:cNvSpPr>
            <p:nvPr/>
          </p:nvSpPr>
          <p:spPr bwMode="auto">
            <a:xfrm flipV="1">
              <a:off x="2528" y="3016"/>
              <a:ext cx="90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09" name="Line 1521"/>
            <p:cNvSpPr>
              <a:spLocks noChangeShapeType="1"/>
            </p:cNvSpPr>
            <p:nvPr/>
          </p:nvSpPr>
          <p:spPr bwMode="auto">
            <a:xfrm flipH="1" flipV="1">
              <a:off x="2612" y="301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0" name="Freeform 1522"/>
            <p:cNvSpPr>
              <a:spLocks/>
            </p:cNvSpPr>
            <p:nvPr/>
          </p:nvSpPr>
          <p:spPr bwMode="auto">
            <a:xfrm>
              <a:off x="2612" y="3003"/>
              <a:ext cx="12" cy="1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2" y="27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3"/>
                </a:cxn>
              </a:cxnLst>
              <a:rect l="0" t="0" r="r" b="b"/>
              <a:pathLst>
                <a:path w="25" h="27">
                  <a:moveTo>
                    <a:pt x="0" y="23"/>
                  </a:moveTo>
                  <a:lnTo>
                    <a:pt x="12" y="27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1" name="Line 1523"/>
            <p:cNvSpPr>
              <a:spLocks noChangeShapeType="1"/>
            </p:cNvSpPr>
            <p:nvPr/>
          </p:nvSpPr>
          <p:spPr bwMode="auto">
            <a:xfrm>
              <a:off x="2612" y="3015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2" name="Line 1524"/>
            <p:cNvSpPr>
              <a:spLocks noChangeShapeType="1"/>
            </p:cNvSpPr>
            <p:nvPr/>
          </p:nvSpPr>
          <p:spPr bwMode="auto">
            <a:xfrm flipV="1">
              <a:off x="2618" y="3003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3" name="Freeform 1525"/>
            <p:cNvSpPr>
              <a:spLocks/>
            </p:cNvSpPr>
            <p:nvPr/>
          </p:nvSpPr>
          <p:spPr bwMode="auto">
            <a:xfrm>
              <a:off x="2625" y="3018"/>
              <a:ext cx="118" cy="246"/>
            </a:xfrm>
            <a:custGeom>
              <a:avLst/>
              <a:gdLst/>
              <a:ahLst/>
              <a:cxnLst>
                <a:cxn ang="0">
                  <a:pos x="40" y="491"/>
                </a:cxn>
                <a:cxn ang="0">
                  <a:pos x="40" y="491"/>
                </a:cxn>
                <a:cxn ang="0">
                  <a:pos x="234" y="59"/>
                </a:cxn>
                <a:cxn ang="0">
                  <a:pos x="225" y="55"/>
                </a:cxn>
                <a:cxn ang="0">
                  <a:pos x="0" y="0"/>
                </a:cxn>
                <a:cxn ang="0">
                  <a:pos x="40" y="491"/>
                </a:cxn>
              </a:cxnLst>
              <a:rect l="0" t="0" r="r" b="b"/>
              <a:pathLst>
                <a:path w="234" h="491">
                  <a:moveTo>
                    <a:pt x="40" y="491"/>
                  </a:moveTo>
                  <a:lnTo>
                    <a:pt x="40" y="491"/>
                  </a:lnTo>
                  <a:lnTo>
                    <a:pt x="234" y="59"/>
                  </a:lnTo>
                  <a:lnTo>
                    <a:pt x="225" y="55"/>
                  </a:lnTo>
                  <a:lnTo>
                    <a:pt x="0" y="0"/>
                  </a:lnTo>
                  <a:lnTo>
                    <a:pt x="40" y="49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4" name="Line 1526"/>
            <p:cNvSpPr>
              <a:spLocks noChangeShapeType="1"/>
            </p:cNvSpPr>
            <p:nvPr/>
          </p:nvSpPr>
          <p:spPr bwMode="auto">
            <a:xfrm flipV="1">
              <a:off x="2646" y="3048"/>
              <a:ext cx="97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5" name="Line 1527"/>
            <p:cNvSpPr>
              <a:spLocks noChangeShapeType="1"/>
            </p:cNvSpPr>
            <p:nvPr/>
          </p:nvSpPr>
          <p:spPr bwMode="auto">
            <a:xfrm flipH="1" flipV="1">
              <a:off x="2738" y="3046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6" name="Line 1528"/>
            <p:cNvSpPr>
              <a:spLocks noChangeShapeType="1"/>
            </p:cNvSpPr>
            <p:nvPr/>
          </p:nvSpPr>
          <p:spPr bwMode="auto">
            <a:xfrm flipH="1" flipV="1">
              <a:off x="2625" y="3018"/>
              <a:ext cx="11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7" name="Freeform 1529"/>
            <p:cNvSpPr>
              <a:spLocks/>
            </p:cNvSpPr>
            <p:nvPr/>
          </p:nvSpPr>
          <p:spPr bwMode="auto">
            <a:xfrm>
              <a:off x="2624" y="3003"/>
              <a:ext cx="114" cy="43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227" y="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1"/>
                </a:cxn>
              </a:cxnLst>
              <a:rect l="0" t="0" r="r" b="b"/>
              <a:pathLst>
                <a:path w="227" h="86">
                  <a:moveTo>
                    <a:pt x="2" y="31"/>
                  </a:moveTo>
                  <a:lnTo>
                    <a:pt x="227" y="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8" name="Line 1530"/>
            <p:cNvSpPr>
              <a:spLocks noChangeShapeType="1"/>
            </p:cNvSpPr>
            <p:nvPr/>
          </p:nvSpPr>
          <p:spPr bwMode="auto">
            <a:xfrm>
              <a:off x="2625" y="3018"/>
              <a:ext cx="11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19" name="Line 1531"/>
            <p:cNvSpPr>
              <a:spLocks noChangeShapeType="1"/>
            </p:cNvSpPr>
            <p:nvPr/>
          </p:nvSpPr>
          <p:spPr bwMode="auto">
            <a:xfrm flipH="1" flipV="1">
              <a:off x="2624" y="3003"/>
              <a:ext cx="114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0" name="Freeform 1532"/>
            <p:cNvSpPr>
              <a:spLocks/>
            </p:cNvSpPr>
            <p:nvPr/>
          </p:nvSpPr>
          <p:spPr bwMode="auto">
            <a:xfrm>
              <a:off x="2528" y="3016"/>
              <a:ext cx="118" cy="248"/>
            </a:xfrm>
            <a:custGeom>
              <a:avLst/>
              <a:gdLst/>
              <a:ahLst/>
              <a:cxnLst>
                <a:cxn ang="0">
                  <a:pos x="236" y="495"/>
                </a:cxn>
                <a:cxn ang="0">
                  <a:pos x="236" y="495"/>
                </a:cxn>
                <a:cxn ang="0">
                  <a:pos x="0" y="418"/>
                </a:cxn>
                <a:cxn ang="0">
                  <a:pos x="181" y="0"/>
                </a:cxn>
                <a:cxn ang="0">
                  <a:pos x="196" y="4"/>
                </a:cxn>
                <a:cxn ang="0">
                  <a:pos x="236" y="495"/>
                </a:cxn>
              </a:cxnLst>
              <a:rect l="0" t="0" r="r" b="b"/>
              <a:pathLst>
                <a:path w="236" h="495">
                  <a:moveTo>
                    <a:pt x="236" y="495"/>
                  </a:moveTo>
                  <a:lnTo>
                    <a:pt x="236" y="495"/>
                  </a:lnTo>
                  <a:lnTo>
                    <a:pt x="0" y="418"/>
                  </a:lnTo>
                  <a:lnTo>
                    <a:pt x="181" y="0"/>
                  </a:lnTo>
                  <a:lnTo>
                    <a:pt x="196" y="4"/>
                  </a:lnTo>
                  <a:lnTo>
                    <a:pt x="236" y="495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1" name="Line 1533"/>
            <p:cNvSpPr>
              <a:spLocks noChangeShapeType="1"/>
            </p:cNvSpPr>
            <p:nvPr/>
          </p:nvSpPr>
          <p:spPr bwMode="auto">
            <a:xfrm flipH="1" flipV="1">
              <a:off x="2528" y="3226"/>
              <a:ext cx="118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2" name="Line 1534"/>
            <p:cNvSpPr>
              <a:spLocks noChangeShapeType="1"/>
            </p:cNvSpPr>
            <p:nvPr/>
          </p:nvSpPr>
          <p:spPr bwMode="auto">
            <a:xfrm flipV="1">
              <a:off x="2528" y="3016"/>
              <a:ext cx="90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3" name="Line 1535"/>
            <p:cNvSpPr>
              <a:spLocks noChangeShapeType="1"/>
            </p:cNvSpPr>
            <p:nvPr/>
          </p:nvSpPr>
          <p:spPr bwMode="auto">
            <a:xfrm>
              <a:off x="2618" y="3016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4" name="Freeform 1536"/>
            <p:cNvSpPr>
              <a:spLocks/>
            </p:cNvSpPr>
            <p:nvPr/>
          </p:nvSpPr>
          <p:spPr bwMode="auto">
            <a:xfrm>
              <a:off x="2618" y="3003"/>
              <a:ext cx="7" cy="1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0" y="2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5" y="31"/>
                </a:cxn>
              </a:cxnLst>
              <a:rect l="0" t="0" r="r" b="b"/>
              <a:pathLst>
                <a:path w="15" h="31">
                  <a:moveTo>
                    <a:pt x="15" y="31"/>
                  </a:moveTo>
                  <a:lnTo>
                    <a:pt x="0" y="2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5" name="Line 1537"/>
            <p:cNvSpPr>
              <a:spLocks noChangeShapeType="1"/>
            </p:cNvSpPr>
            <p:nvPr/>
          </p:nvSpPr>
          <p:spPr bwMode="auto">
            <a:xfrm flipH="1" flipV="1">
              <a:off x="2618" y="3016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6" name="Line 1538"/>
            <p:cNvSpPr>
              <a:spLocks noChangeShapeType="1"/>
            </p:cNvSpPr>
            <p:nvPr/>
          </p:nvSpPr>
          <p:spPr bwMode="auto">
            <a:xfrm flipV="1">
              <a:off x="2618" y="3003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7" name="Freeform 1539"/>
            <p:cNvSpPr>
              <a:spLocks/>
            </p:cNvSpPr>
            <p:nvPr/>
          </p:nvSpPr>
          <p:spPr bwMode="auto">
            <a:xfrm>
              <a:off x="2646" y="3047"/>
              <a:ext cx="142" cy="217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0" y="434"/>
                </a:cxn>
                <a:cxn ang="0">
                  <a:pos x="194" y="2"/>
                </a:cxn>
                <a:cxn ang="0">
                  <a:pos x="196" y="0"/>
                </a:cxn>
                <a:cxn ang="0">
                  <a:pos x="284" y="73"/>
                </a:cxn>
                <a:cxn ang="0">
                  <a:pos x="0" y="434"/>
                </a:cxn>
              </a:cxnLst>
              <a:rect l="0" t="0" r="r" b="b"/>
              <a:pathLst>
                <a:path w="284" h="434">
                  <a:moveTo>
                    <a:pt x="0" y="434"/>
                  </a:moveTo>
                  <a:lnTo>
                    <a:pt x="0" y="434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284" y="73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8" name="Line 1540"/>
            <p:cNvSpPr>
              <a:spLocks noChangeShapeType="1"/>
            </p:cNvSpPr>
            <p:nvPr/>
          </p:nvSpPr>
          <p:spPr bwMode="auto">
            <a:xfrm flipV="1">
              <a:off x="2646" y="3048"/>
              <a:ext cx="97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29" name="Line 1541"/>
            <p:cNvSpPr>
              <a:spLocks noChangeShapeType="1"/>
            </p:cNvSpPr>
            <p:nvPr/>
          </p:nvSpPr>
          <p:spPr bwMode="auto">
            <a:xfrm flipV="1">
              <a:off x="2743" y="3047"/>
              <a:ext cx="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0" name="Line 1542"/>
            <p:cNvSpPr>
              <a:spLocks noChangeShapeType="1"/>
            </p:cNvSpPr>
            <p:nvPr/>
          </p:nvSpPr>
          <p:spPr bwMode="auto">
            <a:xfrm>
              <a:off x="2744" y="3047"/>
              <a:ext cx="44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1" name="Freeform 1543"/>
            <p:cNvSpPr>
              <a:spLocks/>
            </p:cNvSpPr>
            <p:nvPr/>
          </p:nvSpPr>
          <p:spPr bwMode="auto">
            <a:xfrm>
              <a:off x="2744" y="2987"/>
              <a:ext cx="120" cy="97"/>
            </a:xfrm>
            <a:custGeom>
              <a:avLst/>
              <a:gdLst/>
              <a:ahLst/>
              <a:cxnLst>
                <a:cxn ang="0">
                  <a:pos x="88" y="194"/>
                </a:cxn>
                <a:cxn ang="0">
                  <a:pos x="0" y="121"/>
                </a:cxn>
                <a:cxn ang="0">
                  <a:pos x="242" y="0"/>
                </a:cxn>
                <a:cxn ang="0">
                  <a:pos x="242" y="0"/>
                </a:cxn>
                <a:cxn ang="0">
                  <a:pos x="88" y="194"/>
                </a:cxn>
              </a:cxnLst>
              <a:rect l="0" t="0" r="r" b="b"/>
              <a:pathLst>
                <a:path w="242" h="194">
                  <a:moveTo>
                    <a:pt x="88" y="194"/>
                  </a:moveTo>
                  <a:lnTo>
                    <a:pt x="0" y="12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88" y="19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2" name="Line 1544"/>
            <p:cNvSpPr>
              <a:spLocks noChangeShapeType="1"/>
            </p:cNvSpPr>
            <p:nvPr/>
          </p:nvSpPr>
          <p:spPr bwMode="auto">
            <a:xfrm flipH="1" flipV="1">
              <a:off x="2744" y="3047"/>
              <a:ext cx="44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3" name="Line 1545"/>
            <p:cNvSpPr>
              <a:spLocks noChangeShapeType="1"/>
            </p:cNvSpPr>
            <p:nvPr/>
          </p:nvSpPr>
          <p:spPr bwMode="auto">
            <a:xfrm flipV="1">
              <a:off x="2744" y="2987"/>
              <a:ext cx="12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4" name="Freeform 1546"/>
            <p:cNvSpPr>
              <a:spLocks/>
            </p:cNvSpPr>
            <p:nvPr/>
          </p:nvSpPr>
          <p:spPr bwMode="auto">
            <a:xfrm>
              <a:off x="2646" y="3084"/>
              <a:ext cx="182" cy="202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0" y="361"/>
                </a:cxn>
                <a:cxn ang="0">
                  <a:pos x="242" y="405"/>
                </a:cxn>
                <a:cxn ang="0">
                  <a:pos x="365" y="27"/>
                </a:cxn>
                <a:cxn ang="0">
                  <a:pos x="284" y="0"/>
                </a:cxn>
                <a:cxn ang="0">
                  <a:pos x="0" y="361"/>
                </a:cxn>
              </a:cxnLst>
              <a:rect l="0" t="0" r="r" b="b"/>
              <a:pathLst>
                <a:path w="365" h="405">
                  <a:moveTo>
                    <a:pt x="0" y="361"/>
                  </a:moveTo>
                  <a:lnTo>
                    <a:pt x="0" y="361"/>
                  </a:lnTo>
                  <a:lnTo>
                    <a:pt x="242" y="405"/>
                  </a:lnTo>
                  <a:lnTo>
                    <a:pt x="365" y="27"/>
                  </a:lnTo>
                  <a:lnTo>
                    <a:pt x="284" y="0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5" name="Line 1547"/>
            <p:cNvSpPr>
              <a:spLocks noChangeShapeType="1"/>
            </p:cNvSpPr>
            <p:nvPr/>
          </p:nvSpPr>
          <p:spPr bwMode="auto">
            <a:xfrm>
              <a:off x="2646" y="3264"/>
              <a:ext cx="12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6" name="Line 1548"/>
            <p:cNvSpPr>
              <a:spLocks noChangeShapeType="1"/>
            </p:cNvSpPr>
            <p:nvPr/>
          </p:nvSpPr>
          <p:spPr bwMode="auto">
            <a:xfrm flipV="1">
              <a:off x="2767" y="3097"/>
              <a:ext cx="61" cy="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7" name="Line 1549"/>
            <p:cNvSpPr>
              <a:spLocks noChangeShapeType="1"/>
            </p:cNvSpPr>
            <p:nvPr/>
          </p:nvSpPr>
          <p:spPr bwMode="auto">
            <a:xfrm flipH="1" flipV="1">
              <a:off x="2788" y="3084"/>
              <a:ext cx="4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8" name="Freeform 1550"/>
            <p:cNvSpPr>
              <a:spLocks/>
            </p:cNvSpPr>
            <p:nvPr/>
          </p:nvSpPr>
          <p:spPr bwMode="auto">
            <a:xfrm>
              <a:off x="2788" y="2987"/>
              <a:ext cx="76" cy="110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81" y="221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0" y="194"/>
                </a:cxn>
              </a:cxnLst>
              <a:rect l="0" t="0" r="r" b="b"/>
              <a:pathLst>
                <a:path w="154" h="221">
                  <a:moveTo>
                    <a:pt x="0" y="194"/>
                  </a:moveTo>
                  <a:lnTo>
                    <a:pt x="81" y="22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39" name="Line 1551"/>
            <p:cNvSpPr>
              <a:spLocks noChangeShapeType="1"/>
            </p:cNvSpPr>
            <p:nvPr/>
          </p:nvSpPr>
          <p:spPr bwMode="auto">
            <a:xfrm>
              <a:off x="2788" y="3084"/>
              <a:ext cx="40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0" name="Line 1552"/>
            <p:cNvSpPr>
              <a:spLocks noChangeShapeType="1"/>
            </p:cNvSpPr>
            <p:nvPr/>
          </p:nvSpPr>
          <p:spPr bwMode="auto">
            <a:xfrm flipV="1">
              <a:off x="2828" y="2987"/>
              <a:ext cx="36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1" name="Freeform 1553"/>
            <p:cNvSpPr>
              <a:spLocks/>
            </p:cNvSpPr>
            <p:nvPr/>
          </p:nvSpPr>
          <p:spPr bwMode="auto">
            <a:xfrm>
              <a:off x="2874" y="3111"/>
              <a:ext cx="105" cy="207"/>
            </a:xfrm>
            <a:custGeom>
              <a:avLst/>
              <a:gdLst/>
              <a:ahLst/>
              <a:cxnLst>
                <a:cxn ang="0">
                  <a:pos x="31" y="415"/>
                </a:cxn>
                <a:cxn ang="0">
                  <a:pos x="31" y="415"/>
                </a:cxn>
                <a:cxn ang="0">
                  <a:pos x="209" y="17"/>
                </a:cxn>
                <a:cxn ang="0">
                  <a:pos x="0" y="0"/>
                </a:cxn>
                <a:cxn ang="0">
                  <a:pos x="31" y="415"/>
                </a:cxn>
              </a:cxnLst>
              <a:rect l="0" t="0" r="r" b="b"/>
              <a:pathLst>
                <a:path w="209" h="415">
                  <a:moveTo>
                    <a:pt x="31" y="415"/>
                  </a:moveTo>
                  <a:lnTo>
                    <a:pt x="31" y="415"/>
                  </a:lnTo>
                  <a:lnTo>
                    <a:pt x="209" y="17"/>
                  </a:lnTo>
                  <a:lnTo>
                    <a:pt x="0" y="0"/>
                  </a:lnTo>
                  <a:lnTo>
                    <a:pt x="31" y="415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2" name="Line 1554"/>
            <p:cNvSpPr>
              <a:spLocks noChangeShapeType="1"/>
            </p:cNvSpPr>
            <p:nvPr/>
          </p:nvSpPr>
          <p:spPr bwMode="auto">
            <a:xfrm flipV="1">
              <a:off x="2889" y="3119"/>
              <a:ext cx="90" cy="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3" name="Line 1555"/>
            <p:cNvSpPr>
              <a:spLocks noChangeShapeType="1"/>
            </p:cNvSpPr>
            <p:nvPr/>
          </p:nvSpPr>
          <p:spPr bwMode="auto">
            <a:xfrm flipH="1" flipV="1">
              <a:off x="2874" y="3111"/>
              <a:ext cx="10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4" name="Freeform 1556"/>
            <p:cNvSpPr>
              <a:spLocks/>
            </p:cNvSpPr>
            <p:nvPr/>
          </p:nvSpPr>
          <p:spPr bwMode="auto">
            <a:xfrm>
              <a:off x="2864" y="2987"/>
              <a:ext cx="122" cy="132"/>
            </a:xfrm>
            <a:custGeom>
              <a:avLst/>
              <a:gdLst/>
              <a:ahLst/>
              <a:cxnLst>
                <a:cxn ang="0">
                  <a:pos x="19" y="248"/>
                </a:cxn>
                <a:cxn ang="0">
                  <a:pos x="228" y="265"/>
                </a:cxn>
                <a:cxn ang="0">
                  <a:pos x="244" y="23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9" y="248"/>
                </a:cxn>
              </a:cxnLst>
              <a:rect l="0" t="0" r="r" b="b"/>
              <a:pathLst>
                <a:path w="244" h="265">
                  <a:moveTo>
                    <a:pt x="19" y="248"/>
                  </a:moveTo>
                  <a:lnTo>
                    <a:pt x="228" y="265"/>
                  </a:lnTo>
                  <a:lnTo>
                    <a:pt x="244" y="2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248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5" name="Line 1557"/>
            <p:cNvSpPr>
              <a:spLocks noChangeShapeType="1"/>
            </p:cNvSpPr>
            <p:nvPr/>
          </p:nvSpPr>
          <p:spPr bwMode="auto">
            <a:xfrm>
              <a:off x="2874" y="3111"/>
              <a:ext cx="10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6" name="Line 1558"/>
            <p:cNvSpPr>
              <a:spLocks noChangeShapeType="1"/>
            </p:cNvSpPr>
            <p:nvPr/>
          </p:nvSpPr>
          <p:spPr bwMode="auto">
            <a:xfrm flipV="1">
              <a:off x="2979" y="3103"/>
              <a:ext cx="7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7" name="Line 1559"/>
            <p:cNvSpPr>
              <a:spLocks noChangeShapeType="1"/>
            </p:cNvSpPr>
            <p:nvPr/>
          </p:nvSpPr>
          <p:spPr bwMode="auto">
            <a:xfrm flipH="1" flipV="1">
              <a:off x="2864" y="2987"/>
              <a:ext cx="122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8" name="Freeform 1560"/>
            <p:cNvSpPr>
              <a:spLocks/>
            </p:cNvSpPr>
            <p:nvPr/>
          </p:nvSpPr>
          <p:spPr bwMode="auto">
            <a:xfrm>
              <a:off x="2767" y="3097"/>
              <a:ext cx="122" cy="221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0" y="378"/>
                </a:cxn>
                <a:cxn ang="0">
                  <a:pos x="246" y="442"/>
                </a:cxn>
                <a:cxn ang="0">
                  <a:pos x="215" y="27"/>
                </a:cxn>
                <a:cxn ang="0">
                  <a:pos x="123" y="0"/>
                </a:cxn>
                <a:cxn ang="0">
                  <a:pos x="0" y="378"/>
                </a:cxn>
              </a:cxnLst>
              <a:rect l="0" t="0" r="r" b="b"/>
              <a:pathLst>
                <a:path w="246" h="442">
                  <a:moveTo>
                    <a:pt x="0" y="378"/>
                  </a:moveTo>
                  <a:lnTo>
                    <a:pt x="0" y="378"/>
                  </a:lnTo>
                  <a:lnTo>
                    <a:pt x="246" y="442"/>
                  </a:lnTo>
                  <a:lnTo>
                    <a:pt x="215" y="27"/>
                  </a:lnTo>
                  <a:lnTo>
                    <a:pt x="123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49" name="Line 1561"/>
            <p:cNvSpPr>
              <a:spLocks noChangeShapeType="1"/>
            </p:cNvSpPr>
            <p:nvPr/>
          </p:nvSpPr>
          <p:spPr bwMode="auto">
            <a:xfrm>
              <a:off x="2767" y="3286"/>
              <a:ext cx="122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0" name="Line 1562"/>
            <p:cNvSpPr>
              <a:spLocks noChangeShapeType="1"/>
            </p:cNvSpPr>
            <p:nvPr/>
          </p:nvSpPr>
          <p:spPr bwMode="auto">
            <a:xfrm flipH="1" flipV="1">
              <a:off x="2828" y="3097"/>
              <a:ext cx="4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1" name="Line 1563"/>
            <p:cNvSpPr>
              <a:spLocks noChangeShapeType="1"/>
            </p:cNvSpPr>
            <p:nvPr/>
          </p:nvSpPr>
          <p:spPr bwMode="auto">
            <a:xfrm flipH="1">
              <a:off x="2767" y="3097"/>
              <a:ext cx="61" cy="1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2" name="Freeform 1564"/>
            <p:cNvSpPr>
              <a:spLocks/>
            </p:cNvSpPr>
            <p:nvPr/>
          </p:nvSpPr>
          <p:spPr bwMode="auto">
            <a:xfrm>
              <a:off x="2828" y="2987"/>
              <a:ext cx="46" cy="124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92" y="248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0" y="221"/>
                </a:cxn>
              </a:cxnLst>
              <a:rect l="0" t="0" r="r" b="b"/>
              <a:pathLst>
                <a:path w="92" h="248">
                  <a:moveTo>
                    <a:pt x="0" y="221"/>
                  </a:moveTo>
                  <a:lnTo>
                    <a:pt x="92" y="248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3" name="Line 1565"/>
            <p:cNvSpPr>
              <a:spLocks noChangeShapeType="1"/>
            </p:cNvSpPr>
            <p:nvPr/>
          </p:nvSpPr>
          <p:spPr bwMode="auto">
            <a:xfrm>
              <a:off x="2828" y="3097"/>
              <a:ext cx="4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4" name="Line 1566"/>
            <p:cNvSpPr>
              <a:spLocks noChangeShapeType="1"/>
            </p:cNvSpPr>
            <p:nvPr/>
          </p:nvSpPr>
          <p:spPr bwMode="auto">
            <a:xfrm flipH="1">
              <a:off x="2828" y="2987"/>
              <a:ext cx="36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5" name="Freeform 1567"/>
            <p:cNvSpPr>
              <a:spLocks/>
            </p:cNvSpPr>
            <p:nvPr/>
          </p:nvSpPr>
          <p:spPr bwMode="auto">
            <a:xfrm>
              <a:off x="2988" y="3120"/>
              <a:ext cx="121" cy="279"/>
            </a:xfrm>
            <a:custGeom>
              <a:avLst/>
              <a:gdLst/>
              <a:ahLst/>
              <a:cxnLst>
                <a:cxn ang="0">
                  <a:pos x="50" y="559"/>
                </a:cxn>
                <a:cxn ang="0">
                  <a:pos x="50" y="559"/>
                </a:cxn>
                <a:cxn ang="0">
                  <a:pos x="242" y="292"/>
                </a:cxn>
                <a:cxn ang="0">
                  <a:pos x="23" y="0"/>
                </a:cxn>
                <a:cxn ang="0">
                  <a:pos x="0" y="2"/>
                </a:cxn>
                <a:cxn ang="0">
                  <a:pos x="50" y="559"/>
                </a:cxn>
              </a:cxnLst>
              <a:rect l="0" t="0" r="r" b="b"/>
              <a:pathLst>
                <a:path w="242" h="559">
                  <a:moveTo>
                    <a:pt x="50" y="559"/>
                  </a:moveTo>
                  <a:lnTo>
                    <a:pt x="50" y="559"/>
                  </a:lnTo>
                  <a:lnTo>
                    <a:pt x="242" y="292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0" y="559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6" name="Line 1568"/>
            <p:cNvSpPr>
              <a:spLocks noChangeShapeType="1"/>
            </p:cNvSpPr>
            <p:nvPr/>
          </p:nvSpPr>
          <p:spPr bwMode="auto">
            <a:xfrm flipV="1">
              <a:off x="3013" y="3266"/>
              <a:ext cx="96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7" name="Line 1569"/>
            <p:cNvSpPr>
              <a:spLocks noChangeShapeType="1"/>
            </p:cNvSpPr>
            <p:nvPr/>
          </p:nvSpPr>
          <p:spPr bwMode="auto">
            <a:xfrm flipH="1" flipV="1">
              <a:off x="3000" y="3120"/>
              <a:ext cx="109" cy="1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8" name="Line 1570"/>
            <p:cNvSpPr>
              <a:spLocks noChangeShapeType="1"/>
            </p:cNvSpPr>
            <p:nvPr/>
          </p:nvSpPr>
          <p:spPr bwMode="auto">
            <a:xfrm flipH="1">
              <a:off x="2988" y="312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9" name="Freeform 1571"/>
            <p:cNvSpPr>
              <a:spLocks/>
            </p:cNvSpPr>
            <p:nvPr/>
          </p:nvSpPr>
          <p:spPr bwMode="auto">
            <a:xfrm>
              <a:off x="2986" y="3103"/>
              <a:ext cx="14" cy="18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27" y="3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6"/>
                </a:cxn>
              </a:cxnLst>
              <a:rect l="0" t="0" r="r" b="b"/>
              <a:pathLst>
                <a:path w="27" h="36">
                  <a:moveTo>
                    <a:pt x="4" y="36"/>
                  </a:moveTo>
                  <a:lnTo>
                    <a:pt x="27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0" name="Line 1572"/>
            <p:cNvSpPr>
              <a:spLocks noChangeShapeType="1"/>
            </p:cNvSpPr>
            <p:nvPr/>
          </p:nvSpPr>
          <p:spPr bwMode="auto">
            <a:xfrm flipV="1">
              <a:off x="2988" y="3120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1" name="Line 1573"/>
            <p:cNvSpPr>
              <a:spLocks noChangeShapeType="1"/>
            </p:cNvSpPr>
            <p:nvPr/>
          </p:nvSpPr>
          <p:spPr bwMode="auto">
            <a:xfrm flipH="1" flipV="1">
              <a:off x="2986" y="3103"/>
              <a:ext cx="1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2" name="Freeform 1574"/>
            <p:cNvSpPr>
              <a:spLocks/>
            </p:cNvSpPr>
            <p:nvPr/>
          </p:nvSpPr>
          <p:spPr bwMode="auto">
            <a:xfrm>
              <a:off x="2889" y="3119"/>
              <a:ext cx="124" cy="280"/>
            </a:xfrm>
            <a:custGeom>
              <a:avLst/>
              <a:gdLst/>
              <a:ahLst/>
              <a:cxnLst>
                <a:cxn ang="0">
                  <a:pos x="248" y="561"/>
                </a:cxn>
                <a:cxn ang="0">
                  <a:pos x="248" y="561"/>
                </a:cxn>
                <a:cxn ang="0">
                  <a:pos x="0" y="398"/>
                </a:cxn>
                <a:cxn ang="0">
                  <a:pos x="178" y="0"/>
                </a:cxn>
                <a:cxn ang="0">
                  <a:pos x="198" y="4"/>
                </a:cxn>
                <a:cxn ang="0">
                  <a:pos x="248" y="561"/>
                </a:cxn>
              </a:cxnLst>
              <a:rect l="0" t="0" r="r" b="b"/>
              <a:pathLst>
                <a:path w="248" h="561">
                  <a:moveTo>
                    <a:pt x="248" y="561"/>
                  </a:moveTo>
                  <a:lnTo>
                    <a:pt x="248" y="561"/>
                  </a:lnTo>
                  <a:lnTo>
                    <a:pt x="0" y="398"/>
                  </a:lnTo>
                  <a:lnTo>
                    <a:pt x="178" y="0"/>
                  </a:lnTo>
                  <a:lnTo>
                    <a:pt x="198" y="4"/>
                  </a:lnTo>
                  <a:lnTo>
                    <a:pt x="248" y="56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3" name="Line 1575"/>
            <p:cNvSpPr>
              <a:spLocks noChangeShapeType="1"/>
            </p:cNvSpPr>
            <p:nvPr/>
          </p:nvSpPr>
          <p:spPr bwMode="auto">
            <a:xfrm flipH="1" flipV="1">
              <a:off x="2889" y="3318"/>
              <a:ext cx="124" cy="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4" name="Line 1576"/>
            <p:cNvSpPr>
              <a:spLocks noChangeShapeType="1"/>
            </p:cNvSpPr>
            <p:nvPr/>
          </p:nvSpPr>
          <p:spPr bwMode="auto">
            <a:xfrm flipV="1">
              <a:off x="2889" y="3119"/>
              <a:ext cx="90" cy="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5" name="Line 1577"/>
            <p:cNvSpPr>
              <a:spLocks noChangeShapeType="1"/>
            </p:cNvSpPr>
            <p:nvPr/>
          </p:nvSpPr>
          <p:spPr bwMode="auto">
            <a:xfrm>
              <a:off x="2979" y="3119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6" name="Freeform 1578"/>
            <p:cNvSpPr>
              <a:spLocks/>
            </p:cNvSpPr>
            <p:nvPr/>
          </p:nvSpPr>
          <p:spPr bwMode="auto">
            <a:xfrm>
              <a:off x="2979" y="3103"/>
              <a:ext cx="9" cy="18"/>
            </a:xfrm>
            <a:custGeom>
              <a:avLst/>
              <a:gdLst/>
              <a:ahLst/>
              <a:cxnLst>
                <a:cxn ang="0">
                  <a:pos x="20" y="36"/>
                </a:cxn>
                <a:cxn ang="0">
                  <a:pos x="0" y="3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36"/>
                </a:cxn>
              </a:cxnLst>
              <a:rect l="0" t="0" r="r" b="b"/>
              <a:pathLst>
                <a:path w="20" h="36">
                  <a:moveTo>
                    <a:pt x="20" y="36"/>
                  </a:moveTo>
                  <a:lnTo>
                    <a:pt x="0" y="3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7" name="Line 1579"/>
            <p:cNvSpPr>
              <a:spLocks noChangeShapeType="1"/>
            </p:cNvSpPr>
            <p:nvPr/>
          </p:nvSpPr>
          <p:spPr bwMode="auto">
            <a:xfrm flipH="1" flipV="1">
              <a:off x="2979" y="3119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8" name="Line 1580"/>
            <p:cNvSpPr>
              <a:spLocks noChangeShapeType="1"/>
            </p:cNvSpPr>
            <p:nvPr/>
          </p:nvSpPr>
          <p:spPr bwMode="auto">
            <a:xfrm flipV="1">
              <a:off x="2979" y="3103"/>
              <a:ext cx="7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69" name="Freeform 1581"/>
            <p:cNvSpPr>
              <a:spLocks/>
            </p:cNvSpPr>
            <p:nvPr/>
          </p:nvSpPr>
          <p:spPr bwMode="auto">
            <a:xfrm>
              <a:off x="1344" y="2679"/>
              <a:ext cx="101" cy="6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" y="0"/>
                </a:cxn>
                <a:cxn ang="0">
                  <a:pos x="201" y="40"/>
                </a:cxn>
                <a:cxn ang="0">
                  <a:pos x="0" y="134"/>
                </a:cxn>
                <a:cxn ang="0">
                  <a:pos x="0" y="134"/>
                </a:cxn>
              </a:cxnLst>
              <a:rect l="0" t="0" r="r" b="b"/>
              <a:pathLst>
                <a:path w="201" h="134">
                  <a:moveTo>
                    <a:pt x="0" y="134"/>
                  </a:moveTo>
                  <a:lnTo>
                    <a:pt x="6" y="0"/>
                  </a:lnTo>
                  <a:lnTo>
                    <a:pt x="201" y="40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0" name="Freeform 1582"/>
            <p:cNvSpPr>
              <a:spLocks/>
            </p:cNvSpPr>
            <p:nvPr/>
          </p:nvSpPr>
          <p:spPr bwMode="auto">
            <a:xfrm>
              <a:off x="1344" y="2679"/>
              <a:ext cx="101" cy="6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5" y="21"/>
                </a:cxn>
                <a:cxn ang="0">
                  <a:pos x="3" y="0"/>
                </a:cxn>
              </a:cxnLst>
              <a:rect l="0" t="0" r="r" b="b"/>
              <a:pathLst>
                <a:path w="105" h="70">
                  <a:moveTo>
                    <a:pt x="0" y="70"/>
                  </a:moveTo>
                  <a:lnTo>
                    <a:pt x="105" y="21"/>
                  </a:lnTo>
                  <a:lnTo>
                    <a:pt x="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1" name="Freeform 1583"/>
            <p:cNvSpPr>
              <a:spLocks/>
            </p:cNvSpPr>
            <p:nvPr/>
          </p:nvSpPr>
          <p:spPr bwMode="auto">
            <a:xfrm>
              <a:off x="1246" y="2744"/>
              <a:ext cx="13" cy="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27" y="17"/>
                </a:cxn>
                <a:cxn ang="0">
                  <a:pos x="25" y="0"/>
                </a:cxn>
                <a:cxn ang="0">
                  <a:pos x="0" y="19"/>
                </a:cxn>
              </a:cxnLst>
              <a:rect l="0" t="0" r="r" b="b"/>
              <a:pathLst>
                <a:path w="27" h="19">
                  <a:moveTo>
                    <a:pt x="0" y="19"/>
                  </a:moveTo>
                  <a:lnTo>
                    <a:pt x="0" y="19"/>
                  </a:lnTo>
                  <a:lnTo>
                    <a:pt x="27" y="17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2" name="Line 1584"/>
            <p:cNvSpPr>
              <a:spLocks noChangeShapeType="1"/>
            </p:cNvSpPr>
            <p:nvPr/>
          </p:nvSpPr>
          <p:spPr bwMode="auto">
            <a:xfrm flipV="1">
              <a:off x="1246" y="2752"/>
              <a:ext cx="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3" name="Line 1585"/>
            <p:cNvSpPr>
              <a:spLocks noChangeShapeType="1"/>
            </p:cNvSpPr>
            <p:nvPr/>
          </p:nvSpPr>
          <p:spPr bwMode="auto">
            <a:xfrm flipH="1" flipV="1">
              <a:off x="1258" y="274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4" name="Line 1586"/>
            <p:cNvSpPr>
              <a:spLocks noChangeShapeType="1"/>
            </p:cNvSpPr>
            <p:nvPr/>
          </p:nvSpPr>
          <p:spPr bwMode="auto">
            <a:xfrm flipH="1">
              <a:off x="1246" y="2744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5" name="Freeform 1587"/>
            <p:cNvSpPr>
              <a:spLocks/>
            </p:cNvSpPr>
            <p:nvPr/>
          </p:nvSpPr>
          <p:spPr bwMode="auto">
            <a:xfrm>
              <a:off x="1258" y="2679"/>
              <a:ext cx="89" cy="7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2" y="148"/>
                </a:cxn>
                <a:cxn ang="0">
                  <a:pos x="171" y="134"/>
                </a:cxn>
                <a:cxn ang="0">
                  <a:pos x="177" y="0"/>
                </a:cxn>
                <a:cxn ang="0">
                  <a:pos x="177" y="0"/>
                </a:cxn>
                <a:cxn ang="0">
                  <a:pos x="0" y="131"/>
                </a:cxn>
              </a:cxnLst>
              <a:rect l="0" t="0" r="r" b="b"/>
              <a:pathLst>
                <a:path w="177" h="148">
                  <a:moveTo>
                    <a:pt x="0" y="131"/>
                  </a:moveTo>
                  <a:lnTo>
                    <a:pt x="2" y="148"/>
                  </a:lnTo>
                  <a:lnTo>
                    <a:pt x="171" y="134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6" name="Line 1588"/>
            <p:cNvSpPr>
              <a:spLocks noChangeShapeType="1"/>
            </p:cNvSpPr>
            <p:nvPr/>
          </p:nvSpPr>
          <p:spPr bwMode="auto">
            <a:xfrm>
              <a:off x="1258" y="274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7" name="Line 1589"/>
            <p:cNvSpPr>
              <a:spLocks noChangeShapeType="1"/>
            </p:cNvSpPr>
            <p:nvPr/>
          </p:nvSpPr>
          <p:spPr bwMode="auto">
            <a:xfrm flipV="1">
              <a:off x="1259" y="2746"/>
              <a:ext cx="8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8" name="Line 1590"/>
            <p:cNvSpPr>
              <a:spLocks noChangeShapeType="1"/>
            </p:cNvSpPr>
            <p:nvPr/>
          </p:nvSpPr>
          <p:spPr bwMode="auto">
            <a:xfrm flipH="1">
              <a:off x="1258" y="2679"/>
              <a:ext cx="89" cy="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79" name="Freeform 1591"/>
            <p:cNvSpPr>
              <a:spLocks/>
            </p:cNvSpPr>
            <p:nvPr/>
          </p:nvSpPr>
          <p:spPr bwMode="auto">
            <a:xfrm>
              <a:off x="1344" y="2699"/>
              <a:ext cx="202" cy="103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201" y="208"/>
                </a:cxn>
                <a:cxn ang="0">
                  <a:pos x="403" y="114"/>
                </a:cxn>
                <a:cxn ang="0">
                  <a:pos x="201" y="0"/>
                </a:cxn>
                <a:cxn ang="0">
                  <a:pos x="0" y="94"/>
                </a:cxn>
              </a:cxnLst>
              <a:rect l="0" t="0" r="r" b="b"/>
              <a:pathLst>
                <a:path w="403" h="208">
                  <a:moveTo>
                    <a:pt x="0" y="94"/>
                  </a:moveTo>
                  <a:lnTo>
                    <a:pt x="201" y="208"/>
                  </a:lnTo>
                  <a:lnTo>
                    <a:pt x="403" y="114"/>
                  </a:lnTo>
                  <a:lnTo>
                    <a:pt x="201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0" name="Freeform 1592"/>
            <p:cNvSpPr>
              <a:spLocks/>
            </p:cNvSpPr>
            <p:nvPr/>
          </p:nvSpPr>
          <p:spPr bwMode="auto">
            <a:xfrm>
              <a:off x="1546" y="2780"/>
              <a:ext cx="102" cy="106"/>
            </a:xfrm>
            <a:custGeom>
              <a:avLst/>
              <a:gdLst/>
              <a:ahLst/>
              <a:cxnLst>
                <a:cxn ang="0">
                  <a:pos x="2" y="211"/>
                </a:cxn>
                <a:cxn ang="0">
                  <a:pos x="2" y="211"/>
                </a:cxn>
                <a:cxn ang="0">
                  <a:pos x="203" y="117"/>
                </a:cxn>
                <a:cxn ang="0">
                  <a:pos x="58" y="0"/>
                </a:cxn>
                <a:cxn ang="0">
                  <a:pos x="0" y="13"/>
                </a:cxn>
                <a:cxn ang="0">
                  <a:pos x="2" y="211"/>
                </a:cxn>
              </a:cxnLst>
              <a:rect l="0" t="0" r="r" b="b"/>
              <a:pathLst>
                <a:path w="203" h="211">
                  <a:moveTo>
                    <a:pt x="2" y="211"/>
                  </a:moveTo>
                  <a:lnTo>
                    <a:pt x="2" y="211"/>
                  </a:lnTo>
                  <a:lnTo>
                    <a:pt x="203" y="117"/>
                  </a:lnTo>
                  <a:lnTo>
                    <a:pt x="58" y="0"/>
                  </a:lnTo>
                  <a:lnTo>
                    <a:pt x="0" y="13"/>
                  </a:lnTo>
                  <a:lnTo>
                    <a:pt x="2" y="211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1" name="Line 1593"/>
            <p:cNvSpPr>
              <a:spLocks noChangeShapeType="1"/>
            </p:cNvSpPr>
            <p:nvPr/>
          </p:nvSpPr>
          <p:spPr bwMode="auto">
            <a:xfrm flipV="1">
              <a:off x="1547" y="2839"/>
              <a:ext cx="101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2" name="Line 1594"/>
            <p:cNvSpPr>
              <a:spLocks noChangeShapeType="1"/>
            </p:cNvSpPr>
            <p:nvPr/>
          </p:nvSpPr>
          <p:spPr bwMode="auto">
            <a:xfrm flipH="1" flipV="1">
              <a:off x="1575" y="2780"/>
              <a:ext cx="73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3" name="Line 1595"/>
            <p:cNvSpPr>
              <a:spLocks noChangeShapeType="1"/>
            </p:cNvSpPr>
            <p:nvPr/>
          </p:nvSpPr>
          <p:spPr bwMode="auto">
            <a:xfrm flipH="1">
              <a:off x="1546" y="2780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4" name="Freeform 1596"/>
            <p:cNvSpPr>
              <a:spLocks/>
            </p:cNvSpPr>
            <p:nvPr/>
          </p:nvSpPr>
          <p:spPr bwMode="auto">
            <a:xfrm>
              <a:off x="1546" y="2755"/>
              <a:ext cx="29" cy="32"/>
            </a:xfrm>
            <a:custGeom>
              <a:avLst/>
              <a:gdLst/>
              <a:ahLst/>
              <a:cxnLst>
                <a:cxn ang="0">
                  <a:pos x="2" y="63"/>
                </a:cxn>
                <a:cxn ang="0">
                  <a:pos x="6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63"/>
                </a:cxn>
              </a:cxnLst>
              <a:rect l="0" t="0" r="r" b="b"/>
              <a:pathLst>
                <a:path w="60" h="63">
                  <a:moveTo>
                    <a:pt x="2" y="63"/>
                  </a:moveTo>
                  <a:lnTo>
                    <a:pt x="60" y="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5" name="Line 1597"/>
            <p:cNvSpPr>
              <a:spLocks noChangeShapeType="1"/>
            </p:cNvSpPr>
            <p:nvPr/>
          </p:nvSpPr>
          <p:spPr bwMode="auto">
            <a:xfrm flipV="1">
              <a:off x="1546" y="2780"/>
              <a:ext cx="2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6" name="Line 1598"/>
            <p:cNvSpPr>
              <a:spLocks noChangeShapeType="1"/>
            </p:cNvSpPr>
            <p:nvPr/>
          </p:nvSpPr>
          <p:spPr bwMode="auto">
            <a:xfrm flipH="1" flipV="1">
              <a:off x="1546" y="2755"/>
              <a:ext cx="2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7" name="Freeform 1599"/>
            <p:cNvSpPr>
              <a:spLocks/>
            </p:cNvSpPr>
            <p:nvPr/>
          </p:nvSpPr>
          <p:spPr bwMode="auto">
            <a:xfrm>
              <a:off x="1451" y="2787"/>
              <a:ext cx="96" cy="99"/>
            </a:xfrm>
            <a:custGeom>
              <a:avLst/>
              <a:gdLst/>
              <a:ahLst/>
              <a:cxnLst>
                <a:cxn ang="0">
                  <a:pos x="192" y="198"/>
                </a:cxn>
                <a:cxn ang="0">
                  <a:pos x="192" y="198"/>
                </a:cxn>
                <a:cxn ang="0">
                  <a:pos x="0" y="44"/>
                </a:cxn>
                <a:cxn ang="0">
                  <a:pos x="190" y="0"/>
                </a:cxn>
                <a:cxn ang="0">
                  <a:pos x="192" y="198"/>
                </a:cxn>
              </a:cxnLst>
              <a:rect l="0" t="0" r="r" b="b"/>
              <a:pathLst>
                <a:path w="192" h="198">
                  <a:moveTo>
                    <a:pt x="192" y="198"/>
                  </a:moveTo>
                  <a:lnTo>
                    <a:pt x="192" y="198"/>
                  </a:lnTo>
                  <a:lnTo>
                    <a:pt x="0" y="44"/>
                  </a:lnTo>
                  <a:lnTo>
                    <a:pt x="190" y="0"/>
                  </a:lnTo>
                  <a:lnTo>
                    <a:pt x="192" y="198"/>
                  </a:lnTo>
                  <a:close/>
                </a:path>
              </a:pathLst>
            </a:cu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8" name="Line 1600"/>
            <p:cNvSpPr>
              <a:spLocks noChangeShapeType="1"/>
            </p:cNvSpPr>
            <p:nvPr/>
          </p:nvSpPr>
          <p:spPr bwMode="auto">
            <a:xfrm flipH="1" flipV="1">
              <a:off x="1451" y="2809"/>
              <a:ext cx="96" cy="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9" name="Line 1601"/>
            <p:cNvSpPr>
              <a:spLocks noChangeShapeType="1"/>
            </p:cNvSpPr>
            <p:nvPr/>
          </p:nvSpPr>
          <p:spPr bwMode="auto">
            <a:xfrm flipV="1">
              <a:off x="1451" y="2787"/>
              <a:ext cx="9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0" name="Freeform 1602"/>
            <p:cNvSpPr>
              <a:spLocks/>
            </p:cNvSpPr>
            <p:nvPr/>
          </p:nvSpPr>
          <p:spPr bwMode="auto">
            <a:xfrm>
              <a:off x="1445" y="2755"/>
              <a:ext cx="101" cy="54"/>
            </a:xfrm>
            <a:custGeom>
              <a:avLst/>
              <a:gdLst/>
              <a:ahLst/>
              <a:cxnLst>
                <a:cxn ang="0">
                  <a:pos x="204" y="63"/>
                </a:cxn>
                <a:cxn ang="0">
                  <a:pos x="14" y="107"/>
                </a:cxn>
                <a:cxn ang="0">
                  <a:pos x="0" y="94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204" y="63"/>
                </a:cxn>
              </a:cxnLst>
              <a:rect l="0" t="0" r="r" b="b"/>
              <a:pathLst>
                <a:path w="204" h="107">
                  <a:moveTo>
                    <a:pt x="204" y="63"/>
                  </a:moveTo>
                  <a:lnTo>
                    <a:pt x="14" y="107"/>
                  </a:lnTo>
                  <a:lnTo>
                    <a:pt x="0" y="94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4" y="63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1" name="Line 1603"/>
            <p:cNvSpPr>
              <a:spLocks noChangeShapeType="1"/>
            </p:cNvSpPr>
            <p:nvPr/>
          </p:nvSpPr>
          <p:spPr bwMode="auto">
            <a:xfrm flipH="1">
              <a:off x="1451" y="2787"/>
              <a:ext cx="95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2" name="Line 1604"/>
            <p:cNvSpPr>
              <a:spLocks noChangeShapeType="1"/>
            </p:cNvSpPr>
            <p:nvPr/>
          </p:nvSpPr>
          <p:spPr bwMode="auto">
            <a:xfrm flipH="1" flipV="1">
              <a:off x="1445" y="2802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3" name="Line 1605"/>
            <p:cNvSpPr>
              <a:spLocks noChangeShapeType="1"/>
            </p:cNvSpPr>
            <p:nvPr/>
          </p:nvSpPr>
          <p:spPr bwMode="auto">
            <a:xfrm flipV="1">
              <a:off x="1445" y="2755"/>
              <a:ext cx="101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4" name="Freeform 1606"/>
            <p:cNvSpPr>
              <a:spLocks/>
            </p:cNvSpPr>
            <p:nvPr/>
          </p:nvSpPr>
          <p:spPr bwMode="auto">
            <a:xfrm>
              <a:off x="1547" y="2839"/>
              <a:ext cx="206" cy="13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209" y="270"/>
                </a:cxn>
                <a:cxn ang="0">
                  <a:pos x="411" y="178"/>
                </a:cxn>
                <a:cxn ang="0">
                  <a:pos x="201" y="0"/>
                </a:cxn>
                <a:cxn ang="0">
                  <a:pos x="0" y="94"/>
                </a:cxn>
              </a:cxnLst>
              <a:rect l="0" t="0" r="r" b="b"/>
              <a:pathLst>
                <a:path w="411" h="270">
                  <a:moveTo>
                    <a:pt x="0" y="94"/>
                  </a:moveTo>
                  <a:lnTo>
                    <a:pt x="209" y="270"/>
                  </a:lnTo>
                  <a:lnTo>
                    <a:pt x="411" y="178"/>
                  </a:lnTo>
                  <a:lnTo>
                    <a:pt x="201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5" name="Freeform 1607"/>
            <p:cNvSpPr>
              <a:spLocks/>
            </p:cNvSpPr>
            <p:nvPr/>
          </p:nvSpPr>
          <p:spPr bwMode="auto">
            <a:xfrm>
              <a:off x="1652" y="2928"/>
              <a:ext cx="206" cy="115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213" y="231"/>
                </a:cxn>
                <a:cxn ang="0">
                  <a:pos x="413" y="140"/>
                </a:cxn>
                <a:cxn ang="0">
                  <a:pos x="202" y="0"/>
                </a:cxn>
                <a:cxn ang="0">
                  <a:pos x="0" y="92"/>
                </a:cxn>
              </a:cxnLst>
              <a:rect l="0" t="0" r="r" b="b"/>
              <a:pathLst>
                <a:path w="413" h="231">
                  <a:moveTo>
                    <a:pt x="0" y="92"/>
                  </a:moveTo>
                  <a:lnTo>
                    <a:pt x="213" y="231"/>
                  </a:lnTo>
                  <a:lnTo>
                    <a:pt x="413" y="140"/>
                  </a:lnTo>
                  <a:lnTo>
                    <a:pt x="20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6" name="Freeform 1608"/>
            <p:cNvSpPr>
              <a:spLocks/>
            </p:cNvSpPr>
            <p:nvPr/>
          </p:nvSpPr>
          <p:spPr bwMode="auto">
            <a:xfrm>
              <a:off x="1759" y="2998"/>
              <a:ext cx="206" cy="10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15" y="213"/>
                </a:cxn>
                <a:cxn ang="0">
                  <a:pos x="413" y="123"/>
                </a:cxn>
                <a:cxn ang="0">
                  <a:pos x="200" y="0"/>
                </a:cxn>
                <a:cxn ang="0">
                  <a:pos x="0" y="91"/>
                </a:cxn>
              </a:cxnLst>
              <a:rect l="0" t="0" r="r" b="b"/>
              <a:pathLst>
                <a:path w="413" h="213">
                  <a:moveTo>
                    <a:pt x="0" y="91"/>
                  </a:moveTo>
                  <a:lnTo>
                    <a:pt x="215" y="213"/>
                  </a:lnTo>
                  <a:lnTo>
                    <a:pt x="413" y="123"/>
                  </a:lnTo>
                  <a:lnTo>
                    <a:pt x="200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7" name="Freeform 1609"/>
            <p:cNvSpPr>
              <a:spLocks/>
            </p:cNvSpPr>
            <p:nvPr/>
          </p:nvSpPr>
          <p:spPr bwMode="auto">
            <a:xfrm>
              <a:off x="1866" y="3060"/>
              <a:ext cx="208" cy="99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7" y="200"/>
                </a:cxn>
                <a:cxn ang="0">
                  <a:pos x="417" y="110"/>
                </a:cxn>
                <a:cxn ang="0">
                  <a:pos x="198" y="0"/>
                </a:cxn>
                <a:cxn ang="0">
                  <a:pos x="0" y="90"/>
                </a:cxn>
              </a:cxnLst>
              <a:rect l="0" t="0" r="r" b="b"/>
              <a:pathLst>
                <a:path w="417" h="200">
                  <a:moveTo>
                    <a:pt x="0" y="90"/>
                  </a:moveTo>
                  <a:lnTo>
                    <a:pt x="217" y="200"/>
                  </a:lnTo>
                  <a:lnTo>
                    <a:pt x="417" y="110"/>
                  </a:lnTo>
                  <a:lnTo>
                    <a:pt x="198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98" name="Freeform 1610"/>
            <p:cNvSpPr>
              <a:spLocks/>
            </p:cNvSpPr>
            <p:nvPr/>
          </p:nvSpPr>
          <p:spPr bwMode="auto">
            <a:xfrm>
              <a:off x="1975" y="3114"/>
              <a:ext cx="209" cy="8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21" y="159"/>
                </a:cxn>
                <a:cxn ang="0">
                  <a:pos x="419" y="63"/>
                </a:cxn>
                <a:cxn ang="0">
                  <a:pos x="200" y="0"/>
                </a:cxn>
                <a:cxn ang="0">
                  <a:pos x="0" y="90"/>
                </a:cxn>
              </a:cxnLst>
              <a:rect l="0" t="0" r="r" b="b"/>
              <a:pathLst>
                <a:path w="419" h="159">
                  <a:moveTo>
                    <a:pt x="0" y="90"/>
                  </a:moveTo>
                  <a:lnTo>
                    <a:pt x="221" y="159"/>
                  </a:lnTo>
                  <a:lnTo>
                    <a:pt x="419" y="63"/>
                  </a:lnTo>
                  <a:lnTo>
                    <a:pt x="20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099" name="Freeform 1611"/>
          <p:cNvSpPr>
            <a:spLocks/>
          </p:cNvSpPr>
          <p:nvPr/>
        </p:nvSpPr>
        <p:spPr bwMode="auto">
          <a:xfrm>
            <a:off x="3309938" y="4994275"/>
            <a:ext cx="334962" cy="13176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25" y="165"/>
              </a:cxn>
              <a:cxn ang="0">
                <a:pos x="422" y="61"/>
              </a:cxn>
              <a:cxn ang="0">
                <a:pos x="198" y="0"/>
              </a:cxn>
              <a:cxn ang="0">
                <a:pos x="0" y="96"/>
              </a:cxn>
            </a:cxnLst>
            <a:rect l="0" t="0" r="r" b="b"/>
            <a:pathLst>
              <a:path w="422" h="165">
                <a:moveTo>
                  <a:pt x="0" y="96"/>
                </a:moveTo>
                <a:lnTo>
                  <a:pt x="225" y="165"/>
                </a:lnTo>
                <a:lnTo>
                  <a:pt x="422" y="61"/>
                </a:lnTo>
                <a:lnTo>
                  <a:pt x="198" y="0"/>
                </a:lnTo>
                <a:lnTo>
                  <a:pt x="0" y="9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0" name="Freeform 1612"/>
          <p:cNvSpPr>
            <a:spLocks/>
          </p:cNvSpPr>
          <p:nvPr/>
        </p:nvSpPr>
        <p:spPr bwMode="auto">
          <a:xfrm>
            <a:off x="3487738" y="5043488"/>
            <a:ext cx="338137" cy="136525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30" y="173"/>
              </a:cxn>
              <a:cxn ang="0">
                <a:pos x="426" y="66"/>
              </a:cxn>
              <a:cxn ang="0">
                <a:pos x="197" y="0"/>
              </a:cxn>
              <a:cxn ang="0">
                <a:pos x="0" y="104"/>
              </a:cxn>
            </a:cxnLst>
            <a:rect l="0" t="0" r="r" b="b"/>
            <a:pathLst>
              <a:path w="426" h="173">
                <a:moveTo>
                  <a:pt x="0" y="104"/>
                </a:moveTo>
                <a:lnTo>
                  <a:pt x="230" y="173"/>
                </a:lnTo>
                <a:lnTo>
                  <a:pt x="426" y="66"/>
                </a:lnTo>
                <a:lnTo>
                  <a:pt x="197" y="0"/>
                </a:lnTo>
                <a:lnTo>
                  <a:pt x="0" y="104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1" name="Freeform 1613"/>
          <p:cNvSpPr>
            <a:spLocks/>
          </p:cNvSpPr>
          <p:nvPr/>
        </p:nvSpPr>
        <p:spPr bwMode="auto">
          <a:xfrm>
            <a:off x="3671888" y="5094288"/>
            <a:ext cx="341312" cy="144462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232" y="180"/>
              </a:cxn>
              <a:cxn ang="0">
                <a:pos x="430" y="32"/>
              </a:cxn>
              <a:cxn ang="0">
                <a:pos x="196" y="0"/>
              </a:cxn>
              <a:cxn ang="0">
                <a:pos x="0" y="107"/>
              </a:cxn>
            </a:cxnLst>
            <a:rect l="0" t="0" r="r" b="b"/>
            <a:pathLst>
              <a:path w="430" h="180">
                <a:moveTo>
                  <a:pt x="0" y="107"/>
                </a:moveTo>
                <a:lnTo>
                  <a:pt x="232" y="180"/>
                </a:lnTo>
                <a:lnTo>
                  <a:pt x="430" y="32"/>
                </a:lnTo>
                <a:lnTo>
                  <a:pt x="196" y="0"/>
                </a:lnTo>
                <a:lnTo>
                  <a:pt x="0" y="107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2" name="Freeform 1614"/>
          <p:cNvSpPr>
            <a:spLocks/>
          </p:cNvSpPr>
          <p:nvPr/>
        </p:nvSpPr>
        <p:spPr bwMode="auto">
          <a:xfrm>
            <a:off x="3856038" y="5121275"/>
            <a:ext cx="344487" cy="173038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238" y="219"/>
              </a:cxn>
              <a:cxn ang="0">
                <a:pos x="434" y="77"/>
              </a:cxn>
              <a:cxn ang="0">
                <a:pos x="198" y="0"/>
              </a:cxn>
              <a:cxn ang="0">
                <a:pos x="0" y="148"/>
              </a:cxn>
            </a:cxnLst>
            <a:rect l="0" t="0" r="r" b="b"/>
            <a:pathLst>
              <a:path w="434" h="219">
                <a:moveTo>
                  <a:pt x="0" y="148"/>
                </a:moveTo>
                <a:lnTo>
                  <a:pt x="238" y="219"/>
                </a:lnTo>
                <a:lnTo>
                  <a:pt x="434" y="77"/>
                </a:lnTo>
                <a:lnTo>
                  <a:pt x="198" y="0"/>
                </a:lnTo>
                <a:lnTo>
                  <a:pt x="0" y="148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3" name="Freeform 1615"/>
          <p:cNvSpPr>
            <a:spLocks/>
          </p:cNvSpPr>
          <p:nvPr/>
        </p:nvSpPr>
        <p:spPr bwMode="auto">
          <a:xfrm>
            <a:off x="4044950" y="5181600"/>
            <a:ext cx="347663" cy="173038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42" y="217"/>
              </a:cxn>
              <a:cxn ang="0">
                <a:pos x="438" y="44"/>
              </a:cxn>
              <a:cxn ang="0">
                <a:pos x="196" y="0"/>
              </a:cxn>
              <a:cxn ang="0">
                <a:pos x="0" y="142"/>
              </a:cxn>
            </a:cxnLst>
            <a:rect l="0" t="0" r="r" b="b"/>
            <a:pathLst>
              <a:path w="438" h="217">
                <a:moveTo>
                  <a:pt x="0" y="142"/>
                </a:moveTo>
                <a:lnTo>
                  <a:pt x="242" y="217"/>
                </a:lnTo>
                <a:lnTo>
                  <a:pt x="438" y="44"/>
                </a:lnTo>
                <a:lnTo>
                  <a:pt x="196" y="0"/>
                </a:lnTo>
                <a:lnTo>
                  <a:pt x="0" y="142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4" name="Freeform 1616"/>
          <p:cNvSpPr>
            <a:spLocks/>
          </p:cNvSpPr>
          <p:nvPr/>
        </p:nvSpPr>
        <p:spPr bwMode="auto">
          <a:xfrm>
            <a:off x="4237038" y="5216525"/>
            <a:ext cx="349250" cy="1984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46" y="250"/>
              </a:cxn>
              <a:cxn ang="0">
                <a:pos x="442" y="64"/>
              </a:cxn>
              <a:cxn ang="0">
                <a:pos x="196" y="0"/>
              </a:cxn>
              <a:cxn ang="0">
                <a:pos x="0" y="173"/>
              </a:cxn>
            </a:cxnLst>
            <a:rect l="0" t="0" r="r" b="b"/>
            <a:pathLst>
              <a:path w="442" h="250">
                <a:moveTo>
                  <a:pt x="0" y="173"/>
                </a:moveTo>
                <a:lnTo>
                  <a:pt x="246" y="250"/>
                </a:lnTo>
                <a:lnTo>
                  <a:pt x="442" y="64"/>
                </a:lnTo>
                <a:lnTo>
                  <a:pt x="196" y="0"/>
                </a:lnTo>
                <a:lnTo>
                  <a:pt x="0" y="17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5" name="Freeform 1617"/>
          <p:cNvSpPr>
            <a:spLocks/>
          </p:cNvSpPr>
          <p:nvPr/>
        </p:nvSpPr>
        <p:spPr bwMode="auto">
          <a:xfrm>
            <a:off x="4432300" y="5267325"/>
            <a:ext cx="350838" cy="211138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52" y="267"/>
              </a:cxn>
              <a:cxn ang="0">
                <a:pos x="444" y="163"/>
              </a:cxn>
              <a:cxn ang="0">
                <a:pos x="196" y="0"/>
              </a:cxn>
              <a:cxn ang="0">
                <a:pos x="0" y="186"/>
              </a:cxn>
            </a:cxnLst>
            <a:rect l="0" t="0" r="r" b="b"/>
            <a:pathLst>
              <a:path w="444" h="267">
                <a:moveTo>
                  <a:pt x="0" y="186"/>
                </a:moveTo>
                <a:lnTo>
                  <a:pt x="252" y="267"/>
                </a:lnTo>
                <a:lnTo>
                  <a:pt x="444" y="163"/>
                </a:lnTo>
                <a:lnTo>
                  <a:pt x="196" y="0"/>
                </a:lnTo>
                <a:lnTo>
                  <a:pt x="0" y="18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6" name="Freeform 1618"/>
          <p:cNvSpPr>
            <a:spLocks/>
          </p:cNvSpPr>
          <p:nvPr/>
        </p:nvSpPr>
        <p:spPr bwMode="auto">
          <a:xfrm>
            <a:off x="1812925" y="4368800"/>
            <a:ext cx="185738" cy="57150"/>
          </a:xfrm>
          <a:custGeom>
            <a:avLst/>
            <a:gdLst/>
            <a:ahLst/>
            <a:cxnLst>
              <a:cxn ang="0">
                <a:pos x="207" y="2"/>
              </a:cxn>
              <a:cxn ang="0">
                <a:pos x="207" y="2"/>
              </a:cxn>
              <a:cxn ang="0">
                <a:pos x="0" y="71"/>
              </a:cxn>
              <a:cxn ang="0">
                <a:pos x="55" y="59"/>
              </a:cxn>
              <a:cxn ang="0">
                <a:pos x="234" y="0"/>
              </a:cxn>
              <a:cxn ang="0">
                <a:pos x="207" y="2"/>
              </a:cxn>
            </a:cxnLst>
            <a:rect l="0" t="0" r="r" b="b"/>
            <a:pathLst>
              <a:path w="234" h="71">
                <a:moveTo>
                  <a:pt x="207" y="2"/>
                </a:moveTo>
                <a:lnTo>
                  <a:pt x="207" y="2"/>
                </a:lnTo>
                <a:lnTo>
                  <a:pt x="0" y="71"/>
                </a:lnTo>
                <a:lnTo>
                  <a:pt x="55" y="59"/>
                </a:lnTo>
                <a:lnTo>
                  <a:pt x="234" y="0"/>
                </a:lnTo>
                <a:lnTo>
                  <a:pt x="207" y="2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7" name="Line 1619"/>
          <p:cNvSpPr>
            <a:spLocks noChangeShapeType="1"/>
          </p:cNvSpPr>
          <p:nvPr/>
        </p:nvSpPr>
        <p:spPr bwMode="auto">
          <a:xfrm flipH="1">
            <a:off x="1812925" y="4370388"/>
            <a:ext cx="165100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8" name="Line 1620"/>
          <p:cNvSpPr>
            <a:spLocks noChangeShapeType="1"/>
          </p:cNvSpPr>
          <p:nvPr/>
        </p:nvSpPr>
        <p:spPr bwMode="auto">
          <a:xfrm flipV="1">
            <a:off x="1857375" y="4368800"/>
            <a:ext cx="141288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09" name="Line 1621"/>
          <p:cNvSpPr>
            <a:spLocks noChangeShapeType="1"/>
          </p:cNvSpPr>
          <p:nvPr/>
        </p:nvSpPr>
        <p:spPr bwMode="auto">
          <a:xfrm flipH="1">
            <a:off x="1978025" y="4368800"/>
            <a:ext cx="20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0" name="Freeform 1622"/>
          <p:cNvSpPr>
            <a:spLocks/>
          </p:cNvSpPr>
          <p:nvPr/>
        </p:nvSpPr>
        <p:spPr bwMode="auto">
          <a:xfrm>
            <a:off x="1857375" y="4359275"/>
            <a:ext cx="276225" cy="57150"/>
          </a:xfrm>
          <a:custGeom>
            <a:avLst/>
            <a:gdLst/>
            <a:ahLst/>
            <a:cxnLst>
              <a:cxn ang="0">
                <a:pos x="179" y="14"/>
              </a:cxn>
              <a:cxn ang="0">
                <a:pos x="0" y="73"/>
              </a:cxn>
              <a:cxn ang="0">
                <a:pos x="348" y="0"/>
              </a:cxn>
              <a:cxn ang="0">
                <a:pos x="348" y="0"/>
              </a:cxn>
              <a:cxn ang="0">
                <a:pos x="179" y="14"/>
              </a:cxn>
            </a:cxnLst>
            <a:rect l="0" t="0" r="r" b="b"/>
            <a:pathLst>
              <a:path w="348" h="73">
                <a:moveTo>
                  <a:pt x="179" y="14"/>
                </a:moveTo>
                <a:lnTo>
                  <a:pt x="0" y="73"/>
                </a:lnTo>
                <a:lnTo>
                  <a:pt x="348" y="0"/>
                </a:lnTo>
                <a:lnTo>
                  <a:pt x="348" y="0"/>
                </a:lnTo>
                <a:lnTo>
                  <a:pt x="179" y="14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1" name="Line 1623"/>
          <p:cNvSpPr>
            <a:spLocks noChangeShapeType="1"/>
          </p:cNvSpPr>
          <p:nvPr/>
        </p:nvSpPr>
        <p:spPr bwMode="auto">
          <a:xfrm flipH="1">
            <a:off x="1857375" y="4368800"/>
            <a:ext cx="141288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2" name="Line 1624"/>
          <p:cNvSpPr>
            <a:spLocks noChangeShapeType="1"/>
          </p:cNvSpPr>
          <p:nvPr/>
        </p:nvSpPr>
        <p:spPr bwMode="auto">
          <a:xfrm flipH="1">
            <a:off x="1998663" y="4359275"/>
            <a:ext cx="1349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3" name="Freeform 1625"/>
          <p:cNvSpPr>
            <a:spLocks/>
          </p:cNvSpPr>
          <p:nvPr/>
        </p:nvSpPr>
        <p:spPr bwMode="auto">
          <a:xfrm>
            <a:off x="1812925" y="4416425"/>
            <a:ext cx="112713" cy="3333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142" y="43"/>
              </a:cxn>
              <a:cxn ang="0">
                <a:pos x="55" y="0"/>
              </a:cxn>
              <a:cxn ang="0">
                <a:pos x="0" y="12"/>
              </a:cxn>
            </a:cxnLst>
            <a:rect l="0" t="0" r="r" b="b"/>
            <a:pathLst>
              <a:path w="142" h="43">
                <a:moveTo>
                  <a:pt x="0" y="12"/>
                </a:moveTo>
                <a:lnTo>
                  <a:pt x="0" y="12"/>
                </a:lnTo>
                <a:lnTo>
                  <a:pt x="142" y="43"/>
                </a:lnTo>
                <a:lnTo>
                  <a:pt x="55" y="0"/>
                </a:lnTo>
                <a:lnTo>
                  <a:pt x="0" y="12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4" name="Line 1626"/>
          <p:cNvSpPr>
            <a:spLocks noChangeShapeType="1"/>
          </p:cNvSpPr>
          <p:nvPr/>
        </p:nvSpPr>
        <p:spPr bwMode="auto">
          <a:xfrm>
            <a:off x="1812925" y="4425950"/>
            <a:ext cx="11271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5" name="Line 1627"/>
          <p:cNvSpPr>
            <a:spLocks noChangeShapeType="1"/>
          </p:cNvSpPr>
          <p:nvPr/>
        </p:nvSpPr>
        <p:spPr bwMode="auto">
          <a:xfrm flipH="1" flipV="1">
            <a:off x="1857375" y="4416425"/>
            <a:ext cx="68263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6" name="Freeform 1628"/>
          <p:cNvSpPr>
            <a:spLocks/>
          </p:cNvSpPr>
          <p:nvPr/>
        </p:nvSpPr>
        <p:spPr bwMode="auto">
          <a:xfrm>
            <a:off x="1857375" y="4359275"/>
            <a:ext cx="276225" cy="101600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87" y="116"/>
              </a:cxn>
              <a:cxn ang="0">
                <a:pos x="142" y="129"/>
              </a:cxn>
              <a:cxn ang="0">
                <a:pos x="348" y="0"/>
              </a:cxn>
              <a:cxn ang="0">
                <a:pos x="348" y="0"/>
              </a:cxn>
              <a:cxn ang="0">
                <a:pos x="0" y="73"/>
              </a:cxn>
            </a:cxnLst>
            <a:rect l="0" t="0" r="r" b="b"/>
            <a:pathLst>
              <a:path w="348" h="129">
                <a:moveTo>
                  <a:pt x="0" y="73"/>
                </a:moveTo>
                <a:lnTo>
                  <a:pt x="87" y="116"/>
                </a:lnTo>
                <a:lnTo>
                  <a:pt x="142" y="129"/>
                </a:lnTo>
                <a:lnTo>
                  <a:pt x="348" y="0"/>
                </a:lnTo>
                <a:lnTo>
                  <a:pt x="348" y="0"/>
                </a:lnTo>
                <a:lnTo>
                  <a:pt x="0" y="73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7" name="Line 1629"/>
          <p:cNvSpPr>
            <a:spLocks noChangeShapeType="1"/>
          </p:cNvSpPr>
          <p:nvPr/>
        </p:nvSpPr>
        <p:spPr bwMode="auto">
          <a:xfrm>
            <a:off x="1857375" y="4416425"/>
            <a:ext cx="68263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8" name="Line 1630"/>
          <p:cNvSpPr>
            <a:spLocks noChangeShapeType="1"/>
          </p:cNvSpPr>
          <p:nvPr/>
        </p:nvSpPr>
        <p:spPr bwMode="auto">
          <a:xfrm>
            <a:off x="1925638" y="4449763"/>
            <a:ext cx="444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19" name="Line 1631"/>
          <p:cNvSpPr>
            <a:spLocks noChangeShapeType="1"/>
          </p:cNvSpPr>
          <p:nvPr/>
        </p:nvSpPr>
        <p:spPr bwMode="auto">
          <a:xfrm flipV="1">
            <a:off x="1970088" y="4359275"/>
            <a:ext cx="163512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0" name="Freeform 1632"/>
          <p:cNvSpPr>
            <a:spLocks/>
          </p:cNvSpPr>
          <p:nvPr/>
        </p:nvSpPr>
        <p:spPr bwMode="auto">
          <a:xfrm>
            <a:off x="1970088" y="4359275"/>
            <a:ext cx="323850" cy="101600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407" y="114"/>
              </a:cxn>
              <a:cxn ang="0">
                <a:pos x="206" y="0"/>
              </a:cxn>
              <a:cxn ang="0">
                <a:pos x="0" y="129"/>
              </a:cxn>
              <a:cxn ang="0">
                <a:pos x="0" y="129"/>
              </a:cxn>
            </a:cxnLst>
            <a:rect l="0" t="0" r="r" b="b"/>
            <a:pathLst>
              <a:path w="407" h="129">
                <a:moveTo>
                  <a:pt x="0" y="129"/>
                </a:moveTo>
                <a:lnTo>
                  <a:pt x="407" y="114"/>
                </a:lnTo>
                <a:lnTo>
                  <a:pt x="206" y="0"/>
                </a:lnTo>
                <a:lnTo>
                  <a:pt x="0" y="129"/>
                </a:lnTo>
                <a:lnTo>
                  <a:pt x="0" y="129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1" name="Freeform 1633"/>
          <p:cNvSpPr>
            <a:spLocks/>
          </p:cNvSpPr>
          <p:nvPr/>
        </p:nvSpPr>
        <p:spPr bwMode="auto">
          <a:xfrm>
            <a:off x="1970088" y="4359275"/>
            <a:ext cx="323850" cy="101600"/>
          </a:xfrm>
          <a:custGeom>
            <a:avLst/>
            <a:gdLst/>
            <a:ahLst/>
            <a:cxnLst>
              <a:cxn ang="0">
                <a:pos x="212" y="59"/>
              </a:cxn>
              <a:cxn ang="0">
                <a:pos x="107" y="0"/>
              </a:cxn>
              <a:cxn ang="0">
                <a:pos x="0" y="67"/>
              </a:cxn>
            </a:cxnLst>
            <a:rect l="0" t="0" r="r" b="b"/>
            <a:pathLst>
              <a:path w="212" h="67">
                <a:moveTo>
                  <a:pt x="212" y="59"/>
                </a:moveTo>
                <a:lnTo>
                  <a:pt x="107" y="0"/>
                </a:lnTo>
                <a:lnTo>
                  <a:pt x="0" y="67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2" name="Freeform 1634"/>
          <p:cNvSpPr>
            <a:spLocks/>
          </p:cNvSpPr>
          <p:nvPr/>
        </p:nvSpPr>
        <p:spPr bwMode="auto">
          <a:xfrm>
            <a:off x="1979613" y="4460875"/>
            <a:ext cx="296862" cy="104775"/>
          </a:xfrm>
          <a:custGeom>
            <a:avLst/>
            <a:gdLst/>
            <a:ahLst/>
            <a:cxnLst>
              <a:cxn ang="0">
                <a:pos x="192" y="133"/>
              </a:cxn>
              <a:cxn ang="0">
                <a:pos x="192" y="133"/>
              </a:cxn>
              <a:cxn ang="0">
                <a:pos x="0" y="8"/>
              </a:cxn>
              <a:cxn ang="0">
                <a:pos x="374" y="0"/>
              </a:cxn>
              <a:cxn ang="0">
                <a:pos x="192" y="133"/>
              </a:cxn>
            </a:cxnLst>
            <a:rect l="0" t="0" r="r" b="b"/>
            <a:pathLst>
              <a:path w="374" h="133">
                <a:moveTo>
                  <a:pt x="192" y="133"/>
                </a:moveTo>
                <a:lnTo>
                  <a:pt x="192" y="133"/>
                </a:lnTo>
                <a:lnTo>
                  <a:pt x="0" y="8"/>
                </a:lnTo>
                <a:lnTo>
                  <a:pt x="374" y="0"/>
                </a:lnTo>
                <a:lnTo>
                  <a:pt x="192" y="133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3" name="Line 1635"/>
          <p:cNvSpPr>
            <a:spLocks noChangeShapeType="1"/>
          </p:cNvSpPr>
          <p:nvPr/>
        </p:nvSpPr>
        <p:spPr bwMode="auto">
          <a:xfrm flipH="1" flipV="1">
            <a:off x="1979613" y="4467225"/>
            <a:ext cx="152400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4" name="Line 1636"/>
          <p:cNvSpPr>
            <a:spLocks noChangeShapeType="1"/>
          </p:cNvSpPr>
          <p:nvPr/>
        </p:nvSpPr>
        <p:spPr bwMode="auto">
          <a:xfrm flipV="1">
            <a:off x="1979613" y="4460875"/>
            <a:ext cx="29686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5" name="Line 1637"/>
          <p:cNvSpPr>
            <a:spLocks noChangeShapeType="1"/>
          </p:cNvSpPr>
          <p:nvPr/>
        </p:nvSpPr>
        <p:spPr bwMode="auto">
          <a:xfrm flipH="1">
            <a:off x="2132013" y="4460875"/>
            <a:ext cx="144462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6" name="Freeform 1638"/>
          <p:cNvSpPr>
            <a:spLocks/>
          </p:cNvSpPr>
          <p:nvPr/>
        </p:nvSpPr>
        <p:spPr bwMode="auto">
          <a:xfrm>
            <a:off x="1970088" y="4448175"/>
            <a:ext cx="323850" cy="19050"/>
          </a:xfrm>
          <a:custGeom>
            <a:avLst/>
            <a:gdLst/>
            <a:ahLst/>
            <a:cxnLst>
              <a:cxn ang="0">
                <a:pos x="386" y="15"/>
              </a:cxn>
              <a:cxn ang="0">
                <a:pos x="12" y="23"/>
              </a:cxn>
              <a:cxn ang="0">
                <a:pos x="0" y="15"/>
              </a:cxn>
              <a:cxn ang="0">
                <a:pos x="407" y="0"/>
              </a:cxn>
              <a:cxn ang="0">
                <a:pos x="407" y="0"/>
              </a:cxn>
              <a:cxn ang="0">
                <a:pos x="386" y="15"/>
              </a:cxn>
            </a:cxnLst>
            <a:rect l="0" t="0" r="r" b="b"/>
            <a:pathLst>
              <a:path w="407" h="23">
                <a:moveTo>
                  <a:pt x="386" y="15"/>
                </a:moveTo>
                <a:lnTo>
                  <a:pt x="12" y="23"/>
                </a:lnTo>
                <a:lnTo>
                  <a:pt x="0" y="15"/>
                </a:lnTo>
                <a:lnTo>
                  <a:pt x="407" y="0"/>
                </a:lnTo>
                <a:lnTo>
                  <a:pt x="407" y="0"/>
                </a:lnTo>
                <a:lnTo>
                  <a:pt x="386" y="15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7" name="Line 1639"/>
          <p:cNvSpPr>
            <a:spLocks noChangeShapeType="1"/>
          </p:cNvSpPr>
          <p:nvPr/>
        </p:nvSpPr>
        <p:spPr bwMode="auto">
          <a:xfrm flipH="1">
            <a:off x="1979613" y="4460875"/>
            <a:ext cx="29686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8" name="Line 1640"/>
          <p:cNvSpPr>
            <a:spLocks noChangeShapeType="1"/>
          </p:cNvSpPr>
          <p:nvPr/>
        </p:nvSpPr>
        <p:spPr bwMode="auto">
          <a:xfrm flipH="1" flipV="1">
            <a:off x="1970088" y="4460875"/>
            <a:ext cx="9525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29" name="Line 1641"/>
          <p:cNvSpPr>
            <a:spLocks noChangeShapeType="1"/>
          </p:cNvSpPr>
          <p:nvPr/>
        </p:nvSpPr>
        <p:spPr bwMode="auto">
          <a:xfrm flipH="1">
            <a:off x="2276475" y="4448175"/>
            <a:ext cx="17463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0" name="Freeform 1642"/>
          <p:cNvSpPr>
            <a:spLocks/>
          </p:cNvSpPr>
          <p:nvPr/>
        </p:nvSpPr>
        <p:spPr bwMode="auto">
          <a:xfrm>
            <a:off x="2293938" y="4459288"/>
            <a:ext cx="161925" cy="179387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0" y="227"/>
              </a:cxn>
              <a:cxn ang="0">
                <a:pos x="206" y="154"/>
              </a:cxn>
              <a:cxn ang="0">
                <a:pos x="14" y="0"/>
              </a:cxn>
              <a:cxn ang="0">
                <a:pos x="0" y="4"/>
              </a:cxn>
              <a:cxn ang="0">
                <a:pos x="0" y="227"/>
              </a:cxn>
            </a:cxnLst>
            <a:rect l="0" t="0" r="r" b="b"/>
            <a:pathLst>
              <a:path w="206" h="227">
                <a:moveTo>
                  <a:pt x="0" y="227"/>
                </a:moveTo>
                <a:lnTo>
                  <a:pt x="0" y="227"/>
                </a:lnTo>
                <a:lnTo>
                  <a:pt x="206" y="154"/>
                </a:lnTo>
                <a:lnTo>
                  <a:pt x="14" y="0"/>
                </a:lnTo>
                <a:lnTo>
                  <a:pt x="0" y="4"/>
                </a:lnTo>
                <a:lnTo>
                  <a:pt x="0" y="227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1" name="Line 1643"/>
          <p:cNvSpPr>
            <a:spLocks noChangeShapeType="1"/>
          </p:cNvSpPr>
          <p:nvPr/>
        </p:nvSpPr>
        <p:spPr bwMode="auto">
          <a:xfrm flipV="1">
            <a:off x="2293938" y="4581525"/>
            <a:ext cx="161925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2" name="Line 1644"/>
          <p:cNvSpPr>
            <a:spLocks noChangeShapeType="1"/>
          </p:cNvSpPr>
          <p:nvPr/>
        </p:nvSpPr>
        <p:spPr bwMode="auto">
          <a:xfrm flipH="1" flipV="1">
            <a:off x="2303463" y="4459288"/>
            <a:ext cx="152400" cy="122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3" name="Line 1645"/>
          <p:cNvSpPr>
            <a:spLocks noChangeShapeType="1"/>
          </p:cNvSpPr>
          <p:nvPr/>
        </p:nvSpPr>
        <p:spPr bwMode="auto">
          <a:xfrm flipH="1">
            <a:off x="2293938" y="4459288"/>
            <a:ext cx="95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4" name="Freeform 1646"/>
          <p:cNvSpPr>
            <a:spLocks/>
          </p:cNvSpPr>
          <p:nvPr/>
        </p:nvSpPr>
        <p:spPr bwMode="auto">
          <a:xfrm>
            <a:off x="2293938" y="4448175"/>
            <a:ext cx="9525" cy="142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4" y="13"/>
              </a:cxn>
              <a:cxn ang="0">
                <a:pos x="0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14" h="17">
                <a:moveTo>
                  <a:pt x="0" y="17"/>
                </a:moveTo>
                <a:lnTo>
                  <a:pt x="14" y="13"/>
                </a:lnTo>
                <a:lnTo>
                  <a:pt x="0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5" name="Line 1647"/>
          <p:cNvSpPr>
            <a:spLocks noChangeShapeType="1"/>
          </p:cNvSpPr>
          <p:nvPr/>
        </p:nvSpPr>
        <p:spPr bwMode="auto">
          <a:xfrm flipV="1">
            <a:off x="2293938" y="4459288"/>
            <a:ext cx="95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6" name="Line 1648"/>
          <p:cNvSpPr>
            <a:spLocks noChangeShapeType="1"/>
          </p:cNvSpPr>
          <p:nvPr/>
        </p:nvSpPr>
        <p:spPr bwMode="auto">
          <a:xfrm flipH="1" flipV="1">
            <a:off x="2293938" y="4448175"/>
            <a:ext cx="9525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7" name="Freeform 1649"/>
          <p:cNvSpPr>
            <a:spLocks/>
          </p:cNvSpPr>
          <p:nvPr/>
        </p:nvSpPr>
        <p:spPr bwMode="auto">
          <a:xfrm>
            <a:off x="2132013" y="4460875"/>
            <a:ext cx="161925" cy="177800"/>
          </a:xfrm>
          <a:custGeom>
            <a:avLst/>
            <a:gdLst/>
            <a:ahLst/>
            <a:cxnLst>
              <a:cxn ang="0">
                <a:pos x="203" y="225"/>
              </a:cxn>
              <a:cxn ang="0">
                <a:pos x="203" y="225"/>
              </a:cxn>
              <a:cxn ang="0">
                <a:pos x="0" y="133"/>
              </a:cxn>
              <a:cxn ang="0">
                <a:pos x="182" y="0"/>
              </a:cxn>
              <a:cxn ang="0">
                <a:pos x="203" y="2"/>
              </a:cxn>
              <a:cxn ang="0">
                <a:pos x="203" y="225"/>
              </a:cxn>
            </a:cxnLst>
            <a:rect l="0" t="0" r="r" b="b"/>
            <a:pathLst>
              <a:path w="203" h="225">
                <a:moveTo>
                  <a:pt x="203" y="225"/>
                </a:moveTo>
                <a:lnTo>
                  <a:pt x="203" y="225"/>
                </a:lnTo>
                <a:lnTo>
                  <a:pt x="0" y="133"/>
                </a:lnTo>
                <a:lnTo>
                  <a:pt x="182" y="0"/>
                </a:lnTo>
                <a:lnTo>
                  <a:pt x="203" y="2"/>
                </a:lnTo>
                <a:lnTo>
                  <a:pt x="203" y="225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8" name="Line 1650"/>
          <p:cNvSpPr>
            <a:spLocks noChangeShapeType="1"/>
          </p:cNvSpPr>
          <p:nvPr/>
        </p:nvSpPr>
        <p:spPr bwMode="auto">
          <a:xfrm flipH="1" flipV="1">
            <a:off x="2132013" y="4565650"/>
            <a:ext cx="161925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39" name="Line 1651"/>
          <p:cNvSpPr>
            <a:spLocks noChangeShapeType="1"/>
          </p:cNvSpPr>
          <p:nvPr/>
        </p:nvSpPr>
        <p:spPr bwMode="auto">
          <a:xfrm flipV="1">
            <a:off x="2132013" y="4460875"/>
            <a:ext cx="144462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0" name="Line 1652"/>
          <p:cNvSpPr>
            <a:spLocks noChangeShapeType="1"/>
          </p:cNvSpPr>
          <p:nvPr/>
        </p:nvSpPr>
        <p:spPr bwMode="auto">
          <a:xfrm>
            <a:off x="2276475" y="4460875"/>
            <a:ext cx="174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1" name="Freeform 1653"/>
          <p:cNvSpPr>
            <a:spLocks/>
          </p:cNvSpPr>
          <p:nvPr/>
        </p:nvSpPr>
        <p:spPr bwMode="auto">
          <a:xfrm>
            <a:off x="2276475" y="4448175"/>
            <a:ext cx="17463" cy="14288"/>
          </a:xfrm>
          <a:custGeom>
            <a:avLst/>
            <a:gdLst/>
            <a:ahLst/>
            <a:cxnLst>
              <a:cxn ang="0">
                <a:pos x="21" y="17"/>
              </a:cxn>
              <a:cxn ang="0">
                <a:pos x="0" y="15"/>
              </a:cxn>
              <a:cxn ang="0">
                <a:pos x="21" y="0"/>
              </a:cxn>
              <a:cxn ang="0">
                <a:pos x="21" y="0"/>
              </a:cxn>
              <a:cxn ang="0">
                <a:pos x="21" y="17"/>
              </a:cxn>
            </a:cxnLst>
            <a:rect l="0" t="0" r="r" b="b"/>
            <a:pathLst>
              <a:path w="21" h="17">
                <a:moveTo>
                  <a:pt x="21" y="17"/>
                </a:moveTo>
                <a:lnTo>
                  <a:pt x="0" y="15"/>
                </a:lnTo>
                <a:lnTo>
                  <a:pt x="21" y="0"/>
                </a:lnTo>
                <a:lnTo>
                  <a:pt x="21" y="0"/>
                </a:lnTo>
                <a:lnTo>
                  <a:pt x="21" y="17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2" name="Line 1654"/>
          <p:cNvSpPr>
            <a:spLocks noChangeShapeType="1"/>
          </p:cNvSpPr>
          <p:nvPr/>
        </p:nvSpPr>
        <p:spPr bwMode="auto">
          <a:xfrm flipH="1" flipV="1">
            <a:off x="2276475" y="4460875"/>
            <a:ext cx="174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3" name="Line 1655"/>
          <p:cNvSpPr>
            <a:spLocks noChangeShapeType="1"/>
          </p:cNvSpPr>
          <p:nvPr/>
        </p:nvSpPr>
        <p:spPr bwMode="auto">
          <a:xfrm flipV="1">
            <a:off x="2276475" y="4448175"/>
            <a:ext cx="17463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4" name="Freeform 1656"/>
          <p:cNvSpPr>
            <a:spLocks/>
          </p:cNvSpPr>
          <p:nvPr/>
        </p:nvSpPr>
        <p:spPr bwMode="auto">
          <a:xfrm>
            <a:off x="2293938" y="4581525"/>
            <a:ext cx="328612" cy="200025"/>
          </a:xfrm>
          <a:custGeom>
            <a:avLst/>
            <a:gdLst/>
            <a:ahLst/>
            <a:cxnLst>
              <a:cxn ang="0">
                <a:pos x="0" y="73"/>
              </a:cxn>
              <a:cxn ang="0">
                <a:pos x="212" y="251"/>
              </a:cxn>
              <a:cxn ang="0">
                <a:pos x="415" y="176"/>
              </a:cxn>
              <a:cxn ang="0">
                <a:pos x="206" y="0"/>
              </a:cxn>
              <a:cxn ang="0">
                <a:pos x="0" y="73"/>
              </a:cxn>
            </a:cxnLst>
            <a:rect l="0" t="0" r="r" b="b"/>
            <a:pathLst>
              <a:path w="415" h="251">
                <a:moveTo>
                  <a:pt x="0" y="73"/>
                </a:moveTo>
                <a:lnTo>
                  <a:pt x="212" y="251"/>
                </a:lnTo>
                <a:lnTo>
                  <a:pt x="415" y="176"/>
                </a:lnTo>
                <a:lnTo>
                  <a:pt x="206" y="0"/>
                </a:lnTo>
                <a:lnTo>
                  <a:pt x="0" y="7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5" name="Freeform 1657"/>
          <p:cNvSpPr>
            <a:spLocks/>
          </p:cNvSpPr>
          <p:nvPr/>
        </p:nvSpPr>
        <p:spPr bwMode="auto">
          <a:xfrm>
            <a:off x="2460625" y="4721225"/>
            <a:ext cx="331788" cy="173038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211" y="217"/>
              </a:cxn>
              <a:cxn ang="0">
                <a:pos x="416" y="139"/>
              </a:cxn>
              <a:cxn ang="0">
                <a:pos x="203" y="0"/>
              </a:cxn>
              <a:cxn ang="0">
                <a:pos x="0" y="75"/>
              </a:cxn>
            </a:cxnLst>
            <a:rect l="0" t="0" r="r" b="b"/>
            <a:pathLst>
              <a:path w="416" h="217">
                <a:moveTo>
                  <a:pt x="0" y="75"/>
                </a:moveTo>
                <a:lnTo>
                  <a:pt x="211" y="217"/>
                </a:lnTo>
                <a:lnTo>
                  <a:pt x="416" y="139"/>
                </a:lnTo>
                <a:lnTo>
                  <a:pt x="203" y="0"/>
                </a:lnTo>
                <a:lnTo>
                  <a:pt x="0" y="75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6" name="Freeform 1658"/>
          <p:cNvSpPr>
            <a:spLocks/>
          </p:cNvSpPr>
          <p:nvPr/>
        </p:nvSpPr>
        <p:spPr bwMode="auto">
          <a:xfrm>
            <a:off x="2628900" y="4830763"/>
            <a:ext cx="333375" cy="160337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215" y="201"/>
              </a:cxn>
              <a:cxn ang="0">
                <a:pos x="420" y="122"/>
              </a:cxn>
              <a:cxn ang="0">
                <a:pos x="205" y="0"/>
              </a:cxn>
              <a:cxn ang="0">
                <a:pos x="0" y="78"/>
              </a:cxn>
            </a:cxnLst>
            <a:rect l="0" t="0" r="r" b="b"/>
            <a:pathLst>
              <a:path w="420" h="201">
                <a:moveTo>
                  <a:pt x="0" y="78"/>
                </a:moveTo>
                <a:lnTo>
                  <a:pt x="215" y="201"/>
                </a:lnTo>
                <a:lnTo>
                  <a:pt x="420" y="122"/>
                </a:lnTo>
                <a:lnTo>
                  <a:pt x="205" y="0"/>
                </a:lnTo>
                <a:lnTo>
                  <a:pt x="0" y="78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7" name="Freeform 1659"/>
          <p:cNvSpPr>
            <a:spLocks/>
          </p:cNvSpPr>
          <p:nvPr/>
        </p:nvSpPr>
        <p:spPr bwMode="auto">
          <a:xfrm>
            <a:off x="2798763" y="4929188"/>
            <a:ext cx="336550" cy="150812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219" y="191"/>
              </a:cxn>
              <a:cxn ang="0">
                <a:pos x="422" y="110"/>
              </a:cxn>
              <a:cxn ang="0">
                <a:pos x="205" y="0"/>
              </a:cxn>
              <a:cxn ang="0">
                <a:pos x="0" y="79"/>
              </a:cxn>
            </a:cxnLst>
            <a:rect l="0" t="0" r="r" b="b"/>
            <a:pathLst>
              <a:path w="422" h="191">
                <a:moveTo>
                  <a:pt x="0" y="79"/>
                </a:moveTo>
                <a:lnTo>
                  <a:pt x="219" y="191"/>
                </a:lnTo>
                <a:lnTo>
                  <a:pt x="422" y="110"/>
                </a:lnTo>
                <a:lnTo>
                  <a:pt x="205" y="0"/>
                </a:lnTo>
                <a:lnTo>
                  <a:pt x="0" y="79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8" name="Freeform 1660"/>
          <p:cNvSpPr>
            <a:spLocks/>
          </p:cNvSpPr>
          <p:nvPr/>
        </p:nvSpPr>
        <p:spPr bwMode="auto">
          <a:xfrm>
            <a:off x="2973388" y="5014913"/>
            <a:ext cx="336550" cy="120650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22" y="152"/>
              </a:cxn>
              <a:cxn ang="0">
                <a:pos x="424" y="69"/>
              </a:cxn>
              <a:cxn ang="0">
                <a:pos x="203" y="0"/>
              </a:cxn>
              <a:cxn ang="0">
                <a:pos x="0" y="81"/>
              </a:cxn>
            </a:cxnLst>
            <a:rect l="0" t="0" r="r" b="b"/>
            <a:pathLst>
              <a:path w="424" h="152">
                <a:moveTo>
                  <a:pt x="0" y="81"/>
                </a:moveTo>
                <a:lnTo>
                  <a:pt x="222" y="152"/>
                </a:lnTo>
                <a:lnTo>
                  <a:pt x="424" y="69"/>
                </a:lnTo>
                <a:lnTo>
                  <a:pt x="203" y="0"/>
                </a:lnTo>
                <a:lnTo>
                  <a:pt x="0" y="81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49" name="Freeform 1661"/>
          <p:cNvSpPr>
            <a:spLocks/>
          </p:cNvSpPr>
          <p:nvPr/>
        </p:nvSpPr>
        <p:spPr bwMode="auto">
          <a:xfrm>
            <a:off x="3149600" y="5070475"/>
            <a:ext cx="338138" cy="15875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25" y="200"/>
              </a:cxn>
              <a:cxn ang="0">
                <a:pos x="427" y="69"/>
              </a:cxn>
              <a:cxn ang="0">
                <a:pos x="202" y="0"/>
              </a:cxn>
              <a:cxn ang="0">
                <a:pos x="0" y="83"/>
              </a:cxn>
            </a:cxnLst>
            <a:rect l="0" t="0" r="r" b="b"/>
            <a:pathLst>
              <a:path w="427" h="200">
                <a:moveTo>
                  <a:pt x="0" y="83"/>
                </a:moveTo>
                <a:lnTo>
                  <a:pt x="225" y="200"/>
                </a:lnTo>
                <a:lnTo>
                  <a:pt x="427" y="69"/>
                </a:lnTo>
                <a:lnTo>
                  <a:pt x="202" y="0"/>
                </a:lnTo>
                <a:lnTo>
                  <a:pt x="0" y="8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0" name="Freeform 1662"/>
          <p:cNvSpPr>
            <a:spLocks/>
          </p:cNvSpPr>
          <p:nvPr/>
        </p:nvSpPr>
        <p:spPr bwMode="auto">
          <a:xfrm>
            <a:off x="3328988" y="5126038"/>
            <a:ext cx="342900" cy="163512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230" y="207"/>
              </a:cxn>
              <a:cxn ang="0">
                <a:pos x="432" y="69"/>
              </a:cxn>
              <a:cxn ang="0">
                <a:pos x="202" y="0"/>
              </a:cxn>
              <a:cxn ang="0">
                <a:pos x="0" y="131"/>
              </a:cxn>
            </a:cxnLst>
            <a:rect l="0" t="0" r="r" b="b"/>
            <a:pathLst>
              <a:path w="432" h="207">
                <a:moveTo>
                  <a:pt x="0" y="131"/>
                </a:moveTo>
                <a:lnTo>
                  <a:pt x="230" y="207"/>
                </a:lnTo>
                <a:lnTo>
                  <a:pt x="432" y="69"/>
                </a:lnTo>
                <a:lnTo>
                  <a:pt x="202" y="0"/>
                </a:lnTo>
                <a:lnTo>
                  <a:pt x="0" y="131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1" name="Freeform 1663"/>
          <p:cNvSpPr>
            <a:spLocks/>
          </p:cNvSpPr>
          <p:nvPr/>
        </p:nvSpPr>
        <p:spPr bwMode="auto">
          <a:xfrm>
            <a:off x="3511550" y="5180013"/>
            <a:ext cx="344488" cy="128587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233" y="162"/>
              </a:cxn>
              <a:cxn ang="0">
                <a:pos x="434" y="73"/>
              </a:cxn>
              <a:cxn ang="0">
                <a:pos x="202" y="0"/>
              </a:cxn>
              <a:cxn ang="0">
                <a:pos x="0" y="138"/>
              </a:cxn>
            </a:cxnLst>
            <a:rect l="0" t="0" r="r" b="b"/>
            <a:pathLst>
              <a:path w="434" h="162">
                <a:moveTo>
                  <a:pt x="0" y="138"/>
                </a:moveTo>
                <a:lnTo>
                  <a:pt x="233" y="162"/>
                </a:lnTo>
                <a:lnTo>
                  <a:pt x="434" y="73"/>
                </a:lnTo>
                <a:lnTo>
                  <a:pt x="202" y="0"/>
                </a:lnTo>
                <a:lnTo>
                  <a:pt x="0" y="138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2" name="Freeform 1664"/>
          <p:cNvSpPr>
            <a:spLocks/>
          </p:cNvSpPr>
          <p:nvPr/>
        </p:nvSpPr>
        <p:spPr bwMode="auto">
          <a:xfrm>
            <a:off x="3695700" y="5238750"/>
            <a:ext cx="349250" cy="128588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240" y="163"/>
              </a:cxn>
              <a:cxn ang="0">
                <a:pos x="439" y="71"/>
              </a:cxn>
              <a:cxn ang="0">
                <a:pos x="201" y="0"/>
              </a:cxn>
              <a:cxn ang="0">
                <a:pos x="0" y="89"/>
              </a:cxn>
            </a:cxnLst>
            <a:rect l="0" t="0" r="r" b="b"/>
            <a:pathLst>
              <a:path w="439" h="163">
                <a:moveTo>
                  <a:pt x="0" y="89"/>
                </a:moveTo>
                <a:lnTo>
                  <a:pt x="240" y="163"/>
                </a:lnTo>
                <a:lnTo>
                  <a:pt x="439" y="71"/>
                </a:lnTo>
                <a:lnTo>
                  <a:pt x="201" y="0"/>
                </a:lnTo>
                <a:lnTo>
                  <a:pt x="0" y="89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3" name="Freeform 1665"/>
          <p:cNvSpPr>
            <a:spLocks/>
          </p:cNvSpPr>
          <p:nvPr/>
        </p:nvSpPr>
        <p:spPr bwMode="auto">
          <a:xfrm>
            <a:off x="3886200" y="5294313"/>
            <a:ext cx="350838" cy="13493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42" y="169"/>
              </a:cxn>
              <a:cxn ang="0">
                <a:pos x="441" y="75"/>
              </a:cxn>
              <a:cxn ang="0">
                <a:pos x="199" y="0"/>
              </a:cxn>
              <a:cxn ang="0">
                <a:pos x="0" y="92"/>
              </a:cxn>
            </a:cxnLst>
            <a:rect l="0" t="0" r="r" b="b"/>
            <a:pathLst>
              <a:path w="441" h="169">
                <a:moveTo>
                  <a:pt x="0" y="92"/>
                </a:moveTo>
                <a:lnTo>
                  <a:pt x="242" y="169"/>
                </a:lnTo>
                <a:lnTo>
                  <a:pt x="441" y="75"/>
                </a:lnTo>
                <a:lnTo>
                  <a:pt x="199" y="0"/>
                </a:lnTo>
                <a:lnTo>
                  <a:pt x="0" y="92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4" name="Freeform 1666"/>
          <p:cNvSpPr>
            <a:spLocks/>
          </p:cNvSpPr>
          <p:nvPr/>
        </p:nvSpPr>
        <p:spPr bwMode="auto">
          <a:xfrm>
            <a:off x="4078288" y="5354638"/>
            <a:ext cx="354012" cy="1365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247" y="173"/>
              </a:cxn>
              <a:cxn ang="0">
                <a:pos x="445" y="77"/>
              </a:cxn>
              <a:cxn ang="0">
                <a:pos x="199" y="0"/>
              </a:cxn>
              <a:cxn ang="0">
                <a:pos x="0" y="94"/>
              </a:cxn>
            </a:cxnLst>
            <a:rect l="0" t="0" r="r" b="b"/>
            <a:pathLst>
              <a:path w="445" h="173">
                <a:moveTo>
                  <a:pt x="0" y="94"/>
                </a:moveTo>
                <a:lnTo>
                  <a:pt x="247" y="173"/>
                </a:lnTo>
                <a:lnTo>
                  <a:pt x="445" y="77"/>
                </a:lnTo>
                <a:lnTo>
                  <a:pt x="199" y="0"/>
                </a:lnTo>
                <a:lnTo>
                  <a:pt x="0" y="94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5" name="Freeform 1667"/>
          <p:cNvSpPr>
            <a:spLocks/>
          </p:cNvSpPr>
          <p:nvPr/>
        </p:nvSpPr>
        <p:spPr bwMode="auto">
          <a:xfrm>
            <a:off x="4275138" y="5414963"/>
            <a:ext cx="355600" cy="1381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252" y="175"/>
              </a:cxn>
              <a:cxn ang="0">
                <a:pos x="450" y="81"/>
              </a:cxn>
              <a:cxn ang="0">
                <a:pos x="198" y="0"/>
              </a:cxn>
              <a:cxn ang="0">
                <a:pos x="0" y="96"/>
              </a:cxn>
            </a:cxnLst>
            <a:rect l="0" t="0" r="r" b="b"/>
            <a:pathLst>
              <a:path w="450" h="175">
                <a:moveTo>
                  <a:pt x="0" y="96"/>
                </a:moveTo>
                <a:lnTo>
                  <a:pt x="252" y="175"/>
                </a:lnTo>
                <a:lnTo>
                  <a:pt x="450" y="81"/>
                </a:lnTo>
                <a:lnTo>
                  <a:pt x="198" y="0"/>
                </a:lnTo>
                <a:lnTo>
                  <a:pt x="0" y="9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6" name="Freeform 1668"/>
          <p:cNvSpPr>
            <a:spLocks/>
          </p:cNvSpPr>
          <p:nvPr/>
        </p:nvSpPr>
        <p:spPr bwMode="auto">
          <a:xfrm>
            <a:off x="1806575" y="4425950"/>
            <a:ext cx="119063" cy="6508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0"/>
              </a:cxn>
              <a:cxn ang="0">
                <a:pos x="152" y="31"/>
              </a:cxn>
              <a:cxn ang="0">
                <a:pos x="0" y="82"/>
              </a:cxn>
              <a:cxn ang="0">
                <a:pos x="10" y="0"/>
              </a:cxn>
            </a:cxnLst>
            <a:rect l="0" t="0" r="r" b="b"/>
            <a:pathLst>
              <a:path w="152" h="82">
                <a:moveTo>
                  <a:pt x="10" y="0"/>
                </a:moveTo>
                <a:lnTo>
                  <a:pt x="10" y="0"/>
                </a:lnTo>
                <a:lnTo>
                  <a:pt x="152" y="31"/>
                </a:lnTo>
                <a:lnTo>
                  <a:pt x="0" y="82"/>
                </a:lnTo>
                <a:lnTo>
                  <a:pt x="10" y="0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7" name="Line 1669"/>
          <p:cNvSpPr>
            <a:spLocks noChangeShapeType="1"/>
          </p:cNvSpPr>
          <p:nvPr/>
        </p:nvSpPr>
        <p:spPr bwMode="auto">
          <a:xfrm>
            <a:off x="1812925" y="4425950"/>
            <a:ext cx="112713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8" name="Line 1670"/>
          <p:cNvSpPr>
            <a:spLocks noChangeShapeType="1"/>
          </p:cNvSpPr>
          <p:nvPr/>
        </p:nvSpPr>
        <p:spPr bwMode="auto">
          <a:xfrm flipH="1">
            <a:off x="1806575" y="4449763"/>
            <a:ext cx="119063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59" name="Freeform 1671"/>
          <p:cNvSpPr>
            <a:spLocks/>
          </p:cNvSpPr>
          <p:nvPr/>
        </p:nvSpPr>
        <p:spPr bwMode="auto">
          <a:xfrm>
            <a:off x="1803400" y="4449763"/>
            <a:ext cx="166688" cy="68262"/>
          </a:xfrm>
          <a:custGeom>
            <a:avLst/>
            <a:gdLst/>
            <a:ahLst/>
            <a:cxnLst>
              <a:cxn ang="0">
                <a:pos x="4" y="51"/>
              </a:cxn>
              <a:cxn ang="0">
                <a:pos x="156" y="0"/>
              </a:cxn>
              <a:cxn ang="0">
                <a:pos x="211" y="13"/>
              </a:cxn>
              <a:cxn ang="0">
                <a:pos x="0" y="84"/>
              </a:cxn>
              <a:cxn ang="0">
                <a:pos x="4" y="51"/>
              </a:cxn>
            </a:cxnLst>
            <a:rect l="0" t="0" r="r" b="b"/>
            <a:pathLst>
              <a:path w="211" h="84">
                <a:moveTo>
                  <a:pt x="4" y="51"/>
                </a:moveTo>
                <a:lnTo>
                  <a:pt x="156" y="0"/>
                </a:lnTo>
                <a:lnTo>
                  <a:pt x="211" y="13"/>
                </a:lnTo>
                <a:lnTo>
                  <a:pt x="0" y="84"/>
                </a:lnTo>
                <a:lnTo>
                  <a:pt x="4" y="51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0" name="Line 1672"/>
          <p:cNvSpPr>
            <a:spLocks noChangeShapeType="1"/>
          </p:cNvSpPr>
          <p:nvPr/>
        </p:nvSpPr>
        <p:spPr bwMode="auto">
          <a:xfrm flipV="1">
            <a:off x="1806575" y="4449763"/>
            <a:ext cx="119063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1" name="Line 1673"/>
          <p:cNvSpPr>
            <a:spLocks noChangeShapeType="1"/>
          </p:cNvSpPr>
          <p:nvPr/>
        </p:nvSpPr>
        <p:spPr bwMode="auto">
          <a:xfrm>
            <a:off x="1925638" y="4449763"/>
            <a:ext cx="44450" cy="11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2" name="Line 1674"/>
          <p:cNvSpPr>
            <a:spLocks noChangeShapeType="1"/>
          </p:cNvSpPr>
          <p:nvPr/>
        </p:nvSpPr>
        <p:spPr bwMode="auto">
          <a:xfrm flipH="1">
            <a:off x="1803400" y="4460875"/>
            <a:ext cx="16668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3" name="Freeform 1675"/>
          <p:cNvSpPr>
            <a:spLocks/>
          </p:cNvSpPr>
          <p:nvPr/>
        </p:nvSpPr>
        <p:spPr bwMode="auto">
          <a:xfrm>
            <a:off x="1647825" y="4425950"/>
            <a:ext cx="165100" cy="82550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0" y="71"/>
              </a:cxn>
              <a:cxn ang="0">
                <a:pos x="210" y="0"/>
              </a:cxn>
              <a:cxn ang="0">
                <a:pos x="200" y="82"/>
              </a:cxn>
              <a:cxn ang="0">
                <a:pos x="141" y="104"/>
              </a:cxn>
              <a:cxn ang="0">
                <a:pos x="0" y="71"/>
              </a:cxn>
            </a:cxnLst>
            <a:rect l="0" t="0" r="r" b="b"/>
            <a:pathLst>
              <a:path w="210" h="104">
                <a:moveTo>
                  <a:pt x="0" y="71"/>
                </a:moveTo>
                <a:lnTo>
                  <a:pt x="0" y="71"/>
                </a:lnTo>
                <a:lnTo>
                  <a:pt x="210" y="0"/>
                </a:lnTo>
                <a:lnTo>
                  <a:pt x="200" y="82"/>
                </a:lnTo>
                <a:lnTo>
                  <a:pt x="141" y="104"/>
                </a:lnTo>
                <a:lnTo>
                  <a:pt x="0" y="71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4" name="Line 1676"/>
          <p:cNvSpPr>
            <a:spLocks noChangeShapeType="1"/>
          </p:cNvSpPr>
          <p:nvPr/>
        </p:nvSpPr>
        <p:spPr bwMode="auto">
          <a:xfrm flipV="1">
            <a:off x="1647825" y="4425950"/>
            <a:ext cx="165100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5" name="Line 1677"/>
          <p:cNvSpPr>
            <a:spLocks noChangeShapeType="1"/>
          </p:cNvSpPr>
          <p:nvPr/>
        </p:nvSpPr>
        <p:spPr bwMode="auto">
          <a:xfrm flipH="1">
            <a:off x="1758950" y="4491038"/>
            <a:ext cx="47625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6" name="Line 1678"/>
          <p:cNvSpPr>
            <a:spLocks noChangeShapeType="1"/>
          </p:cNvSpPr>
          <p:nvPr/>
        </p:nvSpPr>
        <p:spPr bwMode="auto">
          <a:xfrm flipH="1" flipV="1">
            <a:off x="1647825" y="4481513"/>
            <a:ext cx="1111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7" name="Freeform 1679"/>
          <p:cNvSpPr>
            <a:spLocks/>
          </p:cNvSpPr>
          <p:nvPr/>
        </p:nvSpPr>
        <p:spPr bwMode="auto">
          <a:xfrm>
            <a:off x="1758950" y="4491038"/>
            <a:ext cx="47625" cy="26987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59" y="0"/>
              </a:cxn>
              <a:cxn ang="0">
                <a:pos x="55" y="33"/>
              </a:cxn>
              <a:cxn ang="0">
                <a:pos x="55" y="33"/>
              </a:cxn>
              <a:cxn ang="0">
                <a:pos x="0" y="22"/>
              </a:cxn>
            </a:cxnLst>
            <a:rect l="0" t="0" r="r" b="b"/>
            <a:pathLst>
              <a:path w="59" h="33">
                <a:moveTo>
                  <a:pt x="0" y="22"/>
                </a:moveTo>
                <a:lnTo>
                  <a:pt x="59" y="0"/>
                </a:lnTo>
                <a:lnTo>
                  <a:pt x="55" y="33"/>
                </a:lnTo>
                <a:lnTo>
                  <a:pt x="55" y="33"/>
                </a:lnTo>
                <a:lnTo>
                  <a:pt x="0" y="22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8" name="Line 1680"/>
          <p:cNvSpPr>
            <a:spLocks noChangeShapeType="1"/>
          </p:cNvSpPr>
          <p:nvPr/>
        </p:nvSpPr>
        <p:spPr bwMode="auto">
          <a:xfrm flipV="1">
            <a:off x="1758950" y="4491038"/>
            <a:ext cx="47625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69" name="Line 1681"/>
          <p:cNvSpPr>
            <a:spLocks noChangeShapeType="1"/>
          </p:cNvSpPr>
          <p:nvPr/>
        </p:nvSpPr>
        <p:spPr bwMode="auto">
          <a:xfrm flipH="1" flipV="1">
            <a:off x="1758950" y="4508500"/>
            <a:ext cx="444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0" name="Freeform 1682"/>
          <p:cNvSpPr>
            <a:spLocks/>
          </p:cNvSpPr>
          <p:nvPr/>
        </p:nvSpPr>
        <p:spPr bwMode="auto">
          <a:xfrm>
            <a:off x="1962150" y="4467225"/>
            <a:ext cx="169863" cy="128588"/>
          </a:xfrm>
          <a:custGeom>
            <a:avLst/>
            <a:gdLst/>
            <a:ahLst/>
            <a:cxnLst>
              <a:cxn ang="0">
                <a:pos x="213" y="125"/>
              </a:cxn>
              <a:cxn ang="0">
                <a:pos x="213" y="125"/>
              </a:cxn>
              <a:cxn ang="0">
                <a:pos x="0" y="161"/>
              </a:cxn>
              <a:cxn ang="0">
                <a:pos x="7" y="11"/>
              </a:cxn>
              <a:cxn ang="0">
                <a:pos x="21" y="0"/>
              </a:cxn>
              <a:cxn ang="0">
                <a:pos x="213" y="125"/>
              </a:cxn>
            </a:cxnLst>
            <a:rect l="0" t="0" r="r" b="b"/>
            <a:pathLst>
              <a:path w="213" h="161">
                <a:moveTo>
                  <a:pt x="213" y="125"/>
                </a:moveTo>
                <a:lnTo>
                  <a:pt x="213" y="125"/>
                </a:lnTo>
                <a:lnTo>
                  <a:pt x="0" y="161"/>
                </a:lnTo>
                <a:lnTo>
                  <a:pt x="7" y="11"/>
                </a:lnTo>
                <a:lnTo>
                  <a:pt x="21" y="0"/>
                </a:lnTo>
                <a:lnTo>
                  <a:pt x="213" y="125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1" name="Line 1683"/>
          <p:cNvSpPr>
            <a:spLocks noChangeShapeType="1"/>
          </p:cNvSpPr>
          <p:nvPr/>
        </p:nvSpPr>
        <p:spPr bwMode="auto">
          <a:xfrm flipH="1">
            <a:off x="1962150" y="4565650"/>
            <a:ext cx="169863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2" name="Line 1684"/>
          <p:cNvSpPr>
            <a:spLocks noChangeShapeType="1"/>
          </p:cNvSpPr>
          <p:nvPr/>
        </p:nvSpPr>
        <p:spPr bwMode="auto">
          <a:xfrm flipV="1">
            <a:off x="1968500" y="4467225"/>
            <a:ext cx="11113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3" name="Line 1685"/>
          <p:cNvSpPr>
            <a:spLocks noChangeShapeType="1"/>
          </p:cNvSpPr>
          <p:nvPr/>
        </p:nvSpPr>
        <p:spPr bwMode="auto">
          <a:xfrm>
            <a:off x="1979613" y="4467225"/>
            <a:ext cx="152400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4" name="Freeform 1686"/>
          <p:cNvSpPr>
            <a:spLocks/>
          </p:cNvSpPr>
          <p:nvPr/>
        </p:nvSpPr>
        <p:spPr bwMode="auto">
          <a:xfrm>
            <a:off x="1968500" y="4460875"/>
            <a:ext cx="11113" cy="15875"/>
          </a:xfrm>
          <a:custGeom>
            <a:avLst/>
            <a:gdLst/>
            <a:ahLst/>
            <a:cxnLst>
              <a:cxn ang="0">
                <a:pos x="14" y="8"/>
              </a:cxn>
              <a:cxn ang="0">
                <a:pos x="0" y="19"/>
              </a:cxn>
              <a:cxn ang="0">
                <a:pos x="2" y="0"/>
              </a:cxn>
              <a:cxn ang="0">
                <a:pos x="2" y="0"/>
              </a:cxn>
              <a:cxn ang="0">
                <a:pos x="14" y="8"/>
              </a:cxn>
            </a:cxnLst>
            <a:rect l="0" t="0" r="r" b="b"/>
            <a:pathLst>
              <a:path w="14" h="19">
                <a:moveTo>
                  <a:pt x="14" y="8"/>
                </a:moveTo>
                <a:lnTo>
                  <a:pt x="0" y="19"/>
                </a:lnTo>
                <a:lnTo>
                  <a:pt x="2" y="0"/>
                </a:lnTo>
                <a:lnTo>
                  <a:pt x="2" y="0"/>
                </a:lnTo>
                <a:lnTo>
                  <a:pt x="14" y="8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5" name="Line 1687"/>
          <p:cNvSpPr>
            <a:spLocks noChangeShapeType="1"/>
          </p:cNvSpPr>
          <p:nvPr/>
        </p:nvSpPr>
        <p:spPr bwMode="auto">
          <a:xfrm flipH="1">
            <a:off x="1968500" y="4467225"/>
            <a:ext cx="11113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6" name="Line 1688"/>
          <p:cNvSpPr>
            <a:spLocks noChangeShapeType="1"/>
          </p:cNvSpPr>
          <p:nvPr/>
        </p:nvSpPr>
        <p:spPr bwMode="auto">
          <a:xfrm>
            <a:off x="1970088" y="4460875"/>
            <a:ext cx="9525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7" name="Freeform 1689"/>
          <p:cNvSpPr>
            <a:spLocks/>
          </p:cNvSpPr>
          <p:nvPr/>
        </p:nvSpPr>
        <p:spPr bwMode="auto">
          <a:xfrm>
            <a:off x="1820863" y="4476750"/>
            <a:ext cx="147637" cy="119063"/>
          </a:xfrm>
          <a:custGeom>
            <a:avLst/>
            <a:gdLst/>
            <a:ahLst/>
            <a:cxnLst>
              <a:cxn ang="0">
                <a:pos x="179" y="150"/>
              </a:cxn>
              <a:cxn ang="0">
                <a:pos x="179" y="150"/>
              </a:cxn>
              <a:cxn ang="0">
                <a:pos x="0" y="64"/>
              </a:cxn>
              <a:cxn ang="0">
                <a:pos x="186" y="0"/>
              </a:cxn>
              <a:cxn ang="0">
                <a:pos x="179" y="150"/>
              </a:cxn>
            </a:cxnLst>
            <a:rect l="0" t="0" r="r" b="b"/>
            <a:pathLst>
              <a:path w="186" h="150">
                <a:moveTo>
                  <a:pt x="179" y="150"/>
                </a:moveTo>
                <a:lnTo>
                  <a:pt x="179" y="150"/>
                </a:lnTo>
                <a:lnTo>
                  <a:pt x="0" y="64"/>
                </a:lnTo>
                <a:lnTo>
                  <a:pt x="186" y="0"/>
                </a:lnTo>
                <a:lnTo>
                  <a:pt x="179" y="150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8" name="Line 1690"/>
          <p:cNvSpPr>
            <a:spLocks noChangeShapeType="1"/>
          </p:cNvSpPr>
          <p:nvPr/>
        </p:nvSpPr>
        <p:spPr bwMode="auto">
          <a:xfrm flipH="1" flipV="1">
            <a:off x="1820863" y="4525963"/>
            <a:ext cx="141287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79" name="Line 1691"/>
          <p:cNvSpPr>
            <a:spLocks noChangeShapeType="1"/>
          </p:cNvSpPr>
          <p:nvPr/>
        </p:nvSpPr>
        <p:spPr bwMode="auto">
          <a:xfrm flipV="1">
            <a:off x="1820863" y="4476750"/>
            <a:ext cx="147637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0" name="Freeform 1692"/>
          <p:cNvSpPr>
            <a:spLocks/>
          </p:cNvSpPr>
          <p:nvPr/>
        </p:nvSpPr>
        <p:spPr bwMode="auto">
          <a:xfrm>
            <a:off x="1803400" y="4460875"/>
            <a:ext cx="166688" cy="65088"/>
          </a:xfrm>
          <a:custGeom>
            <a:avLst/>
            <a:gdLst/>
            <a:ahLst/>
            <a:cxnLst>
              <a:cxn ang="0">
                <a:pos x="209" y="19"/>
              </a:cxn>
              <a:cxn ang="0">
                <a:pos x="23" y="83"/>
              </a:cxn>
              <a:cxn ang="0">
                <a:pos x="0" y="71"/>
              </a:cxn>
              <a:cxn ang="0">
                <a:pos x="211" y="0"/>
              </a:cxn>
              <a:cxn ang="0">
                <a:pos x="209" y="19"/>
              </a:cxn>
            </a:cxnLst>
            <a:rect l="0" t="0" r="r" b="b"/>
            <a:pathLst>
              <a:path w="211" h="83">
                <a:moveTo>
                  <a:pt x="209" y="19"/>
                </a:moveTo>
                <a:lnTo>
                  <a:pt x="23" y="83"/>
                </a:lnTo>
                <a:lnTo>
                  <a:pt x="0" y="71"/>
                </a:lnTo>
                <a:lnTo>
                  <a:pt x="211" y="0"/>
                </a:lnTo>
                <a:lnTo>
                  <a:pt x="209" y="19"/>
                </a:lnTo>
                <a:close/>
              </a:path>
            </a:pathLst>
          </a:custGeom>
          <a:solidFill>
            <a:srgbClr val="9933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1" name="Line 1693"/>
          <p:cNvSpPr>
            <a:spLocks noChangeShapeType="1"/>
          </p:cNvSpPr>
          <p:nvPr/>
        </p:nvSpPr>
        <p:spPr bwMode="auto">
          <a:xfrm flipH="1">
            <a:off x="1820863" y="4476750"/>
            <a:ext cx="147637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2" name="Line 1694"/>
          <p:cNvSpPr>
            <a:spLocks noChangeShapeType="1"/>
          </p:cNvSpPr>
          <p:nvPr/>
        </p:nvSpPr>
        <p:spPr bwMode="auto">
          <a:xfrm flipH="1" flipV="1">
            <a:off x="1803400" y="4518025"/>
            <a:ext cx="17463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3" name="Line 1695"/>
          <p:cNvSpPr>
            <a:spLocks noChangeShapeType="1"/>
          </p:cNvSpPr>
          <p:nvPr/>
        </p:nvSpPr>
        <p:spPr bwMode="auto">
          <a:xfrm flipV="1">
            <a:off x="1803400" y="4460875"/>
            <a:ext cx="16668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4" name="Freeform 1696"/>
          <p:cNvSpPr>
            <a:spLocks/>
          </p:cNvSpPr>
          <p:nvPr/>
        </p:nvSpPr>
        <p:spPr bwMode="auto">
          <a:xfrm>
            <a:off x="1962150" y="4565650"/>
            <a:ext cx="331788" cy="16351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207" y="205"/>
              </a:cxn>
              <a:cxn ang="0">
                <a:pos x="416" y="92"/>
              </a:cxn>
              <a:cxn ang="0">
                <a:pos x="213" y="0"/>
              </a:cxn>
              <a:cxn ang="0">
                <a:pos x="0" y="36"/>
              </a:cxn>
            </a:cxnLst>
            <a:rect l="0" t="0" r="r" b="b"/>
            <a:pathLst>
              <a:path w="416" h="205">
                <a:moveTo>
                  <a:pt x="0" y="36"/>
                </a:moveTo>
                <a:lnTo>
                  <a:pt x="207" y="205"/>
                </a:lnTo>
                <a:lnTo>
                  <a:pt x="416" y="92"/>
                </a:lnTo>
                <a:lnTo>
                  <a:pt x="213" y="0"/>
                </a:lnTo>
                <a:lnTo>
                  <a:pt x="0" y="3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5" name="Freeform 1697"/>
          <p:cNvSpPr>
            <a:spLocks/>
          </p:cNvSpPr>
          <p:nvPr/>
        </p:nvSpPr>
        <p:spPr bwMode="auto">
          <a:xfrm>
            <a:off x="2127250" y="4638675"/>
            <a:ext cx="333375" cy="228600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211" y="288"/>
              </a:cxn>
              <a:cxn ang="0">
                <a:pos x="421" y="178"/>
              </a:cxn>
              <a:cxn ang="0">
                <a:pos x="209" y="0"/>
              </a:cxn>
              <a:cxn ang="0">
                <a:pos x="0" y="113"/>
              </a:cxn>
            </a:cxnLst>
            <a:rect l="0" t="0" r="r" b="b"/>
            <a:pathLst>
              <a:path w="421" h="288">
                <a:moveTo>
                  <a:pt x="0" y="113"/>
                </a:moveTo>
                <a:lnTo>
                  <a:pt x="211" y="288"/>
                </a:lnTo>
                <a:lnTo>
                  <a:pt x="421" y="178"/>
                </a:lnTo>
                <a:lnTo>
                  <a:pt x="209" y="0"/>
                </a:lnTo>
                <a:lnTo>
                  <a:pt x="0" y="11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6" name="Freeform 1698"/>
          <p:cNvSpPr>
            <a:spLocks/>
          </p:cNvSpPr>
          <p:nvPr/>
        </p:nvSpPr>
        <p:spPr bwMode="auto">
          <a:xfrm>
            <a:off x="2295525" y="4781550"/>
            <a:ext cx="333375" cy="19526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213" y="248"/>
              </a:cxn>
              <a:cxn ang="0">
                <a:pos x="421" y="142"/>
              </a:cxn>
              <a:cxn ang="0">
                <a:pos x="210" y="0"/>
              </a:cxn>
              <a:cxn ang="0">
                <a:pos x="0" y="110"/>
              </a:cxn>
            </a:cxnLst>
            <a:rect l="0" t="0" r="r" b="b"/>
            <a:pathLst>
              <a:path w="421" h="248">
                <a:moveTo>
                  <a:pt x="0" y="110"/>
                </a:moveTo>
                <a:lnTo>
                  <a:pt x="213" y="248"/>
                </a:lnTo>
                <a:lnTo>
                  <a:pt x="421" y="142"/>
                </a:lnTo>
                <a:lnTo>
                  <a:pt x="210" y="0"/>
                </a:lnTo>
                <a:lnTo>
                  <a:pt x="0" y="110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7" name="Freeform 1699"/>
          <p:cNvSpPr>
            <a:spLocks/>
          </p:cNvSpPr>
          <p:nvPr/>
        </p:nvSpPr>
        <p:spPr bwMode="auto">
          <a:xfrm>
            <a:off x="2463800" y="4894263"/>
            <a:ext cx="334963" cy="179387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15" y="227"/>
              </a:cxn>
              <a:cxn ang="0">
                <a:pos x="423" y="123"/>
              </a:cxn>
              <a:cxn ang="0">
                <a:pos x="208" y="0"/>
              </a:cxn>
              <a:cxn ang="0">
                <a:pos x="0" y="106"/>
              </a:cxn>
            </a:cxnLst>
            <a:rect l="0" t="0" r="r" b="b"/>
            <a:pathLst>
              <a:path w="423" h="227">
                <a:moveTo>
                  <a:pt x="0" y="106"/>
                </a:moveTo>
                <a:lnTo>
                  <a:pt x="215" y="227"/>
                </a:lnTo>
                <a:lnTo>
                  <a:pt x="423" y="123"/>
                </a:lnTo>
                <a:lnTo>
                  <a:pt x="208" y="0"/>
                </a:lnTo>
                <a:lnTo>
                  <a:pt x="0" y="10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8" name="Freeform 1700"/>
          <p:cNvSpPr>
            <a:spLocks/>
          </p:cNvSpPr>
          <p:nvPr/>
        </p:nvSpPr>
        <p:spPr bwMode="auto">
          <a:xfrm>
            <a:off x="2635250" y="4991100"/>
            <a:ext cx="338138" cy="17145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219" y="215"/>
              </a:cxn>
              <a:cxn ang="0">
                <a:pos x="427" y="112"/>
              </a:cxn>
              <a:cxn ang="0">
                <a:pos x="208" y="0"/>
              </a:cxn>
              <a:cxn ang="0">
                <a:pos x="0" y="104"/>
              </a:cxn>
            </a:cxnLst>
            <a:rect l="0" t="0" r="r" b="b"/>
            <a:pathLst>
              <a:path w="427" h="215">
                <a:moveTo>
                  <a:pt x="0" y="104"/>
                </a:moveTo>
                <a:lnTo>
                  <a:pt x="219" y="215"/>
                </a:lnTo>
                <a:lnTo>
                  <a:pt x="427" y="112"/>
                </a:lnTo>
                <a:lnTo>
                  <a:pt x="208" y="0"/>
                </a:lnTo>
                <a:lnTo>
                  <a:pt x="0" y="104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89" name="Freeform 1701"/>
          <p:cNvSpPr>
            <a:spLocks/>
          </p:cNvSpPr>
          <p:nvPr/>
        </p:nvSpPr>
        <p:spPr bwMode="auto">
          <a:xfrm>
            <a:off x="2808288" y="5080000"/>
            <a:ext cx="341312" cy="141288"/>
          </a:xfrm>
          <a:custGeom>
            <a:avLst/>
            <a:gdLst/>
            <a:ahLst/>
            <a:cxnLst>
              <a:cxn ang="0">
                <a:pos x="0" y="103"/>
              </a:cxn>
              <a:cxn ang="0">
                <a:pos x="223" y="178"/>
              </a:cxn>
              <a:cxn ang="0">
                <a:pos x="430" y="71"/>
              </a:cxn>
              <a:cxn ang="0">
                <a:pos x="208" y="0"/>
              </a:cxn>
              <a:cxn ang="0">
                <a:pos x="0" y="103"/>
              </a:cxn>
            </a:cxnLst>
            <a:rect l="0" t="0" r="r" b="b"/>
            <a:pathLst>
              <a:path w="430" h="178">
                <a:moveTo>
                  <a:pt x="0" y="103"/>
                </a:moveTo>
                <a:lnTo>
                  <a:pt x="223" y="178"/>
                </a:lnTo>
                <a:lnTo>
                  <a:pt x="430" y="71"/>
                </a:lnTo>
                <a:lnTo>
                  <a:pt x="208" y="0"/>
                </a:lnTo>
                <a:lnTo>
                  <a:pt x="0" y="10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0" name="Freeform 1702"/>
          <p:cNvSpPr>
            <a:spLocks/>
          </p:cNvSpPr>
          <p:nvPr/>
        </p:nvSpPr>
        <p:spPr bwMode="auto">
          <a:xfrm>
            <a:off x="2986088" y="5135563"/>
            <a:ext cx="342900" cy="144462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227" y="182"/>
              </a:cxn>
              <a:cxn ang="0">
                <a:pos x="432" y="117"/>
              </a:cxn>
              <a:cxn ang="0">
                <a:pos x="207" y="0"/>
              </a:cxn>
              <a:cxn ang="0">
                <a:pos x="0" y="107"/>
              </a:cxn>
            </a:cxnLst>
            <a:rect l="0" t="0" r="r" b="b"/>
            <a:pathLst>
              <a:path w="432" h="182">
                <a:moveTo>
                  <a:pt x="0" y="107"/>
                </a:moveTo>
                <a:lnTo>
                  <a:pt x="227" y="182"/>
                </a:lnTo>
                <a:lnTo>
                  <a:pt x="432" y="117"/>
                </a:lnTo>
                <a:lnTo>
                  <a:pt x="207" y="0"/>
                </a:lnTo>
                <a:lnTo>
                  <a:pt x="0" y="107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1" name="Freeform 1703"/>
          <p:cNvSpPr>
            <a:spLocks/>
          </p:cNvSpPr>
          <p:nvPr/>
        </p:nvSpPr>
        <p:spPr bwMode="auto">
          <a:xfrm>
            <a:off x="3165475" y="5229225"/>
            <a:ext cx="346075" cy="112713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230" y="142"/>
              </a:cxn>
              <a:cxn ang="0">
                <a:pos x="435" y="76"/>
              </a:cxn>
              <a:cxn ang="0">
                <a:pos x="205" y="0"/>
              </a:cxn>
              <a:cxn ang="0">
                <a:pos x="0" y="65"/>
              </a:cxn>
            </a:cxnLst>
            <a:rect l="0" t="0" r="r" b="b"/>
            <a:pathLst>
              <a:path w="435" h="142">
                <a:moveTo>
                  <a:pt x="0" y="65"/>
                </a:moveTo>
                <a:lnTo>
                  <a:pt x="230" y="142"/>
                </a:lnTo>
                <a:lnTo>
                  <a:pt x="435" y="76"/>
                </a:lnTo>
                <a:lnTo>
                  <a:pt x="205" y="0"/>
                </a:lnTo>
                <a:lnTo>
                  <a:pt x="0" y="65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2" name="Freeform 1704"/>
          <p:cNvSpPr>
            <a:spLocks/>
          </p:cNvSpPr>
          <p:nvPr/>
        </p:nvSpPr>
        <p:spPr bwMode="auto">
          <a:xfrm>
            <a:off x="3348038" y="5289550"/>
            <a:ext cx="347662" cy="90488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234" y="114"/>
              </a:cxn>
              <a:cxn ang="0">
                <a:pos x="438" y="24"/>
              </a:cxn>
              <a:cxn ang="0">
                <a:pos x="205" y="0"/>
              </a:cxn>
              <a:cxn ang="0">
                <a:pos x="0" y="66"/>
              </a:cxn>
            </a:cxnLst>
            <a:rect l="0" t="0" r="r" b="b"/>
            <a:pathLst>
              <a:path w="438" h="114">
                <a:moveTo>
                  <a:pt x="0" y="66"/>
                </a:moveTo>
                <a:lnTo>
                  <a:pt x="234" y="114"/>
                </a:lnTo>
                <a:lnTo>
                  <a:pt x="438" y="24"/>
                </a:lnTo>
                <a:lnTo>
                  <a:pt x="205" y="0"/>
                </a:lnTo>
                <a:lnTo>
                  <a:pt x="0" y="66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3" name="Freeform 1705"/>
          <p:cNvSpPr>
            <a:spLocks/>
          </p:cNvSpPr>
          <p:nvPr/>
        </p:nvSpPr>
        <p:spPr bwMode="auto">
          <a:xfrm>
            <a:off x="3533775" y="5308600"/>
            <a:ext cx="352425" cy="131763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38" y="167"/>
              </a:cxn>
              <a:cxn ang="0">
                <a:pos x="444" y="74"/>
              </a:cxn>
              <a:cxn ang="0">
                <a:pos x="204" y="0"/>
              </a:cxn>
              <a:cxn ang="0">
                <a:pos x="0" y="90"/>
              </a:cxn>
            </a:cxnLst>
            <a:rect l="0" t="0" r="r" b="b"/>
            <a:pathLst>
              <a:path w="444" h="167">
                <a:moveTo>
                  <a:pt x="0" y="90"/>
                </a:moveTo>
                <a:lnTo>
                  <a:pt x="238" y="167"/>
                </a:lnTo>
                <a:lnTo>
                  <a:pt x="444" y="74"/>
                </a:lnTo>
                <a:lnTo>
                  <a:pt x="204" y="0"/>
                </a:lnTo>
                <a:lnTo>
                  <a:pt x="0" y="90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4" name="Freeform 1706"/>
          <p:cNvSpPr>
            <a:spLocks/>
          </p:cNvSpPr>
          <p:nvPr/>
        </p:nvSpPr>
        <p:spPr bwMode="auto">
          <a:xfrm>
            <a:off x="3722688" y="5367338"/>
            <a:ext cx="355600" cy="136525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244" y="171"/>
              </a:cxn>
              <a:cxn ang="0">
                <a:pos x="448" y="77"/>
              </a:cxn>
              <a:cxn ang="0">
                <a:pos x="206" y="0"/>
              </a:cxn>
              <a:cxn ang="0">
                <a:pos x="0" y="93"/>
              </a:cxn>
            </a:cxnLst>
            <a:rect l="0" t="0" r="r" b="b"/>
            <a:pathLst>
              <a:path w="448" h="171">
                <a:moveTo>
                  <a:pt x="0" y="93"/>
                </a:moveTo>
                <a:lnTo>
                  <a:pt x="244" y="171"/>
                </a:lnTo>
                <a:lnTo>
                  <a:pt x="448" y="77"/>
                </a:lnTo>
                <a:lnTo>
                  <a:pt x="206" y="0"/>
                </a:lnTo>
                <a:lnTo>
                  <a:pt x="0" y="93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5" name="Freeform 1707"/>
          <p:cNvSpPr>
            <a:spLocks/>
          </p:cNvSpPr>
          <p:nvPr/>
        </p:nvSpPr>
        <p:spPr bwMode="auto">
          <a:xfrm>
            <a:off x="3916363" y="5429250"/>
            <a:ext cx="358775" cy="136525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248" y="173"/>
              </a:cxn>
              <a:cxn ang="0">
                <a:pos x="451" y="79"/>
              </a:cxn>
              <a:cxn ang="0">
                <a:pos x="204" y="0"/>
              </a:cxn>
              <a:cxn ang="0">
                <a:pos x="0" y="94"/>
              </a:cxn>
            </a:cxnLst>
            <a:rect l="0" t="0" r="r" b="b"/>
            <a:pathLst>
              <a:path w="451" h="173">
                <a:moveTo>
                  <a:pt x="0" y="94"/>
                </a:moveTo>
                <a:lnTo>
                  <a:pt x="248" y="173"/>
                </a:lnTo>
                <a:lnTo>
                  <a:pt x="451" y="79"/>
                </a:lnTo>
                <a:lnTo>
                  <a:pt x="204" y="0"/>
                </a:lnTo>
                <a:lnTo>
                  <a:pt x="0" y="94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6" name="Freeform 1708"/>
          <p:cNvSpPr>
            <a:spLocks/>
          </p:cNvSpPr>
          <p:nvPr/>
        </p:nvSpPr>
        <p:spPr bwMode="auto">
          <a:xfrm>
            <a:off x="4113213" y="5491163"/>
            <a:ext cx="360362" cy="138112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253" y="175"/>
              </a:cxn>
              <a:cxn ang="0">
                <a:pos x="455" y="79"/>
              </a:cxn>
              <a:cxn ang="0">
                <a:pos x="203" y="0"/>
              </a:cxn>
              <a:cxn ang="0">
                <a:pos x="0" y="94"/>
              </a:cxn>
            </a:cxnLst>
            <a:rect l="0" t="0" r="r" b="b"/>
            <a:pathLst>
              <a:path w="455" h="175">
                <a:moveTo>
                  <a:pt x="0" y="94"/>
                </a:moveTo>
                <a:lnTo>
                  <a:pt x="253" y="175"/>
                </a:lnTo>
                <a:lnTo>
                  <a:pt x="455" y="79"/>
                </a:lnTo>
                <a:lnTo>
                  <a:pt x="203" y="0"/>
                </a:lnTo>
                <a:lnTo>
                  <a:pt x="0" y="94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7" name="Line 1709"/>
          <p:cNvSpPr>
            <a:spLocks noChangeShapeType="1"/>
          </p:cNvSpPr>
          <p:nvPr/>
        </p:nvSpPr>
        <p:spPr bwMode="auto">
          <a:xfrm flipH="1" flipV="1">
            <a:off x="1462088" y="1633538"/>
            <a:ext cx="127000" cy="3349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8" name="Line 1710"/>
          <p:cNvSpPr>
            <a:spLocks noChangeShapeType="1"/>
          </p:cNvSpPr>
          <p:nvPr/>
        </p:nvSpPr>
        <p:spPr bwMode="auto">
          <a:xfrm flipH="1">
            <a:off x="1508125" y="4983163"/>
            <a:ext cx="809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199" name="Line 1711"/>
          <p:cNvSpPr>
            <a:spLocks noChangeShapeType="1"/>
          </p:cNvSpPr>
          <p:nvPr/>
        </p:nvSpPr>
        <p:spPr bwMode="auto">
          <a:xfrm flipH="1">
            <a:off x="1489075" y="4449763"/>
            <a:ext cx="809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0" name="Line 1712"/>
          <p:cNvSpPr>
            <a:spLocks noChangeShapeType="1"/>
          </p:cNvSpPr>
          <p:nvPr/>
        </p:nvSpPr>
        <p:spPr bwMode="auto">
          <a:xfrm flipH="1">
            <a:off x="1466850" y="3906838"/>
            <a:ext cx="809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1" name="Line 1713"/>
          <p:cNvSpPr>
            <a:spLocks noChangeShapeType="1"/>
          </p:cNvSpPr>
          <p:nvPr/>
        </p:nvSpPr>
        <p:spPr bwMode="auto">
          <a:xfrm flipH="1">
            <a:off x="1446213" y="3354388"/>
            <a:ext cx="80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2" name="Line 1714"/>
          <p:cNvSpPr>
            <a:spLocks noChangeShapeType="1"/>
          </p:cNvSpPr>
          <p:nvPr/>
        </p:nvSpPr>
        <p:spPr bwMode="auto">
          <a:xfrm flipH="1">
            <a:off x="1425575" y="2790825"/>
            <a:ext cx="793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3" name="Line 1715"/>
          <p:cNvSpPr>
            <a:spLocks noChangeShapeType="1"/>
          </p:cNvSpPr>
          <p:nvPr/>
        </p:nvSpPr>
        <p:spPr bwMode="auto">
          <a:xfrm flipH="1">
            <a:off x="1403350" y="2217738"/>
            <a:ext cx="809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4" name="Line 1716"/>
          <p:cNvSpPr>
            <a:spLocks noChangeShapeType="1"/>
          </p:cNvSpPr>
          <p:nvPr/>
        </p:nvSpPr>
        <p:spPr bwMode="auto">
          <a:xfrm flipH="1">
            <a:off x="1381125" y="1633538"/>
            <a:ext cx="809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05" name="Rectangle 1717"/>
          <p:cNvSpPr>
            <a:spLocks noChangeArrowheads="1"/>
          </p:cNvSpPr>
          <p:nvPr/>
        </p:nvSpPr>
        <p:spPr bwMode="auto">
          <a:xfrm>
            <a:off x="1401763" y="4895850"/>
            <a:ext cx="152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65206" name="Rectangle 1718"/>
          <p:cNvSpPr>
            <a:spLocks noChangeArrowheads="1"/>
          </p:cNvSpPr>
          <p:nvPr/>
        </p:nvSpPr>
        <p:spPr bwMode="auto">
          <a:xfrm>
            <a:off x="1211263" y="4362450"/>
            <a:ext cx="323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65207" name="Rectangle 1719"/>
          <p:cNvSpPr>
            <a:spLocks noChangeArrowheads="1"/>
          </p:cNvSpPr>
          <p:nvPr/>
        </p:nvSpPr>
        <p:spPr bwMode="auto">
          <a:xfrm>
            <a:off x="1190625" y="3817938"/>
            <a:ext cx="3238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65208" name="Rectangle 1720"/>
          <p:cNvSpPr>
            <a:spLocks noChangeArrowheads="1"/>
          </p:cNvSpPr>
          <p:nvPr/>
        </p:nvSpPr>
        <p:spPr bwMode="auto">
          <a:xfrm>
            <a:off x="1168400" y="3265488"/>
            <a:ext cx="3238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65209" name="Rectangle 1721"/>
          <p:cNvSpPr>
            <a:spLocks noChangeArrowheads="1"/>
          </p:cNvSpPr>
          <p:nvPr/>
        </p:nvSpPr>
        <p:spPr bwMode="auto">
          <a:xfrm>
            <a:off x="1147763" y="2701925"/>
            <a:ext cx="323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65210" name="Rectangle 1722"/>
          <p:cNvSpPr>
            <a:spLocks noChangeArrowheads="1"/>
          </p:cNvSpPr>
          <p:nvPr/>
        </p:nvSpPr>
        <p:spPr bwMode="auto">
          <a:xfrm>
            <a:off x="1041400" y="2128838"/>
            <a:ext cx="4079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65211" name="Rectangle 1723"/>
          <p:cNvSpPr>
            <a:spLocks noChangeArrowheads="1"/>
          </p:cNvSpPr>
          <p:nvPr/>
        </p:nvSpPr>
        <p:spPr bwMode="auto">
          <a:xfrm>
            <a:off x="1017588" y="1546225"/>
            <a:ext cx="4079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1200</a:t>
            </a:r>
            <a:endParaRPr lang="en-US"/>
          </a:p>
        </p:txBody>
      </p:sp>
      <p:sp>
        <p:nvSpPr>
          <p:cNvPr id="65212" name="Rectangle 1724"/>
          <p:cNvSpPr>
            <a:spLocks noChangeArrowheads="1"/>
          </p:cNvSpPr>
          <p:nvPr/>
        </p:nvSpPr>
        <p:spPr bwMode="auto">
          <a:xfrm>
            <a:off x="435928" y="1295400"/>
            <a:ext cx="156273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Read throughput (MB/s)</a:t>
            </a:r>
            <a:endParaRPr lang="en-US">
              <a:latin typeface="Calibri" pitchFamily="34" charset="0"/>
            </a:endParaRPr>
          </a:p>
        </p:txBody>
      </p:sp>
      <p:sp>
        <p:nvSpPr>
          <p:cNvPr id="65213" name="Rectangle 1725"/>
          <p:cNvSpPr>
            <a:spLocks noChangeArrowheads="1"/>
          </p:cNvSpPr>
          <p:nvPr/>
        </p:nvSpPr>
        <p:spPr bwMode="auto">
          <a:xfrm>
            <a:off x="1888255" y="5726113"/>
            <a:ext cx="9041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Stride (words)</a:t>
            </a:r>
            <a:endParaRPr lang="en-US">
              <a:latin typeface="Calibri" pitchFamily="34" charset="0"/>
            </a:endParaRPr>
          </a:p>
        </p:txBody>
      </p:sp>
      <p:sp>
        <p:nvSpPr>
          <p:cNvPr id="65214" name="Rectangle 1726"/>
          <p:cNvSpPr>
            <a:spLocks noChangeArrowheads="1"/>
          </p:cNvSpPr>
          <p:nvPr/>
        </p:nvSpPr>
        <p:spPr bwMode="auto">
          <a:xfrm>
            <a:off x="5775325" y="5651243"/>
            <a:ext cx="15109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Working set size (bytes)</a:t>
            </a:r>
            <a:endParaRPr lang="en-US">
              <a:latin typeface="Calibri" pitchFamily="34" charset="0"/>
            </a:endParaRPr>
          </a:p>
        </p:txBody>
      </p:sp>
      <p:sp>
        <p:nvSpPr>
          <p:cNvPr id="65215" name="Rectangle 1727"/>
          <p:cNvSpPr>
            <a:spLocks noChangeArrowheads="1"/>
          </p:cNvSpPr>
          <p:nvPr/>
        </p:nvSpPr>
        <p:spPr bwMode="auto">
          <a:xfrm>
            <a:off x="6678612" y="1295400"/>
            <a:ext cx="2236788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216" name="Rectangle 1728"/>
          <p:cNvSpPr>
            <a:spLocks noChangeArrowheads="1"/>
          </p:cNvSpPr>
          <p:nvPr/>
        </p:nvSpPr>
        <p:spPr bwMode="auto">
          <a:xfrm>
            <a:off x="6678612" y="1346200"/>
            <a:ext cx="11951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Pentium III Xeon</a:t>
            </a:r>
            <a:endParaRPr lang="en-US">
              <a:latin typeface="Calibri" pitchFamily="34" charset="0"/>
            </a:endParaRPr>
          </a:p>
        </p:txBody>
      </p:sp>
      <p:sp>
        <p:nvSpPr>
          <p:cNvPr id="65217" name="Rectangle 1729"/>
          <p:cNvSpPr>
            <a:spLocks noChangeArrowheads="1"/>
          </p:cNvSpPr>
          <p:nvPr/>
        </p:nvSpPr>
        <p:spPr bwMode="auto">
          <a:xfrm>
            <a:off x="6678612" y="1563687"/>
            <a:ext cx="6508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550 MHz</a:t>
            </a:r>
            <a:endParaRPr lang="en-US">
              <a:latin typeface="Calibri" pitchFamily="34" charset="0"/>
            </a:endParaRPr>
          </a:p>
        </p:txBody>
      </p:sp>
      <p:sp>
        <p:nvSpPr>
          <p:cNvPr id="65218" name="Rectangle 1730"/>
          <p:cNvSpPr>
            <a:spLocks noChangeArrowheads="1"/>
          </p:cNvSpPr>
          <p:nvPr/>
        </p:nvSpPr>
        <p:spPr bwMode="auto">
          <a:xfrm>
            <a:off x="6678612" y="1782762"/>
            <a:ext cx="1819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16 KB on-chip L1 d-cache</a:t>
            </a:r>
            <a:endParaRPr lang="en-US">
              <a:latin typeface="Calibri" pitchFamily="34" charset="0"/>
            </a:endParaRPr>
          </a:p>
        </p:txBody>
      </p:sp>
      <p:sp>
        <p:nvSpPr>
          <p:cNvPr id="65219" name="Rectangle 1731"/>
          <p:cNvSpPr>
            <a:spLocks noChangeArrowheads="1"/>
          </p:cNvSpPr>
          <p:nvPr/>
        </p:nvSpPr>
        <p:spPr bwMode="auto">
          <a:xfrm>
            <a:off x="6678612" y="2000250"/>
            <a:ext cx="17666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16 KB on-chip L1 i-cache</a:t>
            </a:r>
            <a:endParaRPr lang="en-US">
              <a:latin typeface="Calibri" pitchFamily="34" charset="0"/>
            </a:endParaRPr>
          </a:p>
        </p:txBody>
      </p:sp>
      <p:sp>
        <p:nvSpPr>
          <p:cNvPr id="65220" name="Rectangle 1732"/>
          <p:cNvSpPr>
            <a:spLocks noChangeArrowheads="1"/>
          </p:cNvSpPr>
          <p:nvPr/>
        </p:nvSpPr>
        <p:spPr bwMode="auto">
          <a:xfrm>
            <a:off x="6678612" y="2217737"/>
            <a:ext cx="16990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512 KB  off-chip unified</a:t>
            </a:r>
            <a:endParaRPr lang="en-US">
              <a:latin typeface="Calibri" pitchFamily="34" charset="0"/>
            </a:endParaRPr>
          </a:p>
        </p:txBody>
      </p:sp>
      <p:sp>
        <p:nvSpPr>
          <p:cNvPr id="65221" name="Rectangle 1733"/>
          <p:cNvSpPr>
            <a:spLocks noChangeArrowheads="1"/>
          </p:cNvSpPr>
          <p:nvPr/>
        </p:nvSpPr>
        <p:spPr bwMode="auto">
          <a:xfrm>
            <a:off x="6678612" y="2435225"/>
            <a:ext cx="626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L2 cache</a:t>
            </a:r>
            <a:endParaRPr lang="en-US">
              <a:latin typeface="Calibri" pitchFamily="34" charset="0"/>
            </a:endParaRPr>
          </a:p>
        </p:txBody>
      </p:sp>
      <p:sp>
        <p:nvSpPr>
          <p:cNvPr id="65222" name="Rectangle 1734"/>
          <p:cNvSpPr>
            <a:spLocks noChangeArrowheads="1"/>
          </p:cNvSpPr>
          <p:nvPr/>
        </p:nvSpPr>
        <p:spPr bwMode="auto">
          <a:xfrm>
            <a:off x="6283325" y="3303588"/>
            <a:ext cx="873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23" name="Rectangle 1735"/>
          <p:cNvSpPr>
            <a:spLocks noChangeArrowheads="1"/>
          </p:cNvSpPr>
          <p:nvPr/>
        </p:nvSpPr>
        <p:spPr bwMode="auto">
          <a:xfrm>
            <a:off x="6365875" y="3074988"/>
            <a:ext cx="1809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24" name="Rectangle 1736"/>
          <p:cNvSpPr>
            <a:spLocks noChangeArrowheads="1"/>
          </p:cNvSpPr>
          <p:nvPr/>
        </p:nvSpPr>
        <p:spPr bwMode="auto">
          <a:xfrm>
            <a:off x="6410325" y="3074988"/>
            <a:ext cx="182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225" name="Rectangle 1737"/>
          <p:cNvSpPr>
            <a:spLocks noChangeArrowheads="1"/>
          </p:cNvSpPr>
          <p:nvPr/>
        </p:nvSpPr>
        <p:spPr bwMode="auto">
          <a:xfrm>
            <a:off x="5340350" y="2198689"/>
            <a:ext cx="419100" cy="346075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L1</a:t>
            </a:r>
          </a:p>
        </p:txBody>
      </p:sp>
      <p:sp>
        <p:nvSpPr>
          <p:cNvPr id="65231" name="Rectangle 1743"/>
          <p:cNvSpPr>
            <a:spLocks noChangeArrowheads="1"/>
          </p:cNvSpPr>
          <p:nvPr/>
        </p:nvSpPr>
        <p:spPr bwMode="auto">
          <a:xfrm>
            <a:off x="4338638" y="3884613"/>
            <a:ext cx="2206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" name="Rectangle 1737"/>
          <p:cNvSpPr>
            <a:spLocks noChangeArrowheads="1"/>
          </p:cNvSpPr>
          <p:nvPr/>
        </p:nvSpPr>
        <p:spPr bwMode="auto">
          <a:xfrm>
            <a:off x="4408487" y="3881438"/>
            <a:ext cx="419100" cy="346075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1752" name="Rectangle 1737"/>
          <p:cNvSpPr>
            <a:spLocks noChangeArrowheads="1"/>
          </p:cNvSpPr>
          <p:nvPr/>
        </p:nvSpPr>
        <p:spPr bwMode="auto">
          <a:xfrm>
            <a:off x="3794125" y="5021263"/>
            <a:ext cx="619125" cy="346075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Mem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Reality </a:t>
            </a:r>
            <a:r>
              <a:rPr lang="en-US" dirty="0"/>
              <a:t>#</a:t>
            </a:r>
            <a:r>
              <a:rPr lang="en-US" dirty="0" smtClean="0"/>
              <a:t>4: Performance isn’t counting ops</a:t>
            </a: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op count does not predict performance</a:t>
            </a:r>
            <a:endParaRPr lang="en-US" dirty="0"/>
          </a:p>
          <a:p>
            <a:pPr lvl="1"/>
            <a:r>
              <a:rPr lang="en-US" dirty="0"/>
              <a:t>Easily see 10:1 performance range depending on how code written</a:t>
            </a:r>
          </a:p>
          <a:p>
            <a:pPr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lvl="1"/>
            <a:r>
              <a:rPr lang="en-US" dirty="0"/>
              <a:t>How programs compiled and </a:t>
            </a:r>
            <a:r>
              <a:rPr lang="en-US" dirty="0" smtClean="0"/>
              <a:t>executed</a:t>
            </a:r>
          </a:p>
          <a:p>
            <a:pPr lvl="1"/>
            <a:r>
              <a:rPr lang="en-US" dirty="0" smtClean="0"/>
              <a:t>How memory system is organized</a:t>
            </a:r>
            <a:endParaRPr lang="en-US" dirty="0"/>
          </a:p>
          <a:p>
            <a:pPr lvl="1"/>
            <a:r>
              <a:rPr lang="en-US" dirty="0"/>
              <a:t>How to measure program performance and identify bottlenecks</a:t>
            </a:r>
          </a:p>
          <a:p>
            <a:pPr lvl="1"/>
            <a:r>
              <a:rPr lang="en-US" dirty="0"/>
              <a:t>How to improve performance without destroying code modularity and generality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dirty="0" smtClean="0"/>
              <a:t>Example Matrix Multiplication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Standard desktop computer, vendor compiler, using optimization flags</a:t>
            </a:r>
          </a:p>
          <a:p>
            <a:r>
              <a:rPr lang="en-US" sz="2000" b="0" dirty="0" smtClean="0"/>
              <a:t>Both implementations have </a:t>
            </a:r>
            <a:r>
              <a:rPr lang="en-US" sz="2000" b="0" dirty="0" smtClean="0">
                <a:solidFill>
                  <a:srgbClr val="C00000"/>
                </a:solidFill>
              </a:rPr>
              <a:t>exactly</a:t>
            </a:r>
            <a:r>
              <a:rPr lang="en-US" sz="2000" b="0" dirty="0" smtClean="0"/>
              <a:t> the same operations count (2n</a:t>
            </a:r>
            <a:r>
              <a:rPr lang="en-US" sz="2000" b="0" baseline="30000" dirty="0" smtClean="0"/>
              <a:t>3</a:t>
            </a:r>
            <a:r>
              <a:rPr lang="en-US" sz="2000" b="0" dirty="0" smtClean="0"/>
              <a:t>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620713" y="2155825"/>
          <a:ext cx="786130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hart" r:id="rId4" imgW="9093200" imgH="5143500" progId="Excel.Sheet.8">
                  <p:embed/>
                </p:oleObj>
              </mc:Choice>
              <mc:Fallback>
                <p:oleObj name="Chart" r:id="rId4" imgW="9093200" imgH="5143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155825"/>
                        <a:ext cx="7861300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7319" name="AutoShape 7"/>
          <p:cNvSpPr>
            <a:spLocks noChangeArrowheads="1"/>
          </p:cNvSpPr>
          <p:nvPr/>
        </p:nvSpPr>
        <p:spPr bwMode="auto">
          <a:xfrm>
            <a:off x="3733006" y="3352800"/>
            <a:ext cx="928687" cy="2436812"/>
          </a:xfrm>
          <a:prstGeom prst="upDownArrow">
            <a:avLst>
              <a:gd name="adj1" fmla="val 50000"/>
              <a:gd name="adj2" fmla="val 52786"/>
            </a:avLst>
          </a:prstGeom>
          <a:solidFill>
            <a:srgbClr val="808080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160x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024063" y="4375150"/>
            <a:ext cx="1244600" cy="396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5F5F5F"/>
                </a:solidFill>
              </a:rPr>
              <a:t>Triple loop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2543175" cy="4619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Best code (K. </a:t>
            </a:r>
            <a:r>
              <a:rPr lang="en-US" dirty="0" err="1">
                <a:solidFill>
                  <a:srgbClr val="C00000"/>
                </a:solidFill>
              </a:rPr>
              <a:t>Goto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1137" y="6320118"/>
            <a:ext cx="298739" cy="302559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34039930" indent="-33629639"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eaLnBrk="0" hangingPunct="0"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41029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8205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123087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1641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E6346E76-0FD1-9E43-AF5B-E59B93CDD0C8}" type="slidenum">
              <a:rPr lang="en-US" sz="1400">
                <a:solidFill>
                  <a:schemeClr val="tx1"/>
                </a:solidFill>
                <a:latin typeface="Trebuchet MS" charset="0"/>
                <a:sym typeface="Trebuchet MS" charset="0"/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  <a:latin typeface="Trebuchet MS" charset="0"/>
              <a:sym typeface="Trebuchet MS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rIns="137270"/>
          <a:lstStyle/>
          <a:p>
            <a:pPr marL="45588"/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Who are you?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 rIns="137270"/>
          <a:lstStyle/>
          <a:p>
            <a:pPr marL="388922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55+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students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(wow!)</a:t>
            </a:r>
          </a:p>
          <a:p>
            <a:pPr marL="388922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Who has written programs in assembly before?</a:t>
            </a: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Written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threaded program before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388922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 is an interface?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88922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Why do we need a hardware/software interface?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smtClean="0"/>
              <a:t>MMM Plot: Analysis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46113" y="1181100"/>
          <a:ext cx="78803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hart" r:id="rId4" imgW="9093200" imgH="5143500" progId="Excel.Sheet.8">
                  <p:embed/>
                </p:oleObj>
              </mc:Choice>
              <mc:Fallback>
                <p:oleObj name="Chart" r:id="rId4" imgW="9093200" imgH="51435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181100"/>
                        <a:ext cx="78803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4500" y="4369377"/>
            <a:ext cx="4992072" cy="30777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400" dirty="0">
                <a:solidFill>
                  <a:srgbClr val="5F5F5F"/>
                </a:solidFill>
                <a:latin typeface="Verdana" pitchFamily="34" charset="0"/>
              </a:rPr>
              <a:t>Memory </a:t>
            </a:r>
            <a:r>
              <a:rPr lang="en-US" sz="1400" dirty="0" smtClean="0">
                <a:solidFill>
                  <a:srgbClr val="5F5F5F"/>
                </a:solidFill>
                <a:latin typeface="Verdana" pitchFamily="34" charset="0"/>
              </a:rPr>
              <a:t>hierarchy and other optimizations: </a:t>
            </a:r>
            <a:r>
              <a:rPr lang="en-US" sz="1400" dirty="0">
                <a:solidFill>
                  <a:srgbClr val="5F5F5F"/>
                </a:solidFill>
                <a:latin typeface="Verdana" pitchFamily="34" charset="0"/>
              </a:rPr>
              <a:t>20x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3275" y="3985202"/>
            <a:ext cx="3146425" cy="3698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800">
                <a:solidFill>
                  <a:srgbClr val="EA6966"/>
                </a:solidFill>
                <a:latin typeface="Verdana" pitchFamily="34" charset="0"/>
              </a:rPr>
              <a:t>Vector instructions: 4x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6763" y="2697740"/>
            <a:ext cx="2784475" cy="3698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None/>
            </a:pPr>
            <a:r>
              <a:rPr lang="en-US" sz="1800">
                <a:solidFill>
                  <a:srgbClr val="CC0000"/>
                </a:solidFill>
                <a:latin typeface="Verdana" pitchFamily="34" charset="0"/>
              </a:rPr>
              <a:t>Multiple threads: 4x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5562600"/>
            <a:ext cx="8228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000" b="0" kern="0" dirty="0" smtClean="0">
                <a:latin typeface="Calibri" pitchFamily="34" charset="0"/>
              </a:rPr>
              <a:t>Reason for 20x: blocking or tiling, loop unrolling, array </a:t>
            </a:r>
            <a:r>
              <a:rPr lang="en-US" sz="2000" b="0" kern="0" dirty="0" err="1" smtClean="0">
                <a:latin typeface="Calibri" pitchFamily="34" charset="0"/>
              </a:rPr>
              <a:t>scalarization</a:t>
            </a:r>
            <a:r>
              <a:rPr lang="en-US" sz="2000" b="0" kern="0" dirty="0" smtClean="0">
                <a:latin typeface="Calibri" pitchFamily="34" charset="0"/>
              </a:rPr>
              <a:t>, instruction scheduling, search to find best choice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Effect: less register spills, less L1/L2 cache misses, less TLB misses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CSE351’s role in new CSE Curriculum</a:t>
            </a: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</a:p>
          <a:p>
            <a:pPr lvl="1"/>
            <a:r>
              <a:rPr lang="en-US" dirty="0" smtClean="0"/>
              <a:t>142 and 143: Intro Programming I and II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of 6 core courses</a:t>
            </a:r>
          </a:p>
          <a:p>
            <a:pPr lvl="1"/>
            <a:r>
              <a:rPr lang="en-US" dirty="0" smtClean="0"/>
              <a:t>311: Foundations I</a:t>
            </a:r>
          </a:p>
          <a:p>
            <a:pPr lvl="1"/>
            <a:r>
              <a:rPr lang="en-US" dirty="0" smtClean="0"/>
              <a:t>312: Foundations II</a:t>
            </a:r>
          </a:p>
          <a:p>
            <a:pPr lvl="1"/>
            <a:r>
              <a:rPr lang="en-US" dirty="0" smtClean="0"/>
              <a:t>331: SW Design and Implementation</a:t>
            </a:r>
          </a:p>
          <a:p>
            <a:pPr lvl="1"/>
            <a:r>
              <a:rPr lang="en-US" dirty="0" smtClean="0"/>
              <a:t>332: Data Abstractions</a:t>
            </a:r>
          </a:p>
          <a:p>
            <a:pPr lvl="1"/>
            <a:r>
              <a:rPr lang="en-US" dirty="0" smtClean="0"/>
              <a:t>351: HW/SW Interface</a:t>
            </a:r>
          </a:p>
          <a:p>
            <a:pPr lvl="1"/>
            <a:r>
              <a:rPr lang="en-US" dirty="0" smtClean="0"/>
              <a:t>352: HW Design and Implementation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351 sets the context for many follow-on courses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CSE351’s place in new CSE Curriculum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796061" y="4394200"/>
            <a:ext cx="1539809" cy="831850"/>
          </a:xfrm>
          <a:prstGeom prst="rect">
            <a:avLst/>
          </a:prstGeom>
          <a:solidFill>
            <a:srgbClr val="FF99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Calibri" pitchFamily="34" charset="0"/>
              </a:rPr>
              <a:t>CSE351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905560" y="2559050"/>
            <a:ext cx="1066800" cy="6794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CSE451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Op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05354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CSE401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Compilers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286000" y="3232151"/>
            <a:ext cx="168636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429000" y="3232150"/>
            <a:ext cx="83820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085143" y="3473656"/>
            <a:ext cx="1113702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Concurrency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572000" y="3244850"/>
            <a:ext cx="0" cy="1149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5758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CSE333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Systems </a:t>
            </a:r>
            <a:r>
              <a:rPr lang="en-US" sz="1400" dirty="0" err="1" smtClean="0">
                <a:latin typeface="Calibri" pitchFamily="34" charset="0"/>
              </a:rPr>
              <a:t>Prog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985235" y="3384138"/>
            <a:ext cx="1138965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Performance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34950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400" dirty="0" smtClean="0">
                <a:latin typeface="Calibri" pitchFamily="34" charset="0"/>
              </a:rPr>
              <a:t>CSE484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Security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497480" y="2559050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400" dirty="0" smtClean="0">
                <a:latin typeface="Calibri" pitchFamily="34" charset="0"/>
              </a:rPr>
              <a:t>CSE466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 err="1" smtClean="0">
                <a:latin typeface="Calibri" pitchFamily="34" charset="0"/>
              </a:rPr>
              <a:t>Emb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796061" y="5880100"/>
            <a:ext cx="1537939" cy="673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r>
              <a:rPr lang="en-US" sz="1600" dirty="0">
                <a:latin typeface="Calibri" pitchFamily="34" charset="0"/>
              </a:rPr>
              <a:t>CS </a:t>
            </a:r>
            <a:r>
              <a:rPr lang="en-US" sz="1600" dirty="0" smtClean="0">
                <a:latin typeface="Calibri" pitchFamily="34" charset="0"/>
              </a:rPr>
              <a:t>143</a:t>
            </a:r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Intro </a:t>
            </a:r>
            <a:r>
              <a:rPr lang="en-US" sz="1600" dirty="0" err="1" smtClean="0">
                <a:latin typeface="Calibri" pitchFamily="34" charset="0"/>
              </a:rPr>
              <a:t>Prog</a:t>
            </a:r>
            <a:r>
              <a:rPr lang="en-US" sz="1600" dirty="0" smtClean="0">
                <a:latin typeface="Calibri" pitchFamily="34" charset="0"/>
              </a:rPr>
              <a:t> II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60960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CSE352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HW Design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1219200" y="3244850"/>
            <a:ext cx="2576861" cy="133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030312" y="3917538"/>
            <a:ext cx="1093888" cy="3052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Comp. Arch.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5201520" y="2562225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CSE461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Networks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4876800" y="3232150"/>
            <a:ext cx="91440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98845" y="3689350"/>
            <a:ext cx="830355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Machine</a:t>
            </a:r>
          </a:p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Code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4921846" y="3384550"/>
            <a:ext cx="1021754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Distributed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Systems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053540" y="1467420"/>
            <a:ext cx="10668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CSE477/481</a:t>
            </a:r>
            <a:endParaRPr lang="en-US" sz="14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Capstones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5870" y="45847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spcBef>
                <a:spcPct val="20000"/>
              </a:spcBef>
              <a:buClr>
                <a:srgbClr val="990000"/>
              </a:buClr>
              <a:buSzPct val="110000"/>
            </a:pPr>
            <a: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  <a:t>The HW/SW Interface</a:t>
            </a:r>
            <a:br>
              <a:rPr lang="en-US" sz="2000" i="1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kern="0" dirty="0" smtClean="0">
                <a:solidFill>
                  <a:srgbClr val="C00000"/>
                </a:solidFill>
                <a:latin typeface="Calibri" pitchFamily="34" charset="0"/>
              </a:rPr>
              <a:t>Underlying principles linking hardware and software</a:t>
            </a:r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5201520" y="3232150"/>
            <a:ext cx="1732680" cy="1162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84710" y="3308350"/>
            <a:ext cx="949490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Execution 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Model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246960" y="5553472"/>
            <a:ext cx="653256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44" name="Line 35"/>
          <p:cNvSpPr>
            <a:spLocks noChangeShapeType="1"/>
          </p:cNvSpPr>
          <p:nvPr/>
        </p:nvSpPr>
        <p:spPr bwMode="auto">
          <a:xfrm flipH="1">
            <a:off x="5335870" y="3244850"/>
            <a:ext cx="2665130" cy="133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600">
              <a:latin typeface="Calibri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6268320" y="3854862"/>
            <a:ext cx="967187" cy="52065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Real-Time</a:t>
            </a:r>
            <a:br>
              <a:rPr lang="en-US" sz="1400" dirty="0" smtClean="0">
                <a:latin typeface="Calibri" pitchFamily="34" charset="0"/>
              </a:rPr>
            </a:br>
            <a:r>
              <a:rPr lang="en-US" sz="1400" dirty="0" smtClean="0">
                <a:latin typeface="Calibri" pitchFamily="34" charset="0"/>
              </a:rPr>
              <a:t>Control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Perspective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smtClean="0"/>
              <a:t>systems courses </a:t>
            </a:r>
            <a:r>
              <a:rPr lang="en-US" dirty="0"/>
              <a:t>are Builder-Centric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Design pipelined processor in </a:t>
            </a:r>
            <a:r>
              <a:rPr lang="en-US" dirty="0" err="1"/>
              <a:t>Verilog</a:t>
            </a:r>
            <a:endParaRPr lang="en-US" dirty="0"/>
          </a:p>
          <a:p>
            <a:pPr lvl="1"/>
            <a:r>
              <a:rPr lang="en-US" dirty="0"/>
              <a:t>Operating Systems</a:t>
            </a:r>
          </a:p>
          <a:p>
            <a:pPr lvl="2"/>
            <a:r>
              <a:rPr lang="en-US" dirty="0"/>
              <a:t>Implement large portions of operating system</a:t>
            </a:r>
          </a:p>
          <a:p>
            <a:pPr lvl="1"/>
            <a:r>
              <a:rPr lang="en-US" dirty="0"/>
              <a:t>Compilers</a:t>
            </a:r>
          </a:p>
          <a:p>
            <a:pPr lvl="2"/>
            <a:r>
              <a:rPr lang="en-US" dirty="0"/>
              <a:t>Write compiler for simple language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Implement and simulate network protocols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Perspective (Cont.)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</a:t>
            </a:r>
            <a:r>
              <a:rPr lang="en-US" dirty="0"/>
              <a:t>is Programmer-Centric</a:t>
            </a:r>
          </a:p>
          <a:p>
            <a:pPr lvl="1"/>
            <a:r>
              <a:rPr lang="en-US" dirty="0"/>
              <a:t>Purpose is to show how </a:t>
            </a:r>
            <a:r>
              <a:rPr lang="en-US" dirty="0" smtClean="0"/>
              <a:t>software really works</a:t>
            </a:r>
          </a:p>
          <a:p>
            <a:pPr lvl="1"/>
            <a:r>
              <a:rPr lang="en-US" dirty="0" smtClean="0"/>
              <a:t>By understanding the underlying </a:t>
            </a:r>
            <a:r>
              <a:rPr lang="en-US" dirty="0"/>
              <a:t>system,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can be more effective as a programmer</a:t>
            </a:r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(e.g., OS and user programs)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just a course for dedicated </a:t>
            </a:r>
            <a:r>
              <a:rPr lang="en-US" dirty="0" smtClean="0"/>
              <a:t>hackers</a:t>
            </a:r>
          </a:p>
          <a:p>
            <a:pPr lvl="2"/>
            <a:r>
              <a:rPr lang="en-US" dirty="0" smtClean="0"/>
              <a:t>What every CSE major needs to know</a:t>
            </a:r>
            <a:endParaRPr lang="en-US" dirty="0"/>
          </a:p>
          <a:p>
            <a:pPr lvl="1"/>
            <a:r>
              <a:rPr lang="en-US" dirty="0" smtClean="0"/>
              <a:t>Provide a context in which to place the other CSE courses you’ll take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Textbooks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Computer Systems: A Programmer’s Perspective, 2</a:t>
            </a:r>
            <a:r>
              <a:rPr lang="en-GB" baseline="30000" dirty="0" smtClean="0"/>
              <a:t>nd</a:t>
            </a:r>
            <a:r>
              <a:rPr lang="en-GB" dirty="0" smtClean="0"/>
              <a:t> Edition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Randal </a:t>
            </a:r>
            <a:r>
              <a:rPr lang="en-GB" dirty="0"/>
              <a:t>E. Bryant and David R. </a:t>
            </a:r>
            <a:r>
              <a:rPr lang="en-GB" dirty="0" err="1" smtClean="0"/>
              <a:t>O’Hallaron</a:t>
            </a:r>
            <a:r>
              <a:rPr lang="en-GB" dirty="0" smtClean="0"/>
              <a:t> 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Prentice-Hall, 2010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csapp.cs.cmu.edu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</a:t>
            </a:r>
            <a:r>
              <a:rPr lang="en-GB" dirty="0"/>
              <a:t>book really matters for the course!</a:t>
            </a:r>
          </a:p>
          <a:p>
            <a:pPr marL="1144588" lvl="2" indent="-236538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How to solve labs</a:t>
            </a:r>
          </a:p>
          <a:p>
            <a:pPr marL="1144588" lvl="2" indent="-236538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Practice problems typical of exam problems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 good C book.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C: A Reference Manual (</a:t>
            </a:r>
            <a:r>
              <a:rPr lang="en-GB" dirty="0" err="1" smtClean="0"/>
              <a:t>Harbison</a:t>
            </a:r>
            <a:r>
              <a:rPr lang="en-GB" dirty="0" smtClean="0"/>
              <a:t> and Steele)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C Programming Language (Kernighan and </a:t>
            </a:r>
            <a:r>
              <a:rPr lang="en-GB" dirty="0" smtClean="0"/>
              <a:t>Rit</a:t>
            </a:r>
            <a:r>
              <a:rPr lang="en-GB" dirty="0" smtClean="0"/>
              <a:t>chie)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 l="10000" r="13333"/>
          <a:stretch>
            <a:fillRect/>
          </a:stretch>
        </p:blipFill>
        <p:spPr bwMode="auto">
          <a:xfrm>
            <a:off x="6477000" y="1828800"/>
            <a:ext cx="1752600" cy="228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Course Components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Lectures (~30)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Higher-level concepts – I’ll assume you’ve done the reading in the text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Sections (~10)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Applied </a:t>
            </a:r>
            <a:r>
              <a:rPr lang="en-GB" dirty="0"/>
              <a:t>concepts, important tools and skills for labs, clarification of lectures, exam </a:t>
            </a:r>
            <a:r>
              <a:rPr lang="en-GB" dirty="0" smtClean="0"/>
              <a:t>review and preparation</a:t>
            </a:r>
            <a:endParaRPr lang="en-GB" dirty="0"/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Written assignments (4)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Problems from text to solidify understanding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Labs (4)</a:t>
            </a:r>
            <a:endParaRPr lang="en-GB" dirty="0"/>
          </a:p>
          <a:p>
            <a:pPr marL="742950" lvl="1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Provide </a:t>
            </a:r>
            <a:r>
              <a:rPr lang="en-GB" dirty="0"/>
              <a:t>in-depth understanding </a:t>
            </a:r>
            <a:r>
              <a:rPr lang="en-GB" dirty="0" smtClean="0"/>
              <a:t>(via practice) of </a:t>
            </a:r>
            <a:r>
              <a:rPr lang="en-GB" dirty="0"/>
              <a:t>an aspect of systems</a:t>
            </a:r>
          </a:p>
          <a:p>
            <a:pPr marL="384175" indent="-384175" defTabSz="457200">
              <a:lnSpc>
                <a:spcPct val="10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Exams (midterm + final)</a:t>
            </a:r>
            <a:endParaRPr lang="en-GB" dirty="0"/>
          </a:p>
          <a:p>
            <a:pPr marL="742950" lvl="1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Test your understanding of concepts </a:t>
            </a:r>
            <a:r>
              <a:rPr lang="en-GB" dirty="0" smtClean="0"/>
              <a:t>and principles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Resources</a:t>
            </a:r>
            <a:r>
              <a:rPr lang="en-GB" dirty="0"/>
              <a:t>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Web </a:t>
            </a:r>
            <a:r>
              <a:rPr lang="en-GB" dirty="0"/>
              <a:t>Page</a:t>
            </a: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660033"/>
                </a:solidFill>
                <a:hlinkClick r:id="rId3"/>
              </a:rPr>
              <a:t>http</a:t>
            </a:r>
            <a:r>
              <a:rPr lang="en-GB" dirty="0" smtClean="0">
                <a:solidFill>
                  <a:srgbClr val="660033"/>
                </a:solidFill>
                <a:hlinkClick r:id="rId3"/>
              </a:rPr>
              <a:t>://www.cse.washington.edu/351</a:t>
            </a:r>
            <a:endParaRPr lang="en-GB" dirty="0">
              <a:solidFill>
                <a:srgbClr val="660033"/>
              </a:solidFill>
              <a:hlinkClick r:id="rId4"/>
            </a:endParaRPr>
          </a:p>
          <a:p>
            <a:pPr marL="742950"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Copies of lectures</a:t>
            </a:r>
            <a:r>
              <a:rPr lang="en-GB"/>
              <a:t>, </a:t>
            </a:r>
            <a:r>
              <a:rPr lang="en-GB" smtClean="0"/>
              <a:t>assignments, </a:t>
            </a:r>
            <a:r>
              <a:rPr lang="en-GB" dirty="0" smtClean="0"/>
              <a:t>exams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Discussion Board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Keep in touch outside of class – help each other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Staff will monitor and contribute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Course Mailing List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Low traffic – mostly announcements; you are already subscribed</a:t>
            </a:r>
          </a:p>
          <a:p>
            <a:pPr marL="384175" indent="-384175" defTabSz="457200">
              <a:lnSpc>
                <a:spcPct val="85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Staff email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Things that are not appropriate for discussion board or better offline</a:t>
            </a:r>
          </a:p>
          <a:p>
            <a:pPr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Anonymous Feedback (will be linked from homepage)</a:t>
            </a:r>
          </a:p>
          <a:p>
            <a:pPr lvl="1" defTabSz="457200">
              <a:lnSpc>
                <a:spcPct val="90000"/>
              </a:lnSpc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Any comments about anything related to the course</a:t>
            </a:r>
            <a:br>
              <a:rPr lang="en-GB" dirty="0" smtClean="0"/>
            </a:br>
            <a:r>
              <a:rPr lang="en-GB" dirty="0" smtClean="0"/>
              <a:t>where you would feel better not attaching your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Policies: Grading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90360" tIns="44280" rIns="90360" bIns="44280"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Exams: weighted 1/3 (midterm), 2/3 (final)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Written assignments: weighted according to effort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We’ll try to make these about the same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Labs assignments: weighted according to effort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These will likely increase in weight as the quarter progresses</a:t>
            </a:r>
            <a:br>
              <a:rPr lang="en-GB" dirty="0" smtClean="0"/>
            </a:br>
            <a:endParaRPr lang="en-GB" dirty="0" smtClean="0">
              <a:solidFill>
                <a:schemeClr val="tx1"/>
              </a:solidFill>
            </a:endParaRP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Grading: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25% written assignments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chemeClr val="tx1"/>
                </a:solidFill>
              </a:rPr>
              <a:t>35% lab assignments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40% exams</a:t>
            </a:r>
          </a:p>
          <a:p>
            <a:pPr marL="384175" indent="-384175" defTabSz="45720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786982" cy="762000"/>
          </a:xfrm>
        </p:spPr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 smtClean="0"/>
              <a:t>Let’s have fun</a:t>
            </a:r>
          </a:p>
          <a:p>
            <a:r>
              <a:rPr lang="en-US" dirty="0" smtClean="0"/>
              <a:t>Let’s learn – together</a:t>
            </a:r>
          </a:p>
          <a:p>
            <a:r>
              <a:rPr lang="en-US" dirty="0" smtClean="0"/>
              <a:t>Let’s communicate</a:t>
            </a:r>
          </a:p>
          <a:p>
            <a:r>
              <a:rPr lang="en-US" dirty="0" smtClean="0"/>
              <a:t>Let’s set the bar for a useful and interesting class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thanks to the many instructors who have shared their lecture notes – I will be borrowing liberally through the qtr – they deserve all the credit, the errors are all mine</a:t>
            </a:r>
          </a:p>
          <a:p>
            <a:pPr marL="744538" lvl="1" indent="-236538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UW: </a:t>
            </a:r>
            <a:r>
              <a:rPr lang="en-US" dirty="0" err="1" smtClean="0"/>
              <a:t>Gaetano</a:t>
            </a:r>
            <a:r>
              <a:rPr lang="en-US" dirty="0" smtClean="0"/>
              <a:t> </a:t>
            </a:r>
            <a:r>
              <a:rPr lang="en-US" dirty="0" err="1" smtClean="0"/>
              <a:t>Borriello</a:t>
            </a:r>
            <a:r>
              <a:rPr lang="en-US" dirty="0" smtClean="0"/>
              <a:t> (Inaugural edition of CSE 351, Spring 2010)</a:t>
            </a:r>
          </a:p>
          <a:p>
            <a:pPr marL="744538" lvl="1" indent="-236538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CMU:  Randy Bryant, David </a:t>
            </a:r>
            <a:r>
              <a:rPr lang="en-US" dirty="0" err="1" smtClean="0"/>
              <a:t>O’Halloran</a:t>
            </a:r>
            <a:r>
              <a:rPr lang="en-US" dirty="0" smtClean="0"/>
              <a:t>, </a:t>
            </a:r>
            <a:r>
              <a:rPr lang="en-GB" dirty="0" smtClean="0"/>
              <a:t>Gregory </a:t>
            </a:r>
            <a:r>
              <a:rPr lang="en-GB" dirty="0" err="1" smtClean="0"/>
              <a:t>Kesden</a:t>
            </a:r>
            <a:r>
              <a:rPr lang="en-GB" dirty="0" smtClean="0"/>
              <a:t>, Markus </a:t>
            </a:r>
            <a:r>
              <a:rPr lang="en-GB" dirty="0" err="1" smtClean="0"/>
              <a:t>Püschel</a:t>
            </a:r>
            <a:endParaRPr lang="en-US" dirty="0" smtClean="0"/>
          </a:p>
          <a:p>
            <a:pPr lvl="1"/>
            <a:r>
              <a:rPr lang="en-US" dirty="0" smtClean="0"/>
              <a:t>Harvard: Matt Welsh</a:t>
            </a:r>
          </a:p>
          <a:p>
            <a:pPr lvl="1"/>
            <a:r>
              <a:rPr lang="en-US" dirty="0" smtClean="0"/>
              <a:t>UW: Tom Anderson, Luis </a:t>
            </a:r>
            <a:r>
              <a:rPr lang="en-US" dirty="0" err="1" smtClean="0"/>
              <a:t>Ceze</a:t>
            </a:r>
            <a:r>
              <a:rPr lang="en-US" dirty="0" smtClean="0"/>
              <a:t>, John </a:t>
            </a:r>
            <a:r>
              <a:rPr lang="en-US" dirty="0" err="1" smtClean="0"/>
              <a:t>Zahorjan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 vs. Assembler vs. Machine Programs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320675" y="4114800"/>
            <a:ext cx="8366125" cy="2057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three program fragments are equivalent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You'd rather write C!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hardware likes bit strings!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machine instructions are actually much shorter than the bits required torepresent the characters of the assembler code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5588" y="1581150"/>
            <a:ext cx="2133600" cy="301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500"/>
              <a:t>if ( x != 0 ) y = (y+z) / x;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32075" y="1543050"/>
            <a:ext cx="2827338" cy="22066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400" dirty="0"/>
              <a:t>        </a:t>
            </a:r>
            <a:r>
              <a:rPr lang="en-US" sz="1400" dirty="0" err="1"/>
              <a:t>cmpl</a:t>
            </a:r>
            <a:r>
              <a:rPr lang="en-US" sz="1400" dirty="0"/>
              <a:t>    $0,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je      .L2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-12(%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-8(%</a:t>
            </a:r>
            <a:r>
              <a:rPr lang="en-US" sz="1400" dirty="0" err="1"/>
              <a:t>ebp</a:t>
            </a:r>
            <a:r>
              <a:rPr lang="en-US" sz="1400" dirty="0"/>
              <a:t>),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leal</a:t>
            </a:r>
            <a:r>
              <a:rPr lang="en-US" sz="1400" dirty="0"/>
              <a:t>    (%</a:t>
            </a:r>
            <a:r>
              <a:rPr lang="en-US" sz="1400" dirty="0" err="1"/>
              <a:t>edx</a:t>
            </a:r>
            <a:r>
              <a:rPr lang="en-US" sz="1400" dirty="0"/>
              <a:t>,%</a:t>
            </a:r>
            <a:r>
              <a:rPr lang="en-US" sz="1400" dirty="0" err="1"/>
              <a:t>eax</a:t>
            </a:r>
            <a:r>
              <a:rPr lang="en-US" sz="1400" dirty="0"/>
              <a:t>), %</a:t>
            </a:r>
            <a:r>
              <a:rPr lang="en-US" sz="1400" dirty="0" err="1"/>
              <a:t>eax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sarl</a:t>
            </a:r>
            <a:r>
              <a:rPr lang="en-US" sz="1400" dirty="0"/>
              <a:t>    $31, %</a:t>
            </a:r>
            <a:r>
              <a:rPr lang="en-US" sz="1400" dirty="0" err="1"/>
              <a:t>edx</a:t>
            </a:r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idivl</a:t>
            </a:r>
            <a:r>
              <a:rPr lang="en-US" sz="1400" dirty="0"/>
              <a:t>   -4(%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movl</a:t>
            </a:r>
            <a:r>
              <a:rPr lang="en-US" sz="1400" dirty="0"/>
              <a:t>    %</a:t>
            </a:r>
            <a:r>
              <a:rPr lang="en-US" sz="1400" dirty="0" err="1"/>
              <a:t>eax</a:t>
            </a:r>
            <a:r>
              <a:rPr lang="en-US" sz="1400" dirty="0"/>
              <a:t>, -8(%</a:t>
            </a:r>
            <a:r>
              <a:rPr lang="en-US" sz="1400" dirty="0" err="1"/>
              <a:t>ebp</a:t>
            </a:r>
            <a:r>
              <a:rPr lang="en-US" sz="1400" dirty="0"/>
              <a:t>)</a:t>
            </a:r>
          </a:p>
          <a:p>
            <a:r>
              <a:rPr lang="en-US" sz="1400" dirty="0"/>
              <a:t>.L2: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619750" y="1543050"/>
            <a:ext cx="3214688" cy="149066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000" dirty="0"/>
              <a:t>1000001101111100001001000001110000000000</a:t>
            </a:r>
          </a:p>
          <a:p>
            <a:r>
              <a:rPr lang="en-US" sz="1000" dirty="0"/>
              <a:t>0111010000011000</a:t>
            </a:r>
          </a:p>
          <a:p>
            <a:r>
              <a:rPr lang="en-US" sz="1000" dirty="0"/>
              <a:t>10001011010001000010010000010100</a:t>
            </a:r>
          </a:p>
          <a:p>
            <a:r>
              <a:rPr lang="en-US" sz="1000" dirty="0"/>
              <a:t>10001011010001100010010100010100</a:t>
            </a:r>
          </a:p>
          <a:p>
            <a:r>
              <a:rPr lang="en-US" sz="1000" dirty="0"/>
              <a:t>100011010000010000000010</a:t>
            </a:r>
          </a:p>
          <a:p>
            <a:r>
              <a:rPr lang="en-US" sz="1000" dirty="0"/>
              <a:t>1000100111000010</a:t>
            </a:r>
          </a:p>
          <a:p>
            <a:r>
              <a:rPr lang="en-US" sz="1000" dirty="0"/>
              <a:t>110000011111101000011111</a:t>
            </a:r>
          </a:p>
          <a:p>
            <a:r>
              <a:rPr lang="en-US" sz="1000" dirty="0"/>
              <a:t>11110111011111000010010000011100</a:t>
            </a:r>
          </a:p>
          <a:p>
            <a:r>
              <a:rPr lang="en-US" sz="1000" dirty="0"/>
              <a:t>10001001010001000010010000011000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99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The Historical Perspective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380489"/>
            <a:ext cx="8366125" cy="27305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Hardware started out quite primitive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Design was expensive </a:t>
            </a:r>
            <a:r>
              <a:rPr lang="en-US" dirty="0">
                <a:latin typeface="Symbol" charset="0"/>
                <a:cs typeface="Symbol" charset="0"/>
              </a:rPr>
              <a:t></a:t>
            </a:r>
            <a:r>
              <a:rPr lang="en-US" dirty="0"/>
              <a:t> the instruction set was very simple</a:t>
            </a:r>
          </a:p>
          <a:p>
            <a:pPr marL="1295400" lvl="2" indent="-287338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E.g., a single instruction can add two integers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Software </a:t>
            </a:r>
            <a:r>
              <a:rPr lang="en-US" dirty="0"/>
              <a:t>was also very </a:t>
            </a:r>
            <a:r>
              <a:rPr lang="en-US" dirty="0" smtClean="0"/>
              <a:t>primitive</a:t>
            </a:r>
            <a:endParaRPr lang="en-US" dirty="0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114800" y="4114800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572000" y="4572000"/>
            <a:ext cx="2743200" cy="1371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0" y="4114800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800" dirty="0"/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341813" y="4343400"/>
            <a:ext cx="2317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3" name="AutoShape 7"/>
          <p:cNvCxnSpPr>
            <a:cxnSpLocks noChangeShapeType="1"/>
          </p:cNvCxnSpPr>
          <p:nvPr/>
        </p:nvCxnSpPr>
        <p:spPr bwMode="auto">
          <a:xfrm>
            <a:off x="2971800" y="480060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743200" y="548481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2994025" y="548481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635250" y="502920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728913" y="442753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9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HW/SW Interface: Assemblers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168400"/>
            <a:ext cx="8366125" cy="157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Life was made a lot better by assemblers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1 </a:t>
            </a:r>
            <a:r>
              <a:rPr lang="en-US" dirty="0" smtClean="0"/>
              <a:t>assembly </a:t>
            </a:r>
            <a:r>
              <a:rPr lang="en-US" dirty="0"/>
              <a:t>instruction = 1 machine instruction, but...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different syntax: assembly instructions are character strings, not bit strings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807075" y="35385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159500" y="3995738"/>
            <a:ext cx="1371600" cy="1371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/>
        </p:nvCxnSpPr>
        <p:spPr bwMode="auto">
          <a:xfrm>
            <a:off x="1460500" y="42243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231900" y="49085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481138" y="49085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123950" y="44529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216025" y="38512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273300" y="39957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User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Program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in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err="1">
                <a:solidFill>
                  <a:srgbClr val="000000"/>
                </a:solidFill>
              </a:rPr>
              <a:t>Asm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611563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873500" y="2852738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643313" y="3309938"/>
            <a:ext cx="46037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3873500" y="4224338"/>
            <a:ext cx="16002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87700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473700" y="4681538"/>
            <a:ext cx="6143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6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Higher Level Languages (HLL's)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20675" y="1168400"/>
            <a:ext cx="8366125" cy="157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Higher </a:t>
            </a:r>
            <a:r>
              <a:rPr lang="en-US" dirty="0"/>
              <a:t>level of abstraction:</a:t>
            </a:r>
          </a:p>
          <a:p>
            <a:pPr marL="863600" lvl="1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1 HLL line is compiled into many (many) assembler lines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815138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7167563" y="4198938"/>
            <a:ext cx="1023937" cy="10239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/>
        </p:nvCxnSpPr>
        <p:spPr bwMode="auto">
          <a:xfrm>
            <a:off x="739775" y="42243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511175" y="49085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762000" y="49085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403225" y="44529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96888" y="38512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554163" y="39957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User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Program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in C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799013" y="35385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189288" y="2960688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2814638" y="3309938"/>
            <a:ext cx="46037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5218113" y="4343400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2468563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6481763" y="4681538"/>
            <a:ext cx="6143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2746375" y="35385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4484688" y="46815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238500" y="4379913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</a:t>
            </a:r>
          </a:p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95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0575" y="1663700"/>
            <a:ext cx="1846263" cy="34290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13038" y="1663700"/>
            <a:ext cx="4144962" cy="34290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0038" y="1663700"/>
            <a:ext cx="2057400" cy="34290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481013"/>
            <a:ext cx="8405812" cy="67151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096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/>
              <a:t>HW/SW Interface: Code / Compile / Run Times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534275" y="24590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7888288" y="3119438"/>
            <a:ext cx="1023937" cy="10239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Hardware</a:t>
            </a:r>
          </a:p>
        </p:txBody>
      </p:sp>
      <p:cxnSp>
        <p:nvCxnSpPr>
          <p:cNvPr id="13319" name="AutoShape 7"/>
          <p:cNvCxnSpPr>
            <a:cxnSpLocks noChangeShapeType="1"/>
          </p:cNvCxnSpPr>
          <p:nvPr/>
        </p:nvCxnSpPr>
        <p:spPr bwMode="auto">
          <a:xfrm>
            <a:off x="739775" y="3144838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11175" y="3829050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 flipV="1">
            <a:off x="762000" y="3829050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03225" y="33734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96888" y="2771775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336675" y="2916238"/>
            <a:ext cx="914400" cy="13716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User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Program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in C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583113" y="2459038"/>
            <a:ext cx="1587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002213" y="3263900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>
                <a:solidFill>
                  <a:srgbClr val="000000"/>
                </a:solidFill>
              </a:rPr>
              <a:t>Assembler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251075" y="36020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530475" y="2459038"/>
            <a:ext cx="1588" cy="228600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268788" y="3602038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3022600" y="3300413"/>
            <a:ext cx="120015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</a:t>
            </a:r>
          </a:p>
          <a:p>
            <a:pPr algn="ctr">
              <a:tabLst>
                <a:tab pos="72390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Compiler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303963" y="2420938"/>
            <a:ext cx="9144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.exe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File</a:t>
            </a:r>
          </a:p>
        </p:txBody>
      </p:sp>
      <p:cxnSp>
        <p:nvCxnSpPr>
          <p:cNvPr id="13332" name="AutoShape 20"/>
          <p:cNvCxnSpPr>
            <a:cxnSpLocks noChangeShapeType="1"/>
            <a:stCxn id="13326" idx="3"/>
            <a:endCxn id="13331" idx="2"/>
          </p:cNvCxnSpPr>
          <p:nvPr/>
        </p:nvCxnSpPr>
        <p:spPr bwMode="auto">
          <a:xfrm flipV="1">
            <a:off x="6202363" y="3106738"/>
            <a:ext cx="558800" cy="49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33" name="AutoShape 21"/>
          <p:cNvCxnSpPr>
            <a:cxnSpLocks noChangeShapeType="1"/>
            <a:stCxn id="13331" idx="3"/>
            <a:endCxn id="13318" idx="2"/>
          </p:cNvCxnSpPr>
          <p:nvPr/>
        </p:nvCxnSpPr>
        <p:spPr bwMode="auto">
          <a:xfrm>
            <a:off x="7218363" y="2763838"/>
            <a:ext cx="669925" cy="868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98500" y="1206500"/>
            <a:ext cx="1285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Code Time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046538" y="1206500"/>
            <a:ext cx="1577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Compile Time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466013" y="1206500"/>
            <a:ext cx="11588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Run Time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14400" y="5715000"/>
            <a:ext cx="73088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600" i="1" dirty="0"/>
              <a:t>Note: The compiler and assembler are just programs, developed using</a:t>
            </a:r>
            <a:br>
              <a:rPr lang="en-US" sz="1600" i="1" dirty="0"/>
            </a:br>
            <a:r>
              <a:rPr lang="en-US" sz="1600" i="1" dirty="0"/>
              <a:t>          this same process.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4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themes: big and little</a:t>
            </a:r>
          </a:p>
          <a:p>
            <a:r>
              <a:rPr lang="en-US" dirty="0" smtClean="0"/>
              <a:t>Four important realities</a:t>
            </a:r>
          </a:p>
          <a:p>
            <a:r>
              <a:rPr lang="en-US" dirty="0" smtClean="0"/>
              <a:t>How the course fits into the CSE curriculum</a:t>
            </a:r>
          </a:p>
          <a:p>
            <a:r>
              <a:rPr lang="en-US" dirty="0" smtClean="0"/>
              <a:t>Logistics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(ready?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7366</TotalTime>
  <Words>2818</Words>
  <Application>Microsoft Macintosh PowerPoint</Application>
  <PresentationFormat>On-screen Show (4:3)</PresentationFormat>
  <Paragraphs>551</Paragraphs>
  <Slides>39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template2010</vt:lpstr>
      <vt:lpstr>Chart</vt:lpstr>
      <vt:lpstr>The Hardware/Software Interface CSE351 Spring 2011 1st Lecture, March 28</vt:lpstr>
      <vt:lpstr>Who is Luis?</vt:lpstr>
      <vt:lpstr>Who are you?</vt:lpstr>
      <vt:lpstr>C vs. Assembler vs. Machine Programs</vt:lpstr>
      <vt:lpstr>HW/SW Interface: The Historical Perspective</vt:lpstr>
      <vt:lpstr>HW/SW Interface: Assemblers</vt:lpstr>
      <vt:lpstr>HW/SW Interface: Higher Level Languages (HLL's)</vt:lpstr>
      <vt:lpstr>HW/SW Interface: Code / Compile / Run Times</vt:lpstr>
      <vt:lpstr>Overview</vt:lpstr>
      <vt:lpstr>The Big Theme</vt:lpstr>
      <vt:lpstr>Little Theme 1: Representation</vt:lpstr>
      <vt:lpstr>Little Theme 2: Translation</vt:lpstr>
      <vt:lpstr>Little Theme 3: Control Flow</vt:lpstr>
      <vt:lpstr>Course Outcomes</vt:lpstr>
      <vt:lpstr>Reality 1: Ints ≠ Integers &amp; Floats ≠ Reals</vt:lpstr>
      <vt:lpstr>Code Security Example</vt:lpstr>
      <vt:lpstr>Typical Usage</vt:lpstr>
      <vt:lpstr>Malicious Usage</vt:lpstr>
      <vt:lpstr>Reality #2: You’ve Got to Know Assembly</vt:lpstr>
      <vt:lpstr>Assembly Code Example</vt:lpstr>
      <vt:lpstr>Code to Read Counter</vt:lpstr>
      <vt:lpstr>Reality #3: Memory Matters</vt:lpstr>
      <vt:lpstr>Memory Referencing Bug Example</vt:lpstr>
      <vt:lpstr>Memory Referencing Bug Example</vt:lpstr>
      <vt:lpstr>Memory Referencing Errors</vt:lpstr>
      <vt:lpstr>Memory System Performance Example</vt:lpstr>
      <vt:lpstr>The Memory Mountain</vt:lpstr>
      <vt:lpstr>Reality #4: Performance isn’t counting ops</vt:lpstr>
      <vt:lpstr>Example Matrix Multiplication</vt:lpstr>
      <vt:lpstr>MMM Plot: Analysis</vt:lpstr>
      <vt:lpstr>CSE351’s role in new CSE Curriculum</vt:lpstr>
      <vt:lpstr>CSE351’s place in new CSE Curriculum</vt:lpstr>
      <vt:lpstr>Course Perspective</vt:lpstr>
      <vt:lpstr>Course Perspective (Cont.)</vt:lpstr>
      <vt:lpstr>Textbooks</vt:lpstr>
      <vt:lpstr>Course Components</vt:lpstr>
      <vt:lpstr>Resources </vt:lpstr>
      <vt:lpstr>Policies: Grading</vt:lpstr>
      <vt:lpstr>Welcome to CSE351!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215</cp:revision>
  <cp:lastPrinted>1999-09-20T15:19:18Z</cp:lastPrinted>
  <dcterms:created xsi:type="dcterms:W3CDTF">2010-09-29T03:35:33Z</dcterms:created>
  <dcterms:modified xsi:type="dcterms:W3CDTF">2011-03-28T17:07:17Z</dcterms:modified>
</cp:coreProperties>
</file>