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34"/>
  </p:notesMasterIdLst>
  <p:handoutMasterIdLst>
    <p:handoutMasterId r:id="rId35"/>
  </p:handoutMasterIdLst>
  <p:sldIdLst>
    <p:sldId id="618" r:id="rId2"/>
    <p:sldId id="619" r:id="rId3"/>
    <p:sldId id="620" r:id="rId4"/>
    <p:sldId id="621" r:id="rId5"/>
    <p:sldId id="622" r:id="rId6"/>
    <p:sldId id="624" r:id="rId7"/>
    <p:sldId id="625" r:id="rId8"/>
    <p:sldId id="626" r:id="rId9"/>
    <p:sldId id="627" r:id="rId10"/>
    <p:sldId id="628" r:id="rId11"/>
    <p:sldId id="629" r:id="rId12"/>
    <p:sldId id="630" r:id="rId13"/>
    <p:sldId id="631" r:id="rId14"/>
    <p:sldId id="633" r:id="rId15"/>
    <p:sldId id="634" r:id="rId16"/>
    <p:sldId id="635" r:id="rId17"/>
    <p:sldId id="636" r:id="rId18"/>
    <p:sldId id="637" r:id="rId19"/>
    <p:sldId id="638" r:id="rId20"/>
    <p:sldId id="640" r:id="rId21"/>
    <p:sldId id="641" r:id="rId22"/>
    <p:sldId id="642" r:id="rId23"/>
    <p:sldId id="643" r:id="rId24"/>
    <p:sldId id="644" r:id="rId25"/>
    <p:sldId id="645" r:id="rId26"/>
    <p:sldId id="656" r:id="rId27"/>
    <p:sldId id="646" r:id="rId28"/>
    <p:sldId id="649" r:id="rId29"/>
    <p:sldId id="653" r:id="rId30"/>
    <p:sldId id="654" r:id="rId31"/>
    <p:sldId id="655" r:id="rId32"/>
    <p:sldId id="652" r:id="rId33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Objects="1">
      <p:cViewPr varScale="1">
        <p:scale>
          <a:sx n="107" d="100"/>
          <a:sy n="107" d="100"/>
        </p:scale>
        <p:origin x="-11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38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7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Topics: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Fractional binary numbers</a:t>
            </a:r>
          </a:p>
          <a:p>
            <a:r>
              <a:rPr lang="en-US" dirty="0" smtClean="0"/>
              <a:t>IEEE floating point standard: Definition</a:t>
            </a:r>
          </a:p>
          <a:p>
            <a:r>
              <a:rPr lang="en-US" dirty="0" smtClean="0"/>
              <a:t>Example and properties</a:t>
            </a:r>
          </a:p>
          <a:p>
            <a:r>
              <a:rPr lang="en-US" dirty="0" smtClean="0"/>
              <a:t>Rounding, addition, multiplication</a:t>
            </a:r>
          </a:p>
          <a:p>
            <a:r>
              <a:rPr lang="en-US" dirty="0" smtClean="0"/>
              <a:t>Floating point in C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928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928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928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44450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</a:t>
            </a:r>
            <a:r>
              <a:rPr lang="en-US" sz="1800" dirty="0" smtClean="0">
                <a:latin typeface="Courier New" pitchFamily="49" charset="0"/>
              </a:rPr>
              <a:t> 12345.0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 smtClean="0"/>
              <a:t>12345</a:t>
            </a:r>
            <a:r>
              <a:rPr lang="en-US" sz="1800" b="0" baseline="-25000" dirty="0" smtClean="0"/>
              <a:t>10</a:t>
            </a:r>
            <a:r>
              <a:rPr lang="en-US" sz="1800" b="0" dirty="0" smtClean="0"/>
              <a:t>  </a:t>
            </a:r>
            <a:r>
              <a:rPr lang="en-US" sz="1800" b="0" dirty="0"/>
              <a:t>= </a:t>
            </a:r>
            <a:r>
              <a:rPr lang="en-US" sz="1800" b="0" dirty="0" smtClean="0"/>
              <a:t>11000000111001</a:t>
            </a:r>
            <a:r>
              <a:rPr lang="en-US" sz="1800" b="0" baseline="-25000" dirty="0" smtClean="0"/>
              <a:t>2  </a:t>
            </a:r>
            <a:r>
              <a:rPr lang="en-US" sz="1800" b="0" dirty="0" smtClean="0"/>
              <a:t> </a:t>
            </a:r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1.1000000111001</a:t>
            </a:r>
            <a:r>
              <a:rPr lang="en-US" sz="1800" b="0" baseline="-25000" dirty="0" smtClean="0"/>
              <a:t>2</a:t>
            </a:r>
            <a:r>
              <a:rPr lang="en-US" sz="1800" b="0" dirty="0" smtClean="0"/>
              <a:t> 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 smtClean="0">
                <a:latin typeface="Courier New" pitchFamily="49" charset="0"/>
              </a:rPr>
              <a:t>1000000111001</a:t>
            </a:r>
            <a:r>
              <a:rPr lang="en-US" sz="18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>
                <a:latin typeface="Courier New" pitchFamily="49" charset="0"/>
              </a:rPr>
              <a:t>frac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1000000111001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smtClean="0">
                <a:latin typeface="Courier New" pitchFamily="49" charset="0"/>
              </a:rPr>
              <a:t>exp 	=</a:t>
            </a:r>
            <a:r>
              <a:rPr lang="en-US" sz="1800" dirty="0" smtClean="0"/>
              <a:t>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0 10001100 10000001110010000000000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722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172200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1722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frac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6477000" cy="573088"/>
          </a:xfrm>
          <a:noFill/>
          <a:ln/>
        </p:spPr>
        <p:txBody>
          <a:bodyPr/>
          <a:lstStyle/>
          <a:p>
            <a:r>
              <a:rPr lang="en-US"/>
              <a:t>Denormalized Values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28750"/>
            <a:ext cx="83661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Condition: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000</a:t>
            </a:r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0</a:t>
            </a:r>
          </a:p>
          <a:p>
            <a:endParaRPr lang="en-US" dirty="0" smtClean="0"/>
          </a:p>
          <a:p>
            <a:r>
              <a:rPr lang="en-US" dirty="0" smtClean="0"/>
              <a:t>Exponent value: </a:t>
            </a:r>
            <a:r>
              <a:rPr lang="en-US" i="1" dirty="0" smtClean="0"/>
              <a:t>E </a:t>
            </a:r>
            <a:r>
              <a:rPr lang="en-US" dirty="0"/>
              <a:t>=</a:t>
            </a:r>
            <a:r>
              <a:rPr lang="en-US" dirty="0" smtClean="0"/>
              <a:t> exp – </a:t>
            </a:r>
            <a:r>
              <a:rPr lang="en-US" i="1" dirty="0" smtClean="0"/>
              <a:t>Bias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 (instead of E = exp – Bias)</a:t>
            </a:r>
          </a:p>
          <a:p>
            <a:r>
              <a:rPr lang="en-US" dirty="0" smtClean="0"/>
              <a:t>Significand coded with implied leading 0: </a:t>
            </a:r>
            <a:r>
              <a:rPr lang="en-US" i="1" dirty="0" smtClean="0"/>
              <a:t>M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 smtClean="0">
                <a:latin typeface="Courier New" pitchFamily="49" charset="0"/>
              </a:rPr>
              <a:t>0.xxx</a:t>
            </a:r>
            <a:r>
              <a:rPr lang="en-US" dirty="0" smtClean="0"/>
              <a:t>…</a:t>
            </a:r>
            <a:r>
              <a:rPr lang="en-US" dirty="0" smtClean="0">
                <a:latin typeface="Courier New" pitchFamily="49" charset="0"/>
              </a:rPr>
              <a:t>x</a:t>
            </a:r>
            <a:r>
              <a:rPr lang="en-US" baseline="-25000" dirty="0" smtClean="0"/>
              <a:t>2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b="1" dirty="0">
                <a:latin typeface="Courier New" pitchFamily="49" charset="0"/>
              </a:rPr>
              <a:t>xxx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dirty="0"/>
              <a:t>: bits of </a:t>
            </a:r>
            <a:r>
              <a:rPr lang="en-US" b="1" dirty="0">
                <a:latin typeface="Courier New" pitchFamily="49" charset="0"/>
              </a:rPr>
              <a:t>frac</a:t>
            </a:r>
            <a:endParaRPr lang="en-US" b="1" dirty="0"/>
          </a:p>
          <a:p>
            <a:r>
              <a:rPr lang="en-US" dirty="0"/>
              <a:t>Cases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exp</a:t>
            </a:r>
            <a:r>
              <a:rPr lang="en-US" b="1" dirty="0"/>
              <a:t> = </a:t>
            </a:r>
            <a:r>
              <a:rPr lang="en-US" b="1" dirty="0">
                <a:latin typeface="Courier New" pitchFamily="49" charset="0"/>
              </a:rPr>
              <a:t>000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frac</a:t>
            </a:r>
            <a:r>
              <a:rPr lang="en-US" b="1" dirty="0"/>
              <a:t> = </a:t>
            </a:r>
            <a:r>
              <a:rPr lang="en-US" b="1" dirty="0">
                <a:latin typeface="Courier New" pitchFamily="49" charset="0"/>
              </a:rPr>
              <a:t>000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0</a:t>
            </a:r>
          </a:p>
          <a:p>
            <a:pPr lvl="2"/>
            <a:r>
              <a:rPr lang="en-US" dirty="0"/>
              <a:t>Represents value 0</a:t>
            </a:r>
          </a:p>
          <a:p>
            <a:pPr lvl="2"/>
            <a:r>
              <a:rPr lang="en-US" dirty="0"/>
              <a:t>Note </a:t>
            </a:r>
            <a:r>
              <a:rPr lang="en-US" dirty="0" smtClean="0"/>
              <a:t>distinct values: </a:t>
            </a:r>
            <a:r>
              <a:rPr lang="en-US" dirty="0"/>
              <a:t>+0 and –</a:t>
            </a:r>
            <a:r>
              <a:rPr lang="en-US" dirty="0" smtClean="0"/>
              <a:t>0 (why?)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exp</a:t>
            </a:r>
            <a:r>
              <a:rPr lang="en-US" b="1" dirty="0"/>
              <a:t> = </a:t>
            </a:r>
            <a:r>
              <a:rPr lang="en-US" b="1" dirty="0">
                <a:latin typeface="Courier New" pitchFamily="49" charset="0"/>
              </a:rPr>
              <a:t>000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frac</a:t>
            </a:r>
            <a:r>
              <a:rPr lang="en-US" b="1" dirty="0"/>
              <a:t> </a:t>
            </a:r>
            <a:r>
              <a:rPr lang="en-US" b="1" dirty="0">
                <a:sym typeface="Symbol" pitchFamily="18" charset="2"/>
              </a:rPr>
              <a:t>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000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0</a:t>
            </a:r>
          </a:p>
          <a:p>
            <a:pPr lvl="2"/>
            <a:r>
              <a:rPr lang="en-US" dirty="0"/>
              <a:t>Numbers very close to 0.0</a:t>
            </a:r>
          </a:p>
          <a:p>
            <a:pPr lvl="2"/>
            <a:r>
              <a:rPr lang="en-US" dirty="0"/>
              <a:t>Lose precision as get smaller</a:t>
            </a:r>
          </a:p>
          <a:p>
            <a:pPr lvl="2"/>
            <a:r>
              <a:rPr lang="en-US" dirty="0" err="1" smtClean="0"/>
              <a:t>Equispaced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5842000" cy="573088"/>
          </a:xfrm>
          <a:noFill/>
          <a:ln/>
        </p:spPr>
        <p:txBody>
          <a:bodyPr/>
          <a:lstStyle/>
          <a:p>
            <a:r>
              <a:rPr lang="en-US"/>
              <a:t>Special Values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Condition: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111</a:t>
            </a:r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</a:t>
            </a:r>
          </a:p>
          <a:p>
            <a:endParaRPr lang="en-US" dirty="0" smtClean="0"/>
          </a:p>
          <a:p>
            <a:r>
              <a:rPr lang="en-US" dirty="0" smtClean="0"/>
              <a:t>Case: </a:t>
            </a:r>
            <a:r>
              <a:rPr lang="en-US" dirty="0" smtClean="0">
                <a:latin typeface="Courier New" pitchFamily="49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Courier New" pitchFamily="49" charset="0"/>
              </a:rPr>
              <a:t>111</a:t>
            </a:r>
            <a:r>
              <a:rPr lang="en-US" dirty="0"/>
              <a:t>…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Courier New" pitchFamily="49" charset="0"/>
              </a:rPr>
              <a:t>000</a:t>
            </a:r>
            <a:r>
              <a:rPr lang="en-US" dirty="0"/>
              <a:t>…</a:t>
            </a:r>
            <a:r>
              <a:rPr lang="en-US" dirty="0">
                <a:latin typeface="Courier New" pitchFamily="49" charset="0"/>
              </a:rPr>
              <a:t>0</a:t>
            </a:r>
          </a:p>
          <a:p>
            <a:pPr lvl="1"/>
            <a:r>
              <a:rPr lang="en-US" dirty="0"/>
              <a:t>Represents value</a:t>
            </a:r>
            <a:r>
              <a:rPr lang="en-US" sz="2400" dirty="0">
                <a:latin typeface="Symbol" pitchFamily="18" charset="2"/>
              </a:rPr>
              <a:t></a:t>
            </a:r>
            <a:r>
              <a:rPr lang="en-US" dirty="0">
                <a:latin typeface="Symbol" pitchFamily="18" charset="2"/>
              </a:rPr>
              <a:t></a:t>
            </a:r>
            <a:r>
              <a:rPr lang="en-US" dirty="0"/>
              <a:t>(infinity)</a:t>
            </a:r>
          </a:p>
          <a:p>
            <a:pPr lvl="1"/>
            <a:r>
              <a:rPr lang="en-US" dirty="0"/>
              <a:t>Operation that overflows</a:t>
            </a:r>
          </a:p>
          <a:p>
            <a:pPr lvl="1"/>
            <a:r>
              <a:rPr lang="en-US" dirty="0"/>
              <a:t>Both positive and negative</a:t>
            </a:r>
          </a:p>
          <a:p>
            <a:pPr lvl="1"/>
            <a:r>
              <a:rPr lang="en-US" dirty="0"/>
              <a:t>E.g., 1.0/0.0 = </a:t>
            </a:r>
            <a:r>
              <a:rPr lang="en-US" dirty="0">
                <a:latin typeface="Symbol" pitchFamily="18" charset="2"/>
              </a:rPr>
              <a:t></a:t>
            </a:r>
            <a:r>
              <a:rPr lang="en-US" dirty="0"/>
              <a:t>1.0/</a:t>
            </a:r>
            <a:r>
              <a:rPr lang="en-US" dirty="0">
                <a:latin typeface="Symbol" pitchFamily="18" charset="2"/>
              </a:rPr>
              <a:t></a:t>
            </a:r>
            <a:r>
              <a:rPr lang="en-US" dirty="0"/>
              <a:t>0.0 = +</a:t>
            </a:r>
            <a:r>
              <a:rPr lang="en-US" sz="2400" dirty="0">
                <a:latin typeface="Symbol" pitchFamily="18" charset="2"/>
              </a:rPr>
              <a:t></a:t>
            </a:r>
            <a:r>
              <a:rPr lang="en-US" sz="2400" dirty="0"/>
              <a:t>,  </a:t>
            </a:r>
            <a:r>
              <a:rPr lang="en-US" dirty="0"/>
              <a:t>1.0/</a:t>
            </a:r>
            <a:r>
              <a:rPr lang="en-US" dirty="0">
                <a:latin typeface="Symbol" pitchFamily="18" charset="2"/>
              </a:rPr>
              <a:t></a:t>
            </a:r>
            <a:r>
              <a:rPr lang="en-US" dirty="0"/>
              <a:t>0.0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</a:t>
            </a:r>
            <a:r>
              <a:rPr lang="en-US" dirty="0" smtClean="0"/>
              <a:t>1.0/0.0 = </a:t>
            </a:r>
            <a:r>
              <a:rPr lang="en-US" dirty="0">
                <a:latin typeface="Symbol" pitchFamily="18" charset="2"/>
              </a:rPr>
              <a:t></a:t>
            </a:r>
            <a:r>
              <a:rPr lang="en-US" sz="2400" dirty="0">
                <a:latin typeface="Symbol" pitchFamily="18" charset="2"/>
              </a:rPr>
              <a:t>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Case:</a:t>
            </a:r>
            <a:r>
              <a:rPr lang="en-US" dirty="0" smtClean="0">
                <a:latin typeface="Courier New" pitchFamily="49" charset="0"/>
              </a:rPr>
              <a:t> 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Courier New" pitchFamily="49" charset="0"/>
              </a:rPr>
              <a:t>111</a:t>
            </a:r>
            <a:r>
              <a:rPr lang="en-US" dirty="0"/>
              <a:t>…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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000</a:t>
            </a:r>
            <a:r>
              <a:rPr lang="en-US" dirty="0"/>
              <a:t>…</a:t>
            </a:r>
            <a:r>
              <a:rPr lang="en-US" dirty="0">
                <a:latin typeface="Courier New" pitchFamily="49" charset="0"/>
              </a:rPr>
              <a:t>0</a:t>
            </a:r>
          </a:p>
          <a:p>
            <a:pPr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Represents case when no numeric value can be determined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sqrt</a:t>
            </a:r>
            <a:r>
              <a:rPr lang="en-US" dirty="0"/>
              <a:t>(–1), </a:t>
            </a:r>
            <a:r>
              <a:rPr lang="en-US" dirty="0">
                <a:latin typeface="Symbol" pitchFamily="18" charset="2"/>
              </a:rPr>
              <a:t>, * 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</p:spPr>
        <p:txBody>
          <a:bodyPr/>
          <a:lstStyle/>
          <a:p>
            <a:r>
              <a:rPr lang="en-US" dirty="0" smtClean="0"/>
              <a:t>Visualization: Floating Point Encodings</a:t>
            </a:r>
            <a:endParaRPr lang="en-US" dirty="0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838200" y="296221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8382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8153400" y="341941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81534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42672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8153400" y="357181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8686800" y="341941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304800" y="348609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304800" y="363849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>
            <a:off x="838200" y="348609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7772400" y="2452628"/>
            <a:ext cx="5116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+</a:t>
            </a:r>
            <a:r>
              <a:rPr lang="en-US" sz="2000" b="0">
                <a:latin typeface="Symbol" pitchFamily="18" charset="2"/>
              </a:rPr>
              <a:t></a:t>
            </a: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715963" y="2428815"/>
            <a:ext cx="50847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  <a:sym typeface="Symbol" pitchFamily="18" charset="2"/>
              </a:rPr>
              <a:t></a:t>
            </a:r>
            <a:r>
              <a:rPr lang="en-US" sz="2000" b="0" dirty="0">
                <a:latin typeface="Symbol" pitchFamily="18" charset="2"/>
              </a:rPr>
              <a:t>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3886200" y="3406715"/>
            <a:ext cx="4555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  <a:sym typeface="Symbol" pitchFamily="18" charset="2"/>
              </a:rPr>
              <a:t></a:t>
            </a:r>
            <a:r>
              <a:rPr lang="en-US" sz="2000" b="0" dirty="0">
                <a:latin typeface="Calibri" pitchFamily="34" charset="0"/>
              </a:rPr>
              <a:t>0</a:t>
            </a:r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>
            <a:off x="58674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4737100" y="2581215"/>
            <a:ext cx="11624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+</a:t>
            </a:r>
            <a:r>
              <a:rPr lang="en-US" sz="2000" b="0" dirty="0" err="1">
                <a:latin typeface="Calibri" pitchFamily="34" charset="0"/>
              </a:rPr>
              <a:t>Denorm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6096000" y="2581215"/>
            <a:ext cx="150778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+Normalized</a:t>
            </a:r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3048000" y="2595503"/>
            <a:ext cx="111280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-</a:t>
            </a:r>
            <a:r>
              <a:rPr lang="en-US" sz="2000" b="0" dirty="0" err="1">
                <a:latin typeface="Calibri" pitchFamily="34" charset="0"/>
              </a:rPr>
              <a:t>Denorm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18806" name="Line 22"/>
          <p:cNvSpPr>
            <a:spLocks noChangeShapeType="1"/>
          </p:cNvSpPr>
          <p:nvPr/>
        </p:nvSpPr>
        <p:spPr bwMode="auto">
          <a:xfrm>
            <a:off x="30480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1403350" y="2581215"/>
            <a:ext cx="145809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-Normalized</a:t>
            </a:r>
          </a:p>
        </p:txBody>
      </p:sp>
      <p:sp>
        <p:nvSpPr>
          <p:cNvPr id="118808" name="Line 24"/>
          <p:cNvSpPr>
            <a:spLocks noChangeShapeType="1"/>
          </p:cNvSpPr>
          <p:nvPr/>
        </p:nvSpPr>
        <p:spPr bwMode="auto">
          <a:xfrm>
            <a:off x="47244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09" name="Line 25"/>
          <p:cNvSpPr>
            <a:spLocks noChangeShapeType="1"/>
          </p:cNvSpPr>
          <p:nvPr/>
        </p:nvSpPr>
        <p:spPr bwMode="auto">
          <a:xfrm>
            <a:off x="44958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>
            <a:off x="79248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1143000" y="280981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12" name="Line 28"/>
          <p:cNvSpPr>
            <a:spLocks noChangeShapeType="1"/>
          </p:cNvSpPr>
          <p:nvPr/>
        </p:nvSpPr>
        <p:spPr bwMode="auto">
          <a:xfrm flipV="1">
            <a:off x="4191000" y="302889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13" name="Line 29"/>
          <p:cNvSpPr>
            <a:spLocks noChangeShapeType="1"/>
          </p:cNvSpPr>
          <p:nvPr/>
        </p:nvSpPr>
        <p:spPr bwMode="auto">
          <a:xfrm flipH="1" flipV="1">
            <a:off x="4572000" y="302889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18814" name="Rectangle 30"/>
          <p:cNvSpPr>
            <a:spLocks noChangeArrowheads="1"/>
          </p:cNvSpPr>
          <p:nvPr/>
        </p:nvSpPr>
        <p:spPr bwMode="auto">
          <a:xfrm>
            <a:off x="4572000" y="3409890"/>
            <a:ext cx="44275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+0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70932" y="3257490"/>
            <a:ext cx="6383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 smtClean="0">
                <a:latin typeface="Calibri" pitchFamily="34" charset="0"/>
              </a:rPr>
              <a:t>NaN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8111068" y="3181290"/>
            <a:ext cx="6383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 smtClean="0">
                <a:latin typeface="Calibri" pitchFamily="34" charset="0"/>
              </a:rPr>
              <a:t>NaN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6112"/>
            <a:ext cx="7213600" cy="573088"/>
          </a:xfrm>
        </p:spPr>
        <p:txBody>
          <a:bodyPr/>
          <a:lstStyle/>
          <a:p>
            <a:r>
              <a:rPr lang="en-US"/>
              <a:t>Tiny Floating Point Example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2590800"/>
            <a:ext cx="7896225" cy="3981450"/>
          </a:xfrm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lvl="1"/>
            <a:r>
              <a:rPr lang="en-US" dirty="0"/>
              <a:t>the sign bit is in the most significant bit.</a:t>
            </a:r>
          </a:p>
          <a:p>
            <a:pPr lvl="1"/>
            <a:r>
              <a:rPr lang="en-US" dirty="0"/>
              <a:t>the next four bits are the exponent, with a bias of 7.</a:t>
            </a:r>
          </a:p>
          <a:p>
            <a:pPr lvl="1"/>
            <a:r>
              <a:rPr lang="en-US" dirty="0"/>
              <a:t>the last three bits are the </a:t>
            </a:r>
            <a:r>
              <a:rPr lang="en-US" b="1" dirty="0" smtClean="0">
                <a:latin typeface="Courier New" pitchFamily="49" charset="0"/>
              </a:rPr>
              <a:t>frac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Same general form </a:t>
            </a:r>
            <a:r>
              <a:rPr lang="en-US" dirty="0"/>
              <a:t>as IEEE Format</a:t>
            </a:r>
          </a:p>
          <a:p>
            <a:pPr lvl="1"/>
            <a:r>
              <a:rPr lang="en-US" dirty="0"/>
              <a:t>normalized, </a:t>
            </a:r>
            <a:r>
              <a:rPr lang="en-US" dirty="0" err="1"/>
              <a:t>denormalized</a:t>
            </a:r>
            <a:endParaRPr lang="en-US" dirty="0"/>
          </a:p>
          <a:p>
            <a:pPr lvl="1"/>
            <a:r>
              <a:rPr lang="en-US" dirty="0"/>
              <a:t>representation of 0, </a:t>
            </a:r>
            <a:r>
              <a:rPr lang="en-US" dirty="0" err="1"/>
              <a:t>NaN</a:t>
            </a:r>
            <a:r>
              <a:rPr lang="en-US" dirty="0"/>
              <a:t>, infinity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717800" y="1549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s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073400" y="1549400"/>
            <a:ext cx="1371600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exp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445000" y="1549400"/>
            <a:ext cx="965200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frac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0109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46042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65242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76200" y="6096000"/>
            <a:ext cx="8915400" cy="397931"/>
          </a:xfrm>
          <a:prstGeom prst="rect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200" y="3124200"/>
            <a:ext cx="8915400" cy="2997201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6200" y="1466911"/>
            <a:ext cx="8915400" cy="1657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239000" cy="573088"/>
          </a:xfrm>
        </p:spPr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Range (Positive Only)</a:t>
            </a:r>
            <a:endParaRPr lang="en-US" dirty="0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676400" y="1017857"/>
            <a:ext cx="5160387" cy="55861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s exp  frac	</a:t>
            </a:r>
            <a:r>
              <a:rPr lang="en-US" sz="1800" i="1" dirty="0">
                <a:latin typeface="Calibri" pitchFamily="34" charset="0"/>
              </a:rPr>
              <a:t>E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>
                <a:latin typeface="Calibri" pitchFamily="34" charset="0"/>
              </a:rPr>
              <a:t>Value</a:t>
            </a:r>
            <a:r>
              <a:rPr lang="en-US" sz="1800" dirty="0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sz="1800" dirty="0">
                <a:latin typeface="Courier New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 1111 000	n/a	</a:t>
            </a:r>
            <a:r>
              <a:rPr lang="en-US" sz="1800" dirty="0" err="1">
                <a:latin typeface="Courier New" pitchFamily="49" charset="0"/>
              </a:rPr>
              <a:t>inf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858000" y="1693334"/>
            <a:ext cx="16794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closest to zero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6858000" y="2783359"/>
            <a:ext cx="17695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largest </a:t>
            </a:r>
            <a:r>
              <a:rPr lang="en-US" sz="2000" b="0" dirty="0" err="1">
                <a:latin typeface="Calibri" pitchFamily="34" charset="0"/>
              </a:rPr>
              <a:t>denorm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6858000" y="3062755"/>
            <a:ext cx="166776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smallest norm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6858000" y="4163426"/>
            <a:ext cx="20617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closest to 1 below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6858000" y="4688356"/>
            <a:ext cx="20559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closest to 1 above</a:t>
            </a:r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6858000" y="5791200"/>
            <a:ext cx="15066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largest norm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76200" y="1981200"/>
            <a:ext cx="151406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Denormalized</a:t>
            </a:r>
            <a:endParaRPr lang="en-US" sz="1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numbers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76200" y="4343400"/>
            <a:ext cx="12816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Normalized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numbers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21859" grpId="0"/>
      <p:bldP spid="121860" grpId="0"/>
      <p:bldP spid="121861" grpId="0"/>
      <p:bldP spid="121862" grpId="0"/>
      <p:bldP spid="121863" grpId="0"/>
      <p:bldP spid="121864" grpId="0"/>
      <p:bldP spid="121872" grpId="0"/>
      <p:bldP spid="121873" grpId="0"/>
      <p:bldP spid="1218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8610600" cy="573088"/>
          </a:xfrm>
        </p:spPr>
        <p:txBody>
          <a:bodyPr/>
          <a:lstStyle/>
          <a:p>
            <a:r>
              <a:rPr lang="en-US"/>
              <a:t>Distribution of Values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76400"/>
            <a:ext cx="8307387" cy="4038600"/>
          </a:xfrm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lvl="1"/>
            <a:r>
              <a:rPr lang="en-US" dirty="0"/>
              <a:t>e = 3 exponent bits</a:t>
            </a:r>
          </a:p>
          <a:p>
            <a:pPr lvl="1"/>
            <a:r>
              <a:rPr lang="en-US" dirty="0"/>
              <a:t>f = 2 fraction bits</a:t>
            </a:r>
          </a:p>
          <a:p>
            <a:pPr lvl="1"/>
            <a:r>
              <a:rPr lang="en-US" dirty="0"/>
              <a:t>Bias is </a:t>
            </a:r>
            <a:r>
              <a:rPr lang="en-US" dirty="0" smtClean="0"/>
              <a:t>2</a:t>
            </a:r>
            <a:r>
              <a:rPr lang="en-US" baseline="30000" dirty="0" smtClean="0"/>
              <a:t>3-1</a:t>
            </a:r>
            <a:r>
              <a:rPr lang="en-US" dirty="0" smtClean="0"/>
              <a:t>-1 = 3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graphicFrame>
        <p:nvGraphicFramePr>
          <p:cNvPr id="188416" name="Object 1024"/>
          <p:cNvGraphicFramePr>
            <a:graphicFrameLocks noChangeAspect="1"/>
          </p:cNvGraphicFramePr>
          <p:nvPr/>
        </p:nvGraphicFramePr>
        <p:xfrm>
          <a:off x="381000" y="4419599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5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599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765242" y="2057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20842" y="2057400"/>
            <a:ext cx="1371600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exp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492442" y="2057400"/>
            <a:ext cx="965200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frac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7551" y="241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3484" y="241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2684" y="241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504825"/>
            <a:ext cx="8331200" cy="1095375"/>
          </a:xfrm>
        </p:spPr>
        <p:txBody>
          <a:bodyPr/>
          <a:lstStyle/>
          <a:p>
            <a:r>
              <a:rPr lang="en-US" dirty="0"/>
              <a:t>Distribution of </a:t>
            </a:r>
            <a:r>
              <a:rPr lang="en-US" dirty="0" smtClean="0"/>
              <a:t>Values (close-up </a:t>
            </a:r>
            <a:r>
              <a:rPr lang="en-US" dirty="0"/>
              <a:t>view)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28788"/>
            <a:ext cx="8307387" cy="1524000"/>
          </a:xfrm>
        </p:spPr>
        <p:txBody>
          <a:bodyPr/>
          <a:lstStyle/>
          <a:p>
            <a:r>
              <a:rPr lang="en-US"/>
              <a:t>6-bit IEEE-like format</a:t>
            </a:r>
          </a:p>
          <a:p>
            <a:pPr lvl="1"/>
            <a:r>
              <a:rPr lang="en-US"/>
              <a:t>e = 3 exponent bits</a:t>
            </a:r>
          </a:p>
          <a:p>
            <a:pPr lvl="1"/>
            <a:r>
              <a:rPr lang="en-US"/>
              <a:t>f = 2 fraction bits</a:t>
            </a:r>
          </a:p>
          <a:p>
            <a:pPr lvl="1"/>
            <a:r>
              <a:rPr lang="en-US"/>
              <a:t>Bias is 3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189440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3" name="Worksheet" r:id="rId4" imgW="7848600" imgH="965200" progId="Excel.Sheet.8">
                  <p:embed/>
                </p:oleObj>
              </mc:Choice>
              <mc:Fallback>
                <p:oleObj name="Worksheet" r:id="rId4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765242" y="2057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20842" y="2057400"/>
            <a:ext cx="1371600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exp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492442" y="2057400"/>
            <a:ext cx="965200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frac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7551" y="241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93484" y="241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2684" y="2413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553200" cy="573088"/>
          </a:xfrm>
          <a:noFill/>
          <a:ln/>
        </p:spPr>
        <p:txBody>
          <a:bodyPr/>
          <a:lstStyle/>
          <a:p>
            <a:r>
              <a:rPr lang="en-US"/>
              <a:t>Interesting Numbers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8442325" cy="4972050"/>
          </a:xfrm>
          <a:noFill/>
          <a:ln/>
        </p:spPr>
        <p:txBody>
          <a:bodyPr lIns="90487" tIns="44450" rIns="90487" bIns="44450"/>
          <a:lstStyle/>
          <a:p>
            <a:pPr marL="223838" indent="-223838" defTabSz="895350">
              <a:lnSpc>
                <a:spcPct val="100000"/>
              </a:lnSpc>
              <a:buNone/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dirty="0" smtClean="0"/>
              <a:t>	Description</a:t>
            </a: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</a:rPr>
              <a:t>exp	frac</a:t>
            </a:r>
            <a:r>
              <a:rPr lang="en-US" sz="2000" dirty="0"/>
              <a:t>	Numeric Value</a:t>
            </a:r>
          </a:p>
          <a:p>
            <a:pPr marL="223838" indent="-223838" defTabSz="895350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b="0" dirty="0"/>
              <a:t>Zero	00…00	00…00	0.0</a:t>
            </a:r>
          </a:p>
          <a:p>
            <a:pPr marL="223838" indent="-223838" defTabSz="895350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b="0" dirty="0"/>
              <a:t>Smallest Pos. </a:t>
            </a:r>
            <a:r>
              <a:rPr lang="en-US" sz="2000" b="0" dirty="0" err="1"/>
              <a:t>Denorm</a:t>
            </a:r>
            <a:r>
              <a:rPr lang="en-US" sz="2000" b="0" dirty="0"/>
              <a:t>.	00…00	00…01	2</a:t>
            </a:r>
            <a:r>
              <a:rPr lang="en-US" sz="2000" b="0" baseline="30000" dirty="0"/>
              <a:t>–</a:t>
            </a:r>
            <a:r>
              <a:rPr lang="en-US" sz="2000" b="0" dirty="0"/>
              <a:t> </a:t>
            </a:r>
            <a:r>
              <a:rPr lang="en-US" sz="2000" b="0" baseline="30000" dirty="0"/>
              <a:t>{23,52}</a:t>
            </a:r>
            <a:r>
              <a:rPr lang="en-US" sz="2000" b="0" dirty="0" smtClean="0"/>
              <a:t> * </a:t>
            </a:r>
            <a:r>
              <a:rPr lang="en-US" sz="2000" b="0" dirty="0"/>
              <a:t>2</a:t>
            </a:r>
            <a:r>
              <a:rPr lang="en-US" sz="2000" b="0" baseline="30000" dirty="0"/>
              <a:t>–</a:t>
            </a:r>
            <a:r>
              <a:rPr lang="en-US" sz="2000" b="0" dirty="0"/>
              <a:t> </a:t>
            </a:r>
            <a:r>
              <a:rPr lang="en-US" sz="2000" b="0" baseline="30000" dirty="0"/>
              <a:t>{126,1022}</a:t>
            </a:r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Single</a:t>
            </a:r>
            <a:r>
              <a:rPr lang="en-US" sz="1600" dirty="0"/>
              <a:t> </a:t>
            </a:r>
            <a:r>
              <a:rPr lang="en-US" sz="1600" dirty="0">
                <a:latin typeface="Symbol" pitchFamily="18" charset="2"/>
              </a:rPr>
              <a:t></a:t>
            </a:r>
            <a:r>
              <a:rPr lang="en-US" sz="1600" b="0" dirty="0"/>
              <a:t> 1.4</a:t>
            </a:r>
            <a:r>
              <a:rPr lang="en-US" sz="1600" b="0" dirty="0" smtClean="0"/>
              <a:t> * </a:t>
            </a:r>
            <a:r>
              <a:rPr lang="en-US" sz="1600" b="0" dirty="0"/>
              <a:t>10</a:t>
            </a:r>
            <a:r>
              <a:rPr lang="en-US" sz="1600" b="0" baseline="30000" dirty="0"/>
              <a:t>–45</a:t>
            </a:r>
            <a:endParaRPr lang="en-US" sz="1600" b="0" dirty="0"/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Double </a:t>
            </a:r>
            <a:r>
              <a:rPr lang="en-US" sz="1600" b="0" dirty="0">
                <a:latin typeface="Symbol" pitchFamily="18" charset="2"/>
              </a:rPr>
              <a:t></a:t>
            </a:r>
            <a:r>
              <a:rPr lang="en-US" sz="1600" b="0" dirty="0"/>
              <a:t> 4.9</a:t>
            </a:r>
            <a:r>
              <a:rPr lang="en-US" sz="1600" b="0" dirty="0" smtClean="0"/>
              <a:t> * </a:t>
            </a:r>
            <a:r>
              <a:rPr lang="en-US" sz="1600" b="0" dirty="0"/>
              <a:t>10</a:t>
            </a:r>
            <a:r>
              <a:rPr lang="en-US" sz="1600" b="0" baseline="30000" dirty="0"/>
              <a:t>–324</a:t>
            </a:r>
            <a:endParaRPr lang="en-US" sz="1600" b="0" dirty="0"/>
          </a:p>
          <a:p>
            <a:pPr marL="223838" indent="-223838" defTabSz="895350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b="0" dirty="0"/>
              <a:t>Largest </a:t>
            </a:r>
            <a:r>
              <a:rPr lang="en-US" sz="2000" b="0" dirty="0" err="1"/>
              <a:t>Denormalized</a:t>
            </a:r>
            <a:r>
              <a:rPr lang="en-US" sz="2000" b="0" dirty="0"/>
              <a:t>	00…00	11…11	(1.0 </a:t>
            </a:r>
            <a:r>
              <a:rPr lang="en-US" sz="2000" dirty="0"/>
              <a:t>–</a:t>
            </a:r>
            <a:r>
              <a:rPr lang="en-US" sz="2000" b="0" dirty="0"/>
              <a:t> </a:t>
            </a:r>
            <a:r>
              <a:rPr lang="en-US" sz="2000" b="0" dirty="0">
                <a:latin typeface="Symbol" pitchFamily="18" charset="2"/>
              </a:rPr>
              <a:t></a:t>
            </a:r>
            <a:r>
              <a:rPr lang="en-US" sz="2000" b="0" dirty="0"/>
              <a:t>)</a:t>
            </a:r>
            <a:r>
              <a:rPr lang="en-US" sz="2000" b="0" dirty="0" smtClean="0"/>
              <a:t> * </a:t>
            </a:r>
            <a:r>
              <a:rPr lang="en-US" sz="2000" b="0" dirty="0"/>
              <a:t>2</a:t>
            </a:r>
            <a:r>
              <a:rPr lang="en-US" sz="2000" b="0" baseline="30000" dirty="0"/>
              <a:t>–</a:t>
            </a:r>
            <a:r>
              <a:rPr lang="en-US" sz="2000" b="0" dirty="0"/>
              <a:t> </a:t>
            </a:r>
            <a:r>
              <a:rPr lang="en-US" sz="2000" b="0" baseline="30000" dirty="0"/>
              <a:t>{126,1022}</a:t>
            </a:r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Single</a:t>
            </a:r>
            <a:r>
              <a:rPr lang="en-US" sz="1600" dirty="0"/>
              <a:t> </a:t>
            </a:r>
            <a:r>
              <a:rPr lang="en-US" sz="1600" dirty="0">
                <a:latin typeface="Symbol" pitchFamily="18" charset="2"/>
              </a:rPr>
              <a:t></a:t>
            </a:r>
            <a:r>
              <a:rPr lang="en-US" sz="1600" b="0" dirty="0"/>
              <a:t> 1.18</a:t>
            </a:r>
            <a:r>
              <a:rPr lang="en-US" sz="1600" b="0" dirty="0" smtClean="0"/>
              <a:t> * </a:t>
            </a:r>
            <a:r>
              <a:rPr lang="en-US" sz="1600" b="0" dirty="0"/>
              <a:t>10</a:t>
            </a:r>
            <a:r>
              <a:rPr lang="en-US" sz="1600" b="0" baseline="30000" dirty="0"/>
              <a:t>–38</a:t>
            </a:r>
            <a:endParaRPr lang="en-US" sz="1600" b="0" dirty="0"/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Double </a:t>
            </a:r>
            <a:r>
              <a:rPr lang="en-US" sz="1600" b="0" dirty="0">
                <a:latin typeface="Symbol" pitchFamily="18" charset="2"/>
              </a:rPr>
              <a:t></a:t>
            </a:r>
            <a:r>
              <a:rPr lang="en-US" sz="1600" b="0" dirty="0"/>
              <a:t> 2.2</a:t>
            </a:r>
            <a:r>
              <a:rPr lang="en-US" sz="1600" b="0" dirty="0" smtClean="0"/>
              <a:t> * </a:t>
            </a:r>
            <a:r>
              <a:rPr lang="en-US" sz="1600" b="0" dirty="0"/>
              <a:t>10</a:t>
            </a:r>
            <a:r>
              <a:rPr lang="en-US" sz="1600" b="0" baseline="30000" dirty="0"/>
              <a:t>–308</a:t>
            </a:r>
            <a:endParaRPr lang="en-US" sz="1600" b="0" dirty="0"/>
          </a:p>
          <a:p>
            <a:pPr marL="223838" indent="-223838" defTabSz="895350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b="0" dirty="0"/>
              <a:t>Smallest Pos. </a:t>
            </a:r>
            <a:r>
              <a:rPr lang="en-US" sz="2000" b="0" dirty="0" smtClean="0"/>
              <a:t>Norm.	</a:t>
            </a:r>
            <a:r>
              <a:rPr lang="en-US" sz="2000" b="0" dirty="0"/>
              <a:t>00…01	00…00	1.0</a:t>
            </a:r>
            <a:r>
              <a:rPr lang="en-US" sz="2000" b="0" dirty="0" smtClean="0"/>
              <a:t> * </a:t>
            </a:r>
            <a:r>
              <a:rPr lang="en-US" sz="2000" b="0" dirty="0"/>
              <a:t>2</a:t>
            </a:r>
            <a:r>
              <a:rPr lang="en-US" sz="2000" b="0" baseline="30000" dirty="0"/>
              <a:t>–</a:t>
            </a:r>
            <a:r>
              <a:rPr lang="en-US" sz="2000" b="0" dirty="0"/>
              <a:t> </a:t>
            </a:r>
            <a:r>
              <a:rPr lang="en-US" sz="2000" b="0" baseline="30000" dirty="0"/>
              <a:t>{126,1022}</a:t>
            </a:r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Just larger than</a:t>
            </a:r>
            <a:r>
              <a:rPr lang="en-US" sz="1600" b="0" dirty="0" smtClean="0"/>
              <a:t> largest </a:t>
            </a:r>
            <a:r>
              <a:rPr lang="en-US" sz="1600" b="0" dirty="0" err="1"/>
              <a:t>denormalized</a:t>
            </a:r>
            <a:endParaRPr lang="en-US" sz="1600" b="0" dirty="0"/>
          </a:p>
          <a:p>
            <a:pPr marL="223838" indent="-223838" defTabSz="895350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b="0" dirty="0"/>
              <a:t>One	01…11	00…00	1.0</a:t>
            </a:r>
          </a:p>
          <a:p>
            <a:pPr marL="223838" indent="-223838" defTabSz="895350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</a:pPr>
            <a:r>
              <a:rPr lang="en-US" sz="2000" b="0" dirty="0"/>
              <a:t> Largest Normalized	11…10	11…11	(2.0 </a:t>
            </a:r>
            <a:r>
              <a:rPr lang="en-US" sz="2000" dirty="0"/>
              <a:t>–</a:t>
            </a:r>
            <a:r>
              <a:rPr lang="en-US" sz="2000" b="0" dirty="0"/>
              <a:t> </a:t>
            </a:r>
            <a:r>
              <a:rPr lang="en-US" sz="2000" b="0" dirty="0">
                <a:latin typeface="Symbol" pitchFamily="18" charset="2"/>
              </a:rPr>
              <a:t></a:t>
            </a:r>
            <a:r>
              <a:rPr lang="en-US" sz="2000" b="0" dirty="0"/>
              <a:t>)</a:t>
            </a:r>
            <a:r>
              <a:rPr lang="en-US" sz="2000" b="0" dirty="0" smtClean="0"/>
              <a:t> * </a:t>
            </a:r>
            <a:r>
              <a:rPr lang="en-US" sz="2000" b="0" dirty="0"/>
              <a:t>2</a:t>
            </a:r>
            <a:r>
              <a:rPr lang="en-US" sz="2000" b="0" baseline="30000" dirty="0"/>
              <a:t>{127,1023}</a:t>
            </a:r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Single</a:t>
            </a:r>
            <a:r>
              <a:rPr lang="en-US" sz="1600" dirty="0"/>
              <a:t> </a:t>
            </a:r>
            <a:r>
              <a:rPr lang="en-US" sz="1600" dirty="0">
                <a:latin typeface="Symbol" pitchFamily="18" charset="2"/>
              </a:rPr>
              <a:t></a:t>
            </a:r>
            <a:r>
              <a:rPr lang="en-US" sz="1600" b="0" dirty="0"/>
              <a:t> 3.4</a:t>
            </a:r>
            <a:r>
              <a:rPr lang="en-US" sz="1600" b="0" dirty="0" smtClean="0"/>
              <a:t> * </a:t>
            </a:r>
            <a:r>
              <a:rPr lang="en-US" sz="1600" b="0" dirty="0"/>
              <a:t>10</a:t>
            </a:r>
            <a:r>
              <a:rPr lang="en-US" sz="1600" b="0" baseline="30000" dirty="0"/>
              <a:t>38</a:t>
            </a:r>
            <a:endParaRPr lang="en-US" sz="1600" b="0" dirty="0"/>
          </a:p>
          <a:p>
            <a:pPr marL="560388" lvl="1" indent="-222250" defTabSz="895350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</a:pPr>
            <a:r>
              <a:rPr lang="en-US" sz="1600" b="0" dirty="0"/>
              <a:t>Double </a:t>
            </a:r>
            <a:r>
              <a:rPr lang="en-US" sz="1600" b="0" dirty="0">
                <a:latin typeface="Symbol" pitchFamily="18" charset="2"/>
              </a:rPr>
              <a:t></a:t>
            </a:r>
            <a:r>
              <a:rPr lang="en-US" sz="1600" b="0" dirty="0"/>
              <a:t> 1.8</a:t>
            </a:r>
            <a:r>
              <a:rPr lang="en-US" sz="1600" b="0" dirty="0" smtClean="0"/>
              <a:t> * </a:t>
            </a:r>
            <a:r>
              <a:rPr lang="en-US" sz="1600" b="0" dirty="0"/>
              <a:t>10</a:t>
            </a:r>
            <a:r>
              <a:rPr lang="en-US" sz="1600" b="0" baseline="30000" dirty="0"/>
              <a:t>308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5448" y="605135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single,double</a:t>
            </a:r>
            <a:r>
              <a:rPr lang="en-US" dirty="0" smtClean="0">
                <a:latin typeface="Calibri" pitchFamily="34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493000" cy="573088"/>
          </a:xfrm>
          <a:noFill/>
          <a:ln/>
        </p:spPr>
        <p:txBody>
          <a:bodyPr/>
          <a:lstStyle/>
          <a:p>
            <a:r>
              <a:rPr lang="en-US"/>
              <a:t>Special Properties of Encoding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Floating point zero (0</a:t>
            </a:r>
            <a:r>
              <a:rPr lang="en-US" baseline="30000" dirty="0" smtClean="0"/>
              <a:t>+</a:t>
            </a:r>
            <a:r>
              <a:rPr lang="en-US" dirty="0" smtClean="0"/>
              <a:t>) exactly the same bits as integer zero</a:t>
            </a:r>
            <a:endParaRPr lang="en-US" dirty="0"/>
          </a:p>
          <a:p>
            <a:pPr lvl="1"/>
            <a:r>
              <a:rPr lang="en-US" dirty="0"/>
              <a:t>All bits = 0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(Almost) Use Unsigned Integer Comparison</a:t>
            </a:r>
          </a:p>
          <a:p>
            <a:pPr lvl="1"/>
            <a:r>
              <a:rPr lang="en-US" dirty="0"/>
              <a:t>Must first compare sign bits</a:t>
            </a:r>
          </a:p>
          <a:p>
            <a:pPr lvl="1"/>
            <a:r>
              <a:rPr lang="en-US" dirty="0"/>
              <a:t>Must consider</a:t>
            </a:r>
            <a:r>
              <a:rPr lang="en-US" dirty="0" smtClean="0"/>
              <a:t> 0</a:t>
            </a:r>
            <a:r>
              <a:rPr lang="en-US" b="1" baseline="30000" dirty="0" smtClean="0"/>
              <a:t>-</a:t>
            </a:r>
            <a:r>
              <a:rPr lang="en-US" dirty="0" smtClean="0"/>
              <a:t> = 0</a:t>
            </a:r>
            <a:r>
              <a:rPr lang="en-US" baseline="30000" dirty="0" smtClean="0"/>
              <a:t>+</a:t>
            </a:r>
            <a:r>
              <a:rPr lang="en-US" dirty="0" smtClean="0"/>
              <a:t> = 0</a:t>
            </a:r>
          </a:p>
          <a:p>
            <a:pPr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lvl="2"/>
            <a:r>
              <a:rPr lang="en-US" dirty="0"/>
              <a:t>Will be greater than any other values</a:t>
            </a:r>
          </a:p>
          <a:p>
            <a:pPr lvl="2"/>
            <a:r>
              <a:rPr lang="en-US" dirty="0"/>
              <a:t>What should comparison yield?</a:t>
            </a:r>
          </a:p>
          <a:p>
            <a:pPr lvl="1"/>
            <a:r>
              <a:rPr lang="en-US" dirty="0"/>
              <a:t> Otherwise OK</a:t>
            </a:r>
          </a:p>
          <a:p>
            <a:pPr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lvl="2"/>
            <a:r>
              <a:rPr lang="en-US" dirty="0"/>
              <a:t>Normalized vs. infinity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1011.101?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r>
              <a:rPr lang="en-US" sz="2800" dirty="0" smtClean="0">
                <a:latin typeface="Courier New"/>
                <a:cs typeface="Courier New"/>
              </a:rPr>
              <a:t>x +</a:t>
            </a:r>
            <a:r>
              <a:rPr lang="en-US" sz="2800" baseline="-25000" dirty="0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y = Round(x + y)</a:t>
            </a:r>
          </a:p>
          <a:p>
            <a:endParaRPr lang="en-US" sz="2800" dirty="0" smtClean="0">
              <a:latin typeface="Courier New"/>
              <a:cs typeface="Courier New"/>
            </a:endParaRPr>
          </a:p>
          <a:p>
            <a:r>
              <a:rPr lang="en-US" sz="2800" dirty="0" err="1" smtClean="0">
                <a:latin typeface="Courier New"/>
                <a:cs typeface="Courier New"/>
              </a:rPr>
              <a:t>x</a:t>
            </a:r>
            <a:r>
              <a:rPr lang="en-US" sz="2800" dirty="0" smtClean="0">
                <a:latin typeface="Courier New"/>
                <a:cs typeface="Courier New"/>
              </a:rPr>
              <a:t> *</a:t>
            </a:r>
            <a:r>
              <a:rPr lang="en-US" sz="2800" baseline="-25000" dirty="0" err="1" smtClean="0">
                <a:latin typeface="Courier New"/>
                <a:cs typeface="Courier New"/>
              </a:rPr>
              <a:t>f</a:t>
            </a:r>
            <a:r>
              <a:rPr lang="en-US" sz="2800" dirty="0" smtClean="0">
                <a:latin typeface="Courier New"/>
                <a:cs typeface="Courier New"/>
              </a:rPr>
              <a:t> y = </a:t>
            </a:r>
            <a:r>
              <a:rPr lang="en-US" sz="2800" dirty="0" err="1" smtClean="0">
                <a:latin typeface="Courier New"/>
                <a:cs typeface="Courier New"/>
              </a:rPr>
              <a:t>Round(x</a:t>
            </a:r>
            <a:r>
              <a:rPr lang="en-US" sz="2800" dirty="0" smtClean="0">
                <a:latin typeface="Courier New"/>
                <a:cs typeface="Courier New"/>
              </a:rPr>
              <a:t> * y)</a:t>
            </a:r>
          </a:p>
          <a:p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347663" indent="-347663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Basic idea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First </a:t>
            </a:r>
            <a:r>
              <a:rPr lang="en-US" dirty="0" smtClean="0">
                <a:solidFill>
                  <a:srgbClr val="C00000"/>
                </a:solidFill>
              </a:rPr>
              <a:t>compute exact result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Make it fit into desired precision</a:t>
            </a:r>
          </a:p>
          <a:p>
            <a:pPr marL="839788" lvl="2" indent="-16510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Possibly overflow if exponent too large</a:t>
            </a:r>
          </a:p>
          <a:p>
            <a:pPr marL="839788" lvl="2" indent="-16510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Possibly </a:t>
            </a:r>
            <a:r>
              <a:rPr lang="en-US" dirty="0" smtClean="0">
                <a:solidFill>
                  <a:srgbClr val="C00000"/>
                </a:solidFill>
              </a:rPr>
              <a:t>round to fit into </a:t>
            </a:r>
            <a:r>
              <a:rPr lang="en-US" b="1" dirty="0" smtClean="0">
                <a:latin typeface="Courier New" pitchFamily="49" charset="0"/>
              </a:rPr>
              <a:t>frac</a:t>
            </a:r>
            <a:endParaRPr lang="en-US" b="1" dirty="0" smtClean="0"/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4975"/>
            <a:ext cx="7010400" cy="555625"/>
          </a:xfrm>
          <a:noFill/>
          <a:ln/>
        </p:spPr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594725" cy="4972050"/>
          </a:xfrm>
          <a:noFill/>
          <a:ln/>
        </p:spPr>
        <p:txBody>
          <a:bodyPr lIns="90487" tIns="44450" rIns="90487" bIns="44450"/>
          <a:lstStyle/>
          <a:p>
            <a:pPr marL="347663" indent="-347663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Rounding </a:t>
            </a:r>
            <a:r>
              <a:rPr lang="en-US" dirty="0"/>
              <a:t>Modes (illustrate with $ rounding</a:t>
            </a:r>
            <a:r>
              <a:rPr lang="en-US" dirty="0" smtClean="0"/>
              <a:t>)</a:t>
            </a:r>
          </a:p>
          <a:p>
            <a:pPr marL="347663" indent="-347663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dirty="0"/>
          </a:p>
          <a:p>
            <a:pPr marL="223838" indent="-223838" defTabSz="895350">
              <a:buNone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1800" b="0" dirty="0" smtClean="0"/>
              <a:t>	</a:t>
            </a:r>
            <a:r>
              <a:rPr lang="en-US" sz="1800" b="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1.40	$1.60	$1.50	$2.50	–$1.50</a:t>
            </a:r>
            <a:endParaRPr lang="en-US" sz="1800" b="0" dirty="0"/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Towards zero</a:t>
            </a:r>
            <a:r>
              <a:rPr lang="en-US" b="0" dirty="0"/>
              <a:t>	$1	$1	$1	$2	–$1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/>
              <a:t>Round down (</a:t>
            </a:r>
            <a:r>
              <a:rPr lang="en-US" b="0" dirty="0"/>
              <a:t>-</a:t>
            </a:r>
            <a:r>
              <a:rPr lang="en-US" b="0" dirty="0">
                <a:latin typeface="Symbol" pitchFamily="18" charset="2"/>
              </a:rPr>
              <a:t></a:t>
            </a:r>
            <a:r>
              <a:rPr lang="en-US" dirty="0"/>
              <a:t>)</a:t>
            </a:r>
            <a:r>
              <a:rPr lang="en-US" b="0" dirty="0"/>
              <a:t>	$1	$1	$1	$2	–$2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/>
              <a:t>Round up (</a:t>
            </a:r>
            <a:r>
              <a:rPr lang="en-US" b="0" dirty="0"/>
              <a:t>+</a:t>
            </a:r>
            <a:r>
              <a:rPr lang="en-US" b="0" dirty="0">
                <a:latin typeface="Symbol" pitchFamily="18" charset="2"/>
              </a:rPr>
              <a:t></a:t>
            </a:r>
            <a:r>
              <a:rPr lang="en-US" dirty="0"/>
              <a:t>) </a:t>
            </a:r>
            <a:r>
              <a:rPr lang="en-US" b="0" dirty="0"/>
              <a:t>	$2	$2	$2	$3	–$1</a:t>
            </a:r>
          </a:p>
          <a:p>
            <a:pPr marL="560388" lvl="1" indent="-222250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/>
              <a:t>Nearest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/>
              <a:t>default)</a:t>
            </a:r>
            <a:r>
              <a:rPr lang="en-US" b="0" dirty="0"/>
              <a:t>	$1	$2	$2	$2	–$</a:t>
            </a:r>
            <a:r>
              <a:rPr lang="en-US" b="0" dirty="0" smtClean="0"/>
              <a:t>2</a:t>
            </a:r>
          </a:p>
          <a:p>
            <a:pPr marL="290513" indent="-352425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dirty="0" smtClean="0"/>
          </a:p>
          <a:p>
            <a:pPr marL="290513" indent="-352425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dirty="0" smtClean="0"/>
          </a:p>
          <a:p>
            <a:pPr marL="290513" indent="-352425" defTabSz="895350"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dirty="0" smtClean="0"/>
              <a:t>What are the advantages of the modes?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683500" cy="573088"/>
          </a:xfrm>
        </p:spPr>
        <p:txBody>
          <a:bodyPr/>
          <a:lstStyle/>
          <a:p>
            <a:r>
              <a:rPr lang="en-US" dirty="0"/>
              <a:t>Closer Look at Round-To</a:t>
            </a:r>
            <a:r>
              <a:rPr lang="en-US" dirty="0" smtClean="0"/>
              <a:t>-Nearest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3" indent="-347663" defTabSz="895350">
              <a:tabLst>
                <a:tab pos="2171700" algn="l"/>
                <a:tab pos="3149600" algn="l"/>
              </a:tabLst>
            </a:pPr>
            <a:r>
              <a:rPr lang="en-US" dirty="0"/>
              <a:t>Default Rounding Mode</a:t>
            </a:r>
          </a:p>
          <a:p>
            <a:pPr marL="560388" lvl="1" indent="-222250" defTabSz="895350">
              <a:tabLst>
                <a:tab pos="2171700" algn="l"/>
                <a:tab pos="3149600" algn="l"/>
              </a:tabLst>
            </a:pPr>
            <a:r>
              <a:rPr lang="en-US" dirty="0"/>
              <a:t>Hard to get any other kind without dropping into assembly</a:t>
            </a:r>
          </a:p>
          <a:p>
            <a:pPr marL="560388" lvl="1" indent="-222250" defTabSz="895350">
              <a:tabLst>
                <a:tab pos="2171700" algn="l"/>
                <a:tab pos="3149600" algn="l"/>
              </a:tabLst>
            </a:pPr>
            <a:r>
              <a:rPr lang="en-US" dirty="0"/>
              <a:t>All others are statistically biased</a:t>
            </a:r>
          </a:p>
          <a:p>
            <a:pPr marL="839788" lvl="2" indent="-165100" defTabSz="895350">
              <a:tabLst>
                <a:tab pos="2171700" algn="l"/>
                <a:tab pos="3149600" algn="l"/>
              </a:tabLst>
            </a:pPr>
            <a:r>
              <a:rPr lang="en-US" dirty="0"/>
              <a:t>Sum of set of positive numbers will consistently be over- or under- estimated</a:t>
            </a:r>
          </a:p>
          <a:p>
            <a:pPr marL="223838" indent="-223838" defTabSz="895350">
              <a:tabLst>
                <a:tab pos="2171700" algn="l"/>
                <a:tab pos="3149600" algn="l"/>
              </a:tabLst>
            </a:pPr>
            <a:endParaRPr lang="en-US" dirty="0" smtClean="0"/>
          </a:p>
          <a:p>
            <a:pPr marL="347663" indent="-347663" defTabSz="895350">
              <a:tabLst>
                <a:tab pos="2171700" algn="l"/>
                <a:tab pos="3149600" algn="l"/>
              </a:tabLst>
            </a:pPr>
            <a:r>
              <a:rPr lang="en-US" dirty="0" smtClean="0"/>
              <a:t>Applying </a:t>
            </a:r>
            <a:r>
              <a:rPr lang="en-US" dirty="0"/>
              <a:t>to Other Decimal Places / Bit Positions</a:t>
            </a:r>
          </a:p>
          <a:p>
            <a:pPr marL="560388" lvl="1" indent="-222250" defTabSz="895350">
              <a:tabLst>
                <a:tab pos="2171700" algn="l"/>
                <a:tab pos="3149600" algn="l"/>
              </a:tabLst>
            </a:pPr>
            <a:r>
              <a:rPr lang="en-US" dirty="0"/>
              <a:t>When exactly halfway between two possible values</a:t>
            </a:r>
          </a:p>
          <a:p>
            <a:pPr marL="839788" lvl="2" indent="-165100" defTabSz="895350">
              <a:tabLst>
                <a:tab pos="2171700" algn="l"/>
                <a:tab pos="3149600" algn="l"/>
              </a:tabLst>
            </a:pPr>
            <a:r>
              <a:rPr lang="en-US" dirty="0"/>
              <a:t>Round so that least significant digit is even</a:t>
            </a:r>
          </a:p>
          <a:p>
            <a:pPr marL="560388" lvl="1" indent="-222250" defTabSz="895350">
              <a:tabLst>
                <a:tab pos="2171700" algn="l"/>
                <a:tab pos="3149600" algn="l"/>
              </a:tabLst>
            </a:pPr>
            <a:r>
              <a:rPr lang="en-US" dirty="0"/>
              <a:t>E.g., round to nearest hundredth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2171700" algn="l"/>
                <a:tab pos="3149600" algn="l"/>
              </a:tabLst>
            </a:pPr>
            <a:r>
              <a:rPr lang="en-US" dirty="0"/>
              <a:t>1.2349999	1.23	(Less than half way)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2171700" algn="l"/>
                <a:tab pos="3149600" algn="l"/>
              </a:tabLst>
            </a:pPr>
            <a:r>
              <a:rPr lang="en-US" dirty="0"/>
              <a:t>1.2350001	1.24	(Greater than half way)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2171700" algn="l"/>
                <a:tab pos="3149600" algn="l"/>
              </a:tabLst>
            </a:pPr>
            <a:r>
              <a:rPr lang="en-US" dirty="0"/>
              <a:t>1.2350000	1.24	(Half way—round up)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2171700" algn="l"/>
                <a:tab pos="3149600" algn="l"/>
              </a:tabLst>
            </a:pPr>
            <a:r>
              <a:rPr lang="en-US" dirty="0"/>
              <a:t>1.2450000	1.24	(Half way—round down)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6112"/>
            <a:ext cx="7150100" cy="573088"/>
          </a:xfrm>
        </p:spPr>
        <p:txBody>
          <a:bodyPr/>
          <a:lstStyle/>
          <a:p>
            <a:r>
              <a:rPr lang="en-US"/>
              <a:t>Rounding Binary Numbers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8701087" cy="4843462"/>
          </a:xfrm>
        </p:spPr>
        <p:txBody>
          <a:bodyPr/>
          <a:lstStyle/>
          <a:p>
            <a:pPr marL="347663" indent="-347663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Binary Fractional Numbers</a:t>
            </a:r>
            <a:endParaRPr lang="en-US" dirty="0" smtClean="0"/>
          </a:p>
          <a:p>
            <a:pPr marL="560388" lvl="1" indent="-222250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 smtClean="0"/>
              <a:t>“Half way” </a:t>
            </a:r>
            <a:r>
              <a:rPr lang="en-US" dirty="0"/>
              <a:t>when bits to right of rounding position = </a:t>
            </a:r>
            <a:r>
              <a:rPr lang="en-US" dirty="0">
                <a:latin typeface="Courier New" pitchFamily="49" charset="0"/>
              </a:rPr>
              <a:t>100</a:t>
            </a:r>
            <a:r>
              <a:rPr lang="en-US" dirty="0"/>
              <a:t>…</a:t>
            </a:r>
            <a:r>
              <a:rPr lang="en-US" baseline="-25000" dirty="0">
                <a:latin typeface="Courier New" pitchFamily="49" charset="0"/>
              </a:rPr>
              <a:t>2</a:t>
            </a:r>
          </a:p>
          <a:p>
            <a:pPr marL="223838" indent="-223838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endParaRPr lang="en-US" dirty="0" smtClean="0"/>
          </a:p>
          <a:p>
            <a:pPr marL="347663" indent="-347663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 smtClean="0"/>
              <a:t>Examples</a:t>
            </a:r>
            <a:endParaRPr lang="en-US" dirty="0"/>
          </a:p>
          <a:p>
            <a:pPr marL="560388" lvl="1" indent="-222250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Round to nearest 1/4 (2 bits right of binary point)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Value	Binary	Rounded	Action	Rounded Value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2 3/32	</a:t>
            </a:r>
            <a:r>
              <a:rPr lang="en-US" b="1" dirty="0">
                <a:latin typeface="Courier New" pitchFamily="49" charset="0"/>
              </a:rPr>
              <a:t>10.00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="1" baseline="-25000" dirty="0">
                <a:latin typeface="Courier New" pitchFamily="49" charset="0"/>
              </a:rPr>
              <a:t>2	</a:t>
            </a:r>
            <a:r>
              <a:rPr lang="en-US" b="1" dirty="0">
                <a:latin typeface="Courier New" pitchFamily="49" charset="0"/>
              </a:rPr>
              <a:t>10.00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/>
              <a:t>(&lt;1/2—down)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/>
              <a:t>2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2 3/16	</a:t>
            </a:r>
            <a:r>
              <a:rPr lang="en-US" b="1" dirty="0">
                <a:latin typeface="Courier New" pitchFamily="49" charset="0"/>
              </a:rPr>
              <a:t>10.00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="1" baseline="-25000" dirty="0">
                <a:latin typeface="Courier New" pitchFamily="49" charset="0"/>
              </a:rPr>
              <a:t>2	</a:t>
            </a:r>
            <a:r>
              <a:rPr lang="en-US" b="1" dirty="0">
                <a:latin typeface="Courier New" pitchFamily="49" charset="0"/>
              </a:rPr>
              <a:t>10.01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/>
              <a:t>(&gt;1/2—up)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/>
              <a:t>2 1/4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2 7/8	</a:t>
            </a:r>
            <a:r>
              <a:rPr lang="en-US" b="1" dirty="0">
                <a:latin typeface="Courier New" pitchFamily="49" charset="0"/>
              </a:rPr>
              <a:t>10.11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="1" baseline="-25000" dirty="0">
                <a:latin typeface="Courier New" pitchFamily="49" charset="0"/>
              </a:rPr>
              <a:t>2	</a:t>
            </a:r>
            <a:r>
              <a:rPr lang="en-US" b="1" dirty="0">
                <a:latin typeface="Courier New" pitchFamily="49" charset="0"/>
              </a:rPr>
              <a:t>11.00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 smtClean="0"/>
              <a:t>(  1/2—up</a:t>
            </a:r>
            <a:r>
              <a:rPr lang="en-US" dirty="0"/>
              <a:t>)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/>
              <a:t>3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r>
              <a:rPr lang="en-US" dirty="0"/>
              <a:t>2 5/8	</a:t>
            </a:r>
            <a:r>
              <a:rPr lang="en-US" b="1" dirty="0">
                <a:latin typeface="Courier New" pitchFamily="49" charset="0"/>
              </a:rPr>
              <a:t>10.10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="1" baseline="-25000" dirty="0">
                <a:latin typeface="Courier New" pitchFamily="49" charset="0"/>
              </a:rPr>
              <a:t>2	</a:t>
            </a:r>
            <a:r>
              <a:rPr lang="en-US" b="1" dirty="0">
                <a:latin typeface="Courier New" pitchFamily="49" charset="0"/>
              </a:rPr>
              <a:t>10.10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 smtClean="0"/>
              <a:t>(  1/2—down</a:t>
            </a:r>
            <a:r>
              <a:rPr lang="en-US" dirty="0"/>
              <a:t>)</a:t>
            </a:r>
            <a:r>
              <a:rPr lang="en-US" baseline="-25000" dirty="0">
                <a:latin typeface="Courier New" pitchFamily="49" charset="0"/>
              </a:rPr>
              <a:t>	</a:t>
            </a:r>
            <a:r>
              <a:rPr lang="en-US" dirty="0"/>
              <a:t>2 1/2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endParaRPr lang="en-US" dirty="0"/>
          </a:p>
          <a:p>
            <a:pPr marL="560388" lvl="1" indent="-222250" defTabSz="895350">
              <a:tabLst>
                <a:tab pos="1485900" algn="l"/>
                <a:tab pos="2971800" algn="l"/>
                <a:tab pos="4292600" algn="l"/>
                <a:tab pos="6286500" algn="l"/>
              </a:tabLs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070600" cy="555625"/>
          </a:xfrm>
          <a:noFill/>
          <a:ln/>
        </p:spPr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/>
              <a:t>Multiplication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74750"/>
            <a:ext cx="8307387" cy="5073650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b="0" dirty="0" smtClean="0">
                <a:solidFill>
                  <a:schemeClr val="hlink"/>
                </a:solidFill>
                <a:latin typeface="Times" pitchFamily="18" charset="0"/>
              </a:rPr>
              <a:t>	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i="1" baseline="30000" dirty="0">
                <a:solidFill>
                  <a:schemeClr val="hlink"/>
                </a:solidFill>
              </a:rPr>
              <a:t>s1</a:t>
            </a:r>
            <a:r>
              <a:rPr lang="en-US" i="1" dirty="0">
                <a:solidFill>
                  <a:schemeClr val="hlink"/>
                </a:solidFill>
              </a:rPr>
              <a:t> M1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i="1" baseline="30000" dirty="0" smtClean="0">
                <a:solidFill>
                  <a:schemeClr val="hlink"/>
                </a:solidFill>
              </a:rPr>
              <a:t>E1</a:t>
            </a:r>
            <a:r>
              <a:rPr lang="en-US" i="1" baseline="-25000" dirty="0" smtClean="0">
                <a:solidFill>
                  <a:schemeClr val="hlink"/>
                </a:solidFill>
              </a:rPr>
              <a:t> </a:t>
            </a:r>
            <a:r>
              <a:rPr lang="en-US" i="1" dirty="0" smtClean="0">
                <a:solidFill>
                  <a:schemeClr val="hlink"/>
                </a:solidFill>
              </a:rPr>
              <a:t>  </a:t>
            </a:r>
            <a:r>
              <a:rPr lang="en-US" dirty="0" smtClean="0">
                <a:solidFill>
                  <a:schemeClr val="hlink"/>
                </a:solidFill>
              </a:rPr>
              <a:t>*   (–1)</a:t>
            </a:r>
            <a:r>
              <a:rPr lang="en-US" i="1" baseline="30000" dirty="0" smtClean="0">
                <a:solidFill>
                  <a:schemeClr val="hlink"/>
                </a:solidFill>
              </a:rPr>
              <a:t>s2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i="1" dirty="0">
                <a:solidFill>
                  <a:schemeClr val="hlink"/>
                </a:solidFill>
              </a:rPr>
              <a:t>M2 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i="1" baseline="30000" dirty="0">
                <a:solidFill>
                  <a:schemeClr val="hlink"/>
                </a:solidFill>
              </a:rPr>
              <a:t>E2</a:t>
            </a:r>
          </a:p>
          <a:p>
            <a:pPr>
              <a:spcBef>
                <a:spcPts val="1200"/>
              </a:spcBef>
            </a:pPr>
            <a:r>
              <a:rPr lang="en-US" dirty="0"/>
              <a:t>Exact </a:t>
            </a:r>
            <a:r>
              <a:rPr lang="en-US" dirty="0" smtClean="0"/>
              <a:t>Result: 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i="1" baseline="30000" dirty="0">
                <a:solidFill>
                  <a:schemeClr val="hlink"/>
                </a:solidFill>
              </a:rPr>
              <a:t>s</a:t>
            </a:r>
            <a:r>
              <a:rPr lang="en-US" i="1" dirty="0">
                <a:solidFill>
                  <a:schemeClr val="hlink"/>
                </a:solidFill>
              </a:rPr>
              <a:t> M 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/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dirty="0" smtClean="0"/>
              <a:t>	</a:t>
            </a:r>
            <a:r>
              <a:rPr lang="en-US" b="0" i="1" dirty="0" smtClean="0"/>
              <a:t>s1</a:t>
            </a:r>
            <a:r>
              <a:rPr lang="en-US" b="0" dirty="0" smtClean="0"/>
              <a:t> </a:t>
            </a:r>
            <a:r>
              <a:rPr lang="en-US" b="0" dirty="0"/>
              <a:t>^ </a:t>
            </a:r>
            <a:r>
              <a:rPr lang="en-US" b="0" i="1" dirty="0"/>
              <a:t>s2</a:t>
            </a:r>
            <a:endParaRPr lang="en-US" b="0" dirty="0"/>
          </a:p>
          <a:p>
            <a:pPr lvl="1"/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/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endParaRPr lang="en-US" dirty="0" smtClean="0"/>
          </a:p>
          <a:p>
            <a:r>
              <a:rPr lang="en-US" dirty="0" smtClean="0"/>
              <a:t>Fixing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1" dirty="0"/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/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b="1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 smtClean="0"/>
          </a:p>
          <a:p>
            <a:r>
              <a:rPr lang="en-US" dirty="0" smtClean="0"/>
              <a:t>Implementation</a:t>
            </a:r>
            <a:endParaRPr lang="en-US" dirty="0"/>
          </a:p>
          <a:p>
            <a:pPr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9532"/>
            <a:ext cx="5511800" cy="573088"/>
          </a:xfrm>
          <a:noFill/>
          <a:ln/>
        </p:spPr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/>
              <a:t>Addition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7388" cy="5224463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baseline="30000" dirty="0">
                <a:solidFill>
                  <a:schemeClr val="hlink"/>
                </a:solidFill>
              </a:rPr>
              <a:t>s1</a:t>
            </a:r>
            <a:r>
              <a:rPr lang="en-US" dirty="0">
                <a:solidFill>
                  <a:schemeClr val="hlink"/>
                </a:solidFill>
              </a:rPr>
              <a:t> M1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E1</a:t>
            </a:r>
            <a:r>
              <a:rPr lang="en-US" dirty="0" smtClean="0">
                <a:solidFill>
                  <a:schemeClr val="hlink"/>
                </a:solidFill>
              </a:rPr>
              <a:t>   +   (-1)</a:t>
            </a:r>
            <a:r>
              <a:rPr lang="en-US" baseline="30000" dirty="0" smtClean="0">
                <a:solidFill>
                  <a:schemeClr val="hlink"/>
                </a:solidFill>
              </a:rPr>
              <a:t>s2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M2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baseline="30000" dirty="0" smtClean="0">
                <a:solidFill>
                  <a:schemeClr val="hlink"/>
                </a:solidFill>
              </a:rPr>
              <a:t>E2</a:t>
            </a:r>
          </a:p>
          <a:p>
            <a:pPr lvl="1">
              <a:buNone/>
            </a:pPr>
            <a:r>
              <a:rPr lang="en-US" dirty="0" smtClean="0"/>
              <a:t>Assume </a:t>
            </a:r>
            <a:r>
              <a:rPr lang="en-US" b="0" i="1" dirty="0" smtClean="0"/>
              <a:t>E1</a:t>
            </a:r>
            <a:r>
              <a:rPr lang="en-US" dirty="0" smtClean="0"/>
              <a:t> &gt; </a:t>
            </a:r>
            <a:r>
              <a:rPr lang="en-US" b="0" i="1" dirty="0" smtClean="0"/>
              <a:t>E2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Exact Result: </a:t>
            </a:r>
            <a:r>
              <a:rPr lang="en-US" dirty="0" smtClean="0">
                <a:solidFill>
                  <a:schemeClr val="hlink"/>
                </a:solidFill>
              </a:rPr>
              <a:t>(–</a:t>
            </a:r>
            <a:r>
              <a:rPr lang="en-US" dirty="0">
                <a:solidFill>
                  <a:schemeClr val="hlink"/>
                </a:solidFill>
              </a:rPr>
              <a:t>1)</a:t>
            </a:r>
            <a:r>
              <a:rPr lang="en-US" i="1" baseline="30000" dirty="0">
                <a:solidFill>
                  <a:schemeClr val="hlink"/>
                </a:solidFill>
              </a:rPr>
              <a:t>s</a:t>
            </a:r>
            <a:r>
              <a:rPr lang="en-US" i="1" dirty="0">
                <a:solidFill>
                  <a:schemeClr val="hlink"/>
                </a:solidFill>
              </a:rPr>
              <a:t> M  </a:t>
            </a:r>
            <a:r>
              <a:rPr lang="en-US" dirty="0">
                <a:solidFill>
                  <a:schemeClr val="hlink"/>
                </a:solidFill>
              </a:rPr>
              <a:t>2</a:t>
            </a:r>
            <a:r>
              <a:rPr lang="en-US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/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, </a:t>
            </a:r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b="0" i="1" dirty="0"/>
              <a:t>M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Result of signed align &amp; add</a:t>
            </a:r>
          </a:p>
          <a:p>
            <a:pPr lvl="1"/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b="0" i="1" dirty="0" smtClean="0"/>
              <a:t>E1</a:t>
            </a:r>
            <a:endParaRPr lang="en-US" b="0" i="1" dirty="0"/>
          </a:p>
          <a:p>
            <a:endParaRPr lang="en-US" dirty="0" smtClean="0"/>
          </a:p>
          <a:p>
            <a:r>
              <a:rPr lang="en-US" dirty="0" smtClean="0"/>
              <a:t>Fixing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b="0" i="1" dirty="0"/>
              <a:t>M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&lt; 1,</a:t>
            </a:r>
            <a:r>
              <a:rPr lang="en-US" dirty="0"/>
              <a:t> shift </a:t>
            </a:r>
            <a:r>
              <a:rPr lang="en-US" b="0" i="1" dirty="0"/>
              <a:t>M</a:t>
            </a:r>
            <a:r>
              <a:rPr lang="en-US" dirty="0"/>
              <a:t> left </a:t>
            </a:r>
            <a:r>
              <a:rPr lang="en-US" b="0" i="1" dirty="0"/>
              <a:t>k</a:t>
            </a:r>
            <a:r>
              <a:rPr lang="en-US" dirty="0"/>
              <a:t> positions, decrement </a:t>
            </a:r>
            <a:r>
              <a:rPr lang="en-US" b="0" i="1" dirty="0"/>
              <a:t>E</a:t>
            </a:r>
            <a:r>
              <a:rPr lang="en-US" dirty="0"/>
              <a:t> by </a:t>
            </a:r>
            <a:r>
              <a:rPr lang="en-US" b="0" i="1" dirty="0"/>
              <a:t>k</a:t>
            </a:r>
            <a:endParaRPr lang="en-US" dirty="0"/>
          </a:p>
          <a:p>
            <a:pPr lvl="1"/>
            <a:r>
              <a:rPr lang="en-US" dirty="0"/>
              <a:t>Overflow if </a:t>
            </a:r>
            <a:r>
              <a:rPr lang="en-US" b="0" i="1" dirty="0"/>
              <a:t>E</a:t>
            </a:r>
            <a:r>
              <a:rPr lang="en-US" dirty="0"/>
              <a:t> out of range</a:t>
            </a:r>
          </a:p>
          <a:p>
            <a:pPr lvl="1"/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b="1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054600" y="2552700"/>
            <a:ext cx="2032000" cy="279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lvl="1">
              <a:spcBef>
                <a:spcPct val="30000"/>
              </a:spcBef>
            </a:pPr>
            <a:r>
              <a:rPr lang="en-US" sz="2000" dirty="0">
                <a:latin typeface="Calibri" pitchFamily="34" charset="0"/>
              </a:rPr>
              <a:t>(–1)</a:t>
            </a:r>
            <a:r>
              <a:rPr lang="en-US" sz="2000" i="1" baseline="30000" dirty="0">
                <a:latin typeface="Calibri" pitchFamily="34" charset="0"/>
              </a:rPr>
              <a:t>s1</a:t>
            </a:r>
            <a:r>
              <a:rPr lang="en-US" sz="2000" i="1" dirty="0">
                <a:latin typeface="Calibri" pitchFamily="34" charset="0"/>
              </a:rPr>
              <a:t> M1 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6807200" y="3086100"/>
            <a:ext cx="2032000" cy="279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lvl="1">
              <a:spcBef>
                <a:spcPct val="30000"/>
              </a:spcBef>
            </a:pPr>
            <a:r>
              <a:rPr lang="en-US" sz="2000" dirty="0">
                <a:latin typeface="Calibri" pitchFamily="34" charset="0"/>
              </a:rPr>
              <a:t>(–1)</a:t>
            </a:r>
            <a:r>
              <a:rPr lang="en-US" sz="2000" baseline="30000" dirty="0">
                <a:latin typeface="Calibri" pitchFamily="34" charset="0"/>
              </a:rPr>
              <a:t>s2</a:t>
            </a:r>
            <a:r>
              <a:rPr lang="en-US" sz="2000" dirty="0">
                <a:latin typeface="Calibri" pitchFamily="34" charset="0"/>
              </a:rPr>
              <a:t> M2 </a:t>
            </a:r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7099300" y="22479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8851900" y="22479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7112000" y="2311400"/>
            <a:ext cx="172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7618413" y="2182813"/>
            <a:ext cx="631825" cy="304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i="1" dirty="0">
                <a:latin typeface="Calibri" pitchFamily="34" charset="0"/>
              </a:rPr>
              <a:t>E1</a:t>
            </a:r>
            <a:r>
              <a:rPr lang="en-US" sz="1400" b="0" dirty="0">
                <a:latin typeface="Calibri" pitchFamily="34" charset="0"/>
              </a:rPr>
              <a:t>–</a:t>
            </a:r>
            <a:r>
              <a:rPr lang="en-US" sz="1400" b="0" i="1" dirty="0">
                <a:latin typeface="Calibri" pitchFamily="34" charset="0"/>
              </a:rPr>
              <a:t>E2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4875213" y="3127375"/>
            <a:ext cx="336550" cy="4587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+</a:t>
            </a:r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130800" y="3835400"/>
            <a:ext cx="3708400" cy="279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 anchorCtr="1"/>
          <a:lstStyle/>
          <a:p>
            <a:pPr lvl="1">
              <a:spcBef>
                <a:spcPct val="30000"/>
              </a:spcBef>
            </a:pPr>
            <a:r>
              <a:rPr lang="en-US" sz="2000" dirty="0" smtClean="0">
                <a:latin typeface="Calibri" pitchFamily="34" charset="0"/>
              </a:rPr>
              <a:t>(–1)</a:t>
            </a:r>
            <a:r>
              <a:rPr lang="en-US" sz="2000" baseline="30000" dirty="0" smtClean="0">
                <a:latin typeface="Calibri" pitchFamily="34" charset="0"/>
              </a:rPr>
              <a:t>s</a:t>
            </a:r>
            <a:r>
              <a:rPr lang="en-US" sz="2000" dirty="0" smtClean="0">
                <a:latin typeface="Calibri" pitchFamily="34" charset="0"/>
              </a:rPr>
              <a:t> 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  <p:bldP spid="131078" grpId="0" animBg="1"/>
      <p:bldP spid="131079" grpId="0" animBg="1"/>
      <p:bldP spid="131080" grpId="0" animBg="1"/>
      <p:bldP spid="131081" grpId="0" animBg="1"/>
      <p:bldP spid="131082" grpId="0" animBg="1"/>
      <p:bldP spid="131083" grpId="0"/>
      <p:bldP spid="131084" grpId="0" animBg="1"/>
      <p:bldP spid="13108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Hmm… if we round at every operation…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4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573088"/>
          </a:xfrm>
          <a:noFill/>
          <a:ln/>
        </p:spPr>
        <p:txBody>
          <a:bodyPr/>
          <a:lstStyle/>
          <a:p>
            <a:r>
              <a:rPr lang="en-US" dirty="0"/>
              <a:t>Mathematical Properties of FP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896225" cy="4972050"/>
          </a:xfrm>
          <a:noFill/>
          <a:ln/>
        </p:spPr>
        <p:txBody>
          <a:bodyPr lIns="90487" tIns="44450" rIns="90487" bIns="44450"/>
          <a:lstStyle/>
          <a:p>
            <a:pPr marL="347663" indent="-347663" defTabSz="895350">
              <a:tabLst>
                <a:tab pos="1943100" algn="l"/>
                <a:tab pos="5029200" algn="l"/>
              </a:tabLst>
            </a:pPr>
            <a:r>
              <a:rPr lang="en-US" dirty="0" smtClean="0"/>
              <a:t>Not really associative or distributive due to rounding</a:t>
            </a:r>
          </a:p>
          <a:p>
            <a:pPr marL="347663" indent="-347663" defTabSz="895350">
              <a:tabLst>
                <a:tab pos="1943100" algn="l"/>
                <a:tab pos="5029200" algn="l"/>
              </a:tabLst>
            </a:pPr>
            <a:r>
              <a:rPr lang="en-US" dirty="0" smtClean="0"/>
              <a:t>Infinities and </a:t>
            </a:r>
            <a:r>
              <a:rPr lang="en-US" dirty="0" err="1" smtClean="0"/>
              <a:t>NaNs</a:t>
            </a:r>
            <a:r>
              <a:rPr lang="en-US" dirty="0" smtClean="0"/>
              <a:t> cause issues (e.g., no additive inverse)</a:t>
            </a:r>
          </a:p>
          <a:p>
            <a:pPr marL="347663" indent="-347663" defTabSz="895350">
              <a:tabLst>
                <a:tab pos="1943100" algn="l"/>
                <a:tab pos="5029200" algn="l"/>
              </a:tabLst>
            </a:pPr>
            <a:r>
              <a:rPr lang="en-US" dirty="0" smtClean="0"/>
              <a:t>Overflow and infinity</a:t>
            </a:r>
          </a:p>
          <a:p>
            <a:pPr marL="747713" lvl="1" indent="-347663" defTabSz="895350">
              <a:tabLst>
                <a:tab pos="1943100" algn="l"/>
                <a:tab pos="5029200" algn="l"/>
              </a:tabLst>
            </a:pPr>
            <a:endParaRPr lang="en-US" dirty="0" smtClean="0"/>
          </a:p>
          <a:p>
            <a:pPr marL="747713" lvl="1" indent="-347663" defTabSz="895350">
              <a:tabLst>
                <a:tab pos="1943100" algn="l"/>
                <a:tab pos="5029200" algn="l"/>
              </a:tabLst>
            </a:pPr>
            <a:endParaRPr lang="en-US" dirty="0" smtClean="0"/>
          </a:p>
          <a:p>
            <a:pPr marL="347663" indent="-347663" defTabSz="895350">
              <a:buNone/>
              <a:tabLst>
                <a:tab pos="1943100" algn="l"/>
                <a:tab pos="5029200" algn="l"/>
              </a:tabLst>
            </a:pP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273800" cy="573088"/>
          </a:xfrm>
          <a:noFill/>
          <a:ln/>
        </p:spPr>
        <p:txBody>
          <a:bodyPr/>
          <a:lstStyle/>
          <a:p>
            <a:r>
              <a:rPr 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219200"/>
            <a:ext cx="8535988" cy="5224463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C Guarantees Two Levels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float</a:t>
            </a:r>
            <a:r>
              <a:rPr lang="en-US" dirty="0"/>
              <a:t>	single precision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	</a:t>
            </a:r>
            <a:r>
              <a:rPr lang="en-US" dirty="0" err="1"/>
              <a:t>double</a:t>
            </a:r>
            <a:r>
              <a:rPr lang="en-US" dirty="0"/>
              <a:t> precision</a:t>
            </a:r>
          </a:p>
          <a:p>
            <a:endParaRPr lang="en-US" dirty="0" smtClean="0"/>
          </a:p>
          <a:p>
            <a:r>
              <a:rPr lang="en-US" dirty="0" smtClean="0"/>
              <a:t>Conversions/Casting</a:t>
            </a:r>
            <a:endParaRPr lang="en-US" dirty="0"/>
          </a:p>
          <a:p>
            <a:pPr lvl="1"/>
            <a:r>
              <a:rPr lang="en-US" dirty="0"/>
              <a:t>Casting between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float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</a:t>
            </a:r>
            <a:r>
              <a:rPr lang="en-US" dirty="0" smtClean="0"/>
              <a:t>changes bit representation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</a:rPr>
              <a:t>Double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itchFamily="49" charset="0"/>
              </a:rPr>
              <a:t>float</a:t>
            </a:r>
            <a:r>
              <a:rPr lang="en-US" dirty="0" smtClean="0"/>
              <a:t> →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Truncates fractional part</a:t>
            </a:r>
          </a:p>
          <a:p>
            <a:pPr lvl="2"/>
            <a:r>
              <a:rPr lang="en-US" dirty="0"/>
              <a:t>Like rounding toward zero</a:t>
            </a:r>
          </a:p>
          <a:p>
            <a:pPr lvl="2"/>
            <a:r>
              <a:rPr lang="en-US" dirty="0"/>
              <a:t>Not defined when out of range or </a:t>
            </a:r>
            <a:r>
              <a:rPr lang="en-US" dirty="0" err="1" smtClean="0"/>
              <a:t>NaN</a:t>
            </a:r>
            <a:r>
              <a:rPr lang="en-US" dirty="0" smtClean="0"/>
              <a:t>: Generally </a:t>
            </a:r>
            <a:r>
              <a:rPr lang="en-US" dirty="0"/>
              <a:t>sets to </a:t>
            </a:r>
            <a:r>
              <a:rPr lang="en-US" dirty="0" err="1"/>
              <a:t>TMin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b="1" dirty="0" smtClean="0">
                <a:latin typeface="Courier New" pitchFamily="49" charset="0"/>
              </a:rPr>
              <a:t>double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Exact conversion, as long as </a:t>
            </a:r>
            <a:r>
              <a:rPr lang="en-US" dirty="0" err="1"/>
              <a:t>int</a:t>
            </a:r>
            <a:r>
              <a:rPr lang="en-US" dirty="0"/>
              <a:t> has </a:t>
            </a:r>
            <a:r>
              <a:rPr lang="en-US" dirty="0">
                <a:latin typeface="Courier New" pitchFamily="49" charset="0"/>
              </a:rPr>
              <a:t>≤</a:t>
            </a:r>
            <a:r>
              <a:rPr lang="en-US" dirty="0"/>
              <a:t> 53 bit word size</a:t>
            </a:r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b="1" dirty="0" smtClean="0">
                <a:latin typeface="Courier New" pitchFamily="49" charset="0"/>
              </a:rPr>
              <a:t>float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Will round according to rounding mode</a:t>
            </a:r>
          </a:p>
          <a:p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Referencing Bug</a:t>
            </a:r>
            <a:r>
              <a:rPr lang="en-US" dirty="0" smtClean="0"/>
              <a:t> (Revisited)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1252537"/>
            <a:ext cx="731520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double fun(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volatile double d[1] = {3.14};</a:t>
            </a:r>
          </a:p>
          <a:p>
            <a:r>
              <a:rPr lang="en-US" sz="1600" dirty="0">
                <a:latin typeface="Courier New" pitchFamily="49" charset="0"/>
              </a:rPr>
              <a:t>  volatile long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a[2];</a:t>
            </a:r>
          </a:p>
          <a:p>
            <a:r>
              <a:rPr lang="en-US" sz="1600" dirty="0">
                <a:latin typeface="Courier New" pitchFamily="49" charset="0"/>
              </a:rPr>
              <a:t> 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1073741824; /* Possibly out of bounds */</a:t>
            </a:r>
          </a:p>
          <a:p>
            <a:r>
              <a:rPr lang="en-US" sz="1600" dirty="0">
                <a:latin typeface="Courier New" pitchFamily="49" charset="0"/>
              </a:rPr>
              <a:t>  return d[0];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838200" y="3158838"/>
            <a:ext cx="7315200" cy="13208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fun(0)  –&gt;	3.14</a:t>
            </a:r>
          </a:p>
          <a:p>
            <a:r>
              <a:rPr lang="en-US" sz="1600" dirty="0">
                <a:latin typeface="Courier New" pitchFamily="49" charset="0"/>
              </a:rPr>
              <a:t>fun(1)  –&gt;	3.14</a:t>
            </a:r>
          </a:p>
          <a:p>
            <a:r>
              <a:rPr lang="en-US" sz="1600" dirty="0">
                <a:latin typeface="Courier New" pitchFamily="49" charset="0"/>
              </a:rPr>
              <a:t>fun(2)  –&gt;	3.1399998664856</a:t>
            </a:r>
          </a:p>
          <a:p>
            <a:r>
              <a:rPr lang="en-US" sz="1600" dirty="0">
                <a:latin typeface="Courier New" pitchFamily="49" charset="0"/>
              </a:rPr>
              <a:t>fun(3)  –&gt;	2.00000061035156</a:t>
            </a:r>
          </a:p>
          <a:p>
            <a:r>
              <a:rPr lang="en-US" sz="1600" dirty="0">
                <a:latin typeface="Courier New" pitchFamily="49" charset="0"/>
              </a:rPr>
              <a:t>fun(4)  –&gt;	3.14, then segmentation fault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98619" y="4800600"/>
            <a:ext cx="1844856" cy="1905000"/>
            <a:chOff x="1632" y="816"/>
            <a:chExt cx="1411" cy="14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632" y="816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Saved State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632" y="1104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d7 … d4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32" y="1392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d3 … d0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32" y="1680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a[1]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32" y="1968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 sz="1800">
                  <a:latin typeface="Courier New" pitchFamily="49" charset="0"/>
                </a:rPr>
                <a:t>a[0]</a:t>
              </a: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627418" y="6324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0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627418" y="5943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1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627418" y="5562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627418" y="518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3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627418" y="4800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4</a:t>
            </a:r>
          </a:p>
        </p:txBody>
      </p:sp>
      <p:sp>
        <p:nvSpPr>
          <p:cNvPr id="16" name="AutoShape 17"/>
          <p:cNvSpPr>
            <a:spLocks/>
          </p:cNvSpPr>
          <p:nvPr/>
        </p:nvSpPr>
        <p:spPr bwMode="auto">
          <a:xfrm>
            <a:off x="4932218" y="4897581"/>
            <a:ext cx="228600" cy="1694319"/>
          </a:xfrm>
          <a:prstGeom prst="rightBrace">
            <a:avLst>
              <a:gd name="adj1" fmla="val 48333"/>
              <a:gd name="adj2" fmla="val 50000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sz="10000" dirty="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237018" y="5396346"/>
            <a:ext cx="2103437" cy="701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latin typeface="Calibri" pitchFamily="34" charset="0"/>
              </a:rPr>
              <a:t>Location </a:t>
            </a:r>
            <a:r>
              <a:rPr lang="en-US" sz="1800" dirty="0" smtClean="0">
                <a:latin typeface="Calibri" pitchFamily="34" charset="0"/>
              </a:rPr>
              <a:t>accessed by </a:t>
            </a:r>
            <a:r>
              <a:rPr lang="en-US" sz="1800" dirty="0">
                <a:latin typeface="Courier New" pitchFamily="49" charset="0"/>
              </a:rPr>
              <a:t>fun(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9222" y="4724400"/>
            <a:ext cx="178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Explanation: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50" name="Rectangle 1058"/>
          <p:cNvSpPr>
            <a:spLocks noChangeArrowheads="1"/>
          </p:cNvSpPr>
          <p:nvPr/>
        </p:nvSpPr>
        <p:spPr bwMode="auto">
          <a:xfrm rot="-10800000">
            <a:off x="5408613" y="3727748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• • •</a:t>
            </a:r>
          </a:p>
        </p:txBody>
      </p:sp>
      <p:sp>
        <p:nvSpPr>
          <p:cNvPr id="111627" name="Rectangle 1035"/>
          <p:cNvSpPr>
            <a:spLocks noChangeArrowheads="1"/>
          </p:cNvSpPr>
          <p:nvPr/>
        </p:nvSpPr>
        <p:spPr bwMode="auto">
          <a:xfrm>
            <a:off x="4320729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–1</a:t>
            </a:r>
            <a:endParaRPr lang="en-US" b="0" i="1" baseline="-25000">
              <a:latin typeface="Times" pitchFamily="18" charset="0"/>
            </a:endParaRPr>
          </a:p>
        </p:txBody>
      </p:sp>
      <p:sp>
        <p:nvSpPr>
          <p:cNvPr id="111633" name="Rectangle 1041"/>
          <p:cNvSpPr>
            <a:spLocks noChangeArrowheads="1"/>
          </p:cNvSpPr>
          <p:nvPr/>
        </p:nvSpPr>
        <p:spPr bwMode="auto">
          <a:xfrm>
            <a:off x="4153215" y="2830679"/>
            <a:ext cx="762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6000">
                <a:latin typeface="Times" pitchFamily="18" charset="0"/>
              </a:rPr>
              <a:t>.</a:t>
            </a:r>
            <a:endParaRPr lang="en-US" sz="6000" b="0">
              <a:latin typeface="Times" pitchFamily="18" charset="0"/>
            </a:endParaRPr>
          </a:p>
        </p:txBody>
      </p:sp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870700" cy="573088"/>
          </a:xfrm>
        </p:spPr>
        <p:txBody>
          <a:bodyPr/>
          <a:lstStyle/>
          <a:p>
            <a:r>
              <a:rPr lang="en-US"/>
              <a:t>Fractional Binary Numbers</a:t>
            </a:r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089025"/>
          </a:xfrm>
        </p:spPr>
        <p:txBody>
          <a:bodyPr/>
          <a:lstStyle/>
          <a:p>
            <a:r>
              <a:rPr lang="en-US" dirty="0"/>
              <a:t>Representation</a:t>
            </a:r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11622" name="Rectangle 1030"/>
          <p:cNvSpPr>
            <a:spLocks noChangeArrowheads="1"/>
          </p:cNvSpPr>
          <p:nvPr/>
        </p:nvSpPr>
        <p:spPr bwMode="auto">
          <a:xfrm>
            <a:off x="1600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i="1" baseline="-25000">
                <a:latin typeface="Times" pitchFamily="18" charset="0"/>
              </a:rPr>
              <a:t>i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11623" name="Rectangle 1031"/>
          <p:cNvSpPr>
            <a:spLocks noChangeArrowheads="1"/>
          </p:cNvSpPr>
          <p:nvPr/>
        </p:nvSpPr>
        <p:spPr bwMode="auto">
          <a:xfrm>
            <a:off x="1905000" y="2941935"/>
            <a:ext cx="5334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b</a:t>
            </a:r>
            <a:r>
              <a:rPr lang="en-US" b="0" i="1" baseline="-25000" dirty="0">
                <a:latin typeface="Times" pitchFamily="18" charset="0"/>
              </a:rPr>
              <a:t>i</a:t>
            </a:r>
            <a:r>
              <a:rPr lang="en-US" b="0" baseline="-25000" dirty="0">
                <a:latin typeface="Times" pitchFamily="18" charset="0"/>
              </a:rPr>
              <a:t>–1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11624" name="Rectangle 1032"/>
          <p:cNvSpPr>
            <a:spLocks noChangeArrowheads="1"/>
          </p:cNvSpPr>
          <p:nvPr/>
        </p:nvSpPr>
        <p:spPr bwMode="auto">
          <a:xfrm>
            <a:off x="3124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b</a:t>
            </a:r>
            <a:r>
              <a:rPr lang="en-US" b="0" baseline="-25000" dirty="0">
                <a:latin typeface="Times" pitchFamily="18" charset="0"/>
              </a:rPr>
              <a:t>2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11625" name="Rectangle 1033"/>
          <p:cNvSpPr>
            <a:spLocks noChangeArrowheads="1"/>
          </p:cNvSpPr>
          <p:nvPr/>
        </p:nvSpPr>
        <p:spPr bwMode="auto">
          <a:xfrm>
            <a:off x="3505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1</a:t>
            </a:r>
            <a:endParaRPr lang="en-US" b="0">
              <a:latin typeface="Times" pitchFamily="18" charset="0"/>
            </a:endParaRPr>
          </a:p>
        </p:txBody>
      </p:sp>
      <p:sp>
        <p:nvSpPr>
          <p:cNvPr id="111626" name="Rectangle 1034"/>
          <p:cNvSpPr>
            <a:spLocks noChangeArrowheads="1"/>
          </p:cNvSpPr>
          <p:nvPr/>
        </p:nvSpPr>
        <p:spPr bwMode="auto">
          <a:xfrm>
            <a:off x="3886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0</a:t>
            </a:r>
            <a:endParaRPr lang="en-US" b="0">
              <a:latin typeface="Times" pitchFamily="18" charset="0"/>
            </a:endParaRPr>
          </a:p>
        </p:txBody>
      </p:sp>
      <p:sp>
        <p:nvSpPr>
          <p:cNvPr id="111628" name="Rectangle 1036"/>
          <p:cNvSpPr>
            <a:spLocks noChangeArrowheads="1"/>
          </p:cNvSpPr>
          <p:nvPr/>
        </p:nvSpPr>
        <p:spPr bwMode="auto">
          <a:xfrm>
            <a:off x="4747071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–2</a:t>
            </a:r>
          </a:p>
        </p:txBody>
      </p:sp>
      <p:sp>
        <p:nvSpPr>
          <p:cNvPr id="111629" name="Rectangle 1037"/>
          <p:cNvSpPr>
            <a:spLocks noChangeArrowheads="1"/>
          </p:cNvSpPr>
          <p:nvPr/>
        </p:nvSpPr>
        <p:spPr bwMode="auto">
          <a:xfrm>
            <a:off x="5235129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–3</a:t>
            </a:r>
          </a:p>
        </p:txBody>
      </p:sp>
      <p:sp>
        <p:nvSpPr>
          <p:cNvPr id="111630" name="Rectangle 1038"/>
          <p:cNvSpPr>
            <a:spLocks noChangeArrowheads="1"/>
          </p:cNvSpPr>
          <p:nvPr/>
        </p:nvSpPr>
        <p:spPr bwMode="auto">
          <a:xfrm>
            <a:off x="6553200" y="2941935"/>
            <a:ext cx="381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b</a:t>
            </a:r>
            <a:r>
              <a:rPr lang="en-US" b="0" baseline="-25000">
                <a:latin typeface="Times" pitchFamily="18" charset="0"/>
              </a:rPr>
              <a:t>–</a:t>
            </a:r>
            <a:r>
              <a:rPr lang="en-US" b="0" i="1" baseline="-25000">
                <a:latin typeface="Times" pitchFamily="18" charset="0"/>
              </a:rPr>
              <a:t>j</a:t>
            </a:r>
            <a:endParaRPr lang="en-US" b="0" baseline="-25000">
              <a:latin typeface="Times" pitchFamily="18" charset="0"/>
            </a:endParaRPr>
          </a:p>
        </p:txBody>
      </p:sp>
      <p:sp>
        <p:nvSpPr>
          <p:cNvPr id="111631" name="Rectangle 1039"/>
          <p:cNvSpPr>
            <a:spLocks noChangeArrowheads="1"/>
          </p:cNvSpPr>
          <p:nvPr/>
        </p:nvSpPr>
        <p:spPr bwMode="auto">
          <a:xfrm>
            <a:off x="5791200" y="2979720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Times" pitchFamily="18" charset="0"/>
              </a:rPr>
              <a:t>• • •</a:t>
            </a:r>
          </a:p>
        </p:txBody>
      </p:sp>
      <p:sp>
        <p:nvSpPr>
          <p:cNvPr id="111632" name="Rectangle 1040"/>
          <p:cNvSpPr>
            <a:spLocks noChangeArrowheads="1"/>
          </p:cNvSpPr>
          <p:nvPr/>
        </p:nvSpPr>
        <p:spPr bwMode="auto">
          <a:xfrm>
            <a:off x="2362200" y="2941935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• • •</a:t>
            </a:r>
          </a:p>
        </p:txBody>
      </p:sp>
      <p:sp>
        <p:nvSpPr>
          <p:cNvPr id="111634" name="Text Box 1042"/>
          <p:cNvSpPr txBox="1">
            <a:spLocks noChangeArrowheads="1"/>
          </p:cNvSpPr>
          <p:nvPr/>
        </p:nvSpPr>
        <p:spPr bwMode="auto">
          <a:xfrm>
            <a:off x="4267200" y="2662535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1</a:t>
            </a:r>
          </a:p>
        </p:txBody>
      </p:sp>
      <p:sp>
        <p:nvSpPr>
          <p:cNvPr id="111635" name="Text Box 1043"/>
          <p:cNvSpPr txBox="1">
            <a:spLocks noChangeArrowheads="1"/>
          </p:cNvSpPr>
          <p:nvPr/>
        </p:nvSpPr>
        <p:spPr bwMode="auto">
          <a:xfrm>
            <a:off x="4267200" y="2357735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</a:p>
        </p:txBody>
      </p:sp>
      <p:sp>
        <p:nvSpPr>
          <p:cNvPr id="111636" name="Text Box 1044"/>
          <p:cNvSpPr txBox="1">
            <a:spLocks noChangeArrowheads="1"/>
          </p:cNvSpPr>
          <p:nvPr/>
        </p:nvSpPr>
        <p:spPr bwMode="auto">
          <a:xfrm>
            <a:off x="4267200" y="2052935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4</a:t>
            </a:r>
          </a:p>
        </p:txBody>
      </p:sp>
      <p:sp>
        <p:nvSpPr>
          <p:cNvPr id="111637" name="Text Box 1045"/>
          <p:cNvSpPr txBox="1">
            <a:spLocks noChangeArrowheads="1"/>
          </p:cNvSpPr>
          <p:nvPr/>
        </p:nvSpPr>
        <p:spPr bwMode="auto">
          <a:xfrm>
            <a:off x="4267200" y="1468735"/>
            <a:ext cx="6014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b="0" i="1" baseline="30000">
                <a:solidFill>
                  <a:srgbClr val="C00000"/>
                </a:solidFill>
                <a:latin typeface="Times" pitchFamily="18" charset="0"/>
              </a:rPr>
              <a:t>i</a:t>
            </a:r>
            <a:r>
              <a:rPr lang="en-US" b="0" baseline="30000">
                <a:solidFill>
                  <a:srgbClr val="C00000"/>
                </a:solidFill>
                <a:latin typeface="Times" pitchFamily="18" charset="0"/>
              </a:rPr>
              <a:t>–1</a:t>
            </a:r>
            <a:endParaRPr lang="en-US" b="0" baseline="-2500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111638" name="Text Box 1046"/>
          <p:cNvSpPr txBox="1">
            <a:spLocks noChangeArrowheads="1"/>
          </p:cNvSpPr>
          <p:nvPr/>
        </p:nvSpPr>
        <p:spPr bwMode="auto">
          <a:xfrm>
            <a:off x="4267200" y="1138535"/>
            <a:ext cx="3962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b="0" i="1" baseline="30000">
                <a:solidFill>
                  <a:srgbClr val="C00000"/>
                </a:solidFill>
                <a:latin typeface="Times" pitchFamily="18" charset="0"/>
              </a:rPr>
              <a:t>i</a:t>
            </a:r>
            <a:endParaRPr lang="en-US" b="0" baseline="-2500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111640" name="Freeform 1048"/>
          <p:cNvSpPr>
            <a:spLocks/>
          </p:cNvSpPr>
          <p:nvPr/>
        </p:nvSpPr>
        <p:spPr bwMode="auto">
          <a:xfrm>
            <a:off x="4038600" y="2865735"/>
            <a:ext cx="244475" cy="177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1" name="Freeform 1049"/>
          <p:cNvSpPr>
            <a:spLocks/>
          </p:cNvSpPr>
          <p:nvPr/>
        </p:nvSpPr>
        <p:spPr bwMode="auto">
          <a:xfrm>
            <a:off x="3657600" y="2586335"/>
            <a:ext cx="609600" cy="457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2" name="Freeform 1050"/>
          <p:cNvSpPr>
            <a:spLocks/>
          </p:cNvSpPr>
          <p:nvPr/>
        </p:nvSpPr>
        <p:spPr bwMode="auto">
          <a:xfrm>
            <a:off x="3276600" y="2306935"/>
            <a:ext cx="974725" cy="736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3" name="Freeform 1051"/>
          <p:cNvSpPr>
            <a:spLocks/>
          </p:cNvSpPr>
          <p:nvPr/>
        </p:nvSpPr>
        <p:spPr bwMode="auto">
          <a:xfrm>
            <a:off x="2057400" y="1671935"/>
            <a:ext cx="2209800" cy="1371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4" name="Freeform 1052"/>
          <p:cNvSpPr>
            <a:spLocks/>
          </p:cNvSpPr>
          <p:nvPr/>
        </p:nvSpPr>
        <p:spPr bwMode="auto">
          <a:xfrm>
            <a:off x="1752600" y="1367135"/>
            <a:ext cx="2514600" cy="1676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5" name="Rectangle 1053"/>
          <p:cNvSpPr>
            <a:spLocks noChangeArrowheads="1"/>
          </p:cNvSpPr>
          <p:nvPr/>
        </p:nvSpPr>
        <p:spPr bwMode="auto">
          <a:xfrm>
            <a:off x="2378075" y="2205335"/>
            <a:ext cx="762000" cy="5334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• • •</a:t>
            </a:r>
          </a:p>
        </p:txBody>
      </p:sp>
      <p:sp>
        <p:nvSpPr>
          <p:cNvPr id="111646" name="Freeform 1054"/>
          <p:cNvSpPr>
            <a:spLocks/>
          </p:cNvSpPr>
          <p:nvPr/>
        </p:nvSpPr>
        <p:spPr bwMode="auto">
          <a:xfrm rot="-10800000">
            <a:off x="4288283" y="3422948"/>
            <a:ext cx="340141" cy="177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7" name="Freeform 1055"/>
          <p:cNvSpPr>
            <a:spLocks/>
          </p:cNvSpPr>
          <p:nvPr/>
        </p:nvSpPr>
        <p:spPr bwMode="auto">
          <a:xfrm rot="-10800000">
            <a:off x="4288283" y="3422948"/>
            <a:ext cx="658812" cy="457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8" name="Freeform 1056"/>
          <p:cNvSpPr>
            <a:spLocks/>
          </p:cNvSpPr>
          <p:nvPr/>
        </p:nvSpPr>
        <p:spPr bwMode="auto">
          <a:xfrm rot="-10800000">
            <a:off x="4288283" y="3422948"/>
            <a:ext cx="1189037" cy="736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49" name="Freeform 1057"/>
          <p:cNvSpPr>
            <a:spLocks/>
          </p:cNvSpPr>
          <p:nvPr/>
        </p:nvSpPr>
        <p:spPr bwMode="auto">
          <a:xfrm rot="-10800000">
            <a:off x="4288283" y="3422948"/>
            <a:ext cx="2500312" cy="1371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96"/>
              </a:cxn>
            </a:cxnLst>
            <a:rect l="0" t="0" r="r" b="b"/>
            <a:pathLst>
              <a:path w="144" h="96">
                <a:moveTo>
                  <a:pt x="144" y="0"/>
                </a:moveTo>
                <a:lnTo>
                  <a:pt x="0" y="0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1651" name="Text Box 1059"/>
          <p:cNvSpPr txBox="1">
            <a:spLocks noChangeArrowheads="1"/>
          </p:cNvSpPr>
          <p:nvPr/>
        </p:nvSpPr>
        <p:spPr bwMode="auto">
          <a:xfrm>
            <a:off x="3683448" y="3424535"/>
            <a:ext cx="5774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1/2</a:t>
            </a:r>
          </a:p>
        </p:txBody>
      </p:sp>
      <p:sp>
        <p:nvSpPr>
          <p:cNvPr id="111652" name="Text Box 1060"/>
          <p:cNvSpPr txBox="1">
            <a:spLocks noChangeArrowheads="1"/>
          </p:cNvSpPr>
          <p:nvPr/>
        </p:nvSpPr>
        <p:spPr bwMode="auto">
          <a:xfrm>
            <a:off x="3689798" y="3729335"/>
            <a:ext cx="5774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1/4</a:t>
            </a:r>
          </a:p>
        </p:txBody>
      </p:sp>
      <p:sp>
        <p:nvSpPr>
          <p:cNvPr id="111653" name="Text Box 1061"/>
          <p:cNvSpPr txBox="1">
            <a:spLocks noChangeArrowheads="1"/>
          </p:cNvSpPr>
          <p:nvPr/>
        </p:nvSpPr>
        <p:spPr bwMode="auto">
          <a:xfrm>
            <a:off x="3689798" y="4048423"/>
            <a:ext cx="5774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rgbClr val="C00000"/>
                </a:solidFill>
                <a:latin typeface="Times" pitchFamily="18" charset="0"/>
              </a:rPr>
              <a:t>1/8</a:t>
            </a:r>
          </a:p>
        </p:txBody>
      </p:sp>
      <p:sp>
        <p:nvSpPr>
          <p:cNvPr id="111654" name="Text Box 1062"/>
          <p:cNvSpPr txBox="1">
            <a:spLocks noChangeArrowheads="1"/>
          </p:cNvSpPr>
          <p:nvPr/>
        </p:nvSpPr>
        <p:spPr bwMode="auto">
          <a:xfrm>
            <a:off x="3787396" y="4643735"/>
            <a:ext cx="49885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solidFill>
                  <a:srgbClr val="C00000"/>
                </a:solidFill>
                <a:latin typeface="Times" pitchFamily="18" charset="0"/>
              </a:rPr>
              <a:t>2</a:t>
            </a:r>
            <a:r>
              <a:rPr lang="en-US" b="0" baseline="30000">
                <a:solidFill>
                  <a:srgbClr val="C00000"/>
                </a:solidFill>
                <a:latin typeface="Times" pitchFamily="18" charset="0"/>
              </a:rPr>
              <a:t>–</a:t>
            </a:r>
            <a:r>
              <a:rPr lang="en-US" b="0" i="1" baseline="30000">
                <a:solidFill>
                  <a:srgbClr val="C00000"/>
                </a:solidFill>
                <a:latin typeface="Times" pitchFamily="18" charset="0"/>
              </a:rPr>
              <a:t>j</a:t>
            </a:r>
          </a:p>
        </p:txBody>
      </p:sp>
      <p:graphicFrame>
        <p:nvGraphicFramePr>
          <p:cNvPr id="111655" name="Object 1063"/>
          <p:cNvGraphicFramePr>
            <a:graphicFrameLocks noChangeAspect="1"/>
          </p:cNvGraphicFramePr>
          <p:nvPr/>
        </p:nvGraphicFramePr>
        <p:xfrm>
          <a:off x="4876800" y="5880100"/>
          <a:ext cx="927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5" name="Equation" r:id="rId4" imgW="927100" imgH="673100" progId="Equation.3">
                  <p:embed/>
                </p:oleObj>
              </mc:Choice>
              <mc:Fallback>
                <p:oleObj name="Equation" r:id="rId4" imgW="927100" imgH="673100" progId="Equation.3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880100"/>
                        <a:ext cx="927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3.14 as a Double FP Number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1073741824 = 0100 0000 0000 0000 0000 0000 0000 0000</a:t>
            </a:r>
          </a:p>
          <a:p>
            <a:r>
              <a:rPr lang="en-US" dirty="0" smtClean="0"/>
              <a:t>3.14 = 11.0010 0011 1101 0111 0000 1010 000…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(–1)</a:t>
            </a:r>
            <a:r>
              <a:rPr lang="en-US" i="1" baseline="30000" dirty="0" smtClean="0">
                <a:solidFill>
                  <a:schemeClr val="hlink"/>
                </a:solidFill>
              </a:rPr>
              <a:t>s</a:t>
            </a:r>
            <a:r>
              <a:rPr lang="en-US" i="1" dirty="0" smtClean="0">
                <a:solidFill>
                  <a:schemeClr val="hlink"/>
                </a:solidFill>
              </a:rPr>
              <a:t> M 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i="1" baseline="30000" dirty="0" smtClean="0">
                <a:solidFill>
                  <a:schemeClr val="hlink"/>
                </a:solidFill>
              </a:rPr>
              <a:t>E</a:t>
            </a:r>
          </a:p>
          <a:p>
            <a:pPr lvl="1"/>
            <a:r>
              <a:rPr lang="en-US" dirty="0" smtClean="0"/>
              <a:t>S = 0  encoded as  0</a:t>
            </a:r>
          </a:p>
          <a:p>
            <a:pPr lvl="1"/>
            <a:r>
              <a:rPr lang="en-US" dirty="0" smtClean="0"/>
              <a:t>M = 1.1001 0001 1110 1011 1000 0101 000…. (leading 1 left out)</a:t>
            </a:r>
          </a:p>
          <a:p>
            <a:pPr lvl="1"/>
            <a:r>
              <a:rPr lang="en-US" dirty="0" smtClean="0"/>
              <a:t>E = 1  encoded as 1024 (with bias)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03758" y="3962400"/>
            <a:ext cx="6908800" cy="355600"/>
            <a:chOff x="1244600" y="5334000"/>
            <a:chExt cx="6908800" cy="3556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exp (11)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frac (first 20 bits)</a:t>
              </a:r>
              <a:endParaRPr lang="en-US" dirty="0">
                <a:latin typeface="Courier New" pitchFamily="49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83842" y="4267200"/>
            <a:ext cx="615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0   100 0000 0000     1001 0001 1110 1011 1000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1075" y="5253335"/>
            <a:ext cx="179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0101 0000 …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07760" y="4902200"/>
            <a:ext cx="6920240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frac (another 32 bits)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Referencing Bug</a:t>
            </a:r>
            <a:r>
              <a:rPr lang="en-US" dirty="0" smtClean="0"/>
              <a:t> (Revisited)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8200" y="1252537"/>
            <a:ext cx="731520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double fun(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volatile double d[1] = {3.14};</a:t>
            </a:r>
          </a:p>
          <a:p>
            <a:r>
              <a:rPr lang="en-US" sz="1600" dirty="0">
                <a:latin typeface="Courier New" pitchFamily="49" charset="0"/>
              </a:rPr>
              <a:t>  volatile long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a[2];</a:t>
            </a:r>
          </a:p>
          <a:p>
            <a:r>
              <a:rPr lang="en-US" sz="1600" dirty="0">
                <a:latin typeface="Courier New" pitchFamily="49" charset="0"/>
              </a:rPr>
              <a:t> 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1073741824; /* Possibly out of bounds */</a:t>
            </a:r>
          </a:p>
          <a:p>
            <a:r>
              <a:rPr lang="en-US" sz="1600" dirty="0">
                <a:latin typeface="Courier New" pitchFamily="49" charset="0"/>
              </a:rPr>
              <a:t>  return d[0];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838200" y="3158838"/>
            <a:ext cx="7315200" cy="13208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fun(0)  –&gt;	3.14</a:t>
            </a:r>
          </a:p>
          <a:p>
            <a:r>
              <a:rPr lang="en-US" sz="1600" dirty="0">
                <a:latin typeface="Courier New" pitchFamily="49" charset="0"/>
              </a:rPr>
              <a:t>fun(1)  –&gt;	3.14</a:t>
            </a:r>
          </a:p>
          <a:p>
            <a:r>
              <a:rPr lang="en-US" sz="1600" dirty="0">
                <a:latin typeface="Courier New" pitchFamily="49" charset="0"/>
              </a:rPr>
              <a:t>fun(2)  –&gt;	3.1399998664856</a:t>
            </a:r>
          </a:p>
          <a:p>
            <a:r>
              <a:rPr lang="en-US" sz="1600" dirty="0">
                <a:latin typeface="Courier New" pitchFamily="49" charset="0"/>
              </a:rPr>
              <a:t>fun(3)  –&gt;	2.00000061035156</a:t>
            </a:r>
          </a:p>
          <a:p>
            <a:r>
              <a:rPr lang="en-US" sz="1600" dirty="0">
                <a:latin typeface="Courier New" pitchFamily="49" charset="0"/>
              </a:rPr>
              <a:t>fun(4)  –&gt;	3.14, then segmentation fault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827" y="4800600"/>
            <a:ext cx="4463792" cy="1905000"/>
            <a:chOff x="1632" y="816"/>
            <a:chExt cx="1411" cy="14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632" y="816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632" y="1104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632" y="1392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32" y="1680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632" y="1968"/>
              <a:ext cx="1411" cy="30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989619" y="6324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0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989619" y="5943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1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989619" y="5562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989619" y="518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3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989619" y="4800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4</a:t>
            </a:r>
          </a:p>
        </p:txBody>
      </p:sp>
      <p:sp>
        <p:nvSpPr>
          <p:cNvPr id="16" name="AutoShape 17"/>
          <p:cNvSpPr>
            <a:spLocks/>
          </p:cNvSpPr>
          <p:nvPr/>
        </p:nvSpPr>
        <p:spPr bwMode="auto">
          <a:xfrm>
            <a:off x="7294419" y="4897581"/>
            <a:ext cx="228600" cy="1694319"/>
          </a:xfrm>
          <a:prstGeom prst="rightBrace">
            <a:avLst>
              <a:gd name="adj1" fmla="val 48333"/>
              <a:gd name="adj2" fmla="val 50000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sz="10000" dirty="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599219" y="5396346"/>
            <a:ext cx="1316181" cy="10018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latin typeface="Calibri" pitchFamily="34" charset="0"/>
              </a:rPr>
              <a:t>Location</a:t>
            </a:r>
            <a:r>
              <a:rPr lang="en-US" sz="1800" dirty="0" smtClean="0">
                <a:latin typeface="Calibri" pitchFamily="34" charset="0"/>
              </a:rPr>
              <a:t>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accessed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by </a:t>
            </a:r>
            <a:r>
              <a:rPr lang="en-US" sz="1800" dirty="0" err="1">
                <a:latin typeface="Courier New" pitchFamily="49" charset="0"/>
              </a:rPr>
              <a:t>fun(i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92288" y="5172709"/>
            <a:ext cx="115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d7 … d4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2288" y="5574268"/>
            <a:ext cx="115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d3 … d0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07854" y="5930264"/>
            <a:ext cx="738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a[1]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8200" y="4800600"/>
            <a:ext cx="1708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Saved State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07854" y="6324600"/>
            <a:ext cx="738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5181600"/>
            <a:ext cx="429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0100 0000 0000 1001 0001 1110 1011 1000    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14600" y="5562600"/>
            <a:ext cx="138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0101 0000 …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4600" y="5562600"/>
            <a:ext cx="429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0100 0000 0000 0000 0000 0000 0000 0000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4600" y="5181600"/>
            <a:ext cx="429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0100 0000 0000 0000 0000 0000 0000 0000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9" grpId="1"/>
      <p:bldP spid="30" grpId="0"/>
      <p:bldP spid="30" grpId="1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5219700" cy="57308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47800"/>
            <a:ext cx="7896225" cy="4572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IEEE Floating Point </a:t>
            </a:r>
            <a:r>
              <a:rPr lang="en-US" dirty="0" smtClean="0"/>
              <a:t>has </a:t>
            </a:r>
            <a:r>
              <a:rPr lang="en-US" dirty="0"/>
              <a:t>c</a:t>
            </a:r>
            <a:r>
              <a:rPr lang="en-US" dirty="0" smtClean="0"/>
              <a:t>lear </a:t>
            </a:r>
            <a:r>
              <a:rPr lang="en-US" dirty="0"/>
              <a:t>m</a:t>
            </a:r>
            <a:r>
              <a:rPr lang="en-US" dirty="0" smtClean="0"/>
              <a:t>athematical  </a:t>
            </a:r>
            <a:r>
              <a:rPr lang="en-US" dirty="0"/>
              <a:t>p</a:t>
            </a:r>
            <a:r>
              <a:rPr lang="en-US" dirty="0" smtClean="0"/>
              <a:t>roperties</a:t>
            </a:r>
            <a:endParaRPr lang="en-US" dirty="0"/>
          </a:p>
          <a:p>
            <a:r>
              <a:rPr lang="en-US" dirty="0"/>
              <a:t>Represents numbers of form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0" dirty="0" smtClean="0"/>
              <a:t>x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i="1" baseline="30000" dirty="0"/>
              <a:t>E</a:t>
            </a:r>
            <a:endParaRPr lang="en-US" dirty="0"/>
          </a:p>
          <a:p>
            <a:r>
              <a:rPr lang="en-US" dirty="0" smtClean="0"/>
              <a:t>One can </a:t>
            </a:r>
            <a:r>
              <a:rPr lang="en-US" dirty="0"/>
              <a:t>reason about operations independent of implementation</a:t>
            </a:r>
          </a:p>
          <a:p>
            <a:pPr lvl="1"/>
            <a:r>
              <a:rPr lang="en-US" dirty="0"/>
              <a:t>As if computed with perfect precision and then rounded</a:t>
            </a:r>
          </a:p>
          <a:p>
            <a:r>
              <a:rPr lang="en-US" dirty="0"/>
              <a:t>Not the same as real arithmetic</a:t>
            </a:r>
          </a:p>
          <a:p>
            <a:pPr lvl="1"/>
            <a:r>
              <a:rPr lang="en-US" dirty="0"/>
              <a:t>Violates </a:t>
            </a:r>
            <a:r>
              <a:rPr lang="en-US" dirty="0" err="1"/>
              <a:t>associativity</a:t>
            </a:r>
            <a:r>
              <a:rPr lang="en-US" dirty="0"/>
              <a:t>/</a:t>
            </a:r>
            <a:r>
              <a:rPr lang="en-US" dirty="0" err="1"/>
              <a:t>distributivity</a:t>
            </a:r>
            <a:endParaRPr lang="en-US" dirty="0"/>
          </a:p>
          <a:p>
            <a:pPr lvl="1"/>
            <a:r>
              <a:rPr lang="en-US" dirty="0"/>
              <a:t>Makes life difficult for compilers &amp; serious numerical applications programmers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1785" y="646112"/>
            <a:ext cx="7975600" cy="573088"/>
          </a:xfrm>
          <a:noFill/>
          <a:ln/>
        </p:spPr>
        <p:txBody>
          <a:bodyPr/>
          <a:lstStyle/>
          <a:p>
            <a:r>
              <a:rPr lang="en-US" dirty="0" smtClean="0"/>
              <a:t>Fractional </a:t>
            </a:r>
            <a:r>
              <a:rPr lang="en-US" dirty="0"/>
              <a:t>Binary </a:t>
            </a:r>
            <a:r>
              <a:rPr lang="en-US" dirty="0" smtClean="0"/>
              <a:t>Numbers: </a:t>
            </a:r>
            <a:r>
              <a:rPr lang="en-US" dirty="0"/>
              <a:t>Examples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307387" cy="48768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/>
              <a:t>Value	Representation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 smtClean="0"/>
              <a:t>5 and 3</a:t>
            </a:r>
            <a:r>
              <a:rPr lang="en-US" dirty="0"/>
              <a:t>/4	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 smtClean="0"/>
              <a:t>2 and 7</a:t>
            </a:r>
            <a:r>
              <a:rPr lang="en-US" dirty="0"/>
              <a:t>/8	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63/64	</a:t>
            </a:r>
          </a:p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endParaRPr lang="en-US" dirty="0" smtClean="0"/>
          </a:p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 smtClean="0"/>
              <a:t>Observations</a:t>
            </a:r>
            <a:endParaRPr lang="en-US" dirty="0"/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Divide by 2 by shifting right</a:t>
            </a:r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Multiply by 2 by shifting left</a:t>
            </a:r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Numbers of form </a:t>
            </a:r>
            <a:r>
              <a:rPr lang="en-US" b="1" dirty="0">
                <a:latin typeface="Courier New" pitchFamily="49" charset="0"/>
              </a:rPr>
              <a:t>0.111111…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aseline="-25000" dirty="0">
                <a:latin typeface="Courier New" pitchFamily="49" charset="0"/>
              </a:rPr>
              <a:t> </a:t>
            </a:r>
            <a:r>
              <a:rPr lang="en-US" dirty="0" smtClean="0"/>
              <a:t>are just </a:t>
            </a:r>
            <a:r>
              <a:rPr lang="en-US" dirty="0"/>
              <a:t>below 1.0</a:t>
            </a:r>
          </a:p>
          <a:p>
            <a:pPr marL="839788" lvl="2" indent="-165100" defTabSz="895350">
              <a:lnSpc>
                <a:spcPct val="97000"/>
              </a:lnSpc>
              <a:tabLst>
                <a:tab pos="2400300" algn="l"/>
              </a:tabLst>
            </a:pPr>
            <a:r>
              <a:rPr lang="en-US" dirty="0"/>
              <a:t>1/2 + 1/4 + 1/8 + … + 1/2</a:t>
            </a:r>
            <a:r>
              <a:rPr lang="en-US" sz="2400" i="1" baseline="30000" dirty="0"/>
              <a:t>i</a:t>
            </a:r>
            <a:r>
              <a:rPr lang="en-US" dirty="0"/>
              <a:t> + …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1.0</a:t>
            </a:r>
          </a:p>
          <a:p>
            <a:pPr marL="839788" lvl="2" indent="-165100" defTabSz="895350">
              <a:lnSpc>
                <a:spcPct val="97000"/>
              </a:lnSpc>
              <a:tabLst>
                <a:tab pos="2400300" algn="l"/>
              </a:tabLst>
            </a:pPr>
            <a:r>
              <a:rPr lang="en-US" dirty="0"/>
              <a:t>Use notation 1.0 – </a:t>
            </a:r>
            <a:r>
              <a:rPr lang="en-US" dirty="0">
                <a:latin typeface="Symbol" pitchFamily="18" charset="2"/>
              </a:rPr>
              <a:t>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0712" y="175569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101.11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3112" y="21144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10.111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2536" y="2495490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0.111111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95313"/>
            <a:ext cx="7975600" cy="573088"/>
          </a:xfrm>
          <a:noFill/>
          <a:ln/>
        </p:spPr>
        <p:txBody>
          <a:bodyPr/>
          <a:lstStyle/>
          <a:p>
            <a:r>
              <a:rPr lang="en-US"/>
              <a:t>Representable Numbers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24000"/>
            <a:ext cx="8307387" cy="4724400"/>
          </a:xfrm>
        </p:spPr>
        <p:txBody>
          <a:bodyPr/>
          <a:lstStyle/>
          <a:p>
            <a:pPr marL="347663" indent="-347663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/>
              <a:t>Limitation</a:t>
            </a:r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Can only exactly represent numbers of the form </a:t>
            </a:r>
            <a:r>
              <a:rPr lang="en-US" b="0" i="1" dirty="0"/>
              <a:t>x</a:t>
            </a:r>
            <a:r>
              <a:rPr lang="en-US" b="0" dirty="0"/>
              <a:t>/2</a:t>
            </a:r>
            <a:r>
              <a:rPr lang="en-US" b="0" i="1" baseline="30000" dirty="0"/>
              <a:t>k</a:t>
            </a:r>
            <a:endParaRPr lang="en-US" b="0" dirty="0"/>
          </a:p>
          <a:p>
            <a:pPr marL="560388" lvl="1" indent="-222250" defTabSz="895350">
              <a:lnSpc>
                <a:spcPct val="90000"/>
              </a:lnSpc>
              <a:tabLst>
                <a:tab pos="2400300" algn="l"/>
              </a:tabLst>
            </a:pPr>
            <a:r>
              <a:rPr lang="en-US" dirty="0"/>
              <a:t>Other </a:t>
            </a:r>
            <a:r>
              <a:rPr lang="en-US" dirty="0" smtClean="0"/>
              <a:t>rational numbers </a:t>
            </a:r>
            <a:r>
              <a:rPr lang="en-US" dirty="0"/>
              <a:t>have repeating bit representations</a:t>
            </a:r>
          </a:p>
          <a:p>
            <a:pPr marL="223838" indent="-223838" defTabSz="895350">
              <a:lnSpc>
                <a:spcPct val="85000"/>
              </a:lnSpc>
              <a:tabLst>
                <a:tab pos="2400300" algn="l"/>
              </a:tabLst>
            </a:pPr>
            <a:endParaRPr lang="en-US" dirty="0" smtClean="0"/>
          </a:p>
          <a:p>
            <a:pPr marL="347663" indent="-347663" defTabSz="895350">
              <a:lnSpc>
                <a:spcPct val="85000"/>
              </a:lnSpc>
              <a:tabLst>
                <a:tab pos="2400300" algn="l"/>
              </a:tabLst>
            </a:pPr>
            <a:r>
              <a:rPr lang="en-US" dirty="0" smtClean="0"/>
              <a:t>Value</a:t>
            </a:r>
            <a:r>
              <a:rPr lang="en-US" dirty="0"/>
              <a:t>	Representation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 pitchFamily="49" charset="0"/>
              </a:rPr>
              <a:t>0.0101010101[01]…</a:t>
            </a:r>
            <a:r>
              <a:rPr lang="en-US" b="1" baseline="-25000" dirty="0">
                <a:latin typeface="Courier New" pitchFamily="49" charset="0"/>
              </a:rPr>
              <a:t>2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 pitchFamily="49" charset="0"/>
              </a:rPr>
              <a:t>0.001100110011[0011]…</a:t>
            </a:r>
            <a:r>
              <a:rPr lang="en-US" b="1" baseline="-25000" dirty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 pitchFamily="49" charset="0"/>
              </a:rPr>
              <a:t>0.0001100110011[0011]…</a:t>
            </a:r>
            <a:r>
              <a:rPr lang="en-US" b="1" baseline="-25000" dirty="0">
                <a:latin typeface="Courier New" pitchFamily="49" charset="0"/>
              </a:rPr>
              <a:t>2</a:t>
            </a:r>
            <a:endParaRPr lang="en-US" b="1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2400300" algn="l"/>
              </a:tabLst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6324600" cy="555625"/>
          </a:xfrm>
          <a:noFill/>
          <a:ln/>
        </p:spPr>
        <p:txBody>
          <a:bodyPr/>
          <a:lstStyle/>
          <a:p>
            <a:r>
              <a:rPr 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6400"/>
            <a:ext cx="8442325" cy="4733925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IEEE Standard 754</a:t>
            </a:r>
          </a:p>
          <a:p>
            <a:pPr lvl="1"/>
            <a:r>
              <a:rPr lang="en-US" dirty="0"/>
              <a:t>Established in 1985 as uniform standard for floating point arithmetic</a:t>
            </a:r>
          </a:p>
          <a:p>
            <a:pPr lvl="2"/>
            <a:r>
              <a:rPr lang="en-US" dirty="0"/>
              <a:t>Before that, many idiosyncratic formats</a:t>
            </a:r>
          </a:p>
          <a:p>
            <a:pPr lvl="1"/>
            <a:r>
              <a:rPr lang="en-US" dirty="0"/>
              <a:t>Supported by all major CPUs</a:t>
            </a:r>
          </a:p>
          <a:p>
            <a:endParaRPr lang="en-US" dirty="0" smtClean="0"/>
          </a:p>
          <a:p>
            <a:r>
              <a:rPr lang="en-US" dirty="0" smtClean="0"/>
              <a:t>Driven </a:t>
            </a:r>
            <a:r>
              <a:rPr lang="en-US" dirty="0"/>
              <a:t>by </a:t>
            </a:r>
            <a:r>
              <a:rPr lang="en-US" dirty="0" smtClean="0"/>
              <a:t>numerical concerns</a:t>
            </a:r>
            <a:endParaRPr lang="en-US" dirty="0"/>
          </a:p>
          <a:p>
            <a:pPr lvl="1"/>
            <a:r>
              <a:rPr lang="en-US" dirty="0"/>
              <a:t>Nice standards for rounding, overflow, underflow</a:t>
            </a:r>
          </a:p>
          <a:p>
            <a:pPr lvl="1"/>
            <a:r>
              <a:rPr lang="en-US" dirty="0"/>
              <a:t>Hard to make </a:t>
            </a:r>
            <a:r>
              <a:rPr lang="en-US" dirty="0" smtClean="0"/>
              <a:t>fast in hardware</a:t>
            </a:r>
            <a:endParaRPr lang="en-US" dirty="0"/>
          </a:p>
          <a:p>
            <a:pPr lvl="2"/>
            <a:r>
              <a:rPr lang="en-US" dirty="0"/>
              <a:t>Numerical analysts predominated over hardware </a:t>
            </a:r>
            <a:r>
              <a:rPr lang="en-US" dirty="0" smtClean="0"/>
              <a:t>designers in </a:t>
            </a:r>
            <a:r>
              <a:rPr lang="en-US" dirty="0"/>
              <a:t>defining standard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7663" indent="-347663" defTabSz="895350">
              <a:lnSpc>
                <a:spcPct val="85000"/>
              </a:lnSpc>
            </a:pPr>
            <a:r>
              <a:rPr lang="en-US" dirty="0"/>
              <a:t>Numerical </a:t>
            </a:r>
            <a:r>
              <a:rPr lang="en-US" dirty="0" smtClean="0"/>
              <a:t>Form: </a:t>
            </a:r>
            <a:br>
              <a:rPr lang="en-US" dirty="0" smtClean="0"/>
            </a:br>
            <a:r>
              <a:rPr lang="en-US" dirty="0" smtClean="0"/>
              <a:t>			(</a:t>
            </a:r>
            <a:r>
              <a:rPr lang="en-US" dirty="0" smtClean="0">
                <a:latin typeface="Times" pitchFamily="18" charset="0"/>
              </a:rPr>
              <a:t>–</a:t>
            </a:r>
            <a:r>
              <a:rPr lang="en-US" dirty="0" smtClean="0"/>
              <a:t>1)</a:t>
            </a:r>
            <a:r>
              <a:rPr lang="en-US" i="1" baseline="30000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 </a:t>
            </a:r>
            <a:r>
              <a:rPr lang="en-US" dirty="0"/>
              <a:t>2</a:t>
            </a:r>
            <a:r>
              <a:rPr lang="en-US" i="1" baseline="30000" dirty="0">
                <a:solidFill>
                  <a:srgbClr val="FF0000"/>
                </a:solidFill>
              </a:rPr>
              <a:t>E</a:t>
            </a:r>
          </a:p>
          <a:p>
            <a:pPr marL="576263" lvl="1" indent="-301625" defTabSz="895350">
              <a:lnSpc>
                <a:spcPct val="97000"/>
              </a:lnSpc>
            </a:pPr>
            <a:r>
              <a:rPr lang="en-US" b="1" dirty="0">
                <a:solidFill>
                  <a:schemeClr val="tx1"/>
                </a:solidFill>
              </a:rPr>
              <a:t>Sign bit </a:t>
            </a:r>
            <a:r>
              <a:rPr lang="en-US" b="1" i="1" dirty="0">
                <a:solidFill>
                  <a:schemeClr val="hlink"/>
                </a:solidFill>
              </a:rPr>
              <a:t>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determines whether number is negative or positive</a:t>
            </a:r>
          </a:p>
          <a:p>
            <a:pPr marL="576263" lvl="1" indent="-301625" defTabSz="895350">
              <a:lnSpc>
                <a:spcPct val="97000"/>
              </a:lnSpc>
            </a:pPr>
            <a:r>
              <a:rPr lang="en-US" b="1" dirty="0">
                <a:solidFill>
                  <a:schemeClr val="tx1"/>
                </a:solidFill>
              </a:rPr>
              <a:t>Significand</a:t>
            </a:r>
            <a:r>
              <a:rPr lang="en-US" b="1" dirty="0" smtClean="0">
                <a:solidFill>
                  <a:schemeClr val="tx1"/>
                </a:solidFill>
              </a:rPr>
              <a:t> (mantissa) </a:t>
            </a:r>
            <a:r>
              <a:rPr lang="en-US" b="1" i="1" dirty="0" smtClean="0">
                <a:solidFill>
                  <a:schemeClr val="hlink"/>
                </a:solidFill>
              </a:rPr>
              <a:t>M</a:t>
            </a:r>
            <a:r>
              <a:rPr lang="en-US" i="1" dirty="0" smtClean="0">
                <a:solidFill>
                  <a:schemeClr val="hlink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normally a fractional value in range [1.0,2.0).</a:t>
            </a:r>
          </a:p>
          <a:p>
            <a:pPr marL="576263" lvl="1" indent="-301625" defTabSz="895350">
              <a:lnSpc>
                <a:spcPct val="97000"/>
              </a:lnSpc>
            </a:pPr>
            <a:r>
              <a:rPr lang="en-US" b="1" dirty="0">
                <a:solidFill>
                  <a:schemeClr val="tx1"/>
                </a:solidFill>
              </a:rPr>
              <a:t>Exponent </a:t>
            </a:r>
            <a:r>
              <a:rPr lang="en-US" b="1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weights value by power of two</a:t>
            </a:r>
          </a:p>
          <a:p>
            <a:pPr marL="347663" indent="-347663" defTabSz="895350">
              <a:lnSpc>
                <a:spcPct val="85000"/>
              </a:lnSpc>
            </a:pPr>
            <a:endParaRPr lang="en-US" dirty="0" smtClean="0"/>
          </a:p>
          <a:p>
            <a:pPr marL="347663" indent="-347663" defTabSz="895350">
              <a:lnSpc>
                <a:spcPct val="85000"/>
              </a:lnSpc>
            </a:pPr>
            <a:r>
              <a:rPr lang="en-US" dirty="0" smtClean="0"/>
              <a:t>Encoding</a:t>
            </a:r>
            <a:endParaRPr lang="en-US" dirty="0"/>
          </a:p>
          <a:p>
            <a:pPr marL="685800" lvl="1" indent="-347663" defTabSz="895350">
              <a:lnSpc>
                <a:spcPct val="90000"/>
              </a:lnSpc>
            </a:pPr>
            <a:r>
              <a:rPr lang="en-US" dirty="0"/>
              <a:t>MSB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dirty="0"/>
              <a:t>sign </a:t>
            </a:r>
            <a:r>
              <a:rPr lang="en-US" dirty="0" smtClean="0"/>
              <a:t>bit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685800" lvl="1" indent="-347663" defTabSz="895350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frac</a:t>
            </a:r>
            <a:r>
              <a:rPr lang="en-US" dirty="0" smtClean="0"/>
              <a:t> field </a:t>
            </a:r>
            <a:r>
              <a:rPr lang="en-US" u="sng" dirty="0" smtClean="0"/>
              <a:t>encodes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M </a:t>
            </a:r>
            <a:r>
              <a:rPr lang="en-US" dirty="0" smtClean="0"/>
              <a:t>(but is not equal to M)</a:t>
            </a:r>
          </a:p>
          <a:p>
            <a:pPr marL="685800" lvl="1" indent="-347663" defTabSz="895350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exp</a:t>
            </a:r>
            <a:r>
              <a:rPr lang="en-US" b="1" dirty="0" smtClean="0"/>
              <a:t> </a:t>
            </a:r>
            <a:r>
              <a:rPr lang="en-US" dirty="0"/>
              <a:t>field </a:t>
            </a:r>
            <a:r>
              <a:rPr lang="en-US" u="sng" dirty="0"/>
              <a:t>encodes</a:t>
            </a:r>
            <a:r>
              <a:rPr lang="en-US" dirty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E </a:t>
            </a:r>
            <a:r>
              <a:rPr lang="en-US" dirty="0" smtClean="0"/>
              <a:t>(but is not equal to 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632700" cy="573088"/>
          </a:xfrm>
          <a:noFill/>
          <a:ln/>
        </p:spPr>
        <p:txBody>
          <a:bodyPr/>
          <a:lstStyle/>
          <a:p>
            <a:r>
              <a:rPr lang="en-US"/>
              <a:t>Floating Point Representation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244600" y="5334000"/>
            <a:ext cx="6908800" cy="355600"/>
            <a:chOff x="1244600" y="5334000"/>
            <a:chExt cx="6908800" cy="355600"/>
          </a:xfrm>
        </p:grpSpPr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113670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113671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precision: 32 bits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Double precision: 64 bits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Extended precision: 80 bits (Intel only)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930400"/>
            <a:ext cx="6908800" cy="355600"/>
            <a:chOff x="1244600" y="5334000"/>
            <a:chExt cx="6908800" cy="35560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63600" y="3733800"/>
            <a:ext cx="6908800" cy="355600"/>
            <a:chOff x="1244600" y="5334000"/>
            <a:chExt cx="6908800" cy="35560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3600" y="5435600"/>
            <a:ext cx="6908800" cy="355600"/>
            <a:chOff x="1244600" y="5334000"/>
            <a:chExt cx="6908800" cy="35560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244600" y="53340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21082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exp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683000" y="5334000"/>
              <a:ext cx="44704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frac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38200" y="2286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81200" y="2286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22442" y="2286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4110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08094" y="4110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49336" y="41103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52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5791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08094" y="57912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7397" y="5791200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63 or 64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33400"/>
            <a:ext cx="7366000" cy="573088"/>
          </a:xfrm>
          <a:noFill/>
          <a:ln/>
        </p:spPr>
        <p:txBody>
          <a:bodyPr/>
          <a:lstStyle/>
          <a:p>
            <a:r>
              <a:rPr lang="en-US" dirty="0" smtClean="0"/>
              <a:t>Normalized Values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5454650"/>
          </a:xfrm>
          <a:noFill/>
          <a:ln/>
        </p:spPr>
        <p:txBody>
          <a:bodyPr lIns="90487" tIns="44450" rIns="90487" bIns="44450"/>
          <a:lstStyle/>
          <a:p>
            <a:pPr marL="347663" indent="-347663" defTabSz="895350">
              <a:lnSpc>
                <a:spcPct val="85000"/>
              </a:lnSpc>
            </a:pPr>
            <a:r>
              <a:rPr lang="en-US" dirty="0" smtClean="0"/>
              <a:t>Condition: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000</a:t>
            </a:r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exp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111</a:t>
            </a:r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347663" indent="-347663" defTabSz="895350">
              <a:lnSpc>
                <a:spcPct val="85000"/>
              </a:lnSpc>
            </a:pPr>
            <a:endParaRPr lang="en-US" dirty="0" smtClean="0"/>
          </a:p>
          <a:p>
            <a:pPr marL="347663" indent="-347663" defTabSz="895350">
              <a:lnSpc>
                <a:spcPct val="85000"/>
              </a:lnSpc>
            </a:pPr>
            <a:r>
              <a:rPr lang="en-US" dirty="0" smtClean="0"/>
              <a:t>Exponent </a:t>
            </a:r>
            <a:r>
              <a:rPr lang="en-US" dirty="0"/>
              <a:t>coded as </a:t>
            </a:r>
            <a:r>
              <a:rPr lang="en-US" i="1" dirty="0"/>
              <a:t>biased</a:t>
            </a:r>
            <a:r>
              <a:rPr lang="en-US" dirty="0"/>
              <a:t> </a:t>
            </a:r>
            <a:r>
              <a:rPr lang="en-US" dirty="0" smtClean="0"/>
              <a:t>value: </a:t>
            </a:r>
            <a:r>
              <a:rPr lang="en-US" i="1" dirty="0" smtClean="0"/>
              <a:t>exp  </a:t>
            </a:r>
            <a:r>
              <a:rPr lang="en-US" dirty="0"/>
              <a:t>=</a:t>
            </a:r>
            <a:r>
              <a:rPr lang="en-US" i="1" dirty="0"/>
              <a:t>  </a:t>
            </a:r>
            <a:r>
              <a:rPr lang="en-US" i="1" dirty="0" smtClean="0"/>
              <a:t>E + </a:t>
            </a:r>
            <a:r>
              <a:rPr lang="en-US" i="1" dirty="0"/>
              <a:t>Bias</a:t>
            </a:r>
            <a:endParaRPr lang="en-US" i="1" dirty="0" smtClean="0"/>
          </a:p>
          <a:p>
            <a:pPr marL="515938" lvl="1" indent="-168275" defTabSz="895350">
              <a:lnSpc>
                <a:spcPct val="97000"/>
              </a:lnSpc>
            </a:pPr>
            <a:r>
              <a:rPr lang="en-US" b="1" dirty="0" smtClean="0">
                <a:latin typeface="Courier New" pitchFamily="49" charset="0"/>
              </a:rPr>
              <a:t>exp </a:t>
            </a:r>
            <a:r>
              <a:rPr lang="en-US" dirty="0" smtClean="0"/>
              <a:t>is an unsigned value ranging from 1 to 2</a:t>
            </a:r>
            <a:r>
              <a:rPr lang="en-US" sz="2400" baseline="30000" dirty="0" smtClean="0"/>
              <a:t>e</a:t>
            </a:r>
            <a:r>
              <a:rPr lang="en-US" dirty="0" smtClean="0"/>
              <a:t>-2</a:t>
            </a:r>
          </a:p>
          <a:p>
            <a:pPr marL="915988" lvl="2" indent="-168275" defTabSz="895350">
              <a:lnSpc>
                <a:spcPct val="97000"/>
              </a:lnSpc>
            </a:pPr>
            <a:r>
              <a:rPr lang="en-US" dirty="0" smtClean="0">
                <a:latin typeface="Calibri"/>
                <a:cs typeface="Calibri"/>
              </a:rPr>
              <a:t>Allows negative values for E ( = exp – Bias)</a:t>
            </a:r>
          </a:p>
          <a:p>
            <a:pPr marL="515938" lvl="1" indent="-168275" defTabSz="895350">
              <a:lnSpc>
                <a:spcPct val="97000"/>
              </a:lnSpc>
            </a:pPr>
            <a:r>
              <a:rPr lang="en-US" i="1" dirty="0" smtClean="0"/>
              <a:t>Bias</a:t>
            </a:r>
            <a:r>
              <a:rPr lang="en-US" dirty="0" smtClean="0"/>
              <a:t> = 2</a:t>
            </a:r>
            <a:r>
              <a:rPr lang="en-US" sz="2400" baseline="30000" dirty="0" smtClean="0"/>
              <a:t>e-1</a:t>
            </a:r>
            <a:r>
              <a:rPr lang="en-US" sz="2400" dirty="0" smtClean="0"/>
              <a:t> </a:t>
            </a:r>
            <a:r>
              <a:rPr lang="en-US" dirty="0" smtClean="0"/>
              <a:t>- 1, where e is number of exponent bits (bits in exp)</a:t>
            </a:r>
            <a:endParaRPr lang="en-US" b="1" dirty="0" smtClean="0">
              <a:latin typeface="Courier New" pitchFamily="49" charset="0"/>
            </a:endParaRPr>
          </a:p>
          <a:p>
            <a:pPr marL="663575" lvl="2" indent="-166688" defTabSz="895350">
              <a:lnSpc>
                <a:spcPct val="90000"/>
              </a:lnSpc>
            </a:pPr>
            <a:r>
              <a:rPr lang="en-US" dirty="0" smtClean="0"/>
              <a:t>Single </a:t>
            </a:r>
            <a:r>
              <a:rPr lang="en-US" dirty="0"/>
              <a:t>precision: 127 </a:t>
            </a:r>
            <a:r>
              <a:rPr lang="en-US" dirty="0" smtClean="0"/>
              <a:t>(</a:t>
            </a:r>
            <a:r>
              <a:rPr lang="en-US" i="1" dirty="0" smtClean="0"/>
              <a:t>exp</a:t>
            </a:r>
            <a:r>
              <a:rPr lang="en-US" dirty="0"/>
              <a:t>: 1…254,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: </a:t>
            </a:r>
            <a:r>
              <a:rPr lang="en-US" dirty="0"/>
              <a:t>-126…127)</a:t>
            </a:r>
          </a:p>
          <a:p>
            <a:pPr marL="663575" lvl="2" indent="-166688" defTabSz="895350">
              <a:lnSpc>
                <a:spcPct val="90000"/>
              </a:lnSpc>
            </a:pPr>
            <a:r>
              <a:rPr lang="en-US" dirty="0"/>
              <a:t>Double precision: 1023 </a:t>
            </a:r>
            <a:r>
              <a:rPr lang="en-US" dirty="0" smtClean="0"/>
              <a:t>(</a:t>
            </a:r>
            <a:r>
              <a:rPr lang="en-US" i="1" dirty="0" smtClean="0"/>
              <a:t>exp</a:t>
            </a:r>
            <a:r>
              <a:rPr lang="en-US" dirty="0"/>
              <a:t>: 1…2046,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: </a:t>
            </a:r>
            <a:r>
              <a:rPr lang="en-US" dirty="0"/>
              <a:t>-1022…1023)</a:t>
            </a:r>
          </a:p>
          <a:p>
            <a:pPr marL="347663" indent="-347663" defTabSz="895350">
              <a:lnSpc>
                <a:spcPct val="85000"/>
              </a:lnSpc>
            </a:pPr>
            <a:endParaRPr lang="en-US" dirty="0" smtClean="0"/>
          </a:p>
          <a:p>
            <a:pPr marL="347663" indent="-347663" defTabSz="895350">
              <a:lnSpc>
                <a:spcPct val="85000"/>
              </a:lnSpc>
            </a:pPr>
            <a:r>
              <a:rPr lang="en-US" dirty="0" smtClean="0"/>
              <a:t>Significand </a:t>
            </a:r>
            <a:r>
              <a:rPr lang="en-US" dirty="0"/>
              <a:t>coded with implied leading </a:t>
            </a:r>
            <a:r>
              <a:rPr lang="en-US" dirty="0" smtClean="0"/>
              <a:t>1: </a:t>
            </a:r>
            <a:r>
              <a:rPr lang="en-US" i="1" dirty="0" smtClean="0"/>
              <a:t>M 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i="1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1.xxx</a:t>
            </a:r>
            <a:r>
              <a:rPr lang="en-US" dirty="0"/>
              <a:t>…</a:t>
            </a:r>
            <a:r>
              <a:rPr lang="en-US" dirty="0">
                <a:latin typeface="Courier New" pitchFamily="49" charset="0"/>
              </a:rPr>
              <a:t>x</a:t>
            </a:r>
            <a:r>
              <a:rPr lang="en-US" baseline="-25000" dirty="0"/>
              <a:t>2</a:t>
            </a:r>
            <a:endParaRPr lang="en-US" dirty="0">
              <a:latin typeface="Courier New" pitchFamily="49" charset="0"/>
            </a:endParaRPr>
          </a:p>
          <a:p>
            <a:pPr marL="576263" lvl="1" indent="-228600" defTabSz="895350">
              <a:lnSpc>
                <a:spcPct val="97000"/>
              </a:lnSpc>
            </a:pPr>
            <a:r>
              <a:rPr lang="en-US" dirty="0"/>
              <a:t> </a:t>
            </a:r>
            <a:r>
              <a:rPr lang="en-US" b="1" dirty="0">
                <a:latin typeface="Courier New" pitchFamily="49" charset="0"/>
              </a:rPr>
              <a:t>xxx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dirty="0"/>
              <a:t>: bits of </a:t>
            </a:r>
            <a:r>
              <a:rPr lang="en-US" b="1" dirty="0">
                <a:latin typeface="Courier New" pitchFamily="49" charset="0"/>
              </a:rPr>
              <a:t>frac</a:t>
            </a:r>
            <a:endParaRPr lang="en-US" b="1" dirty="0"/>
          </a:p>
          <a:p>
            <a:pPr marL="576263" lvl="1" indent="-228600" defTabSz="895350">
              <a:lnSpc>
                <a:spcPct val="97000"/>
              </a:lnSpc>
            </a:pPr>
            <a:r>
              <a:rPr lang="en-US" dirty="0"/>
              <a:t>Minimum when </a:t>
            </a:r>
            <a:r>
              <a:rPr lang="en-US" b="1" dirty="0">
                <a:latin typeface="Courier New" pitchFamily="49" charset="0"/>
              </a:rPr>
              <a:t>000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 = 1.0)</a:t>
            </a:r>
          </a:p>
          <a:p>
            <a:pPr marL="576263" lvl="1" indent="-228600" defTabSz="895350">
              <a:lnSpc>
                <a:spcPct val="97000"/>
              </a:lnSpc>
            </a:pPr>
            <a:r>
              <a:rPr lang="en-US" dirty="0"/>
              <a:t>Maximum when </a:t>
            </a:r>
            <a:r>
              <a:rPr lang="en-US" b="1" dirty="0">
                <a:latin typeface="Courier New" pitchFamily="49" charset="0"/>
              </a:rPr>
              <a:t>111</a:t>
            </a:r>
            <a:r>
              <a:rPr lang="en-US" b="1" dirty="0"/>
              <a:t>…</a:t>
            </a:r>
            <a:r>
              <a:rPr lang="en-US" b="1" dirty="0">
                <a:latin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 = 2.0 – </a:t>
            </a:r>
            <a:r>
              <a:rPr lang="en-US" dirty="0">
                <a:latin typeface="Symbol" pitchFamily="18" charset="2"/>
              </a:rPr>
              <a:t></a:t>
            </a:r>
            <a:r>
              <a:rPr lang="en-US" dirty="0"/>
              <a:t>)</a:t>
            </a:r>
          </a:p>
          <a:p>
            <a:pPr marL="576263" lvl="1" indent="-228600" defTabSz="895350">
              <a:lnSpc>
                <a:spcPct val="97000"/>
              </a:lnSpc>
            </a:pPr>
            <a:r>
              <a:rPr lang="en-US" dirty="0"/>
              <a:t>Get extra leading bit for “free”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9908</TotalTime>
  <Words>1504</Words>
  <Application>Microsoft Macintosh PowerPoint</Application>
  <PresentationFormat>On-screen Show (4:3)</PresentationFormat>
  <Paragraphs>494</Paragraphs>
  <Slides>32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template2010</vt:lpstr>
      <vt:lpstr>Equation</vt:lpstr>
      <vt:lpstr>Worksheet</vt:lpstr>
      <vt:lpstr>Today Topics: Floating Point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Visualization: Floating Point Encodings</vt:lpstr>
      <vt:lpstr>Tiny Floating Point Example</vt:lpstr>
      <vt:lpstr>Dynamic Range (Positive Only)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Round-To-Nearest</vt:lpstr>
      <vt:lpstr>Rounding Binary Numbers</vt:lpstr>
      <vt:lpstr>Floating Point Multiplication</vt:lpstr>
      <vt:lpstr>Floating Point Addition</vt:lpstr>
      <vt:lpstr>Hmm… if we round at every operation…</vt:lpstr>
      <vt:lpstr>Mathematical Properties of FP Operations</vt:lpstr>
      <vt:lpstr>Floating Point in C</vt:lpstr>
      <vt:lpstr>Memory Referencing Bug (Revisited)</vt:lpstr>
      <vt:lpstr>Representing 3.14 as a Double FP Number</vt:lpstr>
      <vt:lpstr>Memory Referencing Bug (Revisited)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218</cp:revision>
  <cp:lastPrinted>2010-10-07T16:50:14Z</cp:lastPrinted>
  <dcterms:created xsi:type="dcterms:W3CDTF">2010-10-07T16:38:37Z</dcterms:created>
  <dcterms:modified xsi:type="dcterms:W3CDTF">2011-04-05T23:46:21Z</dcterms:modified>
</cp:coreProperties>
</file>