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1" r:id="rId1"/>
  </p:sldMasterIdLst>
  <p:notesMasterIdLst>
    <p:notesMasterId r:id="rId26"/>
  </p:notesMasterIdLst>
  <p:handoutMasterIdLst>
    <p:handoutMasterId r:id="rId27"/>
  </p:handoutMasterIdLst>
  <p:sldIdLst>
    <p:sldId id="658" r:id="rId2"/>
    <p:sldId id="682" r:id="rId3"/>
    <p:sldId id="683" r:id="rId4"/>
    <p:sldId id="684" r:id="rId5"/>
    <p:sldId id="686" r:id="rId6"/>
    <p:sldId id="685" r:id="rId7"/>
    <p:sldId id="659" r:id="rId8"/>
    <p:sldId id="660" r:id="rId9"/>
    <p:sldId id="662" r:id="rId10"/>
    <p:sldId id="665" r:id="rId11"/>
    <p:sldId id="666" r:id="rId12"/>
    <p:sldId id="667" r:id="rId13"/>
    <p:sldId id="669" r:id="rId14"/>
    <p:sldId id="670" r:id="rId15"/>
    <p:sldId id="671" r:id="rId16"/>
    <p:sldId id="672" r:id="rId17"/>
    <p:sldId id="674" r:id="rId18"/>
    <p:sldId id="673" r:id="rId19"/>
    <p:sldId id="675" r:id="rId20"/>
    <p:sldId id="676" r:id="rId21"/>
    <p:sldId id="677" r:id="rId22"/>
    <p:sldId id="678" r:id="rId23"/>
    <p:sldId id="679" r:id="rId24"/>
    <p:sldId id="681" r:id="rId25"/>
  </p:sldIdLst>
  <p:sldSz cx="9144000" cy="6858000" type="screen4x3"/>
  <p:notesSz cx="7302500" cy="9586913"/>
  <p:custDataLst>
    <p:tags r:id="rId2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FF9999"/>
    <a:srgbClr val="FFFF99"/>
    <a:srgbClr val="DCB834"/>
    <a:srgbClr val="DFC03D"/>
    <a:srgbClr val="CDF1C5"/>
    <a:srgbClr val="F1C7C7"/>
    <a:srgbClr val="EFBFBF"/>
    <a:srgbClr val="C5FEB8"/>
    <a:srgbClr val="80808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919" autoAdjust="0"/>
    <p:restoredTop sz="94660" autoAdjust="0"/>
  </p:normalViewPr>
  <p:slideViewPr>
    <p:cSldViewPr snapToGrid="0">
      <p:cViewPr varScale="1">
        <p:scale>
          <a:sx n="152" d="100"/>
          <a:sy n="152" d="100"/>
        </p:scale>
        <p:origin x="-120" y="-6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49" d="100"/>
          <a:sy n="49" d="100"/>
        </p:scale>
        <p:origin x="-1812" y="-90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62477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6646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98B12C5-B8B1-41C6-B29F-6FC9FEB127AE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D680B4B-1BBE-A641-8639-6B98BDFF532D}" type="slidenum">
              <a:rPr lang="en-US"/>
              <a:pPr/>
              <a:t>3</a:t>
            </a:fld>
            <a:endParaRPr lang="en-US"/>
          </a:p>
        </p:txBody>
      </p:sp>
      <p:sp>
        <p:nvSpPr>
          <p:cNvPr id="48129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8130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A4BB525-3263-9F45-8D7F-5B5A66F6BF8C}" type="slidenum">
              <a:rPr lang="en-US"/>
              <a:pPr/>
              <a:t>4</a:t>
            </a:fld>
            <a:endParaRPr lang="en-US"/>
          </a:p>
        </p:txBody>
      </p:sp>
      <p:sp>
        <p:nvSpPr>
          <p:cNvPr id="49153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9154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0FD4E3A-E1D3-0F42-9520-8DC912C645AD}" type="slidenum">
              <a:rPr lang="en-US"/>
              <a:pPr/>
              <a:t>5</a:t>
            </a:fld>
            <a:endParaRPr lang="en-US"/>
          </a:p>
        </p:txBody>
      </p:sp>
      <p:sp>
        <p:nvSpPr>
          <p:cNvPr id="5017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27075"/>
            <a:ext cx="4794250" cy="3595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017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0568" y="4554101"/>
            <a:ext cx="5841366" cy="422439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C839872-E263-8646-B223-2D52C79F6119}" type="slidenum">
              <a:rPr lang="en-US"/>
              <a:pPr/>
              <a:t>6</a:t>
            </a:fld>
            <a:endParaRPr lang="en-US"/>
          </a:p>
        </p:txBody>
      </p:sp>
      <p:sp>
        <p:nvSpPr>
          <p:cNvPr id="5017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017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CSE351 - Autumn 2010</a:t>
            </a:r>
            <a:endParaRPr lang="en-US" dirty="0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CSE351 - Autumn 2010</a:t>
            </a:r>
            <a:endParaRPr lang="en-US" dirty="0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8405238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CSE351 - Autumn 2010</a:t>
            </a:r>
            <a:endParaRPr lang="en-US" dirty="0"/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CSE351 - Autumn 2010</a:t>
            </a:r>
            <a:endParaRPr lang="en-US" dirty="0"/>
          </a:p>
        </p:txBody>
      </p:sp>
      <p:sp>
        <p:nvSpPr>
          <p:cNvPr id="3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705600" y="-48399"/>
            <a:ext cx="242570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1200" dirty="0" smtClean="0">
                <a:solidFill>
                  <a:srgbClr val="DCB834"/>
                </a:solidFill>
                <a:latin typeface="Calibri" pitchFamily="34" charset="0"/>
                <a:cs typeface="Calibri" pitchFamily="34" charset="0"/>
              </a:rPr>
              <a:t>University of </a:t>
            </a:r>
            <a:r>
              <a:rPr lang="en-US" sz="1200" b="1" kern="1200" dirty="0" smtClean="0">
                <a:solidFill>
                  <a:srgbClr val="DCB834"/>
                </a:solidFill>
                <a:latin typeface="Calibri" pitchFamily="34" charset="0"/>
                <a:ea typeface="+mn-ea"/>
                <a:cs typeface="Calibri" pitchFamily="34" charset="0"/>
              </a:rPr>
              <a:t>Washington</a:t>
            </a:r>
            <a:endParaRPr lang="en-US" sz="1200" b="1" kern="1200" dirty="0">
              <a:solidFill>
                <a:srgbClr val="DCB834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CSE351 - Autumn 2010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7" r:id="rId3"/>
    <p:sldLayoutId id="2147483678" r:id="rId4"/>
    <p:sldLayoutId id="2147483679" r:id="rId5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 Set Architectures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ISAs</a:t>
            </a:r>
          </a:p>
          <a:p>
            <a:r>
              <a:rPr lang="en-US" dirty="0" smtClean="0"/>
              <a:t>Brief history </a:t>
            </a:r>
            <a:r>
              <a:rPr lang="en-US" dirty="0" smtClean="0"/>
              <a:t>of </a:t>
            </a:r>
            <a:r>
              <a:rPr lang="en-US" dirty="0" smtClean="0"/>
              <a:t>processors </a:t>
            </a:r>
            <a:r>
              <a:rPr lang="en-US" dirty="0" smtClean="0"/>
              <a:t>and architectures</a:t>
            </a:r>
          </a:p>
          <a:p>
            <a:r>
              <a:rPr lang="en-US" dirty="0" smtClean="0"/>
              <a:t>C</a:t>
            </a:r>
            <a:r>
              <a:rPr lang="en-US" dirty="0" smtClean="0"/>
              <a:t>, assembly, machine code</a:t>
            </a:r>
          </a:p>
          <a:p>
            <a:r>
              <a:rPr lang="en-US" dirty="0" smtClean="0"/>
              <a:t>Assembly basics: registers, operands, move instructions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634582" cy="762000"/>
          </a:xfrm>
        </p:spPr>
        <p:txBody>
          <a:bodyPr/>
          <a:lstStyle/>
          <a:p>
            <a:r>
              <a:rPr lang="en-US" dirty="0" smtClean="0"/>
              <a:t>x86 Clones: Advanced Micro Devices (AMD)</a:t>
            </a:r>
            <a:endParaRPr lang="en-US" dirty="0"/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Historically</a:t>
            </a:r>
          </a:p>
          <a:p>
            <a:pPr lvl="1"/>
            <a:r>
              <a:rPr lang="en-US" dirty="0" smtClean="0"/>
              <a:t>AMD has followed just behind Intel</a:t>
            </a:r>
          </a:p>
          <a:p>
            <a:pPr lvl="1"/>
            <a:r>
              <a:rPr lang="en-US" dirty="0" smtClean="0"/>
              <a:t>A little bit slower, a lot cheaper</a:t>
            </a:r>
          </a:p>
          <a:p>
            <a:r>
              <a:rPr lang="en-US" dirty="0" smtClean="0"/>
              <a:t>Then</a:t>
            </a:r>
          </a:p>
          <a:p>
            <a:pPr lvl="1"/>
            <a:r>
              <a:rPr lang="en-US" dirty="0" smtClean="0"/>
              <a:t>Recruited top circuit designers from Digital Equipment and other downward trending companies</a:t>
            </a:r>
          </a:p>
          <a:p>
            <a:pPr lvl="1"/>
            <a:r>
              <a:rPr lang="en-US" dirty="0" smtClean="0"/>
              <a:t>Built </a:t>
            </a:r>
            <a:r>
              <a:rPr lang="en-US" dirty="0" err="1" smtClean="0"/>
              <a:t>Opteron</a:t>
            </a:r>
            <a:r>
              <a:rPr lang="en-US" dirty="0" smtClean="0"/>
              <a:t>: tough competitor to Pentium 4</a:t>
            </a:r>
          </a:p>
          <a:p>
            <a:pPr lvl="1"/>
            <a:r>
              <a:rPr lang="en-US" dirty="0" smtClean="0"/>
              <a:t>Developed x86-64, their own extension to 64 bits</a:t>
            </a:r>
          </a:p>
          <a:p>
            <a:r>
              <a:rPr lang="en-US" dirty="0" smtClean="0"/>
              <a:t>Recently</a:t>
            </a:r>
          </a:p>
          <a:p>
            <a:pPr lvl="1"/>
            <a:r>
              <a:rPr lang="en-US" dirty="0" smtClean="0"/>
              <a:t>Intel much quicker with dual core design</a:t>
            </a:r>
          </a:p>
          <a:p>
            <a:pPr lvl="1"/>
            <a:r>
              <a:rPr lang="en-US" dirty="0" smtClean="0"/>
              <a:t>Intel currently far ahead in performance</a:t>
            </a:r>
          </a:p>
          <a:p>
            <a:pPr lvl="1"/>
            <a:r>
              <a:rPr lang="en-US" dirty="0" smtClean="0"/>
              <a:t>em64t backwards compatible to x86-64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Intel’s </a:t>
            </a:r>
            <a:r>
              <a:rPr lang="en-US" dirty="0" smtClean="0"/>
              <a:t>64-Bit</a:t>
            </a:r>
            <a:endParaRPr lang="en-US" dirty="0"/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200150"/>
            <a:ext cx="7896225" cy="4972050"/>
          </a:xfrm>
        </p:spPr>
        <p:txBody>
          <a:bodyPr/>
          <a:lstStyle/>
          <a:p>
            <a:r>
              <a:rPr lang="en-US" dirty="0"/>
              <a:t>Intel Attempted Radical Shift from IA32 to IA64</a:t>
            </a:r>
          </a:p>
          <a:p>
            <a:pPr lvl="1"/>
            <a:r>
              <a:rPr lang="en-US" dirty="0"/>
              <a:t>Totally different </a:t>
            </a:r>
            <a:r>
              <a:rPr lang="en-US" dirty="0" smtClean="0"/>
              <a:t>architecture (Itanium)</a:t>
            </a:r>
            <a:endParaRPr lang="en-US" dirty="0"/>
          </a:p>
          <a:p>
            <a:pPr lvl="1"/>
            <a:r>
              <a:rPr lang="en-US" dirty="0"/>
              <a:t>Executes </a:t>
            </a:r>
            <a:r>
              <a:rPr lang="en-US" dirty="0" smtClean="0"/>
              <a:t>IA32 </a:t>
            </a:r>
            <a:r>
              <a:rPr lang="en-US" dirty="0"/>
              <a:t>code only as legacy</a:t>
            </a:r>
          </a:p>
          <a:p>
            <a:pPr lvl="1"/>
            <a:r>
              <a:rPr lang="en-US" dirty="0"/>
              <a:t>Performance disappointing</a:t>
            </a:r>
          </a:p>
          <a:p>
            <a:r>
              <a:rPr lang="en-US" dirty="0"/>
              <a:t>AMD Stepped in with Evolutionary Solution</a:t>
            </a:r>
          </a:p>
          <a:p>
            <a:pPr lvl="1"/>
            <a:r>
              <a:rPr lang="en-US" dirty="0"/>
              <a:t>x86-64 (now called “AMD64”)</a:t>
            </a:r>
          </a:p>
          <a:p>
            <a:r>
              <a:rPr lang="en-US" dirty="0"/>
              <a:t>Intel Felt Obligated to Focus on IA64</a:t>
            </a:r>
          </a:p>
          <a:p>
            <a:pPr lvl="1"/>
            <a:r>
              <a:rPr lang="en-US" dirty="0"/>
              <a:t>Hard to admit mistake or that AMD is better</a:t>
            </a:r>
          </a:p>
          <a:p>
            <a:r>
              <a:rPr lang="en-US" dirty="0"/>
              <a:t>2004: Intel Announces EM64T extension to IA32</a:t>
            </a:r>
          </a:p>
          <a:p>
            <a:pPr lvl="1"/>
            <a:r>
              <a:rPr lang="en-US" dirty="0"/>
              <a:t>Extended Memory 64-bit Technology</a:t>
            </a:r>
          </a:p>
          <a:p>
            <a:pPr lvl="1"/>
            <a:r>
              <a:rPr lang="en-US" dirty="0"/>
              <a:t>Almost identical to x86-64!</a:t>
            </a:r>
            <a:endParaRPr lang="en-US" dirty="0" smtClean="0"/>
          </a:p>
          <a:p>
            <a:r>
              <a:rPr lang="en-US" dirty="0" smtClean="0"/>
              <a:t>Meanwhile: EM64t well introduced, </a:t>
            </a:r>
            <a:br>
              <a:rPr lang="en-US" dirty="0" smtClean="0"/>
            </a:br>
            <a:r>
              <a:rPr lang="en-US" dirty="0" smtClean="0"/>
              <a:t>however, still often not used by OS, programs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363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</a:t>
            </a:r>
            <a:r>
              <a:rPr lang="en-US" dirty="0" smtClean="0"/>
              <a:t>Coverage in 351</a:t>
            </a:r>
            <a:endParaRPr lang="en-US" dirty="0"/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IA32</a:t>
            </a:r>
          </a:p>
          <a:p>
            <a:pPr lvl="1"/>
            <a:r>
              <a:rPr lang="en-US" dirty="0"/>
              <a:t>The traditional x86</a:t>
            </a:r>
          </a:p>
          <a:p>
            <a:endParaRPr lang="en-US" dirty="0" smtClean="0"/>
          </a:p>
          <a:p>
            <a:r>
              <a:rPr lang="en-US" dirty="0" smtClean="0"/>
              <a:t>x86-64/EM64T</a:t>
            </a:r>
            <a:endParaRPr lang="en-US" dirty="0"/>
          </a:p>
          <a:p>
            <a:pPr lvl="1"/>
            <a:r>
              <a:rPr lang="en-US" dirty="0"/>
              <a:t>The emerging </a:t>
            </a:r>
            <a:r>
              <a:rPr lang="en-US" dirty="0" smtClean="0"/>
              <a:t>standard – we’ll just touch on its major additions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591425" cy="762000"/>
          </a:xfrm>
        </p:spPr>
        <p:txBody>
          <a:bodyPr/>
          <a:lstStyle/>
          <a:p>
            <a:pPr eaLnBrk="1" hangingPunct="1"/>
            <a:r>
              <a:rPr lang="en-US" smtClean="0"/>
              <a:t>Definitions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C00000"/>
                </a:solidFill>
              </a:rPr>
              <a:t>Architecture:</a:t>
            </a:r>
            <a:r>
              <a:rPr lang="en-US" dirty="0" smtClean="0"/>
              <a:t> (also instruction set architecture or ISA) </a:t>
            </a:r>
            <a:br>
              <a:rPr lang="en-US" dirty="0" smtClean="0"/>
            </a:br>
            <a:r>
              <a:rPr lang="en-US" dirty="0" smtClean="0"/>
              <a:t>The parts of a processor design that one needs to understand to write assembly code (“what </a:t>
            </a:r>
            <a:r>
              <a:rPr lang="en-US" smtClean="0"/>
              <a:t>is directly </a:t>
            </a:r>
            <a:r>
              <a:rPr lang="en-US" dirty="0" smtClean="0"/>
              <a:t>visible to SW”)</a:t>
            </a:r>
          </a:p>
          <a:p>
            <a:r>
              <a:rPr lang="en-US" dirty="0" err="1" smtClean="0">
                <a:solidFill>
                  <a:srgbClr val="C00000"/>
                </a:solidFill>
              </a:rPr>
              <a:t>Microarchitecture</a:t>
            </a:r>
            <a:r>
              <a:rPr lang="en-US" dirty="0" smtClean="0">
                <a:solidFill>
                  <a:srgbClr val="C00000"/>
                </a:solidFill>
              </a:rPr>
              <a:t>:</a:t>
            </a:r>
            <a:r>
              <a:rPr lang="en-US" dirty="0" smtClean="0"/>
              <a:t> Implementation of the architecture</a:t>
            </a:r>
          </a:p>
          <a:p>
            <a:pPr eaLnBrk="1" hangingPunct="1"/>
            <a:endParaRPr lang="en-US" dirty="0" smtClean="0">
              <a:solidFill>
                <a:srgbClr val="C00000"/>
              </a:solidFill>
            </a:endParaRPr>
          </a:p>
          <a:p>
            <a:pPr eaLnBrk="1" hangingPunct="1"/>
            <a:r>
              <a:rPr lang="en-US" dirty="0" smtClean="0">
                <a:solidFill>
                  <a:srgbClr val="C00000"/>
                </a:solidFill>
              </a:rPr>
              <a:t>Architecture examples: </a:t>
            </a:r>
            <a:r>
              <a:rPr lang="en-US" dirty="0" smtClean="0"/>
              <a:t>instruction set specification, registers</a:t>
            </a:r>
          </a:p>
          <a:p>
            <a:pPr eaLnBrk="1" hangingPunct="1"/>
            <a:r>
              <a:rPr lang="en-US" dirty="0" err="1" smtClean="0">
                <a:solidFill>
                  <a:srgbClr val="C00000"/>
                </a:solidFill>
              </a:rPr>
              <a:t>Microarchitecture</a:t>
            </a:r>
            <a:r>
              <a:rPr lang="en-US" dirty="0" smtClean="0">
                <a:solidFill>
                  <a:srgbClr val="C00000"/>
                </a:solidFill>
              </a:rPr>
              <a:t> examples: </a:t>
            </a:r>
            <a:r>
              <a:rPr lang="en-US" dirty="0" smtClean="0"/>
              <a:t>cache sizes and core frequency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Example ISAs (Intel): x86, IA-32, IPF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2" name="Rectangle 6"/>
          <p:cNvSpPr>
            <a:spLocks noChangeArrowheads="1"/>
          </p:cNvSpPr>
          <p:nvPr/>
        </p:nvSpPr>
        <p:spPr bwMode="auto">
          <a:xfrm>
            <a:off x="1066800" y="1066800"/>
            <a:ext cx="3200400" cy="2209800"/>
          </a:xfrm>
          <a:prstGeom prst="rect">
            <a:avLst/>
          </a:prstGeom>
          <a:solidFill>
            <a:srgbClr val="EFBFB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CPU</a:t>
            </a:r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7226300" cy="573088"/>
          </a:xfrm>
        </p:spPr>
        <p:txBody>
          <a:bodyPr/>
          <a:lstStyle/>
          <a:p>
            <a:r>
              <a:rPr lang="en-US"/>
              <a:t>Assembly Programmer’s View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3536950"/>
            <a:ext cx="4357687" cy="3092450"/>
          </a:xfrm>
        </p:spPr>
        <p:txBody>
          <a:bodyPr/>
          <a:lstStyle/>
          <a:p>
            <a:pPr marL="227013" indent="-227013" defTabSz="895350">
              <a:tabLst>
                <a:tab pos="1371600" algn="l"/>
                <a:tab pos="4572000" algn="l"/>
              </a:tabLst>
            </a:pPr>
            <a:r>
              <a:rPr lang="en-US" sz="2000" dirty="0"/>
              <a:t>Programmer-Visible State</a:t>
            </a:r>
          </a:p>
          <a:p>
            <a:pPr marL="560388" lvl="1" indent="-222250" defTabSz="895350">
              <a:tabLst>
                <a:tab pos="1371600" algn="l"/>
                <a:tab pos="4572000" algn="l"/>
              </a:tabLst>
            </a:pPr>
            <a:r>
              <a:rPr lang="en-US" sz="1800" dirty="0" smtClean="0"/>
              <a:t>PC: Program </a:t>
            </a:r>
            <a:r>
              <a:rPr lang="en-US" sz="1800" dirty="0"/>
              <a:t>c</a:t>
            </a:r>
            <a:r>
              <a:rPr lang="en-US" sz="1800" dirty="0" smtClean="0"/>
              <a:t>ounter</a:t>
            </a:r>
            <a:endParaRPr lang="en-US" sz="1800" dirty="0"/>
          </a:p>
          <a:p>
            <a:pPr marL="839788" lvl="2" indent="-165100" defTabSz="895350">
              <a:tabLst>
                <a:tab pos="1371600" algn="l"/>
                <a:tab pos="4572000" algn="l"/>
              </a:tabLst>
            </a:pPr>
            <a:r>
              <a:rPr lang="en-US" sz="1600" dirty="0"/>
              <a:t>Address of next instruction</a:t>
            </a:r>
          </a:p>
          <a:p>
            <a:pPr marL="839788" lvl="2" indent="-165100" defTabSz="895350">
              <a:tabLst>
                <a:tab pos="1371600" algn="l"/>
                <a:tab pos="4572000" algn="l"/>
              </a:tabLst>
            </a:pPr>
            <a:r>
              <a:rPr lang="en-US" sz="1600" dirty="0"/>
              <a:t>Called “EIP” (IA32) or “RIP” (x86-64)</a:t>
            </a:r>
          </a:p>
          <a:p>
            <a:pPr marL="560388" lvl="1" indent="-222250" defTabSz="895350">
              <a:tabLst>
                <a:tab pos="1371600" algn="l"/>
                <a:tab pos="4572000" algn="l"/>
              </a:tabLst>
            </a:pPr>
            <a:r>
              <a:rPr lang="en-US" sz="1800" dirty="0"/>
              <a:t>Register </a:t>
            </a:r>
            <a:r>
              <a:rPr lang="en-US" sz="1800" dirty="0" smtClean="0"/>
              <a:t>file</a:t>
            </a:r>
            <a:endParaRPr lang="en-US" sz="1800" dirty="0"/>
          </a:p>
          <a:p>
            <a:pPr marL="839788" lvl="2" indent="-165100" defTabSz="895350">
              <a:tabLst>
                <a:tab pos="1371600" algn="l"/>
                <a:tab pos="4572000" algn="l"/>
              </a:tabLst>
            </a:pPr>
            <a:r>
              <a:rPr lang="en-US" sz="1600" dirty="0"/>
              <a:t>Heavily used program data</a:t>
            </a:r>
          </a:p>
          <a:p>
            <a:pPr marL="560388" lvl="1" indent="-222250" defTabSz="895350">
              <a:tabLst>
                <a:tab pos="1371600" algn="l"/>
                <a:tab pos="4572000" algn="l"/>
              </a:tabLst>
            </a:pPr>
            <a:r>
              <a:rPr lang="en-US" sz="1800" dirty="0"/>
              <a:t>Condition </a:t>
            </a:r>
            <a:r>
              <a:rPr lang="en-US" sz="1800" dirty="0" smtClean="0"/>
              <a:t>codes</a:t>
            </a:r>
            <a:endParaRPr lang="en-US" sz="1800" dirty="0"/>
          </a:p>
          <a:p>
            <a:pPr marL="839788" lvl="2" indent="-165100" defTabSz="895350">
              <a:tabLst>
                <a:tab pos="1371600" algn="l"/>
                <a:tab pos="4572000" algn="l"/>
              </a:tabLst>
            </a:pPr>
            <a:r>
              <a:rPr lang="en-US" sz="1600" dirty="0"/>
              <a:t>Store status information about most recent arithmetic operation</a:t>
            </a:r>
          </a:p>
          <a:p>
            <a:pPr marL="839788" lvl="2" indent="-165100" defTabSz="895350">
              <a:tabLst>
                <a:tab pos="1371600" algn="l"/>
                <a:tab pos="4572000" algn="l"/>
              </a:tabLst>
            </a:pPr>
            <a:r>
              <a:rPr lang="en-US" sz="1600" dirty="0"/>
              <a:t>Used for conditional branching</a:t>
            </a:r>
          </a:p>
        </p:txBody>
      </p:sp>
      <p:sp>
        <p:nvSpPr>
          <p:cNvPr id="147460" name="Rectangle 4"/>
          <p:cNvSpPr>
            <a:spLocks noChangeArrowheads="1"/>
          </p:cNvSpPr>
          <p:nvPr/>
        </p:nvSpPr>
        <p:spPr bwMode="auto">
          <a:xfrm>
            <a:off x="1676400" y="1752600"/>
            <a:ext cx="533400" cy="457200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 smtClean="0">
                <a:latin typeface="Calibri" pitchFamily="34" charset="0"/>
              </a:rPr>
              <a:t>PC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47461" name="Rectangle 5"/>
          <p:cNvSpPr>
            <a:spLocks noChangeArrowheads="1"/>
          </p:cNvSpPr>
          <p:nvPr/>
        </p:nvSpPr>
        <p:spPr bwMode="auto">
          <a:xfrm>
            <a:off x="2362200" y="1447800"/>
            <a:ext cx="1371600" cy="762000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Registers</a:t>
            </a:r>
          </a:p>
        </p:txBody>
      </p:sp>
      <p:sp>
        <p:nvSpPr>
          <p:cNvPr id="147463" name="Rectangle 7"/>
          <p:cNvSpPr>
            <a:spLocks noChangeArrowheads="1"/>
          </p:cNvSpPr>
          <p:nvPr/>
        </p:nvSpPr>
        <p:spPr bwMode="auto">
          <a:xfrm>
            <a:off x="6019800" y="990600"/>
            <a:ext cx="1752600" cy="381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Memory</a:t>
            </a:r>
          </a:p>
        </p:txBody>
      </p:sp>
      <p:sp>
        <p:nvSpPr>
          <p:cNvPr id="147464" name="Text Box 8"/>
          <p:cNvSpPr txBox="1">
            <a:spLocks noChangeArrowheads="1"/>
          </p:cNvSpPr>
          <p:nvPr/>
        </p:nvSpPr>
        <p:spPr bwMode="auto">
          <a:xfrm>
            <a:off x="6019800" y="1676400"/>
            <a:ext cx="2286000" cy="10130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Object Code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Program Data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OS Data</a:t>
            </a:r>
          </a:p>
        </p:txBody>
      </p:sp>
      <p:sp>
        <p:nvSpPr>
          <p:cNvPr id="147465" name="Line 9"/>
          <p:cNvSpPr>
            <a:spLocks noChangeShapeType="1"/>
          </p:cNvSpPr>
          <p:nvPr/>
        </p:nvSpPr>
        <p:spPr bwMode="auto">
          <a:xfrm>
            <a:off x="4267200" y="17526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47466" name="Line 10"/>
          <p:cNvSpPr>
            <a:spLocks noChangeShapeType="1"/>
          </p:cNvSpPr>
          <p:nvPr/>
        </p:nvSpPr>
        <p:spPr bwMode="auto">
          <a:xfrm>
            <a:off x="4267200" y="22860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47467" name="Line 11"/>
          <p:cNvSpPr>
            <a:spLocks noChangeShapeType="1"/>
          </p:cNvSpPr>
          <p:nvPr/>
        </p:nvSpPr>
        <p:spPr bwMode="auto">
          <a:xfrm>
            <a:off x="4267200" y="28194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47468" name="Text Box 12"/>
          <p:cNvSpPr txBox="1">
            <a:spLocks noChangeArrowheads="1"/>
          </p:cNvSpPr>
          <p:nvPr/>
        </p:nvSpPr>
        <p:spPr bwMode="auto">
          <a:xfrm>
            <a:off x="4267200" y="1346200"/>
            <a:ext cx="17526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Addresses</a:t>
            </a:r>
          </a:p>
        </p:txBody>
      </p:sp>
      <p:sp>
        <p:nvSpPr>
          <p:cNvPr id="147469" name="Text Box 13"/>
          <p:cNvSpPr txBox="1">
            <a:spLocks noChangeArrowheads="1"/>
          </p:cNvSpPr>
          <p:nvPr/>
        </p:nvSpPr>
        <p:spPr bwMode="auto">
          <a:xfrm>
            <a:off x="4267200" y="1905000"/>
            <a:ext cx="17526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Data</a:t>
            </a:r>
          </a:p>
        </p:txBody>
      </p:sp>
      <p:sp>
        <p:nvSpPr>
          <p:cNvPr id="147470" name="Text Box 14"/>
          <p:cNvSpPr txBox="1">
            <a:spLocks noChangeArrowheads="1"/>
          </p:cNvSpPr>
          <p:nvPr/>
        </p:nvSpPr>
        <p:spPr bwMode="auto">
          <a:xfrm>
            <a:off x="4267200" y="2438400"/>
            <a:ext cx="16764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Instructions</a:t>
            </a:r>
          </a:p>
        </p:txBody>
      </p:sp>
      <p:sp>
        <p:nvSpPr>
          <p:cNvPr id="147471" name="Rectangle 15"/>
          <p:cNvSpPr>
            <a:spLocks noChangeArrowheads="1"/>
          </p:cNvSpPr>
          <p:nvPr/>
        </p:nvSpPr>
        <p:spPr bwMode="auto">
          <a:xfrm>
            <a:off x="6019800" y="3882579"/>
            <a:ext cx="17526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Stack</a:t>
            </a:r>
          </a:p>
        </p:txBody>
      </p:sp>
      <p:sp>
        <p:nvSpPr>
          <p:cNvPr id="147472" name="Rectangle 16"/>
          <p:cNvSpPr>
            <a:spLocks noChangeArrowheads="1"/>
          </p:cNvSpPr>
          <p:nvPr/>
        </p:nvSpPr>
        <p:spPr bwMode="auto">
          <a:xfrm>
            <a:off x="2362200" y="2362200"/>
            <a:ext cx="1371600" cy="685800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>
                <a:latin typeface="Calibri" pitchFamily="34" charset="0"/>
              </a:rPr>
              <a:t>Condition</a:t>
            </a:r>
          </a:p>
          <a:p>
            <a:r>
              <a:rPr lang="en-US" dirty="0">
                <a:latin typeface="Calibri" pitchFamily="34" charset="0"/>
              </a:rPr>
              <a:t>Codes</a:t>
            </a:r>
          </a:p>
        </p:txBody>
      </p:sp>
      <p:sp>
        <p:nvSpPr>
          <p:cNvPr id="147473" name="Rectangle 17"/>
          <p:cNvSpPr>
            <a:spLocks noGrp="1" noChangeArrowheads="1"/>
          </p:cNvSpPr>
          <p:nvPr>
            <p:ph type="body" sz="half" idx="2"/>
          </p:nvPr>
        </p:nvSpPr>
        <p:spPr>
          <a:xfrm>
            <a:off x="4914900" y="4984750"/>
            <a:ext cx="4076700" cy="1568450"/>
          </a:xfrm>
        </p:spPr>
        <p:txBody>
          <a:bodyPr/>
          <a:lstStyle/>
          <a:p>
            <a:pPr marL="292100" lvl="1" indent="-177800"/>
            <a:r>
              <a:rPr lang="en-US" sz="2000" b="1" dirty="0"/>
              <a:t>Memory</a:t>
            </a:r>
          </a:p>
          <a:p>
            <a:pPr marL="571500" lvl="2" indent="-165100"/>
            <a:r>
              <a:rPr lang="en-US" sz="1600" dirty="0"/>
              <a:t>Byte addressable array</a:t>
            </a:r>
          </a:p>
          <a:p>
            <a:pPr marL="571500" lvl="2" indent="-165100"/>
            <a:r>
              <a:rPr lang="en-US" sz="1600" dirty="0"/>
              <a:t>Code, user data, (some) OS data</a:t>
            </a:r>
          </a:p>
          <a:p>
            <a:pPr marL="571500" lvl="2" indent="-165100"/>
            <a:r>
              <a:rPr lang="en-US" sz="1600" dirty="0"/>
              <a:t>Includes stack used to support </a:t>
            </a:r>
            <a:r>
              <a:rPr lang="en-US" sz="1600" dirty="0" smtClean="0"/>
              <a:t>procedures (we’ll come back to that)</a:t>
            </a:r>
          </a:p>
          <a:p>
            <a:pPr marL="0" indent="0"/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ChangeArrowheads="1"/>
          </p:cNvSpPr>
          <p:nvPr/>
        </p:nvSpPr>
        <p:spPr bwMode="auto">
          <a:xfrm>
            <a:off x="1101725" y="2514600"/>
            <a:ext cx="727075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i="1" dirty="0">
                <a:latin typeface="Calibri" pitchFamily="34" charset="0"/>
              </a:rPr>
              <a:t>text</a:t>
            </a:r>
          </a:p>
        </p:txBody>
      </p:sp>
      <p:sp>
        <p:nvSpPr>
          <p:cNvPr id="148483" name="Rectangle 3"/>
          <p:cNvSpPr>
            <a:spLocks noChangeArrowheads="1"/>
          </p:cNvSpPr>
          <p:nvPr/>
        </p:nvSpPr>
        <p:spPr bwMode="auto">
          <a:xfrm>
            <a:off x="1101725" y="3655700"/>
            <a:ext cx="727075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i="1" dirty="0">
                <a:latin typeface="Calibri" pitchFamily="34" charset="0"/>
              </a:rPr>
              <a:t>text</a:t>
            </a:r>
          </a:p>
        </p:txBody>
      </p:sp>
      <p:sp>
        <p:nvSpPr>
          <p:cNvPr id="148484" name="Rectangle 4"/>
          <p:cNvSpPr>
            <a:spLocks noChangeArrowheads="1"/>
          </p:cNvSpPr>
          <p:nvPr/>
        </p:nvSpPr>
        <p:spPr bwMode="auto">
          <a:xfrm>
            <a:off x="828675" y="4724400"/>
            <a:ext cx="1000125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i="1" dirty="0">
                <a:latin typeface="Calibri" pitchFamily="34" charset="0"/>
              </a:rPr>
              <a:t>binary</a:t>
            </a:r>
          </a:p>
        </p:txBody>
      </p:sp>
      <p:sp>
        <p:nvSpPr>
          <p:cNvPr id="148485" name="Rectangle 5"/>
          <p:cNvSpPr>
            <a:spLocks noChangeArrowheads="1"/>
          </p:cNvSpPr>
          <p:nvPr/>
        </p:nvSpPr>
        <p:spPr bwMode="auto">
          <a:xfrm>
            <a:off x="828675" y="5867400"/>
            <a:ext cx="1000125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i="1" dirty="0">
                <a:latin typeface="Calibri" pitchFamily="34" charset="0"/>
              </a:rPr>
              <a:t>binary</a:t>
            </a:r>
          </a:p>
        </p:txBody>
      </p:sp>
      <p:sp>
        <p:nvSpPr>
          <p:cNvPr id="148486" name="Line 6"/>
          <p:cNvSpPr>
            <a:spLocks noChangeShapeType="1"/>
          </p:cNvSpPr>
          <p:nvPr/>
        </p:nvSpPr>
        <p:spPr bwMode="auto">
          <a:xfrm>
            <a:off x="3989388" y="2977233"/>
            <a:ext cx="0" cy="68036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 lIns="90487" tIns="44450" rIns="90487" bIns="44450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48487" name="Rectangle 7"/>
          <p:cNvSpPr>
            <a:spLocks noChangeArrowheads="1"/>
          </p:cNvSpPr>
          <p:nvPr/>
        </p:nvSpPr>
        <p:spPr bwMode="auto">
          <a:xfrm>
            <a:off x="3978275" y="3124200"/>
            <a:ext cx="25019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Compiler (</a:t>
            </a:r>
            <a:r>
              <a:rPr lang="en-US" sz="2000" dirty="0" err="1">
                <a:latin typeface="Courier New" pitchFamily="49" charset="0"/>
              </a:rPr>
              <a:t>gcc</a:t>
            </a:r>
            <a:r>
              <a:rPr lang="en-US" sz="2000" dirty="0">
                <a:latin typeface="Courier New" pitchFamily="49" charset="0"/>
              </a:rPr>
              <a:t> -S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88" name="Rectangle 8"/>
          <p:cNvSpPr>
            <a:spLocks noChangeArrowheads="1"/>
          </p:cNvSpPr>
          <p:nvPr/>
        </p:nvSpPr>
        <p:spPr bwMode="auto">
          <a:xfrm>
            <a:off x="3962400" y="4191000"/>
            <a:ext cx="30480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Assembler (</a:t>
            </a:r>
            <a:r>
              <a:rPr lang="en-US" sz="2000" dirty="0" err="1">
                <a:latin typeface="Courier New" pitchFamily="49" charset="0"/>
              </a:rPr>
              <a:t>gcc</a:t>
            </a:r>
            <a:r>
              <a:rPr lang="en-US" sz="2000" dirty="0">
                <a:latin typeface="Calibri" pitchFamily="34" charset="0"/>
              </a:rPr>
              <a:t> or </a:t>
            </a:r>
            <a:r>
              <a:rPr lang="en-US" sz="2000" dirty="0">
                <a:latin typeface="Courier New" pitchFamily="49" charset="0"/>
              </a:rPr>
              <a:t>as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89" name="Rectangle 9"/>
          <p:cNvSpPr>
            <a:spLocks noChangeArrowheads="1"/>
          </p:cNvSpPr>
          <p:nvPr/>
        </p:nvSpPr>
        <p:spPr bwMode="auto">
          <a:xfrm>
            <a:off x="3978275" y="5334000"/>
            <a:ext cx="2638425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Linker (</a:t>
            </a:r>
            <a:r>
              <a:rPr lang="en-US" sz="2000" dirty="0" err="1">
                <a:latin typeface="Courier New" pitchFamily="49" charset="0"/>
              </a:rPr>
              <a:t>gcc</a:t>
            </a:r>
            <a:r>
              <a:rPr lang="en-US" sz="2000" dirty="0">
                <a:latin typeface="Calibri" pitchFamily="34" charset="0"/>
              </a:rPr>
              <a:t> or</a:t>
            </a:r>
            <a:r>
              <a:rPr lang="en-US" sz="2000" dirty="0">
                <a:latin typeface="Courier" pitchFamily="49" charset="0"/>
              </a:rPr>
              <a:t> </a:t>
            </a:r>
            <a:r>
              <a:rPr lang="en-US" sz="2000" dirty="0">
                <a:latin typeface="Courier New" pitchFamily="49" charset="0"/>
              </a:rPr>
              <a:t>ld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90" name="Rectangle 10"/>
          <p:cNvSpPr>
            <a:spLocks noChangeArrowheads="1"/>
          </p:cNvSpPr>
          <p:nvPr/>
        </p:nvSpPr>
        <p:spPr bwMode="auto">
          <a:xfrm>
            <a:off x="2373313" y="2579688"/>
            <a:ext cx="3263900" cy="397545"/>
          </a:xfrm>
          <a:prstGeom prst="rect">
            <a:avLst/>
          </a:prstGeom>
          <a:solidFill>
            <a:srgbClr val="F6F5B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C program (</a:t>
            </a:r>
            <a:r>
              <a:rPr lang="en-US" sz="2000" dirty="0">
                <a:latin typeface="Courier New" pitchFamily="49" charset="0"/>
              </a:rPr>
              <a:t>p1.c p2.c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91" name="Rectangle 11"/>
          <p:cNvSpPr>
            <a:spLocks noChangeArrowheads="1"/>
          </p:cNvSpPr>
          <p:nvPr/>
        </p:nvSpPr>
        <p:spPr bwMode="auto">
          <a:xfrm>
            <a:off x="2259013" y="3657600"/>
            <a:ext cx="3492500" cy="397545"/>
          </a:xfrm>
          <a:prstGeom prst="rect">
            <a:avLst/>
          </a:prstGeom>
          <a:solidFill>
            <a:srgbClr val="F6F5B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 err="1">
                <a:latin typeface="Calibri" pitchFamily="34" charset="0"/>
              </a:rPr>
              <a:t>Asm</a:t>
            </a:r>
            <a:r>
              <a:rPr lang="en-US" sz="2000" dirty="0">
                <a:latin typeface="Calibri" pitchFamily="34" charset="0"/>
              </a:rPr>
              <a:t> program (</a:t>
            </a:r>
            <a:r>
              <a:rPr lang="en-US" sz="2000" dirty="0">
                <a:latin typeface="Courier New" pitchFamily="49" charset="0"/>
              </a:rPr>
              <a:t>p1.s p2.s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92" name="Rectangle 12"/>
          <p:cNvSpPr>
            <a:spLocks noChangeArrowheads="1"/>
          </p:cNvSpPr>
          <p:nvPr/>
        </p:nvSpPr>
        <p:spPr bwMode="auto">
          <a:xfrm>
            <a:off x="2144713" y="4800600"/>
            <a:ext cx="3721100" cy="3975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Object program (</a:t>
            </a:r>
            <a:r>
              <a:rPr lang="en-US" sz="2000" dirty="0">
                <a:latin typeface="Courier New" pitchFamily="49" charset="0"/>
              </a:rPr>
              <a:t>p1.o p2.o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93" name="Rectangle 13"/>
          <p:cNvSpPr>
            <a:spLocks noChangeArrowheads="1"/>
          </p:cNvSpPr>
          <p:nvPr/>
        </p:nvSpPr>
        <p:spPr bwMode="auto">
          <a:xfrm>
            <a:off x="2131219" y="5943600"/>
            <a:ext cx="3748088" cy="397545"/>
          </a:xfrm>
          <a:prstGeom prst="rect">
            <a:avLst/>
          </a:prstGeom>
          <a:solidFill>
            <a:srgbClr val="FF99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Executable program (</a:t>
            </a:r>
            <a:r>
              <a:rPr lang="en-US" sz="2000" dirty="0">
                <a:latin typeface="Courier New" pitchFamily="49" charset="0"/>
              </a:rPr>
              <a:t>p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94" name="Line 14"/>
          <p:cNvSpPr>
            <a:spLocks noChangeShapeType="1"/>
          </p:cNvSpPr>
          <p:nvPr/>
        </p:nvSpPr>
        <p:spPr bwMode="auto">
          <a:xfrm>
            <a:off x="3989388" y="4055145"/>
            <a:ext cx="0" cy="72640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 lIns="90487" tIns="44450" rIns="90487" bIns="44450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48495" name="Line 15"/>
          <p:cNvSpPr>
            <a:spLocks noChangeShapeType="1"/>
          </p:cNvSpPr>
          <p:nvPr/>
        </p:nvSpPr>
        <p:spPr bwMode="auto">
          <a:xfrm>
            <a:off x="3989388" y="5198145"/>
            <a:ext cx="0" cy="72640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 lIns="90487" tIns="44450" rIns="90487" bIns="44450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48496" name="Rectangle 16"/>
          <p:cNvSpPr>
            <a:spLocks noChangeArrowheads="1"/>
          </p:cNvSpPr>
          <p:nvPr/>
        </p:nvSpPr>
        <p:spPr bwMode="auto">
          <a:xfrm>
            <a:off x="6553200" y="4800600"/>
            <a:ext cx="2286000" cy="3975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Static libraries (</a:t>
            </a:r>
            <a:r>
              <a:rPr lang="en-US" sz="2000" dirty="0">
                <a:latin typeface="Courier New" pitchFamily="49" charset="0"/>
              </a:rPr>
              <a:t>.a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97" name="Line 17"/>
          <p:cNvSpPr>
            <a:spLocks noChangeShapeType="1"/>
          </p:cNvSpPr>
          <p:nvPr/>
        </p:nvSpPr>
        <p:spPr bwMode="auto">
          <a:xfrm flipH="1">
            <a:off x="5879306" y="5183500"/>
            <a:ext cx="1893091" cy="760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 lIns="90487" tIns="44450" rIns="90487" bIns="44450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48498" name="Rectangle 18"/>
          <p:cNvSpPr>
            <a:spLocks noGrp="1" noChangeArrowheads="1"/>
          </p:cNvSpPr>
          <p:nvPr>
            <p:ph type="title"/>
          </p:nvPr>
        </p:nvSpPr>
        <p:spPr>
          <a:xfrm>
            <a:off x="381000" y="341312"/>
            <a:ext cx="6997700" cy="573088"/>
          </a:xfrm>
        </p:spPr>
        <p:txBody>
          <a:bodyPr/>
          <a:lstStyle/>
          <a:p>
            <a:r>
              <a:rPr lang="en-US"/>
              <a:t>Turning C into Object Code</a:t>
            </a:r>
          </a:p>
        </p:txBody>
      </p:sp>
      <p:sp>
        <p:nvSpPr>
          <p:cNvPr id="148499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290513" y="990600"/>
            <a:ext cx="8307387" cy="1463675"/>
          </a:xfrm>
        </p:spPr>
        <p:txBody>
          <a:bodyPr/>
          <a:lstStyle/>
          <a:p>
            <a:pPr marL="560388" lvl="1" indent="-222250" defTabSz="895350">
              <a:tabLst>
                <a:tab pos="2286000" algn="l"/>
                <a:tab pos="3543300" algn="l"/>
              </a:tabLst>
            </a:pPr>
            <a:r>
              <a:rPr lang="en-US" dirty="0"/>
              <a:t>Code in files 	</a:t>
            </a:r>
            <a:r>
              <a:rPr lang="en-US" b="1" dirty="0">
                <a:latin typeface="Courier New" pitchFamily="49" charset="0"/>
              </a:rPr>
              <a:t>p1.c p2.c</a:t>
            </a:r>
            <a:endParaRPr lang="en-US" b="1" dirty="0">
              <a:latin typeface="Courier" pitchFamily="49" charset="0"/>
            </a:endParaRPr>
          </a:p>
          <a:p>
            <a:pPr marL="560388" lvl="1" indent="-222250" defTabSz="895350">
              <a:tabLst>
                <a:tab pos="2286000" algn="l"/>
                <a:tab pos="3543300" algn="l"/>
              </a:tabLst>
            </a:pPr>
            <a:r>
              <a:rPr lang="en-US" dirty="0"/>
              <a:t>Compile with command: 	</a:t>
            </a:r>
            <a:r>
              <a:rPr lang="en-US" b="1" dirty="0" err="1">
                <a:latin typeface="Courier New" pitchFamily="49" charset="0"/>
              </a:rPr>
              <a:t>gcc</a:t>
            </a:r>
            <a:r>
              <a:rPr lang="en-US" b="1" dirty="0">
                <a:latin typeface="Courier New" pitchFamily="49" charset="0"/>
              </a:rPr>
              <a:t> -O p1.c p2.c -o p</a:t>
            </a:r>
            <a:endParaRPr lang="en-US" b="1" dirty="0">
              <a:latin typeface="Courier" pitchFamily="49" charset="0"/>
            </a:endParaRPr>
          </a:p>
          <a:p>
            <a:pPr marL="839788" lvl="2" indent="-165100" defTabSz="895350">
              <a:tabLst>
                <a:tab pos="2286000" algn="l"/>
                <a:tab pos="3543300" algn="l"/>
              </a:tabLst>
            </a:pPr>
            <a:r>
              <a:rPr lang="en-US" dirty="0"/>
              <a:t>Use optimizations (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-O</a:t>
            </a:r>
            <a:r>
              <a:rPr lang="en-US" dirty="0"/>
              <a:t>)</a:t>
            </a:r>
          </a:p>
          <a:p>
            <a:pPr marL="839788" lvl="2" indent="-165100" defTabSz="895350">
              <a:tabLst>
                <a:tab pos="2286000" algn="l"/>
                <a:tab pos="3543300" algn="l"/>
              </a:tabLst>
            </a:pPr>
            <a:r>
              <a:rPr lang="en-US" dirty="0"/>
              <a:t>Put resulting binary in file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p</a:t>
            </a:r>
            <a:endParaRPr lang="en-US" b="1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34975"/>
            <a:ext cx="6845300" cy="555625"/>
          </a:xfrm>
          <a:noFill/>
          <a:ln/>
          <a:effectLst/>
        </p:spPr>
        <p:txBody>
          <a:bodyPr/>
          <a:lstStyle/>
          <a:p>
            <a:r>
              <a:rPr lang="en-US"/>
              <a:t>Compiling Into Assembly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1622425" cy="363538"/>
          </a:xfrm>
          <a:noFill/>
          <a:ln/>
        </p:spPr>
        <p:txBody>
          <a:bodyPr lIns="90487" tIns="44450" rIns="90487" bIns="44450"/>
          <a:lstStyle/>
          <a:p>
            <a:pPr>
              <a:buNone/>
            </a:pPr>
            <a:r>
              <a:rPr lang="en-US" dirty="0"/>
              <a:t>C Code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149508" name="Rectangle 4"/>
          <p:cNvSpPr>
            <a:spLocks noChangeArrowheads="1"/>
          </p:cNvSpPr>
          <p:nvPr/>
        </p:nvSpPr>
        <p:spPr bwMode="auto">
          <a:xfrm>
            <a:off x="304800" y="1600200"/>
            <a:ext cx="3883025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int sum(int x, int y)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int t = x+y;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return t;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149509" name="Rectangle 5"/>
          <p:cNvSpPr>
            <a:spLocks noChangeArrowheads="1"/>
          </p:cNvSpPr>
          <p:nvPr/>
        </p:nvSpPr>
        <p:spPr bwMode="auto">
          <a:xfrm>
            <a:off x="4419600" y="1111250"/>
            <a:ext cx="41148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Generated IA32 Assembly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49510" name="Rectangle 6"/>
          <p:cNvSpPr>
            <a:spLocks noChangeArrowheads="1"/>
          </p:cNvSpPr>
          <p:nvPr/>
        </p:nvSpPr>
        <p:spPr bwMode="auto">
          <a:xfrm>
            <a:off x="4495800" y="1592263"/>
            <a:ext cx="4195763" cy="230575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sum: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pushl %ebp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movl %esp,%ebp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movl 12(%ebp),%eax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addl 8(%ebp),%eax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movl %ebp,%esp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popl %ebp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	ret</a:t>
            </a:r>
          </a:p>
        </p:txBody>
      </p:sp>
      <p:sp>
        <p:nvSpPr>
          <p:cNvPr id="149511" name="Rectangle 7"/>
          <p:cNvSpPr>
            <a:spLocks noChangeArrowheads="1"/>
          </p:cNvSpPr>
          <p:nvPr/>
        </p:nvSpPr>
        <p:spPr bwMode="auto">
          <a:xfrm>
            <a:off x="457200" y="4038600"/>
            <a:ext cx="4943886" cy="156709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Obtain with command</a:t>
            </a:r>
          </a:p>
          <a:p>
            <a:pPr lvl="1" algn="l">
              <a:lnSpc>
                <a:spcPct val="100000"/>
              </a:lnSpc>
              <a:spcBef>
                <a:spcPct val="50000"/>
              </a:spcBef>
            </a:pPr>
            <a:r>
              <a:rPr lang="en-US" dirty="0" err="1">
                <a:latin typeface="Courier New" pitchFamily="49" charset="0"/>
              </a:rPr>
              <a:t>gcc</a:t>
            </a:r>
            <a:r>
              <a:rPr lang="en-US" dirty="0">
                <a:latin typeface="Courier New" pitchFamily="49" charset="0"/>
              </a:rPr>
              <a:t> -O -S </a:t>
            </a:r>
            <a:r>
              <a:rPr lang="en-US" dirty="0" err="1">
                <a:latin typeface="Courier New" pitchFamily="49" charset="0"/>
              </a:rPr>
              <a:t>code.c</a:t>
            </a: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Produces file </a:t>
            </a:r>
            <a:r>
              <a:rPr lang="en-US" dirty="0" err="1">
                <a:latin typeface="Courier New" pitchFamily="49" charset="0"/>
              </a:rPr>
              <a:t>code.s</a:t>
            </a:r>
            <a:endParaRPr lang="en-US" dirty="0">
              <a:latin typeface="Courier New" pitchFamily="49" charset="0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772209" y="2989728"/>
            <a:ext cx="3762375" cy="2687639"/>
            <a:chOff x="2976" y="1872"/>
            <a:chExt cx="2370" cy="1693"/>
          </a:xfrm>
        </p:grpSpPr>
        <p:sp>
          <p:nvSpPr>
            <p:cNvPr id="149512" name="AutoShape 8"/>
            <p:cNvSpPr>
              <a:spLocks/>
            </p:cNvSpPr>
            <p:nvPr/>
          </p:nvSpPr>
          <p:spPr bwMode="auto">
            <a:xfrm>
              <a:off x="2976" y="1872"/>
              <a:ext cx="192" cy="421"/>
            </a:xfrm>
            <a:prstGeom prst="leftBrace">
              <a:avLst>
                <a:gd name="adj1" fmla="val 16667"/>
                <a:gd name="adj2" fmla="val 50000"/>
              </a:avLst>
            </a:prstGeom>
            <a:noFill/>
            <a:ln w="19050">
              <a:solidFill>
                <a:schemeClr val="accent2">
                  <a:lumMod val="75000"/>
                </a:schemeClr>
              </a:solidFill>
              <a:round/>
              <a:headEnd/>
              <a:tailEnd type="none" w="sm" len="sm"/>
            </a:ln>
            <a:effectLst/>
          </p:spPr>
          <p:txBody>
            <a:bodyPr wrap="square" lIns="45720" rIns="45720"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49513" name="Line 9"/>
            <p:cNvSpPr>
              <a:spLocks noChangeShapeType="1"/>
            </p:cNvSpPr>
            <p:nvPr/>
          </p:nvSpPr>
          <p:spPr bwMode="auto">
            <a:xfrm>
              <a:off x="2976" y="2098"/>
              <a:ext cx="85" cy="945"/>
            </a:xfrm>
            <a:prstGeom prst="line">
              <a:avLst/>
            </a:prstGeom>
            <a:noFill/>
            <a:ln w="19050">
              <a:solidFill>
                <a:schemeClr val="accent2">
                  <a:lumMod val="75000"/>
                </a:schemeClr>
              </a:solidFill>
              <a:round/>
              <a:headEnd/>
              <a:tailEnd type="none" w="sm" len="sm"/>
            </a:ln>
            <a:effectLst/>
          </p:spPr>
          <p:txBody>
            <a:bodyPr wrap="square" lIns="45720" rIns="45720"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49514" name="Text Box 10"/>
            <p:cNvSpPr txBox="1">
              <a:spLocks noChangeArrowheads="1"/>
            </p:cNvSpPr>
            <p:nvPr/>
          </p:nvSpPr>
          <p:spPr bwMode="auto">
            <a:xfrm>
              <a:off x="3061" y="3042"/>
              <a:ext cx="2285" cy="52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>
              <a:spAutoFit/>
            </a:bodyPr>
            <a:lstStyle/>
            <a:p>
              <a:pPr algn="l"/>
              <a:r>
                <a:rPr lang="en-US" dirty="0">
                  <a:latin typeface="Calibri" pitchFamily="34" charset="0"/>
                </a:rPr>
                <a:t>Some compilers use single instruction “</a:t>
              </a:r>
              <a:r>
                <a:rPr lang="en-US" dirty="0">
                  <a:latin typeface="Courier New" pitchFamily="49" charset="0"/>
                  <a:cs typeface="Courier New" pitchFamily="49" charset="0"/>
                </a:rPr>
                <a:t>leave</a:t>
              </a:r>
              <a:r>
                <a:rPr lang="en-US" dirty="0">
                  <a:latin typeface="Calibri" pitchFamily="34" charset="0"/>
                </a:rPr>
                <a:t>”</a:t>
              </a:r>
            </a:p>
          </p:txBody>
        </p:sp>
      </p:grp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8382000" cy="573088"/>
          </a:xfrm>
        </p:spPr>
        <p:txBody>
          <a:bodyPr/>
          <a:lstStyle/>
          <a:p>
            <a:r>
              <a:rPr lang="en-US" dirty="0" smtClean="0"/>
              <a:t>Three Kinds of Instructions</a:t>
            </a:r>
            <a:endParaRPr lang="en-US" dirty="0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327150"/>
            <a:ext cx="8548687" cy="4921250"/>
          </a:xfrm>
        </p:spPr>
        <p:txBody>
          <a:bodyPr/>
          <a:lstStyle/>
          <a:p>
            <a:r>
              <a:rPr lang="en-US" dirty="0" smtClean="0"/>
              <a:t>Perform </a:t>
            </a:r>
            <a:r>
              <a:rPr lang="en-US" dirty="0"/>
              <a:t>arithmetic function on register or memory data</a:t>
            </a:r>
          </a:p>
          <a:p>
            <a:endParaRPr lang="en-US" dirty="0" smtClean="0"/>
          </a:p>
          <a:p>
            <a:r>
              <a:rPr lang="en-US" dirty="0" smtClean="0"/>
              <a:t>Transfer </a:t>
            </a:r>
            <a:r>
              <a:rPr lang="en-US" dirty="0"/>
              <a:t>data between memory and register</a:t>
            </a:r>
          </a:p>
          <a:p>
            <a:pPr lvl="1"/>
            <a:r>
              <a:rPr lang="en-US" dirty="0"/>
              <a:t>Load data from memory into register</a:t>
            </a:r>
          </a:p>
          <a:p>
            <a:pPr lvl="1"/>
            <a:r>
              <a:rPr lang="en-US" dirty="0"/>
              <a:t>Store register data into memory</a:t>
            </a:r>
          </a:p>
          <a:p>
            <a:endParaRPr lang="en-US" dirty="0" smtClean="0"/>
          </a:p>
          <a:p>
            <a:r>
              <a:rPr lang="en-US" dirty="0" smtClean="0"/>
              <a:t>Transfer </a:t>
            </a:r>
            <a:r>
              <a:rPr lang="en-US" dirty="0" smtClean="0"/>
              <a:t>control (control flow)</a:t>
            </a:r>
            <a:endParaRPr lang="en-US" dirty="0"/>
          </a:p>
          <a:p>
            <a:pPr lvl="1"/>
            <a:r>
              <a:rPr lang="en-US" dirty="0"/>
              <a:t>Unconditional jumps to/from procedures</a:t>
            </a:r>
          </a:p>
          <a:p>
            <a:pPr lvl="1"/>
            <a:r>
              <a:rPr lang="en-US" dirty="0"/>
              <a:t>Conditional branches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8382000" cy="573088"/>
          </a:xfrm>
        </p:spPr>
        <p:txBody>
          <a:bodyPr/>
          <a:lstStyle/>
          <a:p>
            <a:r>
              <a:rPr lang="en-US" dirty="0"/>
              <a:t>Assembly </a:t>
            </a:r>
            <a:r>
              <a:rPr lang="en-US" dirty="0" smtClean="0"/>
              <a:t>Characteristics: Data Types</a:t>
            </a:r>
            <a:endParaRPr lang="en-US" dirty="0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50950"/>
            <a:ext cx="8548687" cy="5530850"/>
          </a:xfrm>
        </p:spPr>
        <p:txBody>
          <a:bodyPr/>
          <a:lstStyle/>
          <a:p>
            <a:r>
              <a:rPr lang="en-US" dirty="0" smtClean="0"/>
              <a:t>“</a:t>
            </a:r>
            <a:r>
              <a:rPr lang="en-US" dirty="0"/>
              <a:t>Integer” data of 1, 2, or 4 bytes</a:t>
            </a:r>
          </a:p>
          <a:p>
            <a:pPr lvl="1"/>
            <a:r>
              <a:rPr lang="en-US" dirty="0"/>
              <a:t>Data values</a:t>
            </a:r>
          </a:p>
          <a:p>
            <a:pPr lvl="1"/>
            <a:r>
              <a:rPr lang="en-US" dirty="0"/>
              <a:t>Addresses (</a:t>
            </a:r>
            <a:r>
              <a:rPr lang="en-US" dirty="0" err="1"/>
              <a:t>untyped</a:t>
            </a:r>
            <a:r>
              <a:rPr lang="en-US" dirty="0"/>
              <a:t> pointers)</a:t>
            </a:r>
          </a:p>
          <a:p>
            <a:endParaRPr lang="en-US" dirty="0" smtClean="0"/>
          </a:p>
          <a:p>
            <a:r>
              <a:rPr lang="en-US" dirty="0" smtClean="0"/>
              <a:t>Floating </a:t>
            </a:r>
            <a:r>
              <a:rPr lang="en-US" dirty="0"/>
              <a:t>point data of 4, 8, or 10 bytes</a:t>
            </a:r>
          </a:p>
          <a:p>
            <a:endParaRPr lang="en-US" dirty="0" smtClean="0"/>
          </a:p>
          <a:p>
            <a:r>
              <a:rPr lang="en-US" dirty="0" smtClean="0"/>
              <a:t>No </a:t>
            </a:r>
            <a:r>
              <a:rPr lang="en-US" dirty="0"/>
              <a:t>aggregate types such as arrays or structures</a:t>
            </a:r>
          </a:p>
          <a:p>
            <a:pPr lvl="1"/>
            <a:r>
              <a:rPr lang="en-US" dirty="0"/>
              <a:t>Just contiguously allocated bytes in </a:t>
            </a:r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ChangeArrowheads="1"/>
          </p:cNvSpPr>
          <p:nvPr/>
        </p:nvSpPr>
        <p:spPr bwMode="auto">
          <a:xfrm>
            <a:off x="342900" y="914400"/>
            <a:ext cx="25146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Code for </a:t>
            </a:r>
            <a:r>
              <a:rPr lang="en-US" sz="2400" dirty="0">
                <a:latin typeface="Courier New" pitchFamily="49" charset="0"/>
              </a:rPr>
              <a:t>sum</a:t>
            </a: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51555" name="Rectangle 3"/>
          <p:cNvSpPr>
            <a:spLocks noChangeArrowheads="1"/>
          </p:cNvSpPr>
          <p:nvPr/>
        </p:nvSpPr>
        <p:spPr bwMode="auto">
          <a:xfrm>
            <a:off x="344488" y="1447800"/>
            <a:ext cx="2511425" cy="3933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0x401040 &lt;sum&gt;:	0x55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0x89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0xe5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0x8b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0x45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0x0c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0x03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0x45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0x08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0x89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0xec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0x5d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0xc3</a:t>
            </a:r>
          </a:p>
        </p:txBody>
      </p:sp>
      <p:sp>
        <p:nvSpPr>
          <p:cNvPr id="15155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5524500" cy="573088"/>
          </a:xfrm>
        </p:spPr>
        <p:txBody>
          <a:bodyPr/>
          <a:lstStyle/>
          <a:p>
            <a:r>
              <a:rPr lang="en-US"/>
              <a:t>Object Code</a:t>
            </a:r>
          </a:p>
        </p:txBody>
      </p:sp>
      <p:sp>
        <p:nvSpPr>
          <p:cNvPr id="15155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505200" y="1143000"/>
            <a:ext cx="5486400" cy="5486400"/>
          </a:xfrm>
        </p:spPr>
        <p:txBody>
          <a:bodyPr/>
          <a:lstStyle/>
          <a:p>
            <a:r>
              <a:rPr lang="en-US" dirty="0"/>
              <a:t>Assembler</a:t>
            </a:r>
          </a:p>
          <a:p>
            <a:pPr lvl="1"/>
            <a:r>
              <a:rPr lang="en-US" dirty="0"/>
              <a:t>Translates </a:t>
            </a:r>
            <a:r>
              <a:rPr lang="en-US" dirty="0">
                <a:latin typeface="Courier New" pitchFamily="49" charset="0"/>
              </a:rPr>
              <a:t>.s</a:t>
            </a:r>
            <a:r>
              <a:rPr lang="en-US" dirty="0"/>
              <a:t> into </a:t>
            </a:r>
            <a:r>
              <a:rPr lang="en-US" dirty="0">
                <a:latin typeface="Courier New" pitchFamily="49" charset="0"/>
              </a:rPr>
              <a:t>.o</a:t>
            </a:r>
          </a:p>
          <a:p>
            <a:pPr lvl="1"/>
            <a:r>
              <a:rPr lang="en-US" dirty="0"/>
              <a:t>Binary encoding of each instruction</a:t>
            </a:r>
          </a:p>
          <a:p>
            <a:pPr lvl="1"/>
            <a:r>
              <a:rPr lang="en-US" dirty="0"/>
              <a:t>Nearly-complete image of executable code</a:t>
            </a:r>
          </a:p>
          <a:p>
            <a:pPr lvl="1"/>
            <a:r>
              <a:rPr lang="en-US" dirty="0"/>
              <a:t>Missing linkages between code in different files</a:t>
            </a:r>
          </a:p>
          <a:p>
            <a:r>
              <a:rPr lang="en-US" dirty="0"/>
              <a:t>Linker</a:t>
            </a:r>
          </a:p>
          <a:p>
            <a:pPr lvl="1"/>
            <a:r>
              <a:rPr lang="en-US" dirty="0"/>
              <a:t>Resolves references between files</a:t>
            </a:r>
          </a:p>
          <a:p>
            <a:pPr lvl="1"/>
            <a:r>
              <a:rPr lang="en-US" dirty="0"/>
              <a:t>Combines with static run-time libraries</a:t>
            </a:r>
          </a:p>
          <a:p>
            <a:pPr lvl="2"/>
            <a:r>
              <a:rPr lang="en-US" dirty="0"/>
              <a:t>E.g., code for </a:t>
            </a:r>
            <a:r>
              <a:rPr lang="en-US" dirty="0" err="1">
                <a:solidFill>
                  <a:schemeClr val="tx1"/>
                </a:solidFill>
                <a:latin typeface="Courier New" pitchFamily="49" charset="0"/>
              </a:rPr>
              <a:t>malloc</a:t>
            </a:r>
            <a:r>
              <a:rPr lang="en-US" dirty="0"/>
              <a:t>, </a:t>
            </a:r>
            <a:r>
              <a:rPr lang="en-US" dirty="0" err="1">
                <a:solidFill>
                  <a:schemeClr val="tx1"/>
                </a:solidFill>
                <a:latin typeface="Courier New" pitchFamily="49" charset="0"/>
              </a:rPr>
              <a:t>printf</a:t>
            </a:r>
            <a:endParaRPr lang="en-US" dirty="0">
              <a:solidFill>
                <a:schemeClr val="tx1"/>
              </a:solidFill>
              <a:latin typeface="Courier New" pitchFamily="49" charset="0"/>
            </a:endParaRPr>
          </a:p>
          <a:p>
            <a:pPr lvl="1"/>
            <a:r>
              <a:rPr lang="en-US" dirty="0"/>
              <a:t>Some libraries are </a:t>
            </a:r>
            <a:r>
              <a:rPr lang="en-US" i="1" dirty="0"/>
              <a:t>dynamically linked</a:t>
            </a:r>
          </a:p>
          <a:p>
            <a:pPr lvl="2"/>
            <a:r>
              <a:rPr lang="en-US" dirty="0"/>
              <a:t>Linking occurs when program begins execution</a:t>
            </a:r>
          </a:p>
        </p:txBody>
      </p:sp>
      <p:sp>
        <p:nvSpPr>
          <p:cNvPr id="151558" name="Text Box 6"/>
          <p:cNvSpPr txBox="1">
            <a:spLocks noChangeArrowheads="1"/>
          </p:cNvSpPr>
          <p:nvPr/>
        </p:nvSpPr>
        <p:spPr bwMode="auto">
          <a:xfrm>
            <a:off x="1295400" y="4038600"/>
            <a:ext cx="2362200" cy="190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560388" lvl="1" indent="-222250" algn="l" defTabSz="895350">
              <a:spcBef>
                <a:spcPct val="30000"/>
              </a:spcBef>
              <a:buFontTx/>
              <a:buChar char="•"/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Total of 13 bytes</a:t>
            </a:r>
          </a:p>
          <a:p>
            <a:pPr marL="560388" lvl="1" indent="-222250" algn="l" defTabSz="895350">
              <a:spcBef>
                <a:spcPct val="30000"/>
              </a:spcBef>
              <a:buFontTx/>
              <a:buChar char="•"/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Each instruction 1, 2, or 3 bytes</a:t>
            </a:r>
          </a:p>
          <a:p>
            <a:pPr marL="560388" lvl="1" indent="-222250" algn="l" defTabSz="895350">
              <a:spcBef>
                <a:spcPct val="30000"/>
              </a:spcBef>
              <a:buFontTx/>
              <a:buChar char="•"/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Starts at address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0x401040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What should the HW/SW interface contain?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7945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264400" cy="573088"/>
          </a:xfrm>
        </p:spPr>
        <p:txBody>
          <a:bodyPr/>
          <a:lstStyle/>
          <a:p>
            <a:r>
              <a:rPr lang="en-US"/>
              <a:t>Machine Instruction Example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0" y="838200"/>
            <a:ext cx="4572000" cy="5486400"/>
          </a:xfrm>
        </p:spPr>
        <p:txBody>
          <a:bodyPr/>
          <a:lstStyle/>
          <a:p>
            <a:pPr marL="223838" indent="-223838" defTabSz="895350">
              <a:tabLst>
                <a:tab pos="1143000" algn="l"/>
                <a:tab pos="2514600" algn="l"/>
              </a:tabLst>
            </a:pPr>
            <a:r>
              <a:rPr lang="en-US" dirty="0"/>
              <a:t>C Code</a:t>
            </a:r>
          </a:p>
          <a:p>
            <a:pPr marL="560388" lvl="1" indent="-222250" defTabSz="895350">
              <a:tabLst>
                <a:tab pos="1143000" algn="l"/>
                <a:tab pos="2514600" algn="l"/>
              </a:tabLst>
            </a:pPr>
            <a:r>
              <a:rPr lang="en-US" dirty="0"/>
              <a:t>Add two signed integers</a:t>
            </a:r>
          </a:p>
          <a:p>
            <a:pPr marL="223838" indent="-223838" defTabSz="895350">
              <a:tabLst>
                <a:tab pos="1143000" algn="l"/>
                <a:tab pos="2514600" algn="l"/>
              </a:tabLst>
            </a:pPr>
            <a:r>
              <a:rPr lang="en-US" dirty="0"/>
              <a:t>Assembly</a:t>
            </a:r>
          </a:p>
          <a:p>
            <a:pPr marL="560388" lvl="1" indent="-222250" defTabSz="895350">
              <a:tabLst>
                <a:tab pos="1143000" algn="l"/>
                <a:tab pos="2514600" algn="l"/>
              </a:tabLst>
            </a:pPr>
            <a:r>
              <a:rPr lang="en-US" dirty="0"/>
              <a:t>Add 2 4-byte integers</a:t>
            </a:r>
          </a:p>
          <a:p>
            <a:pPr marL="839788" lvl="2" indent="-165100" defTabSz="895350">
              <a:tabLst>
                <a:tab pos="1143000" algn="l"/>
                <a:tab pos="2514600" algn="l"/>
              </a:tabLst>
            </a:pPr>
            <a:r>
              <a:rPr lang="en-US" dirty="0"/>
              <a:t>“Long” words in GCC parlance</a:t>
            </a:r>
          </a:p>
          <a:p>
            <a:pPr marL="839788" lvl="2" indent="-165100" defTabSz="895350">
              <a:tabLst>
                <a:tab pos="1143000" algn="l"/>
                <a:tab pos="2514600" algn="l"/>
              </a:tabLst>
            </a:pPr>
            <a:r>
              <a:rPr lang="en-US" dirty="0"/>
              <a:t>Same instruction whether signed or unsigned</a:t>
            </a:r>
          </a:p>
          <a:p>
            <a:pPr marL="560388" lvl="1" indent="-222250" defTabSz="895350">
              <a:tabLst>
                <a:tab pos="1143000" algn="l"/>
                <a:tab pos="2514600" algn="l"/>
              </a:tabLst>
            </a:pPr>
            <a:r>
              <a:rPr lang="en-US" dirty="0"/>
              <a:t>Operands:</a:t>
            </a:r>
          </a:p>
          <a:p>
            <a:pPr marL="839788" lvl="2" indent="-165100" defTabSz="895350">
              <a:buFont typeface="Wingdings" pitchFamily="2" charset="2"/>
              <a:buNone/>
              <a:tabLst>
                <a:tab pos="1143000" algn="l"/>
                <a:tab pos="2514600" algn="l"/>
              </a:tabLst>
            </a:pPr>
            <a:r>
              <a:rPr lang="en-US" b="1" dirty="0">
                <a:latin typeface="Courier New" pitchFamily="49" charset="0"/>
              </a:rPr>
              <a:t>x</a:t>
            </a:r>
            <a:r>
              <a:rPr lang="en-US" b="1" dirty="0"/>
              <a:t>:</a:t>
            </a:r>
            <a:r>
              <a:rPr lang="en-US" dirty="0"/>
              <a:t>	Register	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%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eax</a:t>
            </a:r>
            <a:endParaRPr lang="en-US" b="1" dirty="0">
              <a:solidFill>
                <a:schemeClr val="tx1"/>
              </a:solidFill>
              <a:latin typeface="Courier New" pitchFamily="49" charset="0"/>
            </a:endParaRPr>
          </a:p>
          <a:p>
            <a:pPr marL="839788" lvl="2" indent="-165100" defTabSz="895350">
              <a:buFont typeface="Wingdings" pitchFamily="2" charset="2"/>
              <a:buNone/>
              <a:tabLst>
                <a:tab pos="1143000" algn="l"/>
                <a:tab pos="2514600" algn="l"/>
              </a:tabLst>
            </a:pPr>
            <a:r>
              <a:rPr lang="en-US" b="1" dirty="0">
                <a:latin typeface="Courier New" pitchFamily="49" charset="0"/>
              </a:rPr>
              <a:t>y</a:t>
            </a:r>
            <a:r>
              <a:rPr lang="en-US" b="1" dirty="0"/>
              <a:t>:</a:t>
            </a:r>
            <a:r>
              <a:rPr lang="en-US" dirty="0"/>
              <a:t>	Memory	</a:t>
            </a:r>
            <a:r>
              <a:rPr lang="en-US" b="1" dirty="0"/>
              <a:t>M[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%ebp+8]</a:t>
            </a:r>
            <a:endParaRPr lang="en-US" b="1" dirty="0"/>
          </a:p>
          <a:p>
            <a:pPr marL="839788" lvl="2" indent="-165100" defTabSz="895350">
              <a:buFont typeface="Wingdings" pitchFamily="2" charset="2"/>
              <a:buNone/>
              <a:tabLst>
                <a:tab pos="1143000" algn="l"/>
                <a:tab pos="2514600" algn="l"/>
              </a:tabLst>
            </a:pPr>
            <a:r>
              <a:rPr lang="en-US" b="1" dirty="0">
                <a:latin typeface="Courier New" pitchFamily="49" charset="0"/>
              </a:rPr>
              <a:t>t</a:t>
            </a:r>
            <a:r>
              <a:rPr lang="en-US" b="1" dirty="0"/>
              <a:t>:</a:t>
            </a:r>
            <a:r>
              <a:rPr lang="en-US" dirty="0"/>
              <a:t>	Register	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%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eax</a:t>
            </a:r>
            <a:endParaRPr lang="en-US" b="1" dirty="0">
              <a:solidFill>
                <a:schemeClr val="tx1"/>
              </a:solidFill>
              <a:latin typeface="Courier New" pitchFamily="49" charset="0"/>
            </a:endParaRPr>
          </a:p>
          <a:p>
            <a:pPr marL="1120775" lvl="3" indent="-166688" defTabSz="895350">
              <a:tabLst>
                <a:tab pos="1143000" algn="l"/>
                <a:tab pos="2514600" algn="l"/>
              </a:tabLst>
            </a:pPr>
            <a:r>
              <a:rPr lang="en-US" dirty="0"/>
              <a:t>Return function value in </a:t>
            </a:r>
            <a:r>
              <a:rPr lang="en-US" b="1" dirty="0">
                <a:latin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</a:rPr>
              <a:t>eax</a:t>
            </a:r>
            <a:endParaRPr lang="en-US" b="1" dirty="0"/>
          </a:p>
          <a:p>
            <a:pPr marL="223838" indent="-223838" defTabSz="895350">
              <a:tabLst>
                <a:tab pos="1143000" algn="l"/>
                <a:tab pos="2514600" algn="l"/>
              </a:tabLst>
            </a:pPr>
            <a:r>
              <a:rPr lang="en-US" dirty="0"/>
              <a:t>Object Code</a:t>
            </a:r>
          </a:p>
          <a:p>
            <a:pPr marL="560388" lvl="1" indent="-222250" defTabSz="895350">
              <a:tabLst>
                <a:tab pos="1143000" algn="l"/>
                <a:tab pos="2514600" algn="l"/>
              </a:tabLst>
            </a:pPr>
            <a:r>
              <a:rPr lang="en-US" dirty="0"/>
              <a:t>3-byte instruction</a:t>
            </a:r>
          </a:p>
          <a:p>
            <a:pPr marL="560388" lvl="1" indent="-222250" defTabSz="895350">
              <a:tabLst>
                <a:tab pos="1143000" algn="l"/>
                <a:tab pos="2514600" algn="l"/>
              </a:tabLst>
            </a:pPr>
            <a:r>
              <a:rPr lang="en-US" dirty="0"/>
              <a:t>Stored at address </a:t>
            </a:r>
            <a:r>
              <a:rPr lang="en-US" b="1" dirty="0">
                <a:latin typeface="Courier New" pitchFamily="49" charset="0"/>
              </a:rPr>
              <a:t>0x401046</a:t>
            </a:r>
          </a:p>
        </p:txBody>
      </p:sp>
      <p:sp>
        <p:nvSpPr>
          <p:cNvPr id="152580" name="Rectangle 4"/>
          <p:cNvSpPr>
            <a:spLocks noChangeArrowheads="1"/>
          </p:cNvSpPr>
          <p:nvPr/>
        </p:nvSpPr>
        <p:spPr bwMode="auto">
          <a:xfrm>
            <a:off x="533400" y="1143000"/>
            <a:ext cx="3883025" cy="37623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int t = x+y;</a:t>
            </a:r>
          </a:p>
        </p:txBody>
      </p:sp>
      <p:sp>
        <p:nvSpPr>
          <p:cNvPr id="152581" name="Rectangle 5"/>
          <p:cNvSpPr>
            <a:spLocks noChangeArrowheads="1"/>
          </p:cNvSpPr>
          <p:nvPr/>
        </p:nvSpPr>
        <p:spPr bwMode="auto">
          <a:xfrm>
            <a:off x="533400" y="2286000"/>
            <a:ext cx="3886200" cy="37623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549400" algn="l"/>
              </a:tabLst>
            </a:pPr>
            <a:r>
              <a:rPr lang="en-US" sz="1800" dirty="0" err="1" smtClean="0">
                <a:latin typeface="Courier New" pitchFamily="49" charset="0"/>
              </a:rPr>
              <a:t>addl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8(%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52582" name="Rectangle 6"/>
          <p:cNvSpPr>
            <a:spLocks noChangeArrowheads="1"/>
          </p:cNvSpPr>
          <p:nvPr/>
        </p:nvSpPr>
        <p:spPr bwMode="auto">
          <a:xfrm>
            <a:off x="533400" y="5486400"/>
            <a:ext cx="3886200" cy="37623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292100" algn="l"/>
              </a:tabLst>
            </a:pPr>
            <a:r>
              <a:rPr lang="en-US" sz="1800">
                <a:latin typeface="Courier New" pitchFamily="49" charset="0"/>
              </a:rPr>
              <a:t>0x401046:	03 45 08</a:t>
            </a:r>
          </a:p>
        </p:txBody>
      </p:sp>
      <p:sp>
        <p:nvSpPr>
          <p:cNvPr id="152583" name="Text Box 7"/>
          <p:cNvSpPr txBox="1">
            <a:spLocks noChangeArrowheads="1"/>
          </p:cNvSpPr>
          <p:nvPr/>
        </p:nvSpPr>
        <p:spPr bwMode="auto">
          <a:xfrm>
            <a:off x="762000" y="2819400"/>
            <a:ext cx="3429000" cy="21698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1800" dirty="0">
                <a:latin typeface="Calibri" pitchFamily="34" charset="0"/>
              </a:rPr>
              <a:t>Similar to expression: </a:t>
            </a:r>
            <a:r>
              <a:rPr lang="en-US" sz="1800" dirty="0">
                <a:latin typeface="Courier New" pitchFamily="49" charset="0"/>
              </a:rPr>
              <a:t> 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800" dirty="0">
                <a:latin typeface="Courier New" pitchFamily="49" charset="0"/>
              </a:rPr>
              <a:t>	x += y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800" dirty="0" smtClean="0">
                <a:latin typeface="Calibri" pitchFamily="34" charset="0"/>
              </a:rPr>
              <a:t>More precisely:</a:t>
            </a:r>
            <a:endParaRPr lang="en-US" sz="1800" dirty="0">
              <a:latin typeface="Calibri" pitchFamily="34" charset="0"/>
            </a:endParaRP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 += 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[2]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ChangeArrowheads="1"/>
          </p:cNvSpPr>
          <p:nvPr/>
        </p:nvSpPr>
        <p:spPr bwMode="auto">
          <a:xfrm>
            <a:off x="901700" y="1035050"/>
            <a:ext cx="26035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Disassembled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53603" name="Rectangle 3"/>
          <p:cNvSpPr>
            <a:spLocks noChangeArrowheads="1"/>
          </p:cNvSpPr>
          <p:nvPr/>
        </p:nvSpPr>
        <p:spPr bwMode="auto">
          <a:xfrm>
            <a:off x="990600" y="1447800"/>
            <a:ext cx="6781800" cy="257333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00401040 &lt;_sum&gt;: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0:	55             	push   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1:	89 e5          	</a:t>
            </a:r>
            <a:r>
              <a:rPr lang="en-US" sz="1800" dirty="0" err="1">
                <a:latin typeface="Courier New" pitchFamily="49" charset="0"/>
              </a:rPr>
              <a:t>mov</a:t>
            </a:r>
            <a:r>
              <a:rPr lang="en-US" sz="1800" dirty="0">
                <a:latin typeface="Courier New" pitchFamily="49" charset="0"/>
              </a:rPr>
              <a:t>    %</a:t>
            </a:r>
            <a:r>
              <a:rPr lang="en-US" sz="1800" dirty="0" err="1">
                <a:latin typeface="Courier New" pitchFamily="49" charset="0"/>
              </a:rPr>
              <a:t>esp,%ebp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3:	8b 45 0c       	</a:t>
            </a:r>
            <a:r>
              <a:rPr lang="en-US" sz="1800" dirty="0" err="1">
                <a:latin typeface="Courier New" pitchFamily="49" charset="0"/>
              </a:rPr>
              <a:t>mov</a:t>
            </a:r>
            <a:r>
              <a:rPr lang="en-US" sz="1800" dirty="0">
                <a:latin typeface="Courier New" pitchFamily="49" charset="0"/>
              </a:rPr>
              <a:t>    0xc(%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6:	03 45 08       	add    0x8(%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9:	89 </a:t>
            </a:r>
            <a:r>
              <a:rPr lang="en-US" sz="1800" dirty="0" err="1">
                <a:latin typeface="Courier New" pitchFamily="49" charset="0"/>
              </a:rPr>
              <a:t>ec</a:t>
            </a:r>
            <a:r>
              <a:rPr lang="en-US" sz="1800" dirty="0">
                <a:latin typeface="Courier New" pitchFamily="49" charset="0"/>
              </a:rPr>
              <a:t>          	</a:t>
            </a:r>
            <a:r>
              <a:rPr lang="en-US" sz="1800" dirty="0" err="1">
                <a:latin typeface="Courier New" pitchFamily="49" charset="0"/>
              </a:rPr>
              <a:t>mov</a:t>
            </a:r>
            <a:r>
              <a:rPr lang="en-US" sz="1800" dirty="0">
                <a:latin typeface="Courier New" pitchFamily="49" charset="0"/>
              </a:rPr>
              <a:t>    %</a:t>
            </a:r>
            <a:r>
              <a:rPr lang="en-US" sz="1800" dirty="0" err="1">
                <a:latin typeface="Courier New" pitchFamily="49" charset="0"/>
              </a:rPr>
              <a:t>ebp,%esp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b:	5d             	pop    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c:	c3             	ret   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i="1" dirty="0">
                <a:latin typeface="Courier New" pitchFamily="49" charset="0"/>
              </a:rPr>
              <a:t>d:	8d 76 00       	lea    0x0(%</a:t>
            </a:r>
            <a:r>
              <a:rPr lang="en-US" sz="1800" i="1" dirty="0" err="1">
                <a:latin typeface="Courier New" pitchFamily="49" charset="0"/>
              </a:rPr>
              <a:t>esi</a:t>
            </a:r>
            <a:r>
              <a:rPr lang="en-US" sz="1800" i="1" dirty="0">
                <a:latin typeface="Courier New" pitchFamily="49" charset="0"/>
              </a:rPr>
              <a:t>),%</a:t>
            </a:r>
            <a:r>
              <a:rPr lang="en-US" sz="1800" i="1" dirty="0" err="1">
                <a:latin typeface="Courier New" pitchFamily="49" charset="0"/>
              </a:rPr>
              <a:t>esi</a:t>
            </a:r>
            <a:endParaRPr lang="en-US" sz="1800" i="1" dirty="0">
              <a:latin typeface="Courier New" pitchFamily="49" charset="0"/>
            </a:endParaRPr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6819900" cy="573088"/>
          </a:xfrm>
        </p:spPr>
        <p:txBody>
          <a:bodyPr/>
          <a:lstStyle/>
          <a:p>
            <a:r>
              <a:rPr lang="en-US"/>
              <a:t>Disassembling Object Code</a:t>
            </a:r>
          </a:p>
        </p:txBody>
      </p:sp>
      <p:sp>
        <p:nvSpPr>
          <p:cNvPr id="1536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4114800"/>
            <a:ext cx="8140700" cy="2249488"/>
          </a:xfrm>
        </p:spPr>
        <p:txBody>
          <a:bodyPr/>
          <a:lstStyle/>
          <a:p>
            <a:r>
              <a:rPr lang="en-US" dirty="0" err="1"/>
              <a:t>Disassembler</a:t>
            </a:r>
            <a:endParaRPr lang="en-US" dirty="0"/>
          </a:p>
          <a:p>
            <a:pPr lvl="1"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</a:rPr>
              <a:t>objdump</a:t>
            </a:r>
            <a:r>
              <a:rPr lang="en-US" b="1" dirty="0">
                <a:latin typeface="Courier New" pitchFamily="49" charset="0"/>
              </a:rPr>
              <a:t> -d p</a:t>
            </a:r>
          </a:p>
          <a:p>
            <a:pPr lvl="1"/>
            <a:r>
              <a:rPr lang="en-US" dirty="0"/>
              <a:t>Useful tool for examining object code</a:t>
            </a:r>
          </a:p>
          <a:p>
            <a:pPr lvl="1"/>
            <a:r>
              <a:rPr lang="en-US" dirty="0"/>
              <a:t>Analyzes bit pattern of series of instructions</a:t>
            </a:r>
          </a:p>
          <a:p>
            <a:pPr lvl="1"/>
            <a:r>
              <a:rPr lang="en-US" dirty="0"/>
              <a:t>Produces approximate rendition of assembly code</a:t>
            </a:r>
          </a:p>
          <a:p>
            <a:pPr lvl="1"/>
            <a:r>
              <a:rPr lang="en-US" dirty="0"/>
              <a:t>Can be run on either </a:t>
            </a:r>
            <a:r>
              <a:rPr lang="en-US" dirty="0" err="1">
                <a:latin typeface="Courier New" pitchFamily="49" charset="0"/>
              </a:rPr>
              <a:t>a.out</a:t>
            </a:r>
            <a:r>
              <a:rPr lang="en-US" dirty="0"/>
              <a:t> (complete executable) or </a:t>
            </a:r>
            <a:r>
              <a:rPr lang="en-US" dirty="0">
                <a:latin typeface="Courier New" pitchFamily="49" charset="0"/>
              </a:rPr>
              <a:t>.o</a:t>
            </a:r>
            <a:r>
              <a:rPr lang="en-US" dirty="0"/>
              <a:t> file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ChangeArrowheads="1"/>
          </p:cNvSpPr>
          <p:nvPr/>
        </p:nvSpPr>
        <p:spPr bwMode="auto">
          <a:xfrm>
            <a:off x="4191000" y="914400"/>
            <a:ext cx="26035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Disassembled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54627" name="Rectangle 3"/>
          <p:cNvSpPr>
            <a:spLocks noChangeArrowheads="1"/>
          </p:cNvSpPr>
          <p:nvPr/>
        </p:nvSpPr>
        <p:spPr bwMode="auto">
          <a:xfrm>
            <a:off x="2438400" y="1447800"/>
            <a:ext cx="6019800" cy="22987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0x401040 &lt;sum&gt;:	push   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0x401041 &lt;sum+1&gt;:	</a:t>
            </a:r>
            <a:r>
              <a:rPr lang="en-US" sz="1800" dirty="0" err="1">
                <a:latin typeface="Courier New" pitchFamily="49" charset="0"/>
              </a:rPr>
              <a:t>mov</a:t>
            </a:r>
            <a:r>
              <a:rPr lang="en-US" sz="1800" dirty="0">
                <a:latin typeface="Courier New" pitchFamily="49" charset="0"/>
              </a:rPr>
              <a:t>    %</a:t>
            </a:r>
            <a:r>
              <a:rPr lang="en-US" sz="1800" dirty="0" err="1">
                <a:latin typeface="Courier New" pitchFamily="49" charset="0"/>
              </a:rPr>
              <a:t>esp,%ebp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0x401043 &lt;sum+3&gt;:	</a:t>
            </a:r>
            <a:r>
              <a:rPr lang="en-US" sz="1800" dirty="0" err="1">
                <a:latin typeface="Courier New" pitchFamily="49" charset="0"/>
              </a:rPr>
              <a:t>mov</a:t>
            </a:r>
            <a:r>
              <a:rPr lang="en-US" sz="1800" dirty="0">
                <a:latin typeface="Courier New" pitchFamily="49" charset="0"/>
              </a:rPr>
              <a:t>    0xc(%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0x401046 &lt;sum+6&gt;:	add    0x8(%</a:t>
            </a:r>
            <a:r>
              <a:rPr lang="en-US" sz="1800" dirty="0" err="1">
                <a:latin typeface="Courier New" pitchFamily="49" charset="0"/>
              </a:rPr>
              <a:t>ebp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0x401049 &lt;sum+9&gt;:	</a:t>
            </a:r>
            <a:r>
              <a:rPr lang="en-US" sz="1800" dirty="0" err="1">
                <a:latin typeface="Courier New" pitchFamily="49" charset="0"/>
              </a:rPr>
              <a:t>mov</a:t>
            </a:r>
            <a:r>
              <a:rPr lang="en-US" sz="1800" dirty="0">
                <a:latin typeface="Courier New" pitchFamily="49" charset="0"/>
              </a:rPr>
              <a:t>    %</a:t>
            </a:r>
            <a:r>
              <a:rPr lang="en-US" sz="1800" dirty="0" err="1">
                <a:latin typeface="Courier New" pitchFamily="49" charset="0"/>
              </a:rPr>
              <a:t>ebp,%esp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0x40104b &lt;sum+11&gt;:	pop    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0x40104c &lt;sum+12&gt;:	ret   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i="1" dirty="0">
                <a:latin typeface="Courier New" pitchFamily="49" charset="0"/>
              </a:rPr>
              <a:t>0x40104d &lt;sum+13&gt;:	lea    0x0(%</a:t>
            </a:r>
            <a:r>
              <a:rPr lang="en-US" sz="1800" i="1" dirty="0" err="1">
                <a:latin typeface="Courier New" pitchFamily="49" charset="0"/>
              </a:rPr>
              <a:t>esi</a:t>
            </a:r>
            <a:r>
              <a:rPr lang="en-US" sz="1800" i="1" dirty="0">
                <a:latin typeface="Courier New" pitchFamily="49" charset="0"/>
              </a:rPr>
              <a:t>),%</a:t>
            </a:r>
            <a:r>
              <a:rPr lang="en-US" sz="1800" i="1" dirty="0" err="1">
                <a:latin typeface="Courier New" pitchFamily="49" charset="0"/>
              </a:rPr>
              <a:t>esi</a:t>
            </a:r>
            <a:endParaRPr lang="en-US" sz="1800" i="1" dirty="0">
              <a:latin typeface="Courier New" pitchFamily="49" charset="0"/>
            </a:endParaRPr>
          </a:p>
        </p:txBody>
      </p:sp>
      <p:sp>
        <p:nvSpPr>
          <p:cNvPr id="154628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417512"/>
            <a:ext cx="6248400" cy="573088"/>
          </a:xfrm>
        </p:spPr>
        <p:txBody>
          <a:bodyPr/>
          <a:lstStyle/>
          <a:p>
            <a:r>
              <a:rPr lang="en-US"/>
              <a:t>Alternate Disassembly</a:t>
            </a:r>
          </a:p>
        </p:txBody>
      </p:sp>
      <p:sp>
        <p:nvSpPr>
          <p:cNvPr id="15462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97113" y="4195763"/>
            <a:ext cx="6300787" cy="2249487"/>
          </a:xfrm>
        </p:spPr>
        <p:txBody>
          <a:bodyPr/>
          <a:lstStyle/>
          <a:p>
            <a:r>
              <a:rPr lang="en-US" dirty="0"/>
              <a:t>Within </a:t>
            </a:r>
            <a:r>
              <a:rPr lang="en-US" dirty="0" err="1"/>
              <a:t>gdb</a:t>
            </a:r>
            <a:r>
              <a:rPr lang="en-US" dirty="0"/>
              <a:t> Debugger</a:t>
            </a:r>
          </a:p>
          <a:p>
            <a:pPr lvl="1"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</a:rPr>
              <a:t>gdb</a:t>
            </a:r>
            <a:r>
              <a:rPr lang="en-US" b="1" dirty="0">
                <a:latin typeface="Courier New" pitchFamily="49" charset="0"/>
              </a:rPr>
              <a:t> p</a:t>
            </a:r>
          </a:p>
          <a:p>
            <a:pPr lvl="1"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disassemble sum</a:t>
            </a:r>
          </a:p>
          <a:p>
            <a:pPr lvl="1"/>
            <a:r>
              <a:rPr lang="en-US" dirty="0"/>
              <a:t>Disassemble procedure</a:t>
            </a:r>
          </a:p>
          <a:p>
            <a:pPr lvl="1"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x/13b sum</a:t>
            </a:r>
          </a:p>
          <a:p>
            <a:pPr lvl="1"/>
            <a:r>
              <a:rPr lang="en-US" dirty="0"/>
              <a:t>Examine the 13 bytes starting at </a:t>
            </a:r>
            <a:r>
              <a:rPr lang="en-US" dirty="0">
                <a:latin typeface="Courier New" pitchFamily="49" charset="0"/>
              </a:rPr>
              <a:t>sum</a:t>
            </a:r>
          </a:p>
          <a:p>
            <a:pPr lvl="1"/>
            <a:endParaRPr lang="en-US" dirty="0"/>
          </a:p>
        </p:txBody>
      </p:sp>
      <p:sp>
        <p:nvSpPr>
          <p:cNvPr id="154630" name="Rectangle 6"/>
          <p:cNvSpPr>
            <a:spLocks noChangeArrowheads="1"/>
          </p:cNvSpPr>
          <p:nvPr/>
        </p:nvSpPr>
        <p:spPr bwMode="auto">
          <a:xfrm>
            <a:off x="685800" y="1066800"/>
            <a:ext cx="13081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Object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54631" name="Rectangle 7"/>
          <p:cNvSpPr>
            <a:spLocks noChangeArrowheads="1"/>
          </p:cNvSpPr>
          <p:nvPr/>
        </p:nvSpPr>
        <p:spPr bwMode="auto">
          <a:xfrm>
            <a:off x="609600" y="1524000"/>
            <a:ext cx="1524000" cy="39465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0x401040: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0x55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0x89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0xe5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0x8b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0x45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0x0c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0x03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0x45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0x08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0x89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0xec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0x5d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	0xc3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69912"/>
            <a:ext cx="7150100" cy="573088"/>
          </a:xfrm>
        </p:spPr>
        <p:txBody>
          <a:bodyPr/>
          <a:lstStyle/>
          <a:p>
            <a:r>
              <a:rPr lang="en-US"/>
              <a:t>What Can be Disassembled?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551488"/>
            <a:ext cx="8624887" cy="1306512"/>
          </a:xfrm>
        </p:spPr>
        <p:txBody>
          <a:bodyPr/>
          <a:lstStyle/>
          <a:p>
            <a:r>
              <a:rPr lang="en-US" dirty="0"/>
              <a:t>Anything that can be interpreted as executable code</a:t>
            </a:r>
          </a:p>
          <a:p>
            <a:r>
              <a:rPr lang="en-US" dirty="0" err="1"/>
              <a:t>Disassembler</a:t>
            </a:r>
            <a:r>
              <a:rPr lang="en-US" dirty="0"/>
              <a:t> examines bytes and reconstructs assembly source</a:t>
            </a:r>
          </a:p>
        </p:txBody>
      </p:sp>
      <p:sp>
        <p:nvSpPr>
          <p:cNvPr id="155652" name="Rectangle 4"/>
          <p:cNvSpPr>
            <a:spLocks noChangeArrowheads="1"/>
          </p:cNvSpPr>
          <p:nvPr/>
        </p:nvSpPr>
        <p:spPr bwMode="auto">
          <a:xfrm>
            <a:off x="533400" y="1585912"/>
            <a:ext cx="8153400" cy="36718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% objdump -d WINWORD.EXE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endParaRPr lang="en-US" sz="180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WINWORD.EXE:     file format pei-i386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endParaRPr lang="en-US" sz="180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No symbols in "WINWORD.EXE".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Disassembly of section .text: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endParaRPr lang="en-US" sz="180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30001000 &lt;.text&gt;: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30001000:	55             	push   %ebp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30001001:	8b ec          	mov    %esp,%ebp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30001003:	6a ff          	push   $0xffffffff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30001005:	68 90 10 00 30 	push   $0x30001090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3000100a:	68 91 dc 4c 30 	push   $0x304cdc91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Integer Registers (IA32)</a:t>
            </a:r>
            <a:endParaRPr lang="en-US" dirty="0"/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1295400" y="1333501"/>
            <a:ext cx="5715000" cy="4533902"/>
            <a:chOff x="3984" y="1008"/>
            <a:chExt cx="1584" cy="2256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eax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 smtClean="0">
                  <a:latin typeface="Courier New" pitchFamily="49" charset="0"/>
                </a:rPr>
                <a:t>ecx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 smtClean="0">
                  <a:latin typeface="Courier New" pitchFamily="49" charset="0"/>
                </a:rPr>
                <a:t>edx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%ebx</a:t>
              </a: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%esi</a:t>
              </a: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%edi</a:t>
              </a: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%esp</a:t>
              </a: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%ebp</a:t>
              </a:r>
            </a:p>
          </p:txBody>
        </p:sp>
      </p:grpSp>
      <p:grpSp>
        <p:nvGrpSpPr>
          <p:cNvPr id="4" name="Group 21"/>
          <p:cNvGrpSpPr/>
          <p:nvPr/>
        </p:nvGrpSpPr>
        <p:grpSpPr>
          <a:xfrm>
            <a:off x="4184326" y="1404970"/>
            <a:ext cx="2819400" cy="343694"/>
            <a:chOff x="4495800" y="1404970"/>
            <a:chExt cx="2819400" cy="343694"/>
          </a:xfrm>
        </p:grpSpPr>
        <p:sp>
          <p:nvSpPr>
            <p:cNvPr id="13" name="Rectangle 12"/>
            <p:cNvSpPr/>
            <p:nvPr/>
          </p:nvSpPr>
          <p:spPr bwMode="auto">
            <a:xfrm>
              <a:off x="4495800" y="1404970"/>
              <a:ext cx="2819400" cy="3429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cxnSp>
          <p:nvCxnSpPr>
            <p:cNvPr id="19" name="Straight Connector 18"/>
            <p:cNvCxnSpPr>
              <a:stCxn id="13" idx="0"/>
              <a:endCxn id="13" idx="2"/>
            </p:cNvCxnSpPr>
            <p:nvPr/>
          </p:nvCxnSpPr>
          <p:spPr bwMode="auto">
            <a:xfrm rot="16200000" flipH="1">
              <a:off x="5734050" y="1576420"/>
              <a:ext cx="342900" cy="158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4" name="Group 22"/>
          <p:cNvGrpSpPr/>
          <p:nvPr/>
        </p:nvGrpSpPr>
        <p:grpSpPr>
          <a:xfrm>
            <a:off x="4184326" y="1989024"/>
            <a:ext cx="2819400" cy="343694"/>
            <a:chOff x="4495800" y="1404970"/>
            <a:chExt cx="2819400" cy="343694"/>
          </a:xfrm>
        </p:grpSpPr>
        <p:sp>
          <p:nvSpPr>
            <p:cNvPr id="24" name="Rectangle 23"/>
            <p:cNvSpPr/>
            <p:nvPr/>
          </p:nvSpPr>
          <p:spPr bwMode="auto">
            <a:xfrm>
              <a:off x="4495800" y="1404970"/>
              <a:ext cx="2819400" cy="3429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cxnSp>
          <p:nvCxnSpPr>
            <p:cNvPr id="25" name="Straight Connector 24"/>
            <p:cNvCxnSpPr>
              <a:stCxn id="24" idx="0"/>
              <a:endCxn id="24" idx="2"/>
            </p:cNvCxnSpPr>
            <p:nvPr/>
          </p:nvCxnSpPr>
          <p:spPr bwMode="auto">
            <a:xfrm rot="16200000" flipH="1">
              <a:off x="5734050" y="1576420"/>
              <a:ext cx="342900" cy="158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5" name="Group 25"/>
          <p:cNvGrpSpPr/>
          <p:nvPr/>
        </p:nvGrpSpPr>
        <p:grpSpPr>
          <a:xfrm>
            <a:off x="4184326" y="2558580"/>
            <a:ext cx="2819400" cy="343694"/>
            <a:chOff x="4495800" y="1404970"/>
            <a:chExt cx="2819400" cy="343694"/>
          </a:xfrm>
        </p:grpSpPr>
        <p:sp>
          <p:nvSpPr>
            <p:cNvPr id="27" name="Rectangle 26"/>
            <p:cNvSpPr/>
            <p:nvPr/>
          </p:nvSpPr>
          <p:spPr bwMode="auto">
            <a:xfrm>
              <a:off x="4495800" y="1404970"/>
              <a:ext cx="2819400" cy="3429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cxnSp>
          <p:nvCxnSpPr>
            <p:cNvPr id="28" name="Straight Connector 27"/>
            <p:cNvCxnSpPr>
              <a:stCxn id="27" idx="0"/>
              <a:endCxn id="27" idx="2"/>
            </p:cNvCxnSpPr>
            <p:nvPr/>
          </p:nvCxnSpPr>
          <p:spPr bwMode="auto">
            <a:xfrm rot="16200000" flipH="1">
              <a:off x="5734050" y="1576420"/>
              <a:ext cx="342900" cy="158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6" name="Group 28"/>
          <p:cNvGrpSpPr/>
          <p:nvPr/>
        </p:nvGrpSpPr>
        <p:grpSpPr>
          <a:xfrm>
            <a:off x="4184326" y="3141484"/>
            <a:ext cx="2819400" cy="343694"/>
            <a:chOff x="4495800" y="1404970"/>
            <a:chExt cx="2819400" cy="343694"/>
          </a:xfrm>
        </p:grpSpPr>
        <p:sp>
          <p:nvSpPr>
            <p:cNvPr id="30" name="Rectangle 29"/>
            <p:cNvSpPr/>
            <p:nvPr/>
          </p:nvSpPr>
          <p:spPr bwMode="auto">
            <a:xfrm>
              <a:off x="4495800" y="1404970"/>
              <a:ext cx="2819400" cy="3429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cxnSp>
          <p:nvCxnSpPr>
            <p:cNvPr id="31" name="Straight Connector 30"/>
            <p:cNvCxnSpPr>
              <a:stCxn id="30" idx="0"/>
              <a:endCxn id="30" idx="2"/>
            </p:cNvCxnSpPr>
            <p:nvPr/>
          </p:nvCxnSpPr>
          <p:spPr bwMode="auto">
            <a:xfrm rot="16200000" flipH="1">
              <a:off x="5734050" y="1576420"/>
              <a:ext cx="342900" cy="158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3" name="Rectangle 32"/>
          <p:cNvSpPr/>
          <p:nvPr/>
        </p:nvSpPr>
        <p:spPr bwMode="auto">
          <a:xfrm>
            <a:off x="4184326" y="3717666"/>
            <a:ext cx="2819400" cy="3429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4184326" y="4301720"/>
            <a:ext cx="2819400" cy="3429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4184326" y="4871276"/>
            <a:ext cx="2819400" cy="342900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4184326" y="5454180"/>
            <a:ext cx="2819400" cy="342900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3" name="TextBox 52"/>
          <p:cNvSpPr txBox="1"/>
          <p:nvPr/>
        </p:nvSpPr>
        <p:spPr>
          <a:xfrm>
            <a:off x="3581400" y="1391622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%ax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581400" y="1975438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cx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581400" y="254129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dx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581400" y="313178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bx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581400" y="370801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si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581400" y="4287222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di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581400" y="4857690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%sp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581400" y="5443570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572000" y="1391622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%ah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572000" y="1975438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ch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572000" y="254129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%dh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572000" y="313178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bh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943600" y="1391622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%al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943600" y="1975438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cl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943600" y="254129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%dl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943600" y="313178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bl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3" name="AutoShape 7"/>
          <p:cNvSpPr>
            <a:spLocks/>
          </p:cNvSpPr>
          <p:nvPr/>
        </p:nvSpPr>
        <p:spPr bwMode="auto">
          <a:xfrm rot="5400000">
            <a:off x="5451983" y="4671257"/>
            <a:ext cx="279400" cy="2824085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267200" y="6172200"/>
            <a:ext cx="26607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16-bit virtual registers</a:t>
            </a:r>
          </a:p>
          <a:p>
            <a:pPr algn="ctr"/>
            <a:r>
              <a:rPr lang="en-US" sz="1800" dirty="0" smtClean="0">
                <a:latin typeface="Calibri" pitchFamily="34" charset="0"/>
              </a:rPr>
              <a:t>(backwards compatibility)</a:t>
            </a:r>
          </a:p>
        </p:txBody>
      </p:sp>
      <p:sp>
        <p:nvSpPr>
          <p:cNvPr id="75" name="AutoShape 7"/>
          <p:cNvSpPr>
            <a:spLocks/>
          </p:cNvSpPr>
          <p:nvPr/>
        </p:nvSpPr>
        <p:spPr bwMode="auto">
          <a:xfrm rot="10800000">
            <a:off x="914400" y="1333500"/>
            <a:ext cx="279400" cy="3376310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 rot="16200000">
            <a:off x="-221736" y="2812536"/>
            <a:ext cx="1727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general purpose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7555159" y="1391622"/>
            <a:ext cx="12586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accumulate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7555159" y="1975438"/>
            <a:ext cx="9364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counter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7555159" y="2541296"/>
            <a:ext cx="6142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data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7555159" y="3131786"/>
            <a:ext cx="6142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base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7555159" y="3626836"/>
            <a:ext cx="9364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source </a:t>
            </a:r>
          </a:p>
          <a:p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index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7555159" y="4204648"/>
            <a:ext cx="13660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destination</a:t>
            </a:r>
          </a:p>
          <a:p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index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7555159" y="4701317"/>
            <a:ext cx="11496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stack </a:t>
            </a:r>
          </a:p>
          <a:p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pointer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7555159" y="5313528"/>
            <a:ext cx="11496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base</a:t>
            </a:r>
          </a:p>
          <a:p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pointer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7293942" y="649069"/>
            <a:ext cx="18500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Origin</a:t>
            </a:r>
          </a:p>
          <a:p>
            <a:pPr algn="ctr"/>
            <a:r>
              <a:rPr lang="en-US" sz="1800" dirty="0" smtClean="0">
                <a:latin typeface="Calibri" pitchFamily="34" charset="0"/>
              </a:rPr>
              <a:t>(mostly obsolete)</a:t>
            </a:r>
          </a:p>
        </p:txBody>
      </p:sp>
      <p:sp>
        <p:nvSpPr>
          <p:cNvPr id="66" name="Slide Number Placeholder 6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6" grpId="0" animBg="1"/>
      <p:bldP spid="39" grpId="0" animBg="1"/>
      <p:bldP spid="42" grpId="0" animBg="1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9" grpId="0"/>
      <p:bldP spid="70" grpId="0"/>
      <p:bldP spid="71" grpId="0"/>
      <p:bldP spid="72" grpId="0"/>
      <p:bldP spid="73" grpId="0" animBg="1"/>
      <p:bldP spid="74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7188" y="434975"/>
            <a:ext cx="8405812" cy="762000"/>
          </a:xfrm>
          <a:ln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12096" rIns="0" bIns="0" anchor="ctr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/>
              <a:t>The General ISA</a:t>
            </a:r>
          </a:p>
        </p:txBody>
      </p:sp>
      <p:sp>
        <p:nvSpPr>
          <p:cNvPr id="7170" name="Oval 2"/>
          <p:cNvSpPr>
            <a:spLocks noChangeArrowheads="1"/>
          </p:cNvSpPr>
          <p:nvPr/>
        </p:nvSpPr>
        <p:spPr bwMode="auto">
          <a:xfrm>
            <a:off x="1600200" y="2057400"/>
            <a:ext cx="2971800" cy="29718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514600" y="2419350"/>
            <a:ext cx="1143000" cy="429968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>
                <a:solidFill>
                  <a:srgbClr val="000000"/>
                </a:solidFill>
              </a:rPr>
              <a:t>PC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2514600" y="3355975"/>
            <a:ext cx="1143000" cy="228600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2514600" y="3571875"/>
            <a:ext cx="1143000" cy="228600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2516188" y="3787775"/>
            <a:ext cx="1143000" cy="228600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2516188" y="4292600"/>
            <a:ext cx="1143000" cy="228600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2851150" y="3910013"/>
            <a:ext cx="371475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/>
          <a:p>
            <a:r>
              <a:rPr lang="en-US">
                <a:solidFill>
                  <a:srgbClr val="000000"/>
                </a:solidFill>
              </a:rPr>
              <a:t>...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2334607" y="2881730"/>
            <a:ext cx="1146175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9pPr>
          </a:lstStyle>
          <a:p>
            <a:r>
              <a:rPr lang="en-US" dirty="0"/>
              <a:t>Registers</a:t>
            </a: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4800600" y="1371600"/>
            <a:ext cx="2286000" cy="1371600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en-US">
                <a:solidFill>
                  <a:srgbClr val="000000"/>
                </a:solidFill>
              </a:rPr>
              <a:t>Instructions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5353050" y="865188"/>
            <a:ext cx="1057275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9pPr>
          </a:lstStyle>
          <a:p>
            <a:r>
              <a:rPr lang="en-US" b="1"/>
              <a:t>Memory</a:t>
            </a:r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4800600" y="2740025"/>
            <a:ext cx="2286000" cy="3203575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en-US">
                <a:solidFill>
                  <a:srgbClr val="000000"/>
                </a:solidFill>
              </a:rPr>
              <a:t>Data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2760663" y="1549400"/>
            <a:ext cx="663575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/>
          <a:p>
            <a:r>
              <a:rPr lang="en-US" b="1">
                <a:solidFill>
                  <a:srgbClr val="000000"/>
                </a:solidFill>
              </a:rPr>
              <a:t>CPU</a:t>
            </a:r>
          </a:p>
        </p:txBody>
      </p:sp>
    </p:spTree>
    <p:extLst>
      <p:ext uri="{BB962C8B-B14F-4D97-AF65-F5344CB8AC3E}">
        <p14:creationId xmlns:p14="http://schemas.microsoft.com/office/powerpoint/2010/main" val="405196076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7188" y="434975"/>
            <a:ext cx="8405812" cy="762000"/>
          </a:xfrm>
          <a:ln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12096" rIns="0" bIns="0" anchor="ctr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/>
              <a:t>General ISA Design Decisions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96875" y="1362075"/>
            <a:ext cx="8366125" cy="497205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431800" indent="-323850"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/>
              <a:t>Instructions</a:t>
            </a:r>
          </a:p>
          <a:p>
            <a:pPr marL="863600" lvl="1" indent="-323850"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/>
              <a:t>What instructions are available? What do they do?</a:t>
            </a:r>
          </a:p>
          <a:p>
            <a:pPr marL="863600" lvl="1" indent="-323850"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/>
              <a:t>How are then encoded?</a:t>
            </a:r>
          </a:p>
          <a:p>
            <a:pPr marL="863600" lvl="1" indent="-323850">
              <a:buSzPct val="45000"/>
              <a:buFont typeface="Wingdings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/>
          </a:p>
          <a:p>
            <a:pPr marL="431800" indent="-323850"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/>
              <a:t>Registers</a:t>
            </a:r>
          </a:p>
          <a:p>
            <a:pPr marL="863600" lvl="1" indent="-323850"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/>
              <a:t>How many registers are there?</a:t>
            </a:r>
          </a:p>
          <a:p>
            <a:pPr marL="863600" lvl="1" indent="-323850"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/>
              <a:t>How wide are they?</a:t>
            </a:r>
            <a:br>
              <a:rPr lang="en-US"/>
            </a:br>
            <a:endParaRPr lang="en-US"/>
          </a:p>
          <a:p>
            <a:pPr marL="431800" indent="-323850"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/>
              <a:t>Memory</a:t>
            </a:r>
          </a:p>
          <a:p>
            <a:pPr marL="863600" lvl="1" indent="-323850"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/>
              <a:t>How do you specify a memory location?</a:t>
            </a:r>
          </a:p>
        </p:txBody>
      </p:sp>
    </p:spTree>
    <p:extLst>
      <p:ext uri="{BB962C8B-B14F-4D97-AF65-F5344CB8AC3E}">
        <p14:creationId xmlns:p14="http://schemas.microsoft.com/office/powerpoint/2010/main" val="12996407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7140575" y="1663700"/>
            <a:ext cx="1846263" cy="3429000"/>
          </a:xfrm>
          <a:prstGeom prst="rect">
            <a:avLst/>
          </a:prstGeom>
          <a:solidFill>
            <a:srgbClr val="DC2300">
              <a:alpha val="50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2713038" y="1663700"/>
            <a:ext cx="4144962" cy="3429000"/>
          </a:xfrm>
          <a:prstGeom prst="rect">
            <a:avLst/>
          </a:prstGeom>
          <a:solidFill>
            <a:srgbClr val="99CCFF">
              <a:alpha val="50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00038" y="1663700"/>
            <a:ext cx="2057400" cy="3429000"/>
          </a:xfrm>
          <a:prstGeom prst="rect">
            <a:avLst/>
          </a:prstGeom>
          <a:solidFill>
            <a:srgbClr val="FFFF99">
              <a:alpha val="50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357188" y="481013"/>
            <a:ext cx="8405812" cy="671512"/>
          </a:xfrm>
          <a:ln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12096" rIns="0" bIns="0" anchor="ctr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/>
              <a:t>HW/SW Interface: Code / Compile / Run Times</a:t>
            </a: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7534275" y="2459038"/>
            <a:ext cx="1588" cy="2286000"/>
          </a:xfrm>
          <a:prstGeom prst="line">
            <a:avLst/>
          </a:prstGeom>
          <a:noFill/>
          <a:ln w="7308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Oval 6"/>
          <p:cNvSpPr>
            <a:spLocks noChangeArrowheads="1"/>
          </p:cNvSpPr>
          <p:nvPr/>
        </p:nvSpPr>
        <p:spPr bwMode="auto">
          <a:xfrm>
            <a:off x="7888288" y="3119438"/>
            <a:ext cx="1023937" cy="1023937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1600" dirty="0">
                <a:solidFill>
                  <a:srgbClr val="000000"/>
                </a:solidFill>
              </a:rPr>
              <a:t>Hardware</a:t>
            </a:r>
          </a:p>
        </p:txBody>
      </p:sp>
      <p:cxnSp>
        <p:nvCxnSpPr>
          <p:cNvPr id="13319" name="AutoShape 7"/>
          <p:cNvCxnSpPr>
            <a:cxnSpLocks noChangeShapeType="1"/>
          </p:cNvCxnSpPr>
          <p:nvPr/>
        </p:nvCxnSpPr>
        <p:spPr bwMode="auto">
          <a:xfrm>
            <a:off x="739775" y="3144838"/>
            <a:ext cx="4763" cy="74453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3320" name="Line 8"/>
          <p:cNvSpPr>
            <a:spLocks noChangeShapeType="1"/>
          </p:cNvSpPr>
          <p:nvPr/>
        </p:nvSpPr>
        <p:spPr bwMode="auto">
          <a:xfrm flipV="1">
            <a:off x="511175" y="3829050"/>
            <a:ext cx="228600" cy="4603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 flipH="1" flipV="1">
            <a:off x="762000" y="3829050"/>
            <a:ext cx="231775" cy="4603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403225" y="3373438"/>
            <a:ext cx="6858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AutoShape 11"/>
          <p:cNvSpPr>
            <a:spLocks noChangeArrowheads="1"/>
          </p:cNvSpPr>
          <p:nvPr/>
        </p:nvSpPr>
        <p:spPr bwMode="auto">
          <a:xfrm>
            <a:off x="496888" y="2771775"/>
            <a:ext cx="457200" cy="457200"/>
          </a:xfrm>
          <a:prstGeom prst="smileyFace">
            <a:avLst>
              <a:gd name="adj" fmla="val 4653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1336675" y="2916238"/>
            <a:ext cx="914400" cy="137160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User</a:t>
            </a:r>
            <a:br>
              <a:rPr lang="en-US" sz="1800" dirty="0">
                <a:solidFill>
                  <a:srgbClr val="000000"/>
                </a:solidFill>
              </a:rPr>
            </a:br>
            <a:r>
              <a:rPr lang="en-US" sz="1800" dirty="0">
                <a:solidFill>
                  <a:srgbClr val="000000"/>
                </a:solidFill>
              </a:rPr>
              <a:t>Program</a:t>
            </a:r>
            <a:br>
              <a:rPr lang="en-US" sz="1800" dirty="0">
                <a:solidFill>
                  <a:srgbClr val="000000"/>
                </a:solidFill>
              </a:rPr>
            </a:br>
            <a:r>
              <a:rPr lang="en-US" sz="1800" dirty="0">
                <a:solidFill>
                  <a:srgbClr val="000000"/>
                </a:solidFill>
              </a:rPr>
              <a:t>in C</a:t>
            </a:r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4583113" y="2459038"/>
            <a:ext cx="1587" cy="2286000"/>
          </a:xfrm>
          <a:prstGeom prst="line">
            <a:avLst/>
          </a:prstGeom>
          <a:noFill/>
          <a:ln w="7308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AutoShape 14"/>
          <p:cNvSpPr>
            <a:spLocks noChangeArrowheads="1"/>
          </p:cNvSpPr>
          <p:nvPr/>
        </p:nvSpPr>
        <p:spPr bwMode="auto">
          <a:xfrm>
            <a:off x="5002213" y="3263900"/>
            <a:ext cx="1200150" cy="685800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1800">
                <a:solidFill>
                  <a:srgbClr val="000000"/>
                </a:solidFill>
              </a:rPr>
              <a:t>Assembler</a:t>
            </a:r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>
            <a:off x="2251075" y="3602038"/>
            <a:ext cx="6858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>
            <a:off x="2530475" y="2459038"/>
            <a:ext cx="1588" cy="2286000"/>
          </a:xfrm>
          <a:prstGeom prst="line">
            <a:avLst/>
          </a:prstGeom>
          <a:noFill/>
          <a:ln w="7308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>
            <a:off x="4268788" y="3602038"/>
            <a:ext cx="6858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0" name="AutoShape 18"/>
          <p:cNvSpPr>
            <a:spLocks noChangeArrowheads="1"/>
          </p:cNvSpPr>
          <p:nvPr/>
        </p:nvSpPr>
        <p:spPr bwMode="auto">
          <a:xfrm>
            <a:off x="3022600" y="3300413"/>
            <a:ext cx="1200150" cy="685800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C</a:t>
            </a:r>
          </a:p>
          <a:p>
            <a:pPr algn="ctr">
              <a:tabLst>
                <a:tab pos="7239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Compiler</a:t>
            </a:r>
          </a:p>
        </p:txBody>
      </p:sp>
      <p:sp>
        <p:nvSpPr>
          <p:cNvPr id="13331" name="AutoShape 19"/>
          <p:cNvSpPr>
            <a:spLocks noChangeArrowheads="1"/>
          </p:cNvSpPr>
          <p:nvPr/>
        </p:nvSpPr>
        <p:spPr bwMode="auto">
          <a:xfrm>
            <a:off x="6303963" y="2420938"/>
            <a:ext cx="914400" cy="685800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</a:tabLst>
            </a:pPr>
            <a:r>
              <a:rPr lang="en-US" sz="2000" dirty="0">
                <a:solidFill>
                  <a:srgbClr val="000000"/>
                </a:solidFill>
              </a:rPr>
              <a:t>.exe</a:t>
            </a:r>
            <a:br>
              <a:rPr lang="en-US" sz="2000" dirty="0">
                <a:solidFill>
                  <a:srgbClr val="000000"/>
                </a:solidFill>
              </a:rPr>
            </a:br>
            <a:r>
              <a:rPr lang="en-US" sz="2000" dirty="0">
                <a:solidFill>
                  <a:srgbClr val="000000"/>
                </a:solidFill>
              </a:rPr>
              <a:t>File</a:t>
            </a:r>
          </a:p>
        </p:txBody>
      </p:sp>
      <p:cxnSp>
        <p:nvCxnSpPr>
          <p:cNvPr id="13332" name="AutoShape 20"/>
          <p:cNvCxnSpPr>
            <a:cxnSpLocks noChangeShapeType="1"/>
            <a:stCxn id="13326" idx="3"/>
            <a:endCxn id="13331" idx="2"/>
          </p:cNvCxnSpPr>
          <p:nvPr/>
        </p:nvCxnSpPr>
        <p:spPr bwMode="auto">
          <a:xfrm flipV="1">
            <a:off x="6202363" y="3106738"/>
            <a:ext cx="558800" cy="4984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3333" name="AutoShape 21"/>
          <p:cNvCxnSpPr>
            <a:cxnSpLocks noChangeShapeType="1"/>
            <a:stCxn id="13331" idx="3"/>
            <a:endCxn id="13318" idx="2"/>
          </p:cNvCxnSpPr>
          <p:nvPr/>
        </p:nvCxnSpPr>
        <p:spPr bwMode="auto">
          <a:xfrm>
            <a:off x="7218363" y="2763838"/>
            <a:ext cx="669925" cy="86836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698500" y="1206500"/>
            <a:ext cx="1285875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9pPr>
          </a:lstStyle>
          <a:p>
            <a:r>
              <a:rPr lang="en-US"/>
              <a:t>Code Time</a:t>
            </a:r>
          </a:p>
        </p:txBody>
      </p:sp>
      <p:sp>
        <p:nvSpPr>
          <p:cNvPr id="13335" name="Text Box 23"/>
          <p:cNvSpPr txBox="1">
            <a:spLocks noChangeArrowheads="1"/>
          </p:cNvSpPr>
          <p:nvPr/>
        </p:nvSpPr>
        <p:spPr bwMode="auto">
          <a:xfrm>
            <a:off x="4046538" y="1206500"/>
            <a:ext cx="1577975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9pPr>
          </a:lstStyle>
          <a:p>
            <a:r>
              <a:rPr lang="en-US"/>
              <a:t>Compile Time</a:t>
            </a:r>
          </a:p>
        </p:txBody>
      </p:sp>
      <p:sp>
        <p:nvSpPr>
          <p:cNvPr id="13336" name="Text Box 24"/>
          <p:cNvSpPr txBox="1">
            <a:spLocks noChangeArrowheads="1"/>
          </p:cNvSpPr>
          <p:nvPr/>
        </p:nvSpPr>
        <p:spPr bwMode="auto">
          <a:xfrm>
            <a:off x="7466013" y="1206500"/>
            <a:ext cx="1158875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9pPr>
          </a:lstStyle>
          <a:p>
            <a:r>
              <a:rPr lang="en-US"/>
              <a:t>Run Time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478691" y="5614916"/>
            <a:ext cx="42750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What makes programs run fast?</a:t>
            </a:r>
            <a:endParaRPr lang="en-US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12419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7188" y="434975"/>
            <a:ext cx="8405812" cy="762000"/>
          </a:xfrm>
          <a:ln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12096" rIns="0" bIns="0" anchor="ctr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 smtClean="0"/>
              <a:t>Executing Programs Fast!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96875" y="1362075"/>
            <a:ext cx="8366125" cy="497205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431800" indent="-323850"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 smtClean="0"/>
              <a:t>The </a:t>
            </a:r>
            <a:r>
              <a:rPr lang="en-US" dirty="0"/>
              <a:t>time required to execute a program depends on:</a:t>
            </a:r>
          </a:p>
          <a:p>
            <a:pPr marL="863600" lvl="1" indent="-323850"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/>
              <a:t>The program (as written in C, for instance)</a:t>
            </a:r>
          </a:p>
          <a:p>
            <a:pPr marL="863600" lvl="1" indent="-323850"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/>
              <a:t>The compiler: what set of assembler instructions it translates the C program into</a:t>
            </a:r>
          </a:p>
          <a:p>
            <a:pPr marL="863600" lvl="1" indent="-323850"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/>
              <a:t>The ISA: what set of instructions it made available to the compiler</a:t>
            </a:r>
          </a:p>
          <a:p>
            <a:pPr marL="863600" lvl="1" indent="-323850"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/>
              <a:t>The hardware implementation: how much time it takes to execute an instruction</a:t>
            </a:r>
            <a:br>
              <a:rPr lang="en-US" dirty="0"/>
            </a:br>
            <a:endParaRPr lang="en-US" dirty="0"/>
          </a:p>
          <a:p>
            <a:pPr marL="431800" indent="-323850"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/>
              <a:t>There is a complicated interaction among these</a:t>
            </a:r>
          </a:p>
        </p:txBody>
      </p:sp>
    </p:spTree>
    <p:extLst>
      <p:ext uri="{BB962C8B-B14F-4D97-AF65-F5344CB8AC3E}">
        <p14:creationId xmlns:p14="http://schemas.microsoft.com/office/powerpoint/2010/main" val="426026809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ffectLst/>
        </p:spPr>
        <p:txBody>
          <a:bodyPr/>
          <a:lstStyle/>
          <a:p>
            <a:r>
              <a:rPr lang="en-US" dirty="0" smtClean="0"/>
              <a:t>Intel x86 Processors</a:t>
            </a:r>
            <a:endParaRPr lang="en-US" dirty="0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62075"/>
            <a:ext cx="8534400" cy="4972050"/>
          </a:xfrm>
          <a:noFill/>
          <a:ln/>
        </p:spPr>
        <p:txBody>
          <a:bodyPr lIns="90487" tIns="44450" rIns="90487" bIns="44450"/>
          <a:lstStyle/>
          <a:p>
            <a:r>
              <a:rPr lang="en-US" dirty="0"/>
              <a:t>Totally </a:t>
            </a:r>
            <a:r>
              <a:rPr lang="en-US" dirty="0" smtClean="0"/>
              <a:t>dominate computer market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Evolutionary design</a:t>
            </a:r>
            <a:endParaRPr lang="en-US" dirty="0"/>
          </a:p>
          <a:p>
            <a:pPr lvl="1"/>
            <a:r>
              <a:rPr lang="en-US" dirty="0" smtClean="0"/>
              <a:t>Backwards compatible up until 8086, introduced in 1978</a:t>
            </a:r>
            <a:endParaRPr lang="en-US" dirty="0"/>
          </a:p>
          <a:p>
            <a:pPr lvl="1"/>
            <a:r>
              <a:rPr lang="en-US" dirty="0"/>
              <a:t>Added more features as time goes on</a:t>
            </a:r>
          </a:p>
          <a:p>
            <a:endParaRPr lang="en-US" dirty="0" smtClean="0"/>
          </a:p>
          <a:p>
            <a:r>
              <a:rPr lang="en-US" dirty="0" smtClean="0"/>
              <a:t>Complex instruction set computer </a:t>
            </a:r>
            <a:r>
              <a:rPr lang="en-US" dirty="0"/>
              <a:t>(CISC)</a:t>
            </a:r>
          </a:p>
          <a:p>
            <a:pPr lvl="1"/>
            <a:r>
              <a:rPr lang="en-US" dirty="0"/>
              <a:t>Many different instructions with many different formats</a:t>
            </a:r>
          </a:p>
          <a:p>
            <a:pPr lvl="2"/>
            <a:r>
              <a:rPr lang="en-US" dirty="0"/>
              <a:t>But, only small subset encountered with Linux programs</a:t>
            </a:r>
          </a:p>
          <a:p>
            <a:pPr lvl="1"/>
            <a:r>
              <a:rPr lang="en-US" dirty="0"/>
              <a:t>Hard to match performance of Reduced Instruction Set Computers (RISC)</a:t>
            </a:r>
          </a:p>
          <a:p>
            <a:pPr lvl="1"/>
            <a:r>
              <a:rPr lang="en-US" dirty="0"/>
              <a:t>But, Intel has done just that!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69912"/>
            <a:ext cx="8229600" cy="573088"/>
          </a:xfrm>
        </p:spPr>
        <p:txBody>
          <a:bodyPr/>
          <a:lstStyle/>
          <a:p>
            <a:r>
              <a:rPr lang="en-US" dirty="0" smtClean="0"/>
              <a:t>Intel x86 Evolution: Milestones</a:t>
            </a:r>
            <a:endParaRPr lang="en-US" dirty="0"/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5105400"/>
          </a:xfrm>
        </p:spPr>
        <p:txBody>
          <a:bodyPr/>
          <a:lstStyle/>
          <a:p>
            <a:pPr marL="223838" indent="-223838" defTabSz="895350">
              <a:buNone/>
              <a:tabLst>
                <a:tab pos="2055813" algn="l"/>
                <a:tab pos="3884613" algn="l"/>
                <a:tab pos="5946775" algn="l"/>
              </a:tabLst>
            </a:pPr>
            <a:r>
              <a:rPr lang="en-US" i="1" dirty="0" smtClean="0">
                <a:solidFill>
                  <a:srgbClr val="C00000"/>
                </a:solidFill>
              </a:rPr>
              <a:t>	Name</a:t>
            </a:r>
            <a:r>
              <a:rPr lang="en-US" i="1" dirty="0">
                <a:solidFill>
                  <a:srgbClr val="C00000"/>
                </a:solidFill>
              </a:rPr>
              <a:t>	Date	</a:t>
            </a:r>
            <a:r>
              <a:rPr lang="en-US" i="1" dirty="0" smtClean="0">
                <a:solidFill>
                  <a:srgbClr val="C00000"/>
                </a:solidFill>
              </a:rPr>
              <a:t>Transistors	MHz</a:t>
            </a:r>
            <a:endParaRPr lang="en-US" i="1" dirty="0">
              <a:solidFill>
                <a:srgbClr val="C00000"/>
              </a:solidFill>
            </a:endParaRPr>
          </a:p>
          <a:p>
            <a:pPr marL="223838" indent="-223838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/>
              <a:t>8086	1978	</a:t>
            </a:r>
            <a:r>
              <a:rPr lang="en-US" dirty="0" smtClean="0"/>
              <a:t>29K	5-10</a:t>
            </a:r>
            <a:endParaRPr lang="en-US" dirty="0"/>
          </a:p>
          <a:p>
            <a:pPr marL="560388" lvl="1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 smtClean="0"/>
              <a:t>First 16-bit </a:t>
            </a:r>
            <a:r>
              <a:rPr lang="en-US" dirty="0"/>
              <a:t>processor.  Basis for IBM PC &amp; DOS</a:t>
            </a:r>
          </a:p>
          <a:p>
            <a:pPr marL="560388" lvl="1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 smtClean="0"/>
              <a:t>1MB </a:t>
            </a:r>
            <a:r>
              <a:rPr lang="en-US" dirty="0"/>
              <a:t>address </a:t>
            </a:r>
            <a:r>
              <a:rPr lang="en-US" dirty="0" smtClean="0"/>
              <a:t>space</a:t>
            </a:r>
            <a:endParaRPr lang="en-US" dirty="0"/>
          </a:p>
          <a:p>
            <a:pPr marL="223838" indent="-223838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/>
              <a:t>386	1985	</a:t>
            </a:r>
            <a:r>
              <a:rPr lang="en-US" dirty="0" smtClean="0"/>
              <a:t>275K	16-33</a:t>
            </a:r>
            <a:r>
              <a:rPr lang="en-US" dirty="0"/>
              <a:t>	</a:t>
            </a:r>
          </a:p>
          <a:p>
            <a:pPr marL="560388" lvl="1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 smtClean="0"/>
              <a:t>First 32 bit processor , referred to as IA32</a:t>
            </a:r>
          </a:p>
          <a:p>
            <a:pPr marL="560388" lvl="1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 smtClean="0"/>
              <a:t>Added </a:t>
            </a:r>
            <a:r>
              <a:rPr lang="en-US" dirty="0"/>
              <a:t>“flat addressing”</a:t>
            </a:r>
          </a:p>
          <a:p>
            <a:pPr marL="560388" lvl="1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/>
              <a:t>Capable of running Unix</a:t>
            </a:r>
          </a:p>
          <a:p>
            <a:pPr marL="560388" lvl="1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 smtClean="0"/>
              <a:t>32-bit </a:t>
            </a:r>
            <a:r>
              <a:rPr lang="en-US" dirty="0"/>
              <a:t>Linux/</a:t>
            </a:r>
            <a:r>
              <a:rPr lang="en-US" dirty="0" err="1"/>
              <a:t>gcc</a:t>
            </a:r>
            <a:r>
              <a:rPr lang="en-US" dirty="0"/>
              <a:t> uses no instructions introduced in later </a:t>
            </a:r>
            <a:r>
              <a:rPr lang="en-US" dirty="0" smtClean="0"/>
              <a:t>models</a:t>
            </a:r>
          </a:p>
          <a:p>
            <a:pPr marL="160338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 smtClean="0"/>
              <a:t>Pentium 4F	2005	230M	2800-3800</a:t>
            </a:r>
          </a:p>
          <a:p>
            <a:pPr marL="560388" lvl="1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 smtClean="0"/>
              <a:t>First 64-bit processor</a:t>
            </a:r>
          </a:p>
          <a:p>
            <a:pPr marL="560388" lvl="1" indent="-222250" defTabSz="895350">
              <a:tabLst>
                <a:tab pos="2055813" algn="l"/>
                <a:tab pos="3884613" algn="l"/>
                <a:tab pos="5946775" algn="l"/>
              </a:tabLst>
            </a:pPr>
            <a:r>
              <a:rPr lang="en-US" dirty="0" smtClean="0"/>
              <a:t>Meanwhile, Pentium 4s (</a:t>
            </a:r>
            <a:r>
              <a:rPr lang="en-US" dirty="0" err="1" smtClean="0"/>
              <a:t>Netburst</a:t>
            </a:r>
            <a:r>
              <a:rPr lang="en-US" dirty="0" smtClean="0"/>
              <a:t> arch.) phased out in favor of “Core” line	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4739341" y="1565835"/>
            <a:ext cx="1402480" cy="2862730"/>
          </a:xfrm>
          <a:custGeom>
            <a:avLst/>
            <a:gdLst>
              <a:gd name="connsiteX0" fmla="*/ 0 w 1402480"/>
              <a:gd name="connsiteY0" fmla="*/ 2540000 h 2862730"/>
              <a:gd name="connsiteX1" fmla="*/ 442259 w 1402480"/>
              <a:gd name="connsiteY1" fmla="*/ 0 h 2862730"/>
              <a:gd name="connsiteX2" fmla="*/ 448235 w 1402480"/>
              <a:gd name="connsiteY2" fmla="*/ 2862730 h 2862730"/>
              <a:gd name="connsiteX3" fmla="*/ 0 w 1402480"/>
              <a:gd name="connsiteY3" fmla="*/ 2701365 h 2862730"/>
              <a:gd name="connsiteX4" fmla="*/ 0 w 1402480"/>
              <a:gd name="connsiteY4" fmla="*/ 2540000 h 2862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2480" h="2862730">
                <a:moveTo>
                  <a:pt x="0" y="2540000"/>
                </a:moveTo>
                <a:lnTo>
                  <a:pt x="442259" y="0"/>
                </a:lnTo>
                <a:cubicBezTo>
                  <a:pt x="446243" y="954237"/>
                  <a:pt x="1402480" y="2862730"/>
                  <a:pt x="448235" y="2862730"/>
                </a:cubicBezTo>
                <a:lnTo>
                  <a:pt x="0" y="2701365"/>
                </a:lnTo>
                <a:lnTo>
                  <a:pt x="0" y="25400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443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573088"/>
          </a:xfrm>
        </p:spPr>
        <p:txBody>
          <a:bodyPr/>
          <a:lstStyle/>
          <a:p>
            <a:r>
              <a:rPr lang="en-US" dirty="0" smtClean="0"/>
              <a:t>Intel x86 Processors, contd.</a:t>
            </a:r>
            <a:endParaRPr lang="en-US" dirty="0"/>
          </a:p>
        </p:txBody>
      </p:sp>
      <p:sp>
        <p:nvSpPr>
          <p:cNvPr id="14438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3838" indent="-223838" defTabSz="895350">
              <a:tabLst>
                <a:tab pos="2349500" algn="l"/>
              </a:tabLst>
            </a:pPr>
            <a:r>
              <a:rPr lang="en-US" dirty="0"/>
              <a:t>Machine Evolution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/>
              <a:t>486	1989	1.9M	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/>
              <a:t>Pentium	1993	3.1M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/>
              <a:t>Pentium/MMX	1997	4.5M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 err="1"/>
              <a:t>PentiumPro</a:t>
            </a:r>
            <a:r>
              <a:rPr lang="en-US" dirty="0"/>
              <a:t>	1995	6.5M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/>
              <a:t>Pentium III	1999	8.2M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/>
              <a:t>Pentium 4	2001	42M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/>
              <a:t>Core </a:t>
            </a:r>
            <a:r>
              <a:rPr lang="en-US" dirty="0" smtClean="0"/>
              <a:t>2 Duo</a:t>
            </a:r>
            <a:r>
              <a:rPr lang="en-US" dirty="0"/>
              <a:t>	2006	291M</a:t>
            </a:r>
          </a:p>
          <a:p>
            <a:pPr marL="223838" indent="-223838" defTabSz="895350">
              <a:tabLst>
                <a:tab pos="2349500" algn="l"/>
              </a:tabLst>
            </a:pPr>
            <a:r>
              <a:rPr lang="en-US" dirty="0"/>
              <a:t>Added Features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/>
              <a:t>Instructions to support multimedia operations</a:t>
            </a:r>
          </a:p>
          <a:p>
            <a:pPr marL="839788" lvl="2" indent="-165100" defTabSz="895350">
              <a:tabLst>
                <a:tab pos="2349500" algn="l"/>
              </a:tabLst>
            </a:pPr>
            <a:r>
              <a:rPr lang="en-US" dirty="0"/>
              <a:t>Parallel operations on 1, 2, and 4-byte data, both integer &amp; FP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/>
              <a:t>Instructions to enable more efficient conditional </a:t>
            </a:r>
            <a:r>
              <a:rPr lang="en-US" dirty="0" smtClean="0"/>
              <a:t>operations</a:t>
            </a:r>
          </a:p>
          <a:p>
            <a:pPr marL="223838" indent="-223838" defTabSz="895350">
              <a:tabLst>
                <a:tab pos="2349500" algn="l"/>
              </a:tabLst>
            </a:pPr>
            <a:r>
              <a:rPr lang="en-US" dirty="0" smtClean="0"/>
              <a:t>Linux/GCC Evolution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dirty="0" smtClean="0"/>
              <a:t>Very limited impact on performance --- mostly came from HW.</a:t>
            </a:r>
            <a:endParaRPr lang="en-US" dirty="0"/>
          </a:p>
        </p:txBody>
      </p:sp>
      <p:pic>
        <p:nvPicPr>
          <p:cNvPr id="6" name="Picture 2" descr="C:\Documents and Settings\Markus Pueschel\Desktop\1cor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1539875"/>
            <a:ext cx="3744913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10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01-overview</Template>
  <TotalTime>9607</TotalTime>
  <Words>1143</Words>
  <Application>Microsoft Macintosh PowerPoint</Application>
  <PresentationFormat>On-screen Show (4:3)</PresentationFormat>
  <Paragraphs>390</Paragraphs>
  <Slides>24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template2010</vt:lpstr>
      <vt:lpstr>Instruction Set Architectures</vt:lpstr>
      <vt:lpstr>What should the HW/SW interface contain?</vt:lpstr>
      <vt:lpstr>The General ISA</vt:lpstr>
      <vt:lpstr>General ISA Design Decisions</vt:lpstr>
      <vt:lpstr>HW/SW Interface: Code / Compile / Run Times</vt:lpstr>
      <vt:lpstr>Executing Programs Fast!</vt:lpstr>
      <vt:lpstr>Intel x86 Processors</vt:lpstr>
      <vt:lpstr>Intel x86 Evolution: Milestones</vt:lpstr>
      <vt:lpstr>Intel x86 Processors, contd.</vt:lpstr>
      <vt:lpstr>x86 Clones: Advanced Micro Devices (AMD)</vt:lpstr>
      <vt:lpstr>Intel’s 64-Bit</vt:lpstr>
      <vt:lpstr>Our Coverage in 351</vt:lpstr>
      <vt:lpstr>Definitions</vt:lpstr>
      <vt:lpstr>Assembly Programmer’s View</vt:lpstr>
      <vt:lpstr>Turning C into Object Code</vt:lpstr>
      <vt:lpstr>Compiling Into Assembly</vt:lpstr>
      <vt:lpstr>Three Kinds of Instructions</vt:lpstr>
      <vt:lpstr>Assembly Characteristics: Data Types</vt:lpstr>
      <vt:lpstr>Object Code</vt:lpstr>
      <vt:lpstr>Machine Instruction Example</vt:lpstr>
      <vt:lpstr>Disassembling Object Code</vt:lpstr>
      <vt:lpstr>Alternate Disassembly</vt:lpstr>
      <vt:lpstr>What Can be Disassembled?</vt:lpstr>
      <vt:lpstr>Integer Registers (IA32)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 1st Lecture, Jan. 12th</dc:title>
  <dc:creator>Markus Pueschel</dc:creator>
  <dc:description>Redesign of slides created by Randal E. Bryant and David R. O'Hallaron</dc:description>
  <cp:lastModifiedBy>Luis Ceze</cp:lastModifiedBy>
  <cp:revision>235</cp:revision>
  <cp:lastPrinted>2010-04-05T04:50:38Z</cp:lastPrinted>
  <dcterms:created xsi:type="dcterms:W3CDTF">2010-10-11T01:33:22Z</dcterms:created>
  <dcterms:modified xsi:type="dcterms:W3CDTF">2011-04-07T17:55:30Z</dcterms:modified>
</cp:coreProperties>
</file>