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1" r:id="rId1"/>
  </p:sldMasterIdLst>
  <p:notesMasterIdLst>
    <p:notesMasterId r:id="rId68"/>
  </p:notesMasterIdLst>
  <p:handoutMasterIdLst>
    <p:handoutMasterId r:id="rId69"/>
  </p:handoutMasterIdLst>
  <p:sldIdLst>
    <p:sldId id="708" r:id="rId2"/>
    <p:sldId id="769" r:id="rId3"/>
    <p:sldId id="710" r:id="rId4"/>
    <p:sldId id="711" r:id="rId5"/>
    <p:sldId id="712" r:id="rId6"/>
    <p:sldId id="770" r:id="rId7"/>
    <p:sldId id="713" r:id="rId8"/>
    <p:sldId id="714" r:id="rId9"/>
    <p:sldId id="715" r:id="rId10"/>
    <p:sldId id="771" r:id="rId11"/>
    <p:sldId id="716" r:id="rId12"/>
    <p:sldId id="772" r:id="rId13"/>
    <p:sldId id="717" r:id="rId14"/>
    <p:sldId id="718" r:id="rId15"/>
    <p:sldId id="719" r:id="rId16"/>
    <p:sldId id="775" r:id="rId17"/>
    <p:sldId id="773" r:id="rId18"/>
    <p:sldId id="774" r:id="rId19"/>
    <p:sldId id="720" r:id="rId20"/>
    <p:sldId id="776" r:id="rId21"/>
    <p:sldId id="721" r:id="rId22"/>
    <p:sldId id="777" r:id="rId23"/>
    <p:sldId id="722" r:id="rId24"/>
    <p:sldId id="778" r:id="rId25"/>
    <p:sldId id="723" r:id="rId26"/>
    <p:sldId id="724" r:id="rId27"/>
    <p:sldId id="779" r:id="rId28"/>
    <p:sldId id="725" r:id="rId29"/>
    <p:sldId id="726" r:id="rId30"/>
    <p:sldId id="727" r:id="rId31"/>
    <p:sldId id="780" r:id="rId32"/>
    <p:sldId id="728" r:id="rId33"/>
    <p:sldId id="781" r:id="rId34"/>
    <p:sldId id="782" r:id="rId35"/>
    <p:sldId id="729" r:id="rId36"/>
    <p:sldId id="730" r:id="rId37"/>
    <p:sldId id="731" r:id="rId38"/>
    <p:sldId id="732" r:id="rId39"/>
    <p:sldId id="733" r:id="rId40"/>
    <p:sldId id="783" r:id="rId41"/>
    <p:sldId id="734" r:id="rId42"/>
    <p:sldId id="784" r:id="rId43"/>
    <p:sldId id="735" r:id="rId44"/>
    <p:sldId id="736" r:id="rId45"/>
    <p:sldId id="737" r:id="rId46"/>
    <p:sldId id="739" r:id="rId47"/>
    <p:sldId id="785" r:id="rId48"/>
    <p:sldId id="740" r:id="rId49"/>
    <p:sldId id="786" r:id="rId50"/>
    <p:sldId id="787" r:id="rId51"/>
    <p:sldId id="741" r:id="rId52"/>
    <p:sldId id="742" r:id="rId53"/>
    <p:sldId id="743" r:id="rId54"/>
    <p:sldId id="745" r:id="rId55"/>
    <p:sldId id="746" r:id="rId56"/>
    <p:sldId id="747" r:id="rId57"/>
    <p:sldId id="788" r:id="rId58"/>
    <p:sldId id="748" r:id="rId59"/>
    <p:sldId id="789" r:id="rId60"/>
    <p:sldId id="749" r:id="rId61"/>
    <p:sldId id="768" r:id="rId62"/>
    <p:sldId id="790" r:id="rId63"/>
    <p:sldId id="791" r:id="rId64"/>
    <p:sldId id="750" r:id="rId65"/>
    <p:sldId id="751" r:id="rId66"/>
    <p:sldId id="758" r:id="rId67"/>
  </p:sldIdLst>
  <p:sldSz cx="9144000" cy="6858000" type="screen4x3"/>
  <p:notesSz cx="7302500" cy="9586913"/>
  <p:custDataLst>
    <p:tags r:id="rId7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FF9999"/>
    <a:srgbClr val="FFFF99"/>
    <a:srgbClr val="DCB834"/>
    <a:srgbClr val="DFC03D"/>
    <a:srgbClr val="CDF1C5"/>
    <a:srgbClr val="F1C7C7"/>
    <a:srgbClr val="EFBFBF"/>
    <a:srgbClr val="C5FEB8"/>
    <a:srgbClr val="80808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0" autoAdjust="0"/>
    <p:restoredTop sz="94660" autoAdjust="0"/>
  </p:normalViewPr>
  <p:slideViewPr>
    <p:cSldViewPr snapToGrid="0">
      <p:cViewPr varScale="1">
        <p:scale>
          <a:sx n="107" d="100"/>
          <a:sy n="107" d="100"/>
        </p:scale>
        <p:origin x="-11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49" d="100"/>
          <a:sy n="49" d="100"/>
        </p:scale>
        <p:origin x="-1812" y="-90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notesMaster" Target="notesMasters/notesMaster1.xml"/><Relationship Id="rId69" Type="http://schemas.openxmlformats.org/officeDocument/2006/relationships/handoutMaster" Target="handoutMasters/handoutMaster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printerSettings" Target="printerSettings/printerSettings1.bin"/><Relationship Id="rId71" Type="http://schemas.openxmlformats.org/officeDocument/2006/relationships/tags" Target="tags/tag1.xml"/><Relationship Id="rId72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viewProps" Target="viewProps.xml"/><Relationship Id="rId74" Type="http://schemas.openxmlformats.org/officeDocument/2006/relationships/theme" Target="theme/theme1.xml"/><Relationship Id="rId75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78930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088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4052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05600" y="-48399"/>
            <a:ext cx="24257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rgbClr val="DCB834"/>
                </a:solidFill>
                <a:latin typeface="Calibri" pitchFamily="34" charset="0"/>
                <a:cs typeface="Calibri" pitchFamily="34" charset="0"/>
              </a:rPr>
              <a:t>University of </a:t>
            </a:r>
            <a:r>
              <a:rPr lang="en-US" sz="1200" b="1" kern="1200" dirty="0" smtClean="0">
                <a:solidFill>
                  <a:srgbClr val="DCB834"/>
                </a:solidFill>
                <a:latin typeface="Calibri" pitchFamily="34" charset="0"/>
                <a:ea typeface="+mn-ea"/>
                <a:cs typeface="Calibri" pitchFamily="34" charset="0"/>
              </a:rPr>
              <a:t>Washington</a:t>
            </a:r>
            <a:endParaRPr lang="en-US" sz="1200" b="1" kern="1200" dirty="0">
              <a:solidFill>
                <a:srgbClr val="DCB834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7" r:id="rId3"/>
    <p:sldLayoutId id="2147483678" r:id="rId4"/>
    <p:sldLayoutId id="2147483679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</a:p>
          <a:p>
            <a:pPr lvl="1"/>
            <a:r>
              <a:rPr lang="en-US" dirty="0" smtClean="0"/>
              <a:t>One-dimensional</a:t>
            </a:r>
          </a:p>
          <a:p>
            <a:pPr lvl="1"/>
            <a:r>
              <a:rPr lang="en-US" dirty="0" smtClean="0"/>
              <a:t>Multi-dimensional (nested)</a:t>
            </a:r>
          </a:p>
          <a:p>
            <a:pPr lvl="1"/>
            <a:r>
              <a:rPr lang="en-US" dirty="0" smtClean="0"/>
              <a:t>Multi-level</a:t>
            </a:r>
          </a:p>
          <a:p>
            <a:r>
              <a:rPr lang="en-US" dirty="0" err="1" smtClean="0"/>
              <a:t>Structs</a:t>
            </a:r>
            <a:endParaRPr lang="en-US" dirty="0" smtClean="0"/>
          </a:p>
          <a:p>
            <a:pPr lvl="1"/>
            <a:r>
              <a:rPr lang="en-US" dirty="0" smtClean="0"/>
              <a:t>Alignment</a:t>
            </a:r>
          </a:p>
          <a:p>
            <a:r>
              <a:rPr lang="en-US" dirty="0" smtClean="0"/>
              <a:t>Unions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6248400" cy="573088"/>
          </a:xfrm>
        </p:spPr>
        <p:txBody>
          <a:bodyPr/>
          <a:lstStyle/>
          <a:p>
            <a:r>
              <a:rPr lang="en-US"/>
              <a:t>Referencing Examples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689350"/>
            <a:ext cx="8307387" cy="3016250"/>
          </a:xfrm>
        </p:spPr>
        <p:txBody>
          <a:bodyPr/>
          <a:lstStyle/>
          <a:p>
            <a:pPr marL="223838" indent="-223838" defTabSz="895350">
              <a:tabLst>
                <a:tab pos="2235200" algn="l"/>
                <a:tab pos="4686300" algn="l"/>
                <a:tab pos="5943600" algn="l"/>
              </a:tabLst>
            </a:pPr>
            <a:r>
              <a:rPr lang="en-US" dirty="0" smtClean="0"/>
              <a:t>Reference</a:t>
            </a:r>
            <a:r>
              <a:rPr lang="en-US" dirty="0"/>
              <a:t>	Address	</a:t>
            </a:r>
            <a:r>
              <a:rPr lang="en-US" dirty="0" smtClean="0"/>
              <a:t> Value</a:t>
            </a:r>
            <a:r>
              <a:rPr lang="en-US" dirty="0"/>
              <a:t>	</a:t>
            </a:r>
            <a:r>
              <a:rPr lang="en-US" dirty="0" smtClean="0"/>
              <a:t>  Guaranteed</a:t>
            </a:r>
            <a:r>
              <a:rPr lang="en-US" dirty="0"/>
              <a:t>?</a:t>
            </a:r>
            <a:endParaRPr lang="en-US" dirty="0" smtClean="0"/>
          </a:p>
          <a:p>
            <a:pPr marL="560388" lvl="1" indent="-222250" defTabSz="895350">
              <a:buFont typeface="Wingdings" pitchFamily="2" charset="2"/>
              <a:buNone/>
              <a:tabLst>
                <a:tab pos="2235200" algn="l"/>
                <a:tab pos="46863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uw[</a:t>
            </a:r>
            <a:r>
              <a:rPr lang="en-US" sz="1800" b="1" dirty="0">
                <a:latin typeface="Courier New" pitchFamily="49" charset="0"/>
              </a:rPr>
              <a:t>3]	36 + 4* 3 = 48	</a:t>
            </a:r>
            <a:r>
              <a:rPr lang="en-US" sz="1800" b="1" dirty="0" smtClean="0">
                <a:latin typeface="Courier New" pitchFamily="49" charset="0"/>
              </a:rPr>
              <a:t> 9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2235200" algn="l"/>
                <a:tab pos="46863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uw[6]</a:t>
            </a:r>
            <a:r>
              <a:rPr lang="en-US" sz="1800" b="1" dirty="0">
                <a:latin typeface="Courier New" pitchFamily="49" charset="0"/>
              </a:rPr>
              <a:t>	36 + 4*</a:t>
            </a:r>
            <a:r>
              <a:rPr lang="en-US" sz="1800" b="1" dirty="0" smtClean="0">
                <a:latin typeface="Courier New" pitchFamily="49" charset="0"/>
              </a:rPr>
              <a:t> 6 </a:t>
            </a:r>
            <a:r>
              <a:rPr lang="en-US" sz="1800" b="1" dirty="0">
                <a:latin typeface="Courier New" pitchFamily="49" charset="0"/>
              </a:rPr>
              <a:t>=</a:t>
            </a:r>
            <a:r>
              <a:rPr lang="en-US" sz="1800" b="1" dirty="0" smtClean="0">
                <a:latin typeface="Courier New" pitchFamily="49" charset="0"/>
              </a:rPr>
              <a:t> 60	 4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2235200" algn="l"/>
                <a:tab pos="46863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uw[</a:t>
            </a:r>
            <a:r>
              <a:rPr lang="en-US" sz="1800" b="1" dirty="0">
                <a:latin typeface="Courier New" pitchFamily="49" charset="0"/>
              </a:rPr>
              <a:t>-1]	36 + 4*-1 = 32	</a:t>
            </a:r>
            <a:r>
              <a:rPr lang="en-US" sz="1800" b="1" dirty="0" smtClean="0">
                <a:latin typeface="Courier New" pitchFamily="49" charset="0"/>
              </a:rPr>
              <a:t> 3</a:t>
            </a:r>
            <a:r>
              <a:rPr lang="en-US" sz="1800" b="1" dirty="0">
                <a:latin typeface="Courier New" pitchFamily="49" charset="0"/>
              </a:rPr>
              <a:t>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2235200" algn="l"/>
                <a:tab pos="4686300" algn="l"/>
                <a:tab pos="5943600" algn="l"/>
              </a:tabLst>
            </a:pPr>
            <a:r>
              <a:rPr lang="en-US" sz="1800" b="1" dirty="0" err="1">
                <a:latin typeface="Courier New" pitchFamily="49" charset="0"/>
              </a:rPr>
              <a:t>cmu</a:t>
            </a:r>
            <a:r>
              <a:rPr lang="en-US" sz="1800" b="1" dirty="0">
                <a:latin typeface="Courier New" pitchFamily="49" charset="0"/>
              </a:rPr>
              <a:t>[15]	16 + 4*15 = 76	</a:t>
            </a:r>
            <a:r>
              <a:rPr lang="en-US" sz="1800" b="1" dirty="0" smtClean="0">
                <a:latin typeface="Courier New" pitchFamily="49" charset="0"/>
              </a:rPr>
              <a:t> ?? </a:t>
            </a:r>
            <a:r>
              <a:rPr lang="en-US" dirty="0">
                <a:latin typeface="Courier New" pitchFamily="49" charset="0"/>
              </a:rPr>
              <a:t>	</a:t>
            </a:r>
          </a:p>
          <a:p>
            <a:pPr marL="560388" lvl="1" indent="-222250" defTabSz="895350">
              <a:spcBef>
                <a:spcPts val="1200"/>
              </a:spcBef>
              <a:tabLst>
                <a:tab pos="2235200" algn="l"/>
                <a:tab pos="4686300" algn="l"/>
                <a:tab pos="5943600" algn="l"/>
              </a:tabLst>
            </a:pPr>
            <a:r>
              <a:rPr lang="en-US" dirty="0" smtClean="0"/>
              <a:t>No bound checking</a:t>
            </a:r>
          </a:p>
          <a:p>
            <a:pPr marL="560388" lvl="1" indent="-222250" defTabSz="895350">
              <a:tabLst>
                <a:tab pos="2235200" algn="l"/>
                <a:tab pos="4686300" algn="l"/>
                <a:tab pos="5943600" algn="l"/>
              </a:tabLst>
            </a:pPr>
            <a:r>
              <a:rPr lang="en-US" dirty="0" smtClean="0"/>
              <a:t>Out-of-range </a:t>
            </a:r>
            <a:r>
              <a:rPr lang="en-US" dirty="0"/>
              <a:t>behavior </a:t>
            </a:r>
            <a:r>
              <a:rPr lang="en-US" dirty="0" smtClean="0"/>
              <a:t>implementation-dependent</a:t>
            </a:r>
          </a:p>
          <a:p>
            <a:pPr marL="560388" lvl="1" indent="-222250" defTabSz="895350">
              <a:tabLst>
                <a:tab pos="2235200" algn="l"/>
                <a:tab pos="4686300" algn="l"/>
                <a:tab pos="5943600" algn="l"/>
              </a:tabLst>
            </a:pPr>
            <a:r>
              <a:rPr lang="en-US" dirty="0" smtClean="0"/>
              <a:t>No </a:t>
            </a:r>
            <a:r>
              <a:rPr lang="en-US" dirty="0"/>
              <a:t>guaranteed relative allocation of different arrays </a:t>
            </a:r>
          </a:p>
        </p:txBody>
      </p:sp>
      <p:sp>
        <p:nvSpPr>
          <p:cNvPr id="305220" name="Rectangle 68"/>
          <p:cNvSpPr>
            <a:spLocks noChangeArrowheads="1"/>
          </p:cNvSpPr>
          <p:nvPr/>
        </p:nvSpPr>
        <p:spPr bwMode="auto">
          <a:xfrm>
            <a:off x="6427266" y="4086725"/>
            <a:ext cx="437299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2000" dirty="0">
                <a:solidFill>
                  <a:srgbClr val="990000"/>
                </a:solidFill>
                <a:latin typeface="Calibri" pitchFamily="34" charset="0"/>
              </a:rPr>
              <a:t>Yes</a:t>
            </a:r>
          </a:p>
        </p:txBody>
      </p:sp>
      <p:sp>
        <p:nvSpPr>
          <p:cNvPr id="305221" name="Rectangle 69"/>
          <p:cNvSpPr>
            <a:spLocks noChangeArrowheads="1"/>
          </p:cNvSpPr>
          <p:nvPr/>
        </p:nvSpPr>
        <p:spPr bwMode="auto">
          <a:xfrm>
            <a:off x="6427266" y="4408275"/>
            <a:ext cx="398507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2000" dirty="0">
                <a:solidFill>
                  <a:srgbClr val="990000"/>
                </a:solidFill>
                <a:latin typeface="Calibri" pitchFamily="34" charset="0"/>
              </a:rPr>
              <a:t>No</a:t>
            </a:r>
          </a:p>
        </p:txBody>
      </p:sp>
      <p:sp>
        <p:nvSpPr>
          <p:cNvPr id="305222" name="Rectangle 70"/>
          <p:cNvSpPr>
            <a:spLocks noChangeArrowheads="1"/>
          </p:cNvSpPr>
          <p:nvPr/>
        </p:nvSpPr>
        <p:spPr bwMode="auto">
          <a:xfrm>
            <a:off x="6427266" y="4732185"/>
            <a:ext cx="398507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2000" dirty="0">
                <a:solidFill>
                  <a:srgbClr val="990000"/>
                </a:solidFill>
                <a:latin typeface="Calibri" pitchFamily="34" charset="0"/>
              </a:rPr>
              <a:t>No</a:t>
            </a:r>
          </a:p>
        </p:txBody>
      </p:sp>
      <p:sp>
        <p:nvSpPr>
          <p:cNvPr id="305223" name="Rectangle 71"/>
          <p:cNvSpPr>
            <a:spLocks noChangeArrowheads="1"/>
          </p:cNvSpPr>
          <p:nvPr/>
        </p:nvSpPr>
        <p:spPr bwMode="auto">
          <a:xfrm>
            <a:off x="6427266" y="5036985"/>
            <a:ext cx="398507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2000" dirty="0">
                <a:solidFill>
                  <a:srgbClr val="990000"/>
                </a:solidFill>
                <a:latin typeface="Calibri" pitchFamily="34" charset="0"/>
              </a:rPr>
              <a:t>No</a:t>
            </a:r>
          </a:p>
        </p:txBody>
      </p:sp>
      <p:sp>
        <p:nvSpPr>
          <p:cNvPr id="72" name="Text Box 31"/>
          <p:cNvSpPr txBox="1">
            <a:spLocks noChangeArrowheads="1"/>
          </p:cNvSpPr>
          <p:nvPr/>
        </p:nvSpPr>
        <p:spPr bwMode="auto">
          <a:xfrm>
            <a:off x="152400" y="1143000"/>
            <a:ext cx="22345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cmu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2" name="Group 24"/>
          <p:cNvGrpSpPr/>
          <p:nvPr/>
        </p:nvGrpSpPr>
        <p:grpSpPr>
          <a:xfrm>
            <a:off x="2335305" y="1190422"/>
            <a:ext cx="5435835" cy="754354"/>
            <a:chOff x="2412765" y="3429000"/>
            <a:chExt cx="5435835" cy="774470"/>
          </a:xfrm>
        </p:grpSpPr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87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88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5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89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2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90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91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3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75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16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76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20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77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8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9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24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80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81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28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82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83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84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85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86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92" name="Text Box 31"/>
          <p:cNvSpPr txBox="1">
            <a:spLocks noChangeArrowheads="1"/>
          </p:cNvSpPr>
          <p:nvPr/>
        </p:nvSpPr>
        <p:spPr bwMode="auto">
          <a:xfrm>
            <a:off x="153660" y="1944776"/>
            <a:ext cx="22345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uw</a:t>
            </a:r>
            <a:r>
              <a:rPr lang="en-US" sz="1800" dirty="0" smtClean="0">
                <a:latin typeface="Courier New" pitchFamily="49" charset="0"/>
              </a:rPr>
              <a:t> 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4" name="Group 24"/>
          <p:cNvGrpSpPr/>
          <p:nvPr/>
        </p:nvGrpSpPr>
        <p:grpSpPr>
          <a:xfrm>
            <a:off x="2336565" y="1992198"/>
            <a:ext cx="5435835" cy="754354"/>
            <a:chOff x="2412765" y="3429000"/>
            <a:chExt cx="5435835" cy="774470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07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08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8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09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10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11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5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95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96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97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98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99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00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01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02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03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04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05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06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112" name="Text Box 31"/>
          <p:cNvSpPr txBox="1">
            <a:spLocks noChangeArrowheads="1"/>
          </p:cNvSpPr>
          <p:nvPr/>
        </p:nvSpPr>
        <p:spPr bwMode="auto">
          <a:xfrm>
            <a:off x="152400" y="2782976"/>
            <a:ext cx="22345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ucb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6" name="Group 24"/>
          <p:cNvGrpSpPr/>
          <p:nvPr/>
        </p:nvGrpSpPr>
        <p:grpSpPr>
          <a:xfrm>
            <a:off x="2335305" y="2830398"/>
            <a:ext cx="5435835" cy="754354"/>
            <a:chOff x="2412765" y="3429000"/>
            <a:chExt cx="5435835" cy="774470"/>
          </a:xfrm>
        </p:grpSpPr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27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28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4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29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7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30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2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31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0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115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16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60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17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8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9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64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0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1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68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2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3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72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4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5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76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6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69" name="Slide Number Placeholder 6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58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4495800" y="1038225"/>
            <a:ext cx="4038600" cy="25733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zd2int(zip_dig z)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i;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zi = 0;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for (i = 0; i &lt; 5; i++)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zi = 10 * zi + z[i];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}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zi;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7391400" cy="573088"/>
          </a:xfrm>
        </p:spPr>
        <p:txBody>
          <a:bodyPr/>
          <a:lstStyle/>
          <a:p>
            <a:r>
              <a:rPr lang="en-US"/>
              <a:t>Array Loop Example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4495800" y="1038225"/>
            <a:ext cx="4038600" cy="25733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zd2int(zip_dig z)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i;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zi = 0;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for (i = 0; i &lt; 5; i++)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zi = 10 * zi + z[i];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}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zi;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7391400" cy="573088"/>
          </a:xfrm>
        </p:spPr>
        <p:txBody>
          <a:bodyPr/>
          <a:lstStyle/>
          <a:p>
            <a:r>
              <a:rPr lang="en-US"/>
              <a:t>Array Loop Example</a:t>
            </a:r>
          </a:p>
        </p:txBody>
      </p:sp>
      <p:sp>
        <p:nvSpPr>
          <p:cNvPr id="306181" name="Rectangle 5"/>
          <p:cNvSpPr>
            <a:spLocks noChangeArrowheads="1"/>
          </p:cNvSpPr>
          <p:nvPr/>
        </p:nvSpPr>
        <p:spPr bwMode="auto">
          <a:xfrm>
            <a:off x="4495800" y="3705225"/>
            <a:ext cx="4038600" cy="28479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zd2int(zip_dig z)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zi = 0;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*zend = z + 4;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do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zi = 10 * zi + *z;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z++;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} while (z &lt;= zend);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zi;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6875" y="1362075"/>
            <a:ext cx="3717925" cy="4972050"/>
          </a:xfrm>
        </p:spPr>
        <p:txBody>
          <a:bodyPr/>
          <a:lstStyle/>
          <a:p>
            <a:pPr marL="160338" indent="-222250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1143000" algn="l"/>
              </a:tabLst>
            </a:pPr>
            <a:r>
              <a:rPr lang="en-US" dirty="0" smtClean="0"/>
              <a:t>Original</a:t>
            </a:r>
          </a:p>
          <a:p>
            <a:pPr marL="160338" indent="-222250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1143000" algn="l"/>
              </a:tabLst>
            </a:pPr>
            <a:endParaRPr lang="en-US" dirty="0" smtClean="0"/>
          </a:p>
          <a:p>
            <a:pPr marL="160338" indent="-222250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1143000" algn="l"/>
              </a:tabLst>
            </a:pPr>
            <a:endParaRPr lang="en-US" dirty="0" smtClean="0"/>
          </a:p>
          <a:p>
            <a:pPr marL="160338" indent="-222250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1143000" algn="l"/>
              </a:tabLst>
            </a:pPr>
            <a:endParaRPr lang="en-US" dirty="0" smtClean="0"/>
          </a:p>
          <a:p>
            <a:pPr marL="160338" indent="-222250">
              <a:spcBef>
                <a:spcPct val="25000"/>
              </a:spcBef>
              <a:buClr>
                <a:schemeClr val="hlink"/>
              </a:buClr>
              <a:buSzPct val="75000"/>
              <a:buNone/>
              <a:tabLst>
                <a:tab pos="1143000" algn="l"/>
              </a:tabLst>
            </a:pPr>
            <a:endParaRPr lang="en-US" dirty="0" smtClean="0"/>
          </a:p>
          <a:p>
            <a:pPr marL="160338" indent="-222250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1143000" algn="l"/>
              </a:tabLst>
            </a:pPr>
            <a:r>
              <a:rPr lang="en-US" dirty="0" smtClean="0"/>
              <a:t>Transformed</a:t>
            </a:r>
          </a:p>
          <a:p>
            <a:pPr marL="560388" lvl="1" indent="-222250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1143000" algn="l"/>
              </a:tabLst>
            </a:pPr>
            <a:r>
              <a:rPr lang="en-US" dirty="0" smtClean="0"/>
              <a:t>As generated by GCC</a:t>
            </a:r>
          </a:p>
          <a:p>
            <a:pPr marL="560388" lvl="1" indent="-222250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1143000" algn="l"/>
              </a:tabLst>
            </a:pPr>
            <a:r>
              <a:rPr lang="en-US" dirty="0" smtClean="0"/>
              <a:t>Eliminate loop variable </a:t>
            </a:r>
            <a:r>
              <a:rPr lang="en-US" dirty="0" err="1" smtClean="0">
                <a:latin typeface="Courier New" pitchFamily="49" charset="0"/>
              </a:rPr>
              <a:t>i</a:t>
            </a:r>
            <a:endParaRPr lang="en-US" dirty="0" smtClean="0"/>
          </a:p>
          <a:p>
            <a:pPr marL="560388" lvl="1" indent="-222250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1143000" algn="l"/>
              </a:tabLst>
            </a:pPr>
            <a:r>
              <a:rPr lang="en-US" dirty="0" smtClean="0"/>
              <a:t>Convert array code to pointer code</a:t>
            </a:r>
          </a:p>
          <a:p>
            <a:pPr marL="560388" lvl="1" indent="-222250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1143000" algn="l"/>
              </a:tabLst>
            </a:pPr>
            <a:r>
              <a:rPr lang="en-US" dirty="0" smtClean="0"/>
              <a:t>Express in do-while form</a:t>
            </a:r>
            <a:br>
              <a:rPr lang="en-US" dirty="0" smtClean="0"/>
            </a:br>
            <a:r>
              <a:rPr lang="en-US" dirty="0" smtClean="0"/>
              <a:t>(no test at entrance)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025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81" grpId="0" animBg="1"/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ChangeArrowheads="1"/>
          </p:cNvSpPr>
          <p:nvPr/>
        </p:nvSpPr>
        <p:spPr bwMode="auto">
          <a:xfrm>
            <a:off x="2133600" y="3886200"/>
            <a:ext cx="6705600" cy="28479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# 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 = z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xorl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eax,%eax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 = 0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16(%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zend</a:t>
            </a:r>
            <a:r>
              <a:rPr lang="en-US" sz="1800" dirty="0">
                <a:latin typeface="Courier New" pitchFamily="49" charset="0"/>
              </a:rPr>
              <a:t>  = z+4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.L59: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(%eax,%eax,4),%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5*</a:t>
            </a:r>
            <a:r>
              <a:rPr lang="en-US" sz="1800" dirty="0" err="1">
                <a:latin typeface="Courier New" pitchFamily="49" charset="0"/>
              </a:rPr>
              <a:t>zi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(%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*z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addl</a:t>
            </a:r>
            <a:r>
              <a:rPr lang="en-US" sz="1800" dirty="0">
                <a:latin typeface="Courier New" pitchFamily="49" charset="0"/>
              </a:rPr>
              <a:t> $4,%ecx	# z++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(%eax,%edx,2),%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 = *z + 2*(5*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cmpl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ebx,%ecx</a:t>
            </a:r>
            <a:r>
              <a:rPr lang="en-US" sz="1800" dirty="0">
                <a:latin typeface="Courier New" pitchFamily="49" charset="0"/>
              </a:rPr>
              <a:t>	# z : </a:t>
            </a:r>
            <a:r>
              <a:rPr lang="en-US" sz="1800" dirty="0" err="1">
                <a:latin typeface="Courier New" pitchFamily="49" charset="0"/>
              </a:rPr>
              <a:t>zend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jle</a:t>
            </a:r>
            <a:r>
              <a:rPr lang="en-US" sz="1800" dirty="0">
                <a:latin typeface="Courier New" pitchFamily="49" charset="0"/>
              </a:rPr>
              <a:t> .L59	# if &lt;=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loop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417512"/>
            <a:ext cx="8382000" cy="573088"/>
          </a:xfrm>
        </p:spPr>
        <p:txBody>
          <a:bodyPr/>
          <a:lstStyle/>
          <a:p>
            <a:r>
              <a:rPr lang="en-US"/>
              <a:t>Array Loop Implementation (IA32)</a:t>
            </a:r>
          </a:p>
        </p:txBody>
      </p:sp>
      <p:sp>
        <p:nvSpPr>
          <p:cNvPr id="307205" name="Rectangle 5"/>
          <p:cNvSpPr>
            <a:spLocks noChangeArrowheads="1"/>
          </p:cNvSpPr>
          <p:nvPr/>
        </p:nvSpPr>
        <p:spPr bwMode="auto">
          <a:xfrm>
            <a:off x="4800600" y="962025"/>
            <a:ext cx="4038600" cy="28479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zd2int(</a:t>
            </a: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>
                <a:latin typeface="Courier New" pitchFamily="49" charset="0"/>
              </a:rPr>
              <a:t> z)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zend</a:t>
            </a:r>
            <a:r>
              <a:rPr lang="en-US" sz="1800" dirty="0">
                <a:latin typeface="Courier New" pitchFamily="49" charset="0"/>
              </a:rPr>
              <a:t> = z + 4;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do 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 = 10 * 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 + *z;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z++;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} while(z &lt;= </a:t>
            </a:r>
            <a:r>
              <a:rPr lang="en-US" sz="1800" dirty="0" err="1">
                <a:latin typeface="Courier New" pitchFamily="49" charset="0"/>
              </a:rPr>
              <a:t>zend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 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840002" y="3886200"/>
            <a:ext cx="2999198" cy="2847975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</a:rPr>
              <a:t>Translation?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ChangeArrowheads="1"/>
          </p:cNvSpPr>
          <p:nvPr/>
        </p:nvSpPr>
        <p:spPr bwMode="auto">
          <a:xfrm>
            <a:off x="2133600" y="3886200"/>
            <a:ext cx="6705600" cy="28479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# %ecx = z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</a:t>
            </a:r>
            <a:r>
              <a:rPr lang="en-US" sz="1800" u="sng">
                <a:latin typeface="Courier New" pitchFamily="49" charset="0"/>
              </a:rPr>
              <a:t>xorl %eax,%eax</a:t>
            </a:r>
            <a:r>
              <a:rPr lang="en-US" sz="1800">
                <a:latin typeface="Courier New" pitchFamily="49" charset="0"/>
              </a:rPr>
              <a:t>	# zi = 0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leal 16(%ecx),%ebx	# zend  = z+4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.L59: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leal (%eax,%eax,4),%edx	# 5*zi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movl (%ecx),%eax	# *z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addl $4,%ecx	# z++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leal (%eax,%edx,2),%eax	# zi = *z + 2*(5*zi)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cmpl %ebx,%ecx	# z : zend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jle .L59	# if &lt;= goto loop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417512"/>
            <a:ext cx="8382000" cy="573088"/>
          </a:xfrm>
        </p:spPr>
        <p:txBody>
          <a:bodyPr/>
          <a:lstStyle/>
          <a:p>
            <a:r>
              <a:rPr lang="en-US"/>
              <a:t>Array Loop Implementation (IA32)</a:t>
            </a:r>
          </a:p>
        </p:txBody>
      </p:sp>
      <p:sp>
        <p:nvSpPr>
          <p:cNvPr id="307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4419600" cy="2176463"/>
          </a:xfrm>
        </p:spPr>
        <p:txBody>
          <a:bodyPr/>
          <a:lstStyle/>
          <a:p>
            <a:pPr marL="223838" indent="-223838">
              <a:tabLst>
                <a:tab pos="1143000" algn="l"/>
              </a:tabLst>
            </a:pPr>
            <a:r>
              <a:rPr lang="en-US" dirty="0"/>
              <a:t>Registers</a:t>
            </a:r>
          </a:p>
          <a:p>
            <a:pPr marL="560388" lvl="1" indent="-222250">
              <a:spcBef>
                <a:spcPct val="0"/>
              </a:spcBef>
              <a:buSzTx/>
              <a:buFont typeface="Wingdings" pitchFamily="2" charset="2"/>
              <a:buNone/>
              <a:tabLst>
                <a:tab pos="1143000" algn="l"/>
              </a:tabLst>
            </a:pP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ecx</a:t>
            </a:r>
            <a:r>
              <a:rPr lang="en-US" b="1" dirty="0">
                <a:latin typeface="Courier New" pitchFamily="49" charset="0"/>
              </a:rPr>
              <a:t>	z</a:t>
            </a:r>
          </a:p>
          <a:p>
            <a:pPr marL="560388" lvl="1" indent="-222250">
              <a:spcBef>
                <a:spcPct val="0"/>
              </a:spcBef>
              <a:buSzTx/>
              <a:buFont typeface="Wingdings" pitchFamily="2" charset="2"/>
              <a:buNone/>
              <a:tabLst>
                <a:tab pos="1143000" algn="l"/>
              </a:tabLst>
            </a:pP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eax</a:t>
            </a: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zi</a:t>
            </a:r>
            <a:endParaRPr lang="en-US" b="1" dirty="0">
              <a:latin typeface="Courier New" pitchFamily="49" charset="0"/>
            </a:endParaRPr>
          </a:p>
          <a:p>
            <a:pPr marL="560388" lvl="1" indent="-222250">
              <a:spcBef>
                <a:spcPct val="0"/>
              </a:spcBef>
              <a:buSzTx/>
              <a:buFont typeface="Wingdings" pitchFamily="2" charset="2"/>
              <a:buNone/>
              <a:tabLst>
                <a:tab pos="1143000" algn="l"/>
              </a:tabLst>
            </a:pP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ebx</a:t>
            </a: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zend</a:t>
            </a:r>
            <a:endParaRPr lang="en-US" b="1" dirty="0">
              <a:latin typeface="Courier New" pitchFamily="49" charset="0"/>
            </a:endParaRPr>
          </a:p>
          <a:p>
            <a:pPr marL="223838" indent="-223838">
              <a:tabLst>
                <a:tab pos="1143000" algn="l"/>
              </a:tabLst>
            </a:pPr>
            <a:r>
              <a:rPr lang="en-US" dirty="0"/>
              <a:t>Computations</a:t>
            </a:r>
          </a:p>
          <a:p>
            <a:pPr marL="560388" lvl="1" indent="-222250">
              <a:tabLst>
                <a:tab pos="1143000" algn="l"/>
              </a:tabLst>
            </a:pPr>
            <a:r>
              <a:rPr lang="en-US" b="0" dirty="0"/>
              <a:t> </a:t>
            </a:r>
            <a:r>
              <a:rPr lang="en-US" b="1" dirty="0">
                <a:latin typeface="Courier New" pitchFamily="49" charset="0"/>
              </a:rPr>
              <a:t>10*</a:t>
            </a:r>
            <a:r>
              <a:rPr lang="en-US" b="1" dirty="0" err="1">
                <a:latin typeface="Courier New" pitchFamily="49" charset="0"/>
              </a:rPr>
              <a:t>zi</a:t>
            </a:r>
            <a:r>
              <a:rPr lang="en-US" b="1" dirty="0">
                <a:latin typeface="Courier New" pitchFamily="49" charset="0"/>
              </a:rPr>
              <a:t> + *z</a:t>
            </a:r>
            <a:r>
              <a:rPr lang="en-US" b="1" dirty="0"/>
              <a:t>  </a:t>
            </a:r>
            <a:r>
              <a:rPr lang="en-US" dirty="0"/>
              <a:t>implemented as     </a:t>
            </a:r>
            <a:r>
              <a:rPr lang="en-US" b="1" dirty="0">
                <a:latin typeface="Courier New" pitchFamily="49" charset="0"/>
              </a:rPr>
              <a:t>*z + 2*(</a:t>
            </a:r>
            <a:r>
              <a:rPr lang="en-US" b="1" dirty="0" smtClean="0">
                <a:latin typeface="Courier New" pitchFamily="49" charset="0"/>
              </a:rPr>
              <a:t>zi+4*</a:t>
            </a:r>
            <a:r>
              <a:rPr lang="en-US" b="1" dirty="0" err="1" smtClean="0">
                <a:latin typeface="Courier New" pitchFamily="49" charset="0"/>
              </a:rPr>
              <a:t>zi</a:t>
            </a:r>
            <a:r>
              <a:rPr lang="en-US" b="1" dirty="0" smtClean="0">
                <a:latin typeface="Courier New" pitchFamily="49" charset="0"/>
              </a:rPr>
              <a:t>)</a:t>
            </a:r>
            <a:endParaRPr lang="en-US" b="1" dirty="0" smtClean="0"/>
          </a:p>
          <a:p>
            <a:pPr marL="560388" lvl="1" indent="-222250">
              <a:tabLst>
                <a:tab pos="1143000" algn="l"/>
              </a:tabLst>
            </a:pPr>
            <a:r>
              <a:rPr lang="en-US" b="1" dirty="0" smtClean="0">
                <a:latin typeface="Courier New" pitchFamily="49" charset="0"/>
              </a:rPr>
              <a:t>z</a:t>
            </a:r>
            <a:r>
              <a:rPr lang="en-US" b="1" dirty="0">
                <a:latin typeface="Courier New" pitchFamily="49" charset="0"/>
              </a:rPr>
              <a:t>++</a:t>
            </a:r>
            <a:r>
              <a:rPr lang="en-US" b="1" dirty="0"/>
              <a:t> </a:t>
            </a:r>
            <a:r>
              <a:rPr lang="en-US" dirty="0"/>
              <a:t>increments by 4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07205" name="Rectangle 5"/>
          <p:cNvSpPr>
            <a:spLocks noChangeArrowheads="1"/>
          </p:cNvSpPr>
          <p:nvPr/>
        </p:nvSpPr>
        <p:spPr bwMode="auto">
          <a:xfrm>
            <a:off x="4800600" y="962025"/>
            <a:ext cx="4038600" cy="28479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zd2int(zip_dig z)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</a:t>
            </a:r>
            <a:r>
              <a:rPr lang="en-US" sz="1800" u="sng">
                <a:latin typeface="Courier New" pitchFamily="49" charset="0"/>
              </a:rPr>
              <a:t>int zi = 0</a:t>
            </a:r>
            <a:r>
              <a:rPr lang="en-US" sz="180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*zend = z + 4;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do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zi = 10 * zi + *z;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z++;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} while(z &lt;= zend);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zi;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307206" name="Rectangle 6"/>
          <p:cNvSpPr>
            <a:spLocks noChangeArrowheads="1"/>
          </p:cNvSpPr>
          <p:nvPr/>
        </p:nvSpPr>
        <p:spPr bwMode="auto">
          <a:xfrm>
            <a:off x="2133600" y="3886200"/>
            <a:ext cx="6705600" cy="28479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# %ecx = z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xorl %eax,%eax	# zi = 0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</a:t>
            </a:r>
            <a:r>
              <a:rPr lang="en-US" sz="1800" u="sng">
                <a:latin typeface="Courier New" pitchFamily="49" charset="0"/>
              </a:rPr>
              <a:t>leal 16(%ecx),%ebx</a:t>
            </a:r>
            <a:r>
              <a:rPr lang="en-US" sz="1800">
                <a:latin typeface="Courier New" pitchFamily="49" charset="0"/>
              </a:rPr>
              <a:t>	# zend  = z+4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.L59: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leal (%eax,%eax,4),%edx	# 5*zi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movl (%ecx),%eax	# *z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addl $4,%ecx	# z++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leal (%eax,%edx,2),%eax	# zi = *z + 2*(5*zi)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cmpl %ebx,%ecx	# z : zend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jle .L59	# if &lt;= goto loop</a:t>
            </a:r>
          </a:p>
        </p:txBody>
      </p:sp>
      <p:sp>
        <p:nvSpPr>
          <p:cNvPr id="307207" name="Rectangle 7"/>
          <p:cNvSpPr>
            <a:spLocks noChangeArrowheads="1"/>
          </p:cNvSpPr>
          <p:nvPr/>
        </p:nvSpPr>
        <p:spPr bwMode="auto">
          <a:xfrm>
            <a:off x="4800600" y="962025"/>
            <a:ext cx="4038600" cy="28479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zd2int(zip_dig z)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zi = 0;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*</a:t>
            </a:r>
            <a:r>
              <a:rPr lang="en-US" sz="1800" u="sng">
                <a:latin typeface="Courier New" pitchFamily="49" charset="0"/>
              </a:rPr>
              <a:t>zend = z + 4</a:t>
            </a:r>
            <a:r>
              <a:rPr lang="en-US" sz="180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do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zi = 10 * zi + *z;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z++;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} while(z &lt;= zend);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zi;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307208" name="Rectangle 8"/>
          <p:cNvSpPr>
            <a:spLocks noChangeArrowheads="1"/>
          </p:cNvSpPr>
          <p:nvPr/>
        </p:nvSpPr>
        <p:spPr bwMode="auto">
          <a:xfrm>
            <a:off x="2133600" y="3886200"/>
            <a:ext cx="6705600" cy="28479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# %ecx = z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xorl %eax,%eax	# zi = 0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leal 16(%ecx),%ebx	# zend  = z+4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.L59: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</a:t>
            </a:r>
            <a:r>
              <a:rPr lang="en-US" sz="1800" u="sng">
                <a:latin typeface="Courier New" pitchFamily="49" charset="0"/>
              </a:rPr>
              <a:t>leal (%eax,%eax,4),%edx</a:t>
            </a:r>
            <a:r>
              <a:rPr lang="en-US" sz="1800">
                <a:latin typeface="Courier New" pitchFamily="49" charset="0"/>
              </a:rPr>
              <a:t>	# 5*zi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</a:t>
            </a:r>
            <a:r>
              <a:rPr lang="en-US" sz="1800" u="sng">
                <a:latin typeface="Courier New" pitchFamily="49" charset="0"/>
              </a:rPr>
              <a:t>movl (%ecx),%eax</a:t>
            </a:r>
            <a:r>
              <a:rPr lang="en-US" sz="1800">
                <a:latin typeface="Courier New" pitchFamily="49" charset="0"/>
              </a:rPr>
              <a:t>	# *z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addl $4,%ecx	# z++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</a:t>
            </a:r>
            <a:r>
              <a:rPr lang="en-US" sz="1800" u="sng">
                <a:latin typeface="Courier New" pitchFamily="49" charset="0"/>
              </a:rPr>
              <a:t>leal (%eax,%edx,2),%eax</a:t>
            </a:r>
            <a:r>
              <a:rPr lang="en-US" sz="1800">
                <a:latin typeface="Courier New" pitchFamily="49" charset="0"/>
              </a:rPr>
              <a:t>	# zi = *z + 2*(5*zi)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cmpl %ebx,%ecx	# z : zend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jle .L59	# if &lt;= goto loop</a:t>
            </a:r>
          </a:p>
        </p:txBody>
      </p:sp>
      <p:sp>
        <p:nvSpPr>
          <p:cNvPr id="307209" name="Rectangle 9"/>
          <p:cNvSpPr>
            <a:spLocks noChangeArrowheads="1"/>
          </p:cNvSpPr>
          <p:nvPr/>
        </p:nvSpPr>
        <p:spPr bwMode="auto">
          <a:xfrm>
            <a:off x="4800600" y="962025"/>
            <a:ext cx="4038600" cy="28479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zd2int(zip_dig z)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zi = 0;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*zend = z + 4;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do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</a:t>
            </a:r>
            <a:r>
              <a:rPr lang="en-US" sz="1800" u="sng">
                <a:latin typeface="Courier New" pitchFamily="49" charset="0"/>
              </a:rPr>
              <a:t>zi = 10 * zi + *z</a:t>
            </a:r>
            <a:r>
              <a:rPr lang="en-US" sz="180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z++;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} while(z &lt;= zend);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zi;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307210" name="Rectangle 10"/>
          <p:cNvSpPr>
            <a:spLocks noChangeArrowheads="1"/>
          </p:cNvSpPr>
          <p:nvPr/>
        </p:nvSpPr>
        <p:spPr bwMode="auto">
          <a:xfrm>
            <a:off x="2133600" y="3886200"/>
            <a:ext cx="6705600" cy="28479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# %ecx = z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xorl %eax,%eax	# zi = 0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leal 16(%ecx),%ebx	# zend  = z+4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.L59: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leal (%eax,%eax,4),%edx	# 5*zi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movl (%ecx),%eax	# *z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</a:t>
            </a:r>
            <a:r>
              <a:rPr lang="en-US" sz="1800" u="sng">
                <a:latin typeface="Courier New" pitchFamily="49" charset="0"/>
              </a:rPr>
              <a:t>addl $4,%ecx</a:t>
            </a:r>
            <a:r>
              <a:rPr lang="en-US" sz="1800">
                <a:latin typeface="Courier New" pitchFamily="49" charset="0"/>
              </a:rPr>
              <a:t>	# z++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leal (%eax,%edx,2),%eax	# zi = *z + 2*(5*zi)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cmpl %ebx,%ecx	# z : zend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jle .L59	# if &lt;= goto loop</a:t>
            </a:r>
          </a:p>
        </p:txBody>
      </p:sp>
      <p:sp>
        <p:nvSpPr>
          <p:cNvPr id="307211" name="Rectangle 11"/>
          <p:cNvSpPr>
            <a:spLocks noChangeArrowheads="1"/>
          </p:cNvSpPr>
          <p:nvPr/>
        </p:nvSpPr>
        <p:spPr bwMode="auto">
          <a:xfrm>
            <a:off x="4800600" y="962025"/>
            <a:ext cx="4038600" cy="28479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zd2int(</a:t>
            </a: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>
                <a:latin typeface="Courier New" pitchFamily="49" charset="0"/>
              </a:rPr>
              <a:t> z)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zend</a:t>
            </a:r>
            <a:r>
              <a:rPr lang="en-US" sz="1800" dirty="0">
                <a:latin typeface="Courier New" pitchFamily="49" charset="0"/>
              </a:rPr>
              <a:t> = z + 4;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do 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 = 10 * 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 + *z;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u="sng" dirty="0">
                <a:latin typeface="Courier New" pitchFamily="49" charset="0"/>
              </a:rPr>
              <a:t>z++;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} while(z &lt;= </a:t>
            </a:r>
            <a:r>
              <a:rPr lang="en-US" sz="1800" dirty="0" err="1">
                <a:latin typeface="Courier New" pitchFamily="49" charset="0"/>
              </a:rPr>
              <a:t>zend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 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07212" name="Rectangle 12"/>
          <p:cNvSpPr>
            <a:spLocks noChangeArrowheads="1"/>
          </p:cNvSpPr>
          <p:nvPr/>
        </p:nvSpPr>
        <p:spPr bwMode="auto">
          <a:xfrm>
            <a:off x="2133600" y="3886200"/>
            <a:ext cx="6705600" cy="28479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# 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 = z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xorl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eax,%eax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 = 0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16(%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zend</a:t>
            </a:r>
            <a:r>
              <a:rPr lang="en-US" sz="1800" dirty="0">
                <a:latin typeface="Courier New" pitchFamily="49" charset="0"/>
              </a:rPr>
              <a:t>  = z+4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.L59: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(%eax,%eax,4),%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5*</a:t>
            </a:r>
            <a:r>
              <a:rPr lang="en-US" sz="1800" dirty="0" err="1">
                <a:latin typeface="Courier New" pitchFamily="49" charset="0"/>
              </a:rPr>
              <a:t>zi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(%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*z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addl</a:t>
            </a:r>
            <a:r>
              <a:rPr lang="en-US" sz="1800" dirty="0">
                <a:latin typeface="Courier New" pitchFamily="49" charset="0"/>
              </a:rPr>
              <a:t> $4,%ecx	# z++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(%eax,%edx,2),%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 = *z + 2*(5*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cmpl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ebx,%ecx</a:t>
            </a:r>
            <a:r>
              <a:rPr lang="en-US" sz="1800" dirty="0">
                <a:latin typeface="Courier New" pitchFamily="49" charset="0"/>
              </a:rPr>
              <a:t>	# z : </a:t>
            </a:r>
            <a:r>
              <a:rPr lang="en-US" sz="1800" dirty="0" err="1">
                <a:latin typeface="Courier New" pitchFamily="49" charset="0"/>
              </a:rPr>
              <a:t>zend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jle</a:t>
            </a:r>
            <a:r>
              <a:rPr lang="en-US" sz="1800" u="sng" dirty="0">
                <a:latin typeface="Courier New" pitchFamily="49" charset="0"/>
              </a:rPr>
              <a:t> .L59</a:t>
            </a:r>
            <a:r>
              <a:rPr lang="en-US" sz="1800" dirty="0">
                <a:latin typeface="Courier New" pitchFamily="49" charset="0"/>
              </a:rPr>
              <a:t>	# if &lt;=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loop</a:t>
            </a:r>
          </a:p>
        </p:txBody>
      </p:sp>
      <p:sp>
        <p:nvSpPr>
          <p:cNvPr id="307213" name="Rectangle 13"/>
          <p:cNvSpPr>
            <a:spLocks noChangeArrowheads="1"/>
          </p:cNvSpPr>
          <p:nvPr/>
        </p:nvSpPr>
        <p:spPr bwMode="auto">
          <a:xfrm>
            <a:off x="4800600" y="962025"/>
            <a:ext cx="4038600" cy="28479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zd2int(</a:t>
            </a: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>
                <a:latin typeface="Courier New" pitchFamily="49" charset="0"/>
              </a:rPr>
              <a:t> z)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zend</a:t>
            </a:r>
            <a:r>
              <a:rPr lang="en-US" sz="1800" dirty="0">
                <a:latin typeface="Courier New" pitchFamily="49" charset="0"/>
              </a:rPr>
              <a:t> = z + 4;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do 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 = 10 * 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 + *z;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z++;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} </a:t>
            </a:r>
            <a:r>
              <a:rPr lang="en-US" sz="1800" u="sng" dirty="0">
                <a:latin typeface="Courier New" pitchFamily="49" charset="0"/>
              </a:rPr>
              <a:t>while(z &lt;= </a:t>
            </a:r>
            <a:r>
              <a:rPr lang="en-US" sz="1800" u="sng" dirty="0" err="1">
                <a:latin typeface="Courier New" pitchFamily="49" charset="0"/>
              </a:rPr>
              <a:t>zend</a:t>
            </a:r>
            <a:r>
              <a:rPr lang="en-US" sz="1800" u="sng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 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6" grpId="0" animBg="1" autoUpdateAnimBg="0"/>
      <p:bldP spid="307207" grpId="0" animBg="1" autoUpdateAnimBg="0"/>
      <p:bldP spid="307208" grpId="0" animBg="1" autoUpdateAnimBg="0"/>
      <p:bldP spid="307209" grpId="0" animBg="1" autoUpdateAnimBg="0"/>
      <p:bldP spid="307210" grpId="0" animBg="1" autoUpdateAnimBg="0"/>
      <p:bldP spid="307211" grpId="0" animBg="1" autoUpdateAnimBg="0"/>
      <p:bldP spid="307212" grpId="0" animBg="1" autoUpdateAnimBg="0"/>
      <p:bldP spid="307213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57200"/>
            <a:ext cx="6375400" cy="573088"/>
          </a:xfrm>
        </p:spPr>
        <p:txBody>
          <a:bodyPr/>
          <a:lstStyle/>
          <a:p>
            <a:r>
              <a:rPr lang="en-US"/>
              <a:t>Nested Array Example</a:t>
            </a:r>
          </a:p>
        </p:txBody>
      </p:sp>
      <p:sp>
        <p:nvSpPr>
          <p:cNvPr id="308228" name="Rectangle 4"/>
          <p:cNvSpPr>
            <a:spLocks noChangeArrowheads="1"/>
          </p:cNvSpPr>
          <p:nvPr/>
        </p:nvSpPr>
        <p:spPr bwMode="auto">
          <a:xfrm>
            <a:off x="533400" y="1298575"/>
            <a:ext cx="4924425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#define PCOUNT 4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sea[</a:t>
            </a:r>
            <a:r>
              <a:rPr lang="en-US" sz="1800" dirty="0" err="1">
                <a:latin typeface="Courier New" pitchFamily="49" charset="0"/>
              </a:rPr>
              <a:t>PCOUNT</a:t>
            </a:r>
            <a:r>
              <a:rPr lang="en-US" sz="1800" dirty="0">
                <a:latin typeface="Courier New" pitchFamily="49" charset="0"/>
              </a:rPr>
              <a:t>] = 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{</a:t>
            </a:r>
            <a:r>
              <a:rPr lang="en-US" sz="1800" dirty="0" smtClean="0">
                <a:latin typeface="Courier New" pitchFamily="49" charset="0"/>
              </a:rPr>
              <a:t>{ 9, 8, 1, 9, 5 }</a:t>
            </a:r>
            <a:r>
              <a:rPr lang="en-US" sz="1800" dirty="0">
                <a:latin typeface="Courier New" pitchFamily="49" charset="0"/>
              </a:rPr>
              <a:t>,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{ 9, 8, 1, 0, 5 </a:t>
            </a:r>
            <a:r>
              <a:rPr lang="en-US" sz="1800" dirty="0">
                <a:latin typeface="Courier New" pitchFamily="49" charset="0"/>
              </a:rPr>
              <a:t>},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{ 9, 8, 1, 0, 3 </a:t>
            </a:r>
            <a:r>
              <a:rPr lang="en-US" sz="1800" dirty="0">
                <a:latin typeface="Courier New" pitchFamily="49" charset="0"/>
              </a:rPr>
              <a:t>},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{ 9, 8, 1, 1, 5 </a:t>
            </a:r>
            <a:r>
              <a:rPr lang="en-US" sz="1800" dirty="0">
                <a:latin typeface="Courier New" pitchFamily="49" charset="0"/>
              </a:rPr>
              <a:t>}};</a:t>
            </a: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57200"/>
            <a:ext cx="6375400" cy="573088"/>
          </a:xfrm>
        </p:spPr>
        <p:txBody>
          <a:bodyPr/>
          <a:lstStyle/>
          <a:p>
            <a:r>
              <a:rPr lang="en-US"/>
              <a:t>Nested Array Example</a:t>
            </a:r>
          </a:p>
        </p:txBody>
      </p:sp>
      <p:sp>
        <p:nvSpPr>
          <p:cNvPr id="308228" name="Rectangle 4"/>
          <p:cNvSpPr>
            <a:spLocks noChangeArrowheads="1"/>
          </p:cNvSpPr>
          <p:nvPr/>
        </p:nvSpPr>
        <p:spPr bwMode="auto">
          <a:xfrm>
            <a:off x="533400" y="1298575"/>
            <a:ext cx="4924425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#define PCOUNT 4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sea[</a:t>
            </a:r>
            <a:r>
              <a:rPr lang="en-US" sz="1800" dirty="0" err="1">
                <a:latin typeface="Courier New" pitchFamily="49" charset="0"/>
              </a:rPr>
              <a:t>PCOUNT</a:t>
            </a:r>
            <a:r>
              <a:rPr lang="en-US" sz="1800" dirty="0">
                <a:latin typeface="Courier New" pitchFamily="49" charset="0"/>
              </a:rPr>
              <a:t>] = 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{</a:t>
            </a:r>
            <a:r>
              <a:rPr lang="en-US" sz="1800" dirty="0" smtClean="0">
                <a:latin typeface="Courier New" pitchFamily="49" charset="0"/>
              </a:rPr>
              <a:t>{ 9, 8, 1, 9, 5 }</a:t>
            </a:r>
            <a:r>
              <a:rPr lang="en-US" sz="1800" dirty="0">
                <a:latin typeface="Courier New" pitchFamily="49" charset="0"/>
              </a:rPr>
              <a:t>,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{ 9, 8, 1, 0, 5 </a:t>
            </a:r>
            <a:r>
              <a:rPr lang="en-US" sz="1800" dirty="0">
                <a:latin typeface="Courier New" pitchFamily="49" charset="0"/>
              </a:rPr>
              <a:t>},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{ 9, 8, 1, 0, 3 </a:t>
            </a:r>
            <a:r>
              <a:rPr lang="en-US" sz="1800" dirty="0">
                <a:latin typeface="Courier New" pitchFamily="49" charset="0"/>
              </a:rPr>
              <a:t>},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{ 9, 8, 1, 1, 5 </a:t>
            </a:r>
            <a:r>
              <a:rPr lang="en-US" sz="1800" dirty="0">
                <a:latin typeface="Courier New" pitchFamily="49" charset="0"/>
              </a:rPr>
              <a:t>}};</a:t>
            </a:r>
          </a:p>
        </p:txBody>
      </p:sp>
      <p:sp>
        <p:nvSpPr>
          <p:cNvPr id="308232" name="Line 8"/>
          <p:cNvSpPr>
            <a:spLocks noChangeShapeType="1"/>
          </p:cNvSpPr>
          <p:nvPr/>
        </p:nvSpPr>
        <p:spPr bwMode="auto">
          <a:xfrm flipV="1">
            <a:off x="1905000" y="4205287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33" name="Text Box 9"/>
          <p:cNvSpPr txBox="1">
            <a:spLocks noChangeArrowheads="1"/>
          </p:cNvSpPr>
          <p:nvPr/>
        </p:nvSpPr>
        <p:spPr bwMode="auto">
          <a:xfrm>
            <a:off x="1676400" y="4357687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76</a:t>
            </a:r>
          </a:p>
        </p:txBody>
      </p:sp>
      <p:sp>
        <p:nvSpPr>
          <p:cNvPr id="308234" name="Line 10"/>
          <p:cNvSpPr>
            <a:spLocks noChangeShapeType="1"/>
          </p:cNvSpPr>
          <p:nvPr/>
        </p:nvSpPr>
        <p:spPr bwMode="auto">
          <a:xfrm flipV="1">
            <a:off x="3429000" y="4205287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35" name="Text Box 11"/>
          <p:cNvSpPr txBox="1">
            <a:spLocks noChangeArrowheads="1"/>
          </p:cNvSpPr>
          <p:nvPr/>
        </p:nvSpPr>
        <p:spPr bwMode="auto">
          <a:xfrm>
            <a:off x="3200400" y="4357687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96</a:t>
            </a:r>
          </a:p>
        </p:txBody>
      </p:sp>
      <p:sp>
        <p:nvSpPr>
          <p:cNvPr id="308236" name="Line 12"/>
          <p:cNvSpPr>
            <a:spLocks noChangeShapeType="1"/>
          </p:cNvSpPr>
          <p:nvPr/>
        </p:nvSpPr>
        <p:spPr bwMode="auto">
          <a:xfrm flipV="1">
            <a:off x="4953000" y="4205287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37" name="Text Box 13"/>
          <p:cNvSpPr txBox="1">
            <a:spLocks noChangeArrowheads="1"/>
          </p:cNvSpPr>
          <p:nvPr/>
        </p:nvSpPr>
        <p:spPr bwMode="auto">
          <a:xfrm>
            <a:off x="4656138" y="43576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116</a:t>
            </a:r>
          </a:p>
        </p:txBody>
      </p:sp>
      <p:sp>
        <p:nvSpPr>
          <p:cNvPr id="308238" name="Line 14"/>
          <p:cNvSpPr>
            <a:spLocks noChangeShapeType="1"/>
          </p:cNvSpPr>
          <p:nvPr/>
        </p:nvSpPr>
        <p:spPr bwMode="auto">
          <a:xfrm flipV="1">
            <a:off x="6477000" y="4205287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39" name="Text Box 15"/>
          <p:cNvSpPr txBox="1">
            <a:spLocks noChangeArrowheads="1"/>
          </p:cNvSpPr>
          <p:nvPr/>
        </p:nvSpPr>
        <p:spPr bwMode="auto">
          <a:xfrm>
            <a:off x="6180138" y="43576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136</a:t>
            </a:r>
          </a:p>
        </p:txBody>
      </p:sp>
      <p:sp>
        <p:nvSpPr>
          <p:cNvPr id="308240" name="Line 16"/>
          <p:cNvSpPr>
            <a:spLocks noChangeShapeType="1"/>
          </p:cNvSpPr>
          <p:nvPr/>
        </p:nvSpPr>
        <p:spPr bwMode="auto">
          <a:xfrm flipV="1">
            <a:off x="8001000" y="4205287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41" name="Text Box 17"/>
          <p:cNvSpPr txBox="1">
            <a:spLocks noChangeArrowheads="1"/>
          </p:cNvSpPr>
          <p:nvPr/>
        </p:nvSpPr>
        <p:spPr bwMode="auto">
          <a:xfrm>
            <a:off x="7704138" y="43576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156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905000" y="3443287"/>
            <a:ext cx="1524000" cy="762000"/>
            <a:chOff x="816" y="2640"/>
            <a:chExt cx="960" cy="480"/>
          </a:xfrm>
        </p:grpSpPr>
        <p:sp>
          <p:nvSpPr>
            <p:cNvPr id="308244" name="Rectangle 20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9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45" name="Rectangle 21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46" name="Rectangle 22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47" name="Rectangle 23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9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48" name="Rectangle 24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5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3429000" y="3443287"/>
            <a:ext cx="1524000" cy="762000"/>
            <a:chOff x="816" y="2640"/>
            <a:chExt cx="960" cy="480"/>
          </a:xfrm>
        </p:grpSpPr>
        <p:sp>
          <p:nvSpPr>
            <p:cNvPr id="308250" name="Rectangle 26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9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51" name="Rectangle 27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52" name="Rectangle 28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53" name="Rectangle 29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54" name="Rectangle 30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5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4953000" y="3443287"/>
            <a:ext cx="1524000" cy="762000"/>
            <a:chOff x="816" y="2640"/>
            <a:chExt cx="960" cy="480"/>
          </a:xfrm>
        </p:grpSpPr>
        <p:sp>
          <p:nvSpPr>
            <p:cNvPr id="308256" name="Rectangle 32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9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57" name="Rectangle 33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58" name="Rectangle 34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59" name="Rectangle 35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60" name="Rectangle 36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3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6477000" y="3438527"/>
            <a:ext cx="1524000" cy="766763"/>
            <a:chOff x="816" y="2637"/>
            <a:chExt cx="960" cy="483"/>
          </a:xfrm>
        </p:grpSpPr>
        <p:sp>
          <p:nvSpPr>
            <p:cNvPr id="308262" name="Rectangle 38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9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63" name="Rectangle 39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64" name="Rectangle 40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65" name="Rectangle 41"/>
            <p:cNvSpPr>
              <a:spLocks noChangeArrowheads="1"/>
            </p:cNvSpPr>
            <p:nvPr/>
          </p:nvSpPr>
          <p:spPr bwMode="auto">
            <a:xfrm>
              <a:off x="1392" y="2637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66" name="Rectangle 42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5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sp>
        <p:nvSpPr>
          <p:cNvPr id="308267" name="Rectangle 43"/>
          <p:cNvSpPr>
            <a:spLocks noChangeArrowheads="1"/>
          </p:cNvSpPr>
          <p:nvPr/>
        </p:nvSpPr>
        <p:spPr bwMode="auto">
          <a:xfrm>
            <a:off x="1905000" y="3443287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68" name="Rectangle 44"/>
          <p:cNvSpPr>
            <a:spLocks noChangeArrowheads="1"/>
          </p:cNvSpPr>
          <p:nvPr/>
        </p:nvSpPr>
        <p:spPr bwMode="auto">
          <a:xfrm>
            <a:off x="3429000" y="3443287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69" name="Rectangle 45"/>
          <p:cNvSpPr>
            <a:spLocks noChangeArrowheads="1"/>
          </p:cNvSpPr>
          <p:nvPr/>
        </p:nvSpPr>
        <p:spPr bwMode="auto">
          <a:xfrm>
            <a:off x="4953000" y="3443287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70" name="Rectangle 46"/>
          <p:cNvSpPr>
            <a:spLocks noChangeArrowheads="1"/>
          </p:cNvSpPr>
          <p:nvPr/>
        </p:nvSpPr>
        <p:spPr bwMode="auto">
          <a:xfrm>
            <a:off x="6477000" y="3443287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73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32" grpId="0" animBg="1"/>
      <p:bldP spid="308233" grpId="0"/>
      <p:bldP spid="308234" grpId="0" animBg="1"/>
      <p:bldP spid="308235" grpId="0"/>
      <p:bldP spid="308236" grpId="0" animBg="1"/>
      <p:bldP spid="308237" grpId="0"/>
      <p:bldP spid="308238" grpId="0" animBg="1"/>
      <p:bldP spid="308239" grpId="0"/>
      <p:bldP spid="308240" grpId="0" animBg="1"/>
      <p:bldP spid="308241" grpId="0"/>
      <p:bldP spid="308267" grpId="0" animBg="1"/>
      <p:bldP spid="308268" grpId="0" animBg="1"/>
      <p:bldP spid="308269" grpId="0" animBg="1"/>
      <p:bldP spid="30827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57200"/>
            <a:ext cx="6375400" cy="573088"/>
          </a:xfrm>
        </p:spPr>
        <p:txBody>
          <a:bodyPr/>
          <a:lstStyle/>
          <a:p>
            <a:r>
              <a:rPr lang="en-US"/>
              <a:t>Nested Array Example</a:t>
            </a:r>
          </a:p>
        </p:txBody>
      </p:sp>
      <p:sp>
        <p:nvSpPr>
          <p:cNvPr id="308228" name="Rectangle 4"/>
          <p:cNvSpPr>
            <a:spLocks noChangeArrowheads="1"/>
          </p:cNvSpPr>
          <p:nvPr/>
        </p:nvSpPr>
        <p:spPr bwMode="auto">
          <a:xfrm>
            <a:off x="533400" y="1298575"/>
            <a:ext cx="4924425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#define PCOUNT 4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sea[</a:t>
            </a:r>
            <a:r>
              <a:rPr lang="en-US" sz="1800" dirty="0" err="1">
                <a:latin typeface="Courier New" pitchFamily="49" charset="0"/>
              </a:rPr>
              <a:t>PCOUNT</a:t>
            </a:r>
            <a:r>
              <a:rPr lang="en-US" sz="1800" dirty="0">
                <a:latin typeface="Courier New" pitchFamily="49" charset="0"/>
              </a:rPr>
              <a:t>] = 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{</a:t>
            </a:r>
            <a:r>
              <a:rPr lang="en-US" sz="1800" dirty="0" smtClean="0">
                <a:latin typeface="Courier New" pitchFamily="49" charset="0"/>
              </a:rPr>
              <a:t>{ 9, 8, 1, 9, 5 }</a:t>
            </a:r>
            <a:r>
              <a:rPr lang="en-US" sz="1800" dirty="0">
                <a:latin typeface="Courier New" pitchFamily="49" charset="0"/>
              </a:rPr>
              <a:t>,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{ 9, 8, 1, 0, 5 </a:t>
            </a:r>
            <a:r>
              <a:rPr lang="en-US" sz="1800" dirty="0">
                <a:latin typeface="Courier New" pitchFamily="49" charset="0"/>
              </a:rPr>
              <a:t>},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{ 9, 8, 1, 0, 3 </a:t>
            </a:r>
            <a:r>
              <a:rPr lang="en-US" sz="1800" dirty="0">
                <a:latin typeface="Courier New" pitchFamily="49" charset="0"/>
              </a:rPr>
              <a:t>},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{ 9, 8, 1, 1, 5 </a:t>
            </a:r>
            <a:r>
              <a:rPr lang="en-US" sz="1800" dirty="0">
                <a:latin typeface="Courier New" pitchFamily="49" charset="0"/>
              </a:rPr>
              <a:t>}};</a:t>
            </a:r>
          </a:p>
        </p:txBody>
      </p:sp>
      <p:sp>
        <p:nvSpPr>
          <p:cNvPr id="308232" name="Line 8"/>
          <p:cNvSpPr>
            <a:spLocks noChangeShapeType="1"/>
          </p:cNvSpPr>
          <p:nvPr/>
        </p:nvSpPr>
        <p:spPr bwMode="auto">
          <a:xfrm flipV="1">
            <a:off x="1905000" y="4205287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33" name="Text Box 9"/>
          <p:cNvSpPr txBox="1">
            <a:spLocks noChangeArrowheads="1"/>
          </p:cNvSpPr>
          <p:nvPr/>
        </p:nvSpPr>
        <p:spPr bwMode="auto">
          <a:xfrm>
            <a:off x="1676400" y="4357687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76</a:t>
            </a:r>
          </a:p>
        </p:txBody>
      </p:sp>
      <p:sp>
        <p:nvSpPr>
          <p:cNvPr id="308234" name="Line 10"/>
          <p:cNvSpPr>
            <a:spLocks noChangeShapeType="1"/>
          </p:cNvSpPr>
          <p:nvPr/>
        </p:nvSpPr>
        <p:spPr bwMode="auto">
          <a:xfrm flipV="1">
            <a:off x="3429000" y="4205287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35" name="Text Box 11"/>
          <p:cNvSpPr txBox="1">
            <a:spLocks noChangeArrowheads="1"/>
          </p:cNvSpPr>
          <p:nvPr/>
        </p:nvSpPr>
        <p:spPr bwMode="auto">
          <a:xfrm>
            <a:off x="3200400" y="4357687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96</a:t>
            </a:r>
          </a:p>
        </p:txBody>
      </p:sp>
      <p:sp>
        <p:nvSpPr>
          <p:cNvPr id="308236" name="Line 12"/>
          <p:cNvSpPr>
            <a:spLocks noChangeShapeType="1"/>
          </p:cNvSpPr>
          <p:nvPr/>
        </p:nvSpPr>
        <p:spPr bwMode="auto">
          <a:xfrm flipV="1">
            <a:off x="4953000" y="4205287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37" name="Text Box 13"/>
          <p:cNvSpPr txBox="1">
            <a:spLocks noChangeArrowheads="1"/>
          </p:cNvSpPr>
          <p:nvPr/>
        </p:nvSpPr>
        <p:spPr bwMode="auto">
          <a:xfrm>
            <a:off x="4656138" y="43576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116</a:t>
            </a:r>
          </a:p>
        </p:txBody>
      </p:sp>
      <p:sp>
        <p:nvSpPr>
          <p:cNvPr id="308238" name="Line 14"/>
          <p:cNvSpPr>
            <a:spLocks noChangeShapeType="1"/>
          </p:cNvSpPr>
          <p:nvPr/>
        </p:nvSpPr>
        <p:spPr bwMode="auto">
          <a:xfrm flipV="1">
            <a:off x="6477000" y="4205287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39" name="Text Box 15"/>
          <p:cNvSpPr txBox="1">
            <a:spLocks noChangeArrowheads="1"/>
          </p:cNvSpPr>
          <p:nvPr/>
        </p:nvSpPr>
        <p:spPr bwMode="auto">
          <a:xfrm>
            <a:off x="6180138" y="43576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136</a:t>
            </a:r>
          </a:p>
        </p:txBody>
      </p:sp>
      <p:sp>
        <p:nvSpPr>
          <p:cNvPr id="308240" name="Line 16"/>
          <p:cNvSpPr>
            <a:spLocks noChangeShapeType="1"/>
          </p:cNvSpPr>
          <p:nvPr/>
        </p:nvSpPr>
        <p:spPr bwMode="auto">
          <a:xfrm flipV="1">
            <a:off x="8001000" y="4205287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41" name="Text Box 17"/>
          <p:cNvSpPr txBox="1">
            <a:spLocks noChangeArrowheads="1"/>
          </p:cNvSpPr>
          <p:nvPr/>
        </p:nvSpPr>
        <p:spPr bwMode="auto">
          <a:xfrm>
            <a:off x="7704138" y="43576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156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905000" y="3443287"/>
            <a:ext cx="1524000" cy="762000"/>
            <a:chOff x="816" y="2640"/>
            <a:chExt cx="960" cy="480"/>
          </a:xfrm>
        </p:grpSpPr>
        <p:sp>
          <p:nvSpPr>
            <p:cNvPr id="308244" name="Rectangle 20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9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45" name="Rectangle 21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46" name="Rectangle 22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47" name="Rectangle 23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9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48" name="Rectangle 24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5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3429000" y="3443287"/>
            <a:ext cx="1524000" cy="762000"/>
            <a:chOff x="816" y="2640"/>
            <a:chExt cx="960" cy="480"/>
          </a:xfrm>
        </p:grpSpPr>
        <p:sp>
          <p:nvSpPr>
            <p:cNvPr id="308250" name="Rectangle 26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9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51" name="Rectangle 27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52" name="Rectangle 28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53" name="Rectangle 29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54" name="Rectangle 30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5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4953000" y="3443287"/>
            <a:ext cx="1524000" cy="762000"/>
            <a:chOff x="816" y="2640"/>
            <a:chExt cx="960" cy="480"/>
          </a:xfrm>
        </p:grpSpPr>
        <p:sp>
          <p:nvSpPr>
            <p:cNvPr id="308256" name="Rectangle 32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9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57" name="Rectangle 33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58" name="Rectangle 34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59" name="Rectangle 35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60" name="Rectangle 36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3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6477000" y="3438527"/>
            <a:ext cx="1524000" cy="766763"/>
            <a:chOff x="816" y="2637"/>
            <a:chExt cx="960" cy="483"/>
          </a:xfrm>
        </p:grpSpPr>
        <p:sp>
          <p:nvSpPr>
            <p:cNvPr id="308262" name="Rectangle 38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9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63" name="Rectangle 39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64" name="Rectangle 40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65" name="Rectangle 41"/>
            <p:cNvSpPr>
              <a:spLocks noChangeArrowheads="1"/>
            </p:cNvSpPr>
            <p:nvPr/>
          </p:nvSpPr>
          <p:spPr bwMode="auto">
            <a:xfrm>
              <a:off x="1392" y="2637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66" name="Rectangle 42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5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sp>
        <p:nvSpPr>
          <p:cNvPr id="308267" name="Rectangle 43"/>
          <p:cNvSpPr>
            <a:spLocks noChangeArrowheads="1"/>
          </p:cNvSpPr>
          <p:nvPr/>
        </p:nvSpPr>
        <p:spPr bwMode="auto">
          <a:xfrm>
            <a:off x="1905000" y="3443287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68" name="Rectangle 44"/>
          <p:cNvSpPr>
            <a:spLocks noChangeArrowheads="1"/>
          </p:cNvSpPr>
          <p:nvPr/>
        </p:nvSpPr>
        <p:spPr bwMode="auto">
          <a:xfrm>
            <a:off x="3429000" y="3443287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69" name="Rectangle 45"/>
          <p:cNvSpPr>
            <a:spLocks noChangeArrowheads="1"/>
          </p:cNvSpPr>
          <p:nvPr/>
        </p:nvSpPr>
        <p:spPr bwMode="auto">
          <a:xfrm>
            <a:off x="4953000" y="3443287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70" name="Rectangle 46"/>
          <p:cNvSpPr>
            <a:spLocks noChangeArrowheads="1"/>
          </p:cNvSpPr>
          <p:nvPr/>
        </p:nvSpPr>
        <p:spPr bwMode="auto">
          <a:xfrm>
            <a:off x="6477000" y="3443287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6521036" y="2271098"/>
            <a:ext cx="1708408" cy="1172192"/>
            <a:chOff x="6521036" y="2271098"/>
            <a:chExt cx="1708408" cy="1172192"/>
          </a:xfrm>
        </p:grpSpPr>
        <p:sp>
          <p:nvSpPr>
            <p:cNvPr id="308230" name="Text Box 6"/>
            <p:cNvSpPr txBox="1">
              <a:spLocks noChangeArrowheads="1"/>
            </p:cNvSpPr>
            <p:nvPr/>
          </p:nvSpPr>
          <p:spPr bwMode="auto">
            <a:xfrm>
              <a:off x="6521036" y="2271098"/>
              <a:ext cx="1708408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</a:rPr>
                <a:t>&amp;sea[3][2];</a:t>
              </a:r>
              <a:endParaRPr lang="en-US" sz="1800" dirty="0">
                <a:solidFill>
                  <a:srgbClr val="FF0000"/>
                </a:solidFill>
                <a:latin typeface="Courier New" pitchFamily="49" charset="0"/>
              </a:endParaRPr>
            </a:p>
          </p:txBody>
        </p:sp>
        <p:cxnSp>
          <p:nvCxnSpPr>
            <p:cNvPr id="47" name="Straight Arrow Connector 46"/>
            <p:cNvCxnSpPr>
              <a:stCxn id="308230" idx="2"/>
              <a:endCxn id="308264" idx="0"/>
            </p:cNvCxnSpPr>
            <p:nvPr/>
          </p:nvCxnSpPr>
          <p:spPr bwMode="auto">
            <a:xfrm rot="5400000">
              <a:off x="6905690" y="2973740"/>
              <a:ext cx="802860" cy="136240"/>
            </a:xfrm>
            <a:prstGeom prst="straightConnector1">
              <a:avLst/>
            </a:prstGeom>
            <a:noFill/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819500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32" grpId="0" animBg="1"/>
      <p:bldP spid="308233" grpId="0"/>
      <p:bldP spid="308234" grpId="0" animBg="1"/>
      <p:bldP spid="308235" grpId="0"/>
      <p:bldP spid="308236" grpId="0" animBg="1"/>
      <p:bldP spid="308237" grpId="0"/>
      <p:bldP spid="308238" grpId="0" animBg="1"/>
      <p:bldP spid="308239" grpId="0"/>
      <p:bldP spid="308240" grpId="0" animBg="1"/>
      <p:bldP spid="308241" grpId="0"/>
      <p:bldP spid="308267" grpId="0" animBg="1"/>
      <p:bldP spid="308268" grpId="0" animBg="1"/>
      <p:bldP spid="308269" grpId="0" animBg="1"/>
      <p:bldP spid="30827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57200"/>
            <a:ext cx="6375400" cy="573088"/>
          </a:xfrm>
        </p:spPr>
        <p:txBody>
          <a:bodyPr/>
          <a:lstStyle/>
          <a:p>
            <a:r>
              <a:rPr lang="en-US"/>
              <a:t>Nested Array Example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953000"/>
            <a:ext cx="8001000" cy="1905000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 err="1">
                <a:latin typeface="Courier New" pitchFamily="49" charset="0"/>
              </a:rPr>
              <a:t>zip_dig</a:t>
            </a:r>
            <a:r>
              <a:rPr lang="en-US" dirty="0" smtClean="0">
                <a:latin typeface="Courier New" pitchFamily="49" charset="0"/>
              </a:rPr>
              <a:t> sea[</a:t>
            </a:r>
            <a:r>
              <a:rPr lang="en-US" dirty="0">
                <a:latin typeface="Courier New" pitchFamily="49" charset="0"/>
              </a:rPr>
              <a:t>4]</a:t>
            </a:r>
            <a:r>
              <a:rPr lang="en-US" dirty="0"/>
              <a:t>” equivalent to “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 sea[</a:t>
            </a:r>
            <a:r>
              <a:rPr lang="en-US" dirty="0">
                <a:latin typeface="Courier New" pitchFamily="49" charset="0"/>
              </a:rPr>
              <a:t>4][5]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Variable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</a:rPr>
              <a:t>sea</a:t>
            </a:r>
            <a:r>
              <a:rPr lang="en-US" dirty="0" smtClean="0"/>
              <a:t>: array </a:t>
            </a:r>
            <a:r>
              <a:rPr lang="en-US" dirty="0"/>
              <a:t>of 4 </a:t>
            </a:r>
            <a:r>
              <a:rPr lang="en-US" dirty="0" smtClean="0"/>
              <a:t>elements, allocated </a:t>
            </a:r>
            <a:r>
              <a:rPr lang="en-US" dirty="0"/>
              <a:t>contiguously</a:t>
            </a:r>
          </a:p>
          <a:p>
            <a:pPr lvl="1"/>
            <a:r>
              <a:rPr lang="en-US" dirty="0"/>
              <a:t>Each element is an array of 5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dirty="0" err="1" smtClean="0"/>
              <a:t>s</a:t>
            </a:r>
            <a:r>
              <a:rPr lang="en-US" dirty="0" smtClean="0"/>
              <a:t>, allocated </a:t>
            </a:r>
            <a:r>
              <a:rPr lang="en-US" dirty="0"/>
              <a:t>contiguously</a:t>
            </a:r>
          </a:p>
          <a:p>
            <a:r>
              <a:rPr lang="en-US" dirty="0" smtClean="0"/>
              <a:t>“row-major</a:t>
            </a:r>
            <a:r>
              <a:rPr lang="en-US" dirty="0"/>
              <a:t>” ordering of all elements guaranteed</a:t>
            </a:r>
          </a:p>
        </p:txBody>
      </p:sp>
      <p:sp>
        <p:nvSpPr>
          <p:cNvPr id="308228" name="Rectangle 4"/>
          <p:cNvSpPr>
            <a:spLocks noChangeArrowheads="1"/>
          </p:cNvSpPr>
          <p:nvPr/>
        </p:nvSpPr>
        <p:spPr bwMode="auto">
          <a:xfrm>
            <a:off x="533400" y="1298575"/>
            <a:ext cx="4924425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#define PCOUNT 4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sea[</a:t>
            </a:r>
            <a:r>
              <a:rPr lang="en-US" sz="1800" dirty="0" err="1">
                <a:latin typeface="Courier New" pitchFamily="49" charset="0"/>
              </a:rPr>
              <a:t>PCOUNT</a:t>
            </a:r>
            <a:r>
              <a:rPr lang="en-US" sz="1800" dirty="0">
                <a:latin typeface="Courier New" pitchFamily="49" charset="0"/>
              </a:rPr>
              <a:t>] = 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{</a:t>
            </a:r>
            <a:r>
              <a:rPr lang="en-US" sz="1800" dirty="0" smtClean="0">
                <a:latin typeface="Courier New" pitchFamily="49" charset="0"/>
              </a:rPr>
              <a:t>{ 9, 8, 1, 9, 5 }</a:t>
            </a:r>
            <a:r>
              <a:rPr lang="en-US" sz="1800" dirty="0">
                <a:latin typeface="Courier New" pitchFamily="49" charset="0"/>
              </a:rPr>
              <a:t>,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{ 9, 8, 1, 0, 5 </a:t>
            </a:r>
            <a:r>
              <a:rPr lang="en-US" sz="1800" dirty="0">
                <a:latin typeface="Courier New" pitchFamily="49" charset="0"/>
              </a:rPr>
              <a:t>},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{ 9, 8, 1, 0, 3 </a:t>
            </a:r>
            <a:r>
              <a:rPr lang="en-US" sz="1800" dirty="0">
                <a:latin typeface="Courier New" pitchFamily="49" charset="0"/>
              </a:rPr>
              <a:t>},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{ 9, 8, 1, 1, 5 </a:t>
            </a:r>
            <a:r>
              <a:rPr lang="en-US" sz="1800" dirty="0">
                <a:latin typeface="Courier New" pitchFamily="49" charset="0"/>
              </a:rPr>
              <a:t>}};</a:t>
            </a:r>
          </a:p>
        </p:txBody>
      </p:sp>
      <p:sp>
        <p:nvSpPr>
          <p:cNvPr id="308232" name="Line 8"/>
          <p:cNvSpPr>
            <a:spLocks noChangeShapeType="1"/>
          </p:cNvSpPr>
          <p:nvPr/>
        </p:nvSpPr>
        <p:spPr bwMode="auto">
          <a:xfrm flipV="1">
            <a:off x="1905000" y="4205287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33" name="Text Box 9"/>
          <p:cNvSpPr txBox="1">
            <a:spLocks noChangeArrowheads="1"/>
          </p:cNvSpPr>
          <p:nvPr/>
        </p:nvSpPr>
        <p:spPr bwMode="auto">
          <a:xfrm>
            <a:off x="1676400" y="4357687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76</a:t>
            </a:r>
          </a:p>
        </p:txBody>
      </p:sp>
      <p:sp>
        <p:nvSpPr>
          <p:cNvPr id="308234" name="Line 10"/>
          <p:cNvSpPr>
            <a:spLocks noChangeShapeType="1"/>
          </p:cNvSpPr>
          <p:nvPr/>
        </p:nvSpPr>
        <p:spPr bwMode="auto">
          <a:xfrm flipV="1">
            <a:off x="3429000" y="4205287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35" name="Text Box 11"/>
          <p:cNvSpPr txBox="1">
            <a:spLocks noChangeArrowheads="1"/>
          </p:cNvSpPr>
          <p:nvPr/>
        </p:nvSpPr>
        <p:spPr bwMode="auto">
          <a:xfrm>
            <a:off x="3200400" y="4357687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96</a:t>
            </a:r>
          </a:p>
        </p:txBody>
      </p:sp>
      <p:sp>
        <p:nvSpPr>
          <p:cNvPr id="308236" name="Line 12"/>
          <p:cNvSpPr>
            <a:spLocks noChangeShapeType="1"/>
          </p:cNvSpPr>
          <p:nvPr/>
        </p:nvSpPr>
        <p:spPr bwMode="auto">
          <a:xfrm flipV="1">
            <a:off x="4953000" y="4205287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37" name="Text Box 13"/>
          <p:cNvSpPr txBox="1">
            <a:spLocks noChangeArrowheads="1"/>
          </p:cNvSpPr>
          <p:nvPr/>
        </p:nvSpPr>
        <p:spPr bwMode="auto">
          <a:xfrm>
            <a:off x="4656138" y="43576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116</a:t>
            </a:r>
          </a:p>
        </p:txBody>
      </p:sp>
      <p:sp>
        <p:nvSpPr>
          <p:cNvPr id="308238" name="Line 14"/>
          <p:cNvSpPr>
            <a:spLocks noChangeShapeType="1"/>
          </p:cNvSpPr>
          <p:nvPr/>
        </p:nvSpPr>
        <p:spPr bwMode="auto">
          <a:xfrm flipV="1">
            <a:off x="6477000" y="4205287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39" name="Text Box 15"/>
          <p:cNvSpPr txBox="1">
            <a:spLocks noChangeArrowheads="1"/>
          </p:cNvSpPr>
          <p:nvPr/>
        </p:nvSpPr>
        <p:spPr bwMode="auto">
          <a:xfrm>
            <a:off x="6180138" y="43576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136</a:t>
            </a:r>
          </a:p>
        </p:txBody>
      </p:sp>
      <p:sp>
        <p:nvSpPr>
          <p:cNvPr id="308240" name="Line 16"/>
          <p:cNvSpPr>
            <a:spLocks noChangeShapeType="1"/>
          </p:cNvSpPr>
          <p:nvPr/>
        </p:nvSpPr>
        <p:spPr bwMode="auto">
          <a:xfrm flipV="1">
            <a:off x="8001000" y="4205287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41" name="Text Box 17"/>
          <p:cNvSpPr txBox="1">
            <a:spLocks noChangeArrowheads="1"/>
          </p:cNvSpPr>
          <p:nvPr/>
        </p:nvSpPr>
        <p:spPr bwMode="auto">
          <a:xfrm>
            <a:off x="7704138" y="43576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156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905000" y="3443287"/>
            <a:ext cx="1524000" cy="762000"/>
            <a:chOff x="816" y="2640"/>
            <a:chExt cx="960" cy="480"/>
          </a:xfrm>
        </p:grpSpPr>
        <p:sp>
          <p:nvSpPr>
            <p:cNvPr id="308244" name="Rectangle 20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9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45" name="Rectangle 21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46" name="Rectangle 22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47" name="Rectangle 23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9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48" name="Rectangle 24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5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3429000" y="3443287"/>
            <a:ext cx="1524000" cy="762000"/>
            <a:chOff x="816" y="2640"/>
            <a:chExt cx="960" cy="480"/>
          </a:xfrm>
        </p:grpSpPr>
        <p:sp>
          <p:nvSpPr>
            <p:cNvPr id="308250" name="Rectangle 26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9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51" name="Rectangle 27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52" name="Rectangle 28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53" name="Rectangle 29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54" name="Rectangle 30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5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4953000" y="3443287"/>
            <a:ext cx="1524000" cy="762000"/>
            <a:chOff x="816" y="2640"/>
            <a:chExt cx="960" cy="480"/>
          </a:xfrm>
        </p:grpSpPr>
        <p:sp>
          <p:nvSpPr>
            <p:cNvPr id="308256" name="Rectangle 32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9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57" name="Rectangle 33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58" name="Rectangle 34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59" name="Rectangle 35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60" name="Rectangle 36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3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6477000" y="3438527"/>
            <a:ext cx="1524000" cy="766763"/>
            <a:chOff x="816" y="2637"/>
            <a:chExt cx="960" cy="483"/>
          </a:xfrm>
        </p:grpSpPr>
        <p:sp>
          <p:nvSpPr>
            <p:cNvPr id="308262" name="Rectangle 38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9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63" name="Rectangle 39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64" name="Rectangle 40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65" name="Rectangle 41"/>
            <p:cNvSpPr>
              <a:spLocks noChangeArrowheads="1"/>
            </p:cNvSpPr>
            <p:nvPr/>
          </p:nvSpPr>
          <p:spPr bwMode="auto">
            <a:xfrm>
              <a:off x="1392" y="2637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66" name="Rectangle 42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5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sp>
        <p:nvSpPr>
          <p:cNvPr id="308267" name="Rectangle 43"/>
          <p:cNvSpPr>
            <a:spLocks noChangeArrowheads="1"/>
          </p:cNvSpPr>
          <p:nvPr/>
        </p:nvSpPr>
        <p:spPr bwMode="auto">
          <a:xfrm>
            <a:off x="1905000" y="3443287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68" name="Rectangle 44"/>
          <p:cNvSpPr>
            <a:spLocks noChangeArrowheads="1"/>
          </p:cNvSpPr>
          <p:nvPr/>
        </p:nvSpPr>
        <p:spPr bwMode="auto">
          <a:xfrm>
            <a:off x="3429000" y="3443287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69" name="Rectangle 45"/>
          <p:cNvSpPr>
            <a:spLocks noChangeArrowheads="1"/>
          </p:cNvSpPr>
          <p:nvPr/>
        </p:nvSpPr>
        <p:spPr bwMode="auto">
          <a:xfrm>
            <a:off x="4953000" y="3443287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70" name="Rectangle 46"/>
          <p:cNvSpPr>
            <a:spLocks noChangeArrowheads="1"/>
          </p:cNvSpPr>
          <p:nvPr/>
        </p:nvSpPr>
        <p:spPr bwMode="auto">
          <a:xfrm>
            <a:off x="6477000" y="3443287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6521036" y="2271098"/>
            <a:ext cx="1708408" cy="1172192"/>
            <a:chOff x="6521036" y="2271098"/>
            <a:chExt cx="1708408" cy="1172192"/>
          </a:xfrm>
        </p:grpSpPr>
        <p:sp>
          <p:nvSpPr>
            <p:cNvPr id="308230" name="Text Box 6"/>
            <p:cNvSpPr txBox="1">
              <a:spLocks noChangeArrowheads="1"/>
            </p:cNvSpPr>
            <p:nvPr/>
          </p:nvSpPr>
          <p:spPr bwMode="auto">
            <a:xfrm>
              <a:off x="6521036" y="2271098"/>
              <a:ext cx="1708408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</a:rPr>
                <a:t>&amp;sea[3][2];</a:t>
              </a:r>
              <a:endParaRPr lang="en-US" sz="1800" dirty="0">
                <a:solidFill>
                  <a:srgbClr val="FF0000"/>
                </a:solidFill>
                <a:latin typeface="Courier New" pitchFamily="49" charset="0"/>
              </a:endParaRPr>
            </a:p>
          </p:txBody>
        </p:sp>
        <p:cxnSp>
          <p:nvCxnSpPr>
            <p:cNvPr id="47" name="Straight Arrow Connector 46"/>
            <p:cNvCxnSpPr>
              <a:stCxn id="308230" idx="2"/>
              <a:endCxn id="308264" idx="0"/>
            </p:cNvCxnSpPr>
            <p:nvPr/>
          </p:nvCxnSpPr>
          <p:spPr bwMode="auto">
            <a:xfrm rot="5400000">
              <a:off x="6905690" y="2973740"/>
              <a:ext cx="802860" cy="136240"/>
            </a:xfrm>
            <a:prstGeom prst="straightConnector1">
              <a:avLst/>
            </a:prstGeom>
            <a:noFill/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819500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 build="p"/>
      <p:bldP spid="308232" grpId="0" animBg="1"/>
      <p:bldP spid="308233" grpId="0"/>
      <p:bldP spid="308234" grpId="0" animBg="1"/>
      <p:bldP spid="308235" grpId="0"/>
      <p:bldP spid="308236" grpId="0" animBg="1"/>
      <p:bldP spid="308237" grpId="0"/>
      <p:bldP spid="308238" grpId="0" animBg="1"/>
      <p:bldP spid="308239" grpId="0"/>
      <p:bldP spid="308240" grpId="0" animBg="1"/>
      <p:bldP spid="308241" grpId="0"/>
      <p:bldP spid="308267" grpId="0" animBg="1"/>
      <p:bldP spid="308268" grpId="0" animBg="1"/>
      <p:bldP spid="308269" grpId="0" animBg="1"/>
      <p:bldP spid="30827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8077200" cy="573088"/>
          </a:xfrm>
        </p:spPr>
        <p:txBody>
          <a:bodyPr/>
          <a:lstStyle/>
          <a:p>
            <a:r>
              <a:rPr lang="en-US" dirty="0" smtClean="0"/>
              <a:t>Multidimensional (Nested) Arrays</a:t>
            </a:r>
            <a:endParaRPr lang="en-US" dirty="0"/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35062"/>
            <a:ext cx="4433888" cy="3360738"/>
          </a:xfrm>
        </p:spPr>
        <p:txBody>
          <a:bodyPr/>
          <a:lstStyle/>
          <a:p>
            <a:r>
              <a:rPr lang="en-US" dirty="0"/>
              <a:t>Declaration</a:t>
            </a:r>
          </a:p>
          <a:p>
            <a:pPr lvl="1">
              <a:buFont typeface="Wingdings" pitchFamily="2" charset="2"/>
              <a:buNone/>
            </a:pPr>
            <a:r>
              <a:rPr lang="en-US" i="1" dirty="0"/>
              <a:t>T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b="1" dirty="0">
                <a:latin typeface="Courier New" pitchFamily="49" charset="0"/>
              </a:rPr>
              <a:t>A</a:t>
            </a:r>
            <a:r>
              <a:rPr lang="en-US" dirty="0">
                <a:latin typeface="Courier New" pitchFamily="49" charset="0"/>
              </a:rPr>
              <a:t>[</a:t>
            </a:r>
            <a:r>
              <a:rPr lang="en-US" i="1" dirty="0"/>
              <a:t>R</a:t>
            </a:r>
            <a:r>
              <a:rPr lang="en-US" dirty="0">
                <a:latin typeface="Courier New" pitchFamily="49" charset="0"/>
              </a:rPr>
              <a:t>][</a:t>
            </a:r>
            <a:r>
              <a:rPr lang="en-US" i="1" dirty="0"/>
              <a:t>C</a:t>
            </a:r>
            <a:r>
              <a:rPr lang="en-US" dirty="0">
                <a:latin typeface="Courier New" pitchFamily="49" charset="0"/>
              </a:rPr>
              <a:t>];</a:t>
            </a:r>
            <a:endParaRPr lang="en-US" dirty="0"/>
          </a:p>
          <a:p>
            <a:pPr lvl="1"/>
            <a:r>
              <a:rPr lang="en-US" dirty="0"/>
              <a:t>2D array of data type </a:t>
            </a:r>
            <a:r>
              <a:rPr lang="en-US" i="1" dirty="0"/>
              <a:t>T</a:t>
            </a:r>
            <a:endParaRPr lang="en-US" dirty="0"/>
          </a:p>
          <a:p>
            <a:pPr lvl="1"/>
            <a:r>
              <a:rPr lang="en-US" i="1" dirty="0"/>
              <a:t>R</a:t>
            </a:r>
            <a:r>
              <a:rPr lang="en-US" dirty="0"/>
              <a:t> rows, </a:t>
            </a:r>
            <a:r>
              <a:rPr lang="en-US" i="1" dirty="0"/>
              <a:t>C</a:t>
            </a:r>
            <a:r>
              <a:rPr lang="en-US" dirty="0"/>
              <a:t> columns</a:t>
            </a:r>
          </a:p>
          <a:p>
            <a:pPr lvl="1"/>
            <a:r>
              <a:rPr lang="en-US" dirty="0"/>
              <a:t>Type </a:t>
            </a:r>
            <a:r>
              <a:rPr lang="en-US" i="1" dirty="0"/>
              <a:t>T</a:t>
            </a:r>
            <a:r>
              <a:rPr lang="en-US" dirty="0"/>
              <a:t> element requires </a:t>
            </a:r>
            <a:r>
              <a:rPr lang="en-US" i="1" dirty="0"/>
              <a:t>K</a:t>
            </a:r>
            <a:r>
              <a:rPr lang="en-US" dirty="0"/>
              <a:t> </a:t>
            </a:r>
            <a:r>
              <a:rPr lang="en-US" dirty="0" smtClean="0"/>
              <a:t>bytes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876800" y="1143000"/>
            <a:ext cx="4038600" cy="2209800"/>
            <a:chOff x="2208" y="2688"/>
            <a:chExt cx="2544" cy="1392"/>
          </a:xfrm>
        </p:grpSpPr>
        <p:sp>
          <p:nvSpPr>
            <p:cNvPr id="309253" name="Rectangle 5"/>
            <p:cNvSpPr>
              <a:spLocks noChangeArrowheads="1"/>
            </p:cNvSpPr>
            <p:nvPr/>
          </p:nvSpPr>
          <p:spPr bwMode="auto">
            <a:xfrm>
              <a:off x="2304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A[0][0]</a:t>
              </a:r>
            </a:p>
          </p:txBody>
        </p:sp>
        <p:sp>
          <p:nvSpPr>
            <p:cNvPr id="309254" name="Rectangle 6"/>
            <p:cNvSpPr>
              <a:spLocks noChangeArrowheads="1"/>
            </p:cNvSpPr>
            <p:nvPr/>
          </p:nvSpPr>
          <p:spPr bwMode="auto">
            <a:xfrm>
              <a:off x="3936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A[0][C-1]</a:t>
              </a:r>
            </a:p>
          </p:txBody>
        </p:sp>
        <p:sp>
          <p:nvSpPr>
            <p:cNvPr id="309255" name="Rectangle 7"/>
            <p:cNvSpPr>
              <a:spLocks noChangeArrowheads="1"/>
            </p:cNvSpPr>
            <p:nvPr/>
          </p:nvSpPr>
          <p:spPr bwMode="auto">
            <a:xfrm>
              <a:off x="2304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A[R-1][0]</a:t>
              </a:r>
            </a:p>
          </p:txBody>
        </p:sp>
        <p:sp>
          <p:nvSpPr>
            <p:cNvPr id="309256" name="Rectangle 8"/>
            <p:cNvSpPr>
              <a:spLocks noChangeArrowheads="1"/>
            </p:cNvSpPr>
            <p:nvPr/>
          </p:nvSpPr>
          <p:spPr bwMode="auto">
            <a:xfrm>
              <a:off x="3120" y="278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 • •</a:t>
              </a:r>
            </a:p>
          </p:txBody>
        </p:sp>
        <p:sp>
          <p:nvSpPr>
            <p:cNvPr id="309257" name="Rectangle 9"/>
            <p:cNvSpPr>
              <a:spLocks noChangeArrowheads="1"/>
            </p:cNvSpPr>
            <p:nvPr/>
          </p:nvSpPr>
          <p:spPr bwMode="auto">
            <a:xfrm>
              <a:off x="3168" y="374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 • •</a:t>
              </a:r>
            </a:p>
          </p:txBody>
        </p:sp>
        <p:sp>
          <p:nvSpPr>
            <p:cNvPr id="309258" name="Rectangle 10"/>
            <p:cNvSpPr>
              <a:spLocks noChangeArrowheads="1"/>
            </p:cNvSpPr>
            <p:nvPr/>
          </p:nvSpPr>
          <p:spPr bwMode="auto">
            <a:xfrm>
              <a:off x="3936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A[R-1][C-1]</a:t>
              </a:r>
            </a:p>
          </p:txBody>
        </p:sp>
        <p:sp>
          <p:nvSpPr>
            <p:cNvPr id="309259" name="Rectangle 11"/>
            <p:cNvSpPr>
              <a:spLocks noChangeArrowheads="1"/>
            </p:cNvSpPr>
            <p:nvPr/>
          </p:nvSpPr>
          <p:spPr bwMode="auto">
            <a:xfrm>
              <a:off x="2592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</p:txBody>
        </p:sp>
        <p:sp>
          <p:nvSpPr>
            <p:cNvPr id="309260" name="Rectangle 12"/>
            <p:cNvSpPr>
              <a:spLocks noChangeArrowheads="1"/>
            </p:cNvSpPr>
            <p:nvPr/>
          </p:nvSpPr>
          <p:spPr bwMode="auto">
            <a:xfrm>
              <a:off x="4080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</p:txBody>
        </p:sp>
        <p:sp>
          <p:nvSpPr>
            <p:cNvPr id="309261" name="Freeform 13"/>
            <p:cNvSpPr>
              <a:spLocks/>
            </p:cNvSpPr>
            <p:nvPr/>
          </p:nvSpPr>
          <p:spPr bwMode="auto">
            <a:xfrm>
              <a:off x="2208" y="2688"/>
              <a:ext cx="96" cy="1392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0"/>
                </a:cxn>
                <a:cxn ang="0">
                  <a:pos x="0" y="1392"/>
                </a:cxn>
                <a:cxn ang="0">
                  <a:pos x="96" y="1392"/>
                </a:cxn>
              </a:cxnLst>
              <a:rect l="0" t="0" r="r" b="b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09262" name="Freeform 14"/>
            <p:cNvSpPr>
              <a:spLocks/>
            </p:cNvSpPr>
            <p:nvPr/>
          </p:nvSpPr>
          <p:spPr bwMode="auto">
            <a:xfrm flipH="1">
              <a:off x="4656" y="2688"/>
              <a:ext cx="96" cy="1392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0"/>
                </a:cxn>
                <a:cxn ang="0">
                  <a:pos x="0" y="1392"/>
                </a:cxn>
                <a:cxn ang="0">
                  <a:pos x="96" y="1392"/>
                </a:cxn>
              </a:cxnLst>
              <a:rect l="0" t="0" r="r" b="b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35" name="Slide Number Placeholder 3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 in Assembly…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Arrays?</a:t>
            </a:r>
          </a:p>
          <a:p>
            <a:r>
              <a:rPr lang="en-US" dirty="0" smtClean="0"/>
              <a:t>Strings?</a:t>
            </a:r>
          </a:p>
          <a:p>
            <a:r>
              <a:rPr lang="en-US" dirty="0" err="1" smtClean="0"/>
              <a:t>Structs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313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8077200" cy="573088"/>
          </a:xfrm>
        </p:spPr>
        <p:txBody>
          <a:bodyPr/>
          <a:lstStyle/>
          <a:p>
            <a:r>
              <a:rPr lang="en-US" dirty="0" smtClean="0"/>
              <a:t>Multidimensional (Nested) Arrays</a:t>
            </a:r>
            <a:endParaRPr lang="en-US" dirty="0"/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35062"/>
            <a:ext cx="4433888" cy="3360738"/>
          </a:xfrm>
        </p:spPr>
        <p:txBody>
          <a:bodyPr/>
          <a:lstStyle/>
          <a:p>
            <a:r>
              <a:rPr lang="en-US" dirty="0"/>
              <a:t>Declaration</a:t>
            </a:r>
          </a:p>
          <a:p>
            <a:pPr lvl="1">
              <a:buFont typeface="Wingdings" pitchFamily="2" charset="2"/>
              <a:buNone/>
            </a:pPr>
            <a:r>
              <a:rPr lang="en-US" i="1" dirty="0"/>
              <a:t>T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b="1" dirty="0">
                <a:latin typeface="Courier New" pitchFamily="49" charset="0"/>
              </a:rPr>
              <a:t>A</a:t>
            </a:r>
            <a:r>
              <a:rPr lang="en-US" dirty="0">
                <a:latin typeface="Courier New" pitchFamily="49" charset="0"/>
              </a:rPr>
              <a:t>[</a:t>
            </a:r>
            <a:r>
              <a:rPr lang="en-US" i="1" dirty="0"/>
              <a:t>R</a:t>
            </a:r>
            <a:r>
              <a:rPr lang="en-US" dirty="0">
                <a:latin typeface="Courier New" pitchFamily="49" charset="0"/>
              </a:rPr>
              <a:t>][</a:t>
            </a:r>
            <a:r>
              <a:rPr lang="en-US" i="1" dirty="0"/>
              <a:t>C</a:t>
            </a:r>
            <a:r>
              <a:rPr lang="en-US" dirty="0">
                <a:latin typeface="Courier New" pitchFamily="49" charset="0"/>
              </a:rPr>
              <a:t>];</a:t>
            </a:r>
            <a:endParaRPr lang="en-US" dirty="0"/>
          </a:p>
          <a:p>
            <a:pPr lvl="1"/>
            <a:r>
              <a:rPr lang="en-US" dirty="0"/>
              <a:t>2D array of data type </a:t>
            </a:r>
            <a:r>
              <a:rPr lang="en-US" i="1" dirty="0"/>
              <a:t>T</a:t>
            </a:r>
            <a:endParaRPr lang="en-US" dirty="0"/>
          </a:p>
          <a:p>
            <a:pPr lvl="1"/>
            <a:r>
              <a:rPr lang="en-US" i="1" dirty="0"/>
              <a:t>R</a:t>
            </a:r>
            <a:r>
              <a:rPr lang="en-US" dirty="0"/>
              <a:t> rows, </a:t>
            </a:r>
            <a:r>
              <a:rPr lang="en-US" i="1" dirty="0"/>
              <a:t>C</a:t>
            </a:r>
            <a:r>
              <a:rPr lang="en-US" dirty="0"/>
              <a:t> columns</a:t>
            </a:r>
          </a:p>
          <a:p>
            <a:pPr lvl="1"/>
            <a:r>
              <a:rPr lang="en-US" dirty="0"/>
              <a:t>Type </a:t>
            </a:r>
            <a:r>
              <a:rPr lang="en-US" i="1" dirty="0"/>
              <a:t>T</a:t>
            </a:r>
            <a:r>
              <a:rPr lang="en-US" dirty="0"/>
              <a:t> element requires </a:t>
            </a:r>
            <a:r>
              <a:rPr lang="en-US" i="1" dirty="0"/>
              <a:t>K</a:t>
            </a:r>
            <a:r>
              <a:rPr lang="en-US" dirty="0"/>
              <a:t> bytes</a:t>
            </a:r>
          </a:p>
          <a:p>
            <a:r>
              <a:rPr lang="en-US" dirty="0"/>
              <a:t>Array</a:t>
            </a:r>
            <a:r>
              <a:rPr lang="en-US" dirty="0" smtClean="0"/>
              <a:t> size</a:t>
            </a:r>
            <a:endParaRPr lang="en-US" dirty="0"/>
          </a:p>
          <a:p>
            <a:pPr lvl="1"/>
            <a:r>
              <a:rPr lang="en-US" i="1" dirty="0"/>
              <a:t>R</a:t>
            </a:r>
            <a:r>
              <a:rPr lang="en-US" dirty="0"/>
              <a:t> * </a:t>
            </a:r>
            <a:r>
              <a:rPr lang="en-US" i="1" dirty="0"/>
              <a:t>C </a:t>
            </a:r>
            <a:r>
              <a:rPr lang="en-US" dirty="0"/>
              <a:t>* </a:t>
            </a:r>
            <a:r>
              <a:rPr lang="en-US" i="1" dirty="0"/>
              <a:t>K </a:t>
            </a:r>
            <a:r>
              <a:rPr lang="en-US" dirty="0"/>
              <a:t>bytes</a:t>
            </a:r>
          </a:p>
          <a:p>
            <a:r>
              <a:rPr lang="en-US" dirty="0"/>
              <a:t>Arrangement</a:t>
            </a:r>
          </a:p>
          <a:p>
            <a:pPr lvl="1"/>
            <a:r>
              <a:rPr lang="en-US" dirty="0"/>
              <a:t>Row</a:t>
            </a:r>
            <a:r>
              <a:rPr lang="en-US" dirty="0" smtClean="0"/>
              <a:t>-major ordering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876800" y="1143000"/>
            <a:ext cx="4038600" cy="2209800"/>
            <a:chOff x="2208" y="2688"/>
            <a:chExt cx="2544" cy="1392"/>
          </a:xfrm>
        </p:grpSpPr>
        <p:sp>
          <p:nvSpPr>
            <p:cNvPr id="309253" name="Rectangle 5"/>
            <p:cNvSpPr>
              <a:spLocks noChangeArrowheads="1"/>
            </p:cNvSpPr>
            <p:nvPr/>
          </p:nvSpPr>
          <p:spPr bwMode="auto">
            <a:xfrm>
              <a:off x="2304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A[0][0]</a:t>
              </a:r>
            </a:p>
          </p:txBody>
        </p:sp>
        <p:sp>
          <p:nvSpPr>
            <p:cNvPr id="309254" name="Rectangle 6"/>
            <p:cNvSpPr>
              <a:spLocks noChangeArrowheads="1"/>
            </p:cNvSpPr>
            <p:nvPr/>
          </p:nvSpPr>
          <p:spPr bwMode="auto">
            <a:xfrm>
              <a:off x="3936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A[0][C-1]</a:t>
              </a:r>
            </a:p>
          </p:txBody>
        </p:sp>
        <p:sp>
          <p:nvSpPr>
            <p:cNvPr id="309255" name="Rectangle 7"/>
            <p:cNvSpPr>
              <a:spLocks noChangeArrowheads="1"/>
            </p:cNvSpPr>
            <p:nvPr/>
          </p:nvSpPr>
          <p:spPr bwMode="auto">
            <a:xfrm>
              <a:off x="2304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A[R-1][0]</a:t>
              </a:r>
            </a:p>
          </p:txBody>
        </p:sp>
        <p:sp>
          <p:nvSpPr>
            <p:cNvPr id="309256" name="Rectangle 8"/>
            <p:cNvSpPr>
              <a:spLocks noChangeArrowheads="1"/>
            </p:cNvSpPr>
            <p:nvPr/>
          </p:nvSpPr>
          <p:spPr bwMode="auto">
            <a:xfrm>
              <a:off x="3120" y="278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 • •</a:t>
              </a:r>
            </a:p>
          </p:txBody>
        </p:sp>
        <p:sp>
          <p:nvSpPr>
            <p:cNvPr id="309257" name="Rectangle 9"/>
            <p:cNvSpPr>
              <a:spLocks noChangeArrowheads="1"/>
            </p:cNvSpPr>
            <p:nvPr/>
          </p:nvSpPr>
          <p:spPr bwMode="auto">
            <a:xfrm>
              <a:off x="3168" y="374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 • •</a:t>
              </a:r>
            </a:p>
          </p:txBody>
        </p:sp>
        <p:sp>
          <p:nvSpPr>
            <p:cNvPr id="309258" name="Rectangle 10"/>
            <p:cNvSpPr>
              <a:spLocks noChangeArrowheads="1"/>
            </p:cNvSpPr>
            <p:nvPr/>
          </p:nvSpPr>
          <p:spPr bwMode="auto">
            <a:xfrm>
              <a:off x="3936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A[R-1][C-1]</a:t>
              </a:r>
            </a:p>
          </p:txBody>
        </p:sp>
        <p:sp>
          <p:nvSpPr>
            <p:cNvPr id="309259" name="Rectangle 11"/>
            <p:cNvSpPr>
              <a:spLocks noChangeArrowheads="1"/>
            </p:cNvSpPr>
            <p:nvPr/>
          </p:nvSpPr>
          <p:spPr bwMode="auto">
            <a:xfrm>
              <a:off x="2592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</p:txBody>
        </p:sp>
        <p:sp>
          <p:nvSpPr>
            <p:cNvPr id="309260" name="Rectangle 12"/>
            <p:cNvSpPr>
              <a:spLocks noChangeArrowheads="1"/>
            </p:cNvSpPr>
            <p:nvPr/>
          </p:nvSpPr>
          <p:spPr bwMode="auto">
            <a:xfrm>
              <a:off x="4080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</p:txBody>
        </p:sp>
        <p:sp>
          <p:nvSpPr>
            <p:cNvPr id="309261" name="Freeform 13"/>
            <p:cNvSpPr>
              <a:spLocks/>
            </p:cNvSpPr>
            <p:nvPr/>
          </p:nvSpPr>
          <p:spPr bwMode="auto">
            <a:xfrm>
              <a:off x="2208" y="2688"/>
              <a:ext cx="96" cy="1392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0"/>
                </a:cxn>
                <a:cxn ang="0">
                  <a:pos x="0" y="1392"/>
                </a:cxn>
                <a:cxn ang="0">
                  <a:pos x="96" y="1392"/>
                </a:cxn>
              </a:cxnLst>
              <a:rect l="0" t="0" r="r" b="b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09262" name="Freeform 14"/>
            <p:cNvSpPr>
              <a:spLocks/>
            </p:cNvSpPr>
            <p:nvPr/>
          </p:nvSpPr>
          <p:spPr bwMode="auto">
            <a:xfrm flipH="1">
              <a:off x="4656" y="2688"/>
              <a:ext cx="96" cy="1392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0"/>
                </a:cxn>
                <a:cxn ang="0">
                  <a:pos x="0" y="1392"/>
                </a:cxn>
                <a:cxn ang="0">
                  <a:pos x="96" y="1392"/>
                </a:cxn>
              </a:cxnLst>
              <a:rect l="0" t="0" r="r" b="b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309263" name="Text Box 15"/>
          <p:cNvSpPr txBox="1">
            <a:spLocks noChangeArrowheads="1"/>
          </p:cNvSpPr>
          <p:nvPr/>
        </p:nvSpPr>
        <p:spPr bwMode="auto">
          <a:xfrm>
            <a:off x="304800" y="4857690"/>
            <a:ext cx="20313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A[R][C];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57200" y="5257800"/>
            <a:ext cx="8229600" cy="990600"/>
            <a:chOff x="336" y="3408"/>
            <a:chExt cx="5184" cy="624"/>
          </a:xfrm>
        </p:grpSpPr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336" y="3408"/>
              <a:ext cx="1344" cy="624"/>
              <a:chOff x="1488" y="3504"/>
              <a:chExt cx="1344" cy="624"/>
            </a:xfrm>
          </p:grpSpPr>
          <p:sp>
            <p:nvSpPr>
              <p:cNvPr id="309268" name="Rectangle 2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b="0" dirty="0">
                    <a:latin typeface="Courier New" pitchFamily="49" charset="0"/>
                  </a:rPr>
                  <a:t>• • •</a:t>
                </a:r>
              </a:p>
            </p:txBody>
          </p:sp>
          <p:sp>
            <p:nvSpPr>
              <p:cNvPr id="309266" name="Rectangle 1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>
                    <a:latin typeface="Courier New" pitchFamily="49" charset="0"/>
                  </a:rPr>
                  <a:t>[0]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309267" name="Rectangle 19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1680" y="3408"/>
              <a:ext cx="1344" cy="624"/>
              <a:chOff x="1488" y="3504"/>
              <a:chExt cx="1344" cy="624"/>
            </a:xfrm>
          </p:grpSpPr>
          <p:sp>
            <p:nvSpPr>
              <p:cNvPr id="309272" name="Rectangle 24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6F5BD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b="0" dirty="0">
                    <a:latin typeface="Courier New" pitchFamily="49" charset="0"/>
                  </a:rPr>
                  <a:t>• • •</a:t>
                </a:r>
              </a:p>
            </p:txBody>
          </p:sp>
          <p:sp>
            <p:nvSpPr>
              <p:cNvPr id="309270" name="Rectangle 2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[1]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309271" name="Rectangle 23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[1]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4176" y="3408"/>
              <a:ext cx="1344" cy="624"/>
              <a:chOff x="1488" y="3504"/>
              <a:chExt cx="1344" cy="624"/>
            </a:xfrm>
          </p:grpSpPr>
          <p:sp>
            <p:nvSpPr>
              <p:cNvPr id="309276" name="Rectangle 2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b="0" dirty="0">
                    <a:latin typeface="Courier New" pitchFamily="49" charset="0"/>
                  </a:rPr>
                  <a:t>• • •</a:t>
                </a:r>
              </a:p>
            </p:txBody>
          </p:sp>
          <p:sp>
            <p:nvSpPr>
              <p:cNvPr id="309274" name="Rectangle 26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[R-1]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309275" name="Rectangle 27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[R-1]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sp>
          <p:nvSpPr>
            <p:cNvPr id="309277" name="Rectangle 29"/>
            <p:cNvSpPr>
              <a:spLocks noChangeArrowheads="1"/>
            </p:cNvSpPr>
            <p:nvPr/>
          </p:nvSpPr>
          <p:spPr bwMode="auto">
            <a:xfrm>
              <a:off x="3024" y="3408"/>
              <a:ext cx="1152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600" b="0" dirty="0">
                  <a:latin typeface="Courier New" pitchFamily="49" charset="0"/>
                </a:rPr>
                <a:t>•  •  •</a:t>
              </a:r>
            </a:p>
          </p:txBody>
        </p:sp>
      </p:grpSp>
      <p:sp>
        <p:nvSpPr>
          <p:cNvPr id="309278" name="Line 30"/>
          <p:cNvSpPr>
            <a:spLocks noChangeShapeType="1"/>
          </p:cNvSpPr>
          <p:nvPr/>
        </p:nvSpPr>
        <p:spPr bwMode="auto">
          <a:xfrm>
            <a:off x="457200" y="632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09279" name="Line 31"/>
          <p:cNvSpPr>
            <a:spLocks noChangeShapeType="1"/>
          </p:cNvSpPr>
          <p:nvPr/>
        </p:nvSpPr>
        <p:spPr bwMode="auto">
          <a:xfrm>
            <a:off x="8686800" y="632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09280" name="Line 32"/>
          <p:cNvSpPr>
            <a:spLocks noChangeShapeType="1"/>
          </p:cNvSpPr>
          <p:nvPr/>
        </p:nvSpPr>
        <p:spPr bwMode="auto">
          <a:xfrm>
            <a:off x="457200" y="6477000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09281" name="Rectangle 33"/>
          <p:cNvSpPr>
            <a:spLocks noChangeArrowheads="1"/>
          </p:cNvSpPr>
          <p:nvPr/>
        </p:nvSpPr>
        <p:spPr bwMode="auto">
          <a:xfrm>
            <a:off x="3505200" y="6324600"/>
            <a:ext cx="14478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4*R*C</a:t>
            </a:r>
            <a:r>
              <a:rPr lang="en-US" sz="1800" b="0" dirty="0">
                <a:latin typeface="Calibri" pitchFamily="34" charset="0"/>
              </a:rPr>
              <a:t>  Bytes</a:t>
            </a: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72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63" grpId="0"/>
      <p:bldP spid="309278" grpId="0" animBg="1"/>
      <p:bldP spid="309279" grpId="0" animBg="1"/>
      <p:bldP spid="309280" grpId="0" animBg="1"/>
      <p:bldP spid="30928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ChangeArrowheads="1"/>
          </p:cNvSpPr>
          <p:nvPr/>
        </p:nvSpPr>
        <p:spPr bwMode="auto">
          <a:xfrm>
            <a:off x="5791200" y="4507468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•  •  •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6934200" cy="573088"/>
          </a:xfrm>
        </p:spPr>
        <p:txBody>
          <a:bodyPr/>
          <a:lstStyle/>
          <a:p>
            <a:r>
              <a:rPr lang="en-US"/>
              <a:t>Nested Array Row Access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657600" y="3974068"/>
            <a:ext cx="2133600" cy="1524000"/>
            <a:chOff x="1680" y="2064"/>
            <a:chExt cx="1344" cy="96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b="0" dirty="0">
                    <a:latin typeface="Calibri" pitchFamily="34" charset="0"/>
                  </a:rPr>
                  <a:t>• • •</a:t>
                </a: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497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</a:t>
                </a:r>
                <a:r>
                  <a:rPr lang="en-US" sz="1600" dirty="0" err="1">
                    <a:latin typeface="Courier New" pitchFamily="49" charset="0"/>
                  </a:rPr>
                  <a:t>i</a:t>
                </a:r>
                <a:r>
                  <a:rPr lang="en-US" sz="1600" dirty="0">
                    <a:latin typeface="Courier New" pitchFamily="49" charset="0"/>
                  </a:rPr>
                  <a:t>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310280" name="Rectangle 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</a:t>
                </a:r>
                <a:r>
                  <a:rPr lang="en-US" sz="1600" dirty="0" err="1">
                    <a:latin typeface="Courier New" pitchFamily="49" charset="0"/>
                  </a:rPr>
                  <a:t>i</a:t>
                </a:r>
                <a:r>
                  <a:rPr lang="en-US" sz="1600" dirty="0">
                    <a:latin typeface="Courier New" pitchFamily="49" charset="0"/>
                  </a:rPr>
                  <a:t>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sp>
          <p:nvSpPr>
            <p:cNvPr id="310282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83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84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85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86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ourier New" pitchFamily="49" charset="0"/>
                </a:rPr>
                <a:t>A[</a:t>
              </a:r>
              <a:r>
                <a:rPr lang="en-US" sz="1600" dirty="0" err="1">
                  <a:latin typeface="Courier New" pitchFamily="49" charset="0"/>
                </a:rPr>
                <a:t>i</a:t>
              </a:r>
              <a:r>
                <a:rPr lang="en-US" sz="1600" dirty="0">
                  <a:latin typeface="Courier New" pitchFamily="49" charset="0"/>
                </a:rPr>
                <a:t>]</a:t>
              </a:r>
              <a:endParaRPr lang="en-US" sz="1600" b="0" dirty="0">
                <a:latin typeface="Calibri" pitchFamily="34" charset="0"/>
              </a:endParaRP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6705600" y="3974068"/>
            <a:ext cx="2133600" cy="1524000"/>
            <a:chOff x="4176" y="2064"/>
            <a:chExt cx="1344" cy="960"/>
          </a:xfrm>
        </p:grpSpPr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310291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b="0" dirty="0">
                    <a:latin typeface="Calibri" pitchFamily="34" charset="0"/>
                  </a:rPr>
                  <a:t>• • •</a:t>
                </a:r>
              </a:p>
            </p:txBody>
          </p:sp>
          <p:sp>
            <p:nvSpPr>
              <p:cNvPr id="310289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[R-1]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310290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[R-1]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sp>
          <p:nvSpPr>
            <p:cNvPr id="310292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93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94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95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ourier New" pitchFamily="49" charset="0"/>
                </a:rPr>
                <a:t>A[R-1]</a:t>
              </a:r>
              <a:endParaRPr lang="en-US" sz="1600" b="0" dirty="0">
                <a:latin typeface="Calibri" pitchFamily="34" charset="0"/>
              </a:endParaRPr>
            </a:p>
          </p:txBody>
        </p:sp>
      </p:grpSp>
      <p:sp>
        <p:nvSpPr>
          <p:cNvPr id="310296" name="Rectangle 24"/>
          <p:cNvSpPr>
            <a:spLocks noChangeArrowheads="1"/>
          </p:cNvSpPr>
          <p:nvPr/>
        </p:nvSpPr>
        <p:spPr bwMode="auto">
          <a:xfrm>
            <a:off x="2667000" y="4507468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•  •  •</a:t>
            </a:r>
          </a:p>
        </p:txBody>
      </p:sp>
      <p:sp>
        <p:nvSpPr>
          <p:cNvPr id="310297" name="Text Box 25"/>
          <p:cNvSpPr txBox="1">
            <a:spLocks noChangeArrowheads="1"/>
          </p:cNvSpPr>
          <p:nvPr/>
        </p:nvSpPr>
        <p:spPr bwMode="auto">
          <a:xfrm>
            <a:off x="337417" y="5717619"/>
            <a:ext cx="3968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</a:t>
            </a:r>
          </a:p>
        </p:txBody>
      </p:sp>
      <p:sp>
        <p:nvSpPr>
          <p:cNvPr id="310298" name="Line 26"/>
          <p:cNvSpPr>
            <a:spLocks noChangeShapeType="1"/>
          </p:cNvSpPr>
          <p:nvPr/>
        </p:nvSpPr>
        <p:spPr bwMode="auto">
          <a:xfrm flipV="1">
            <a:off x="533400" y="549806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10299" name="Line 27"/>
          <p:cNvSpPr>
            <a:spLocks noChangeShapeType="1"/>
          </p:cNvSpPr>
          <p:nvPr/>
        </p:nvSpPr>
        <p:spPr bwMode="auto">
          <a:xfrm flipV="1">
            <a:off x="3657600" y="549806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533400" y="3974068"/>
            <a:ext cx="2133600" cy="1524000"/>
            <a:chOff x="336" y="2064"/>
            <a:chExt cx="1344" cy="960"/>
          </a:xfrm>
        </p:grpSpPr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310304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b="0" dirty="0">
                    <a:latin typeface="Calibri" pitchFamily="34" charset="0"/>
                  </a:rPr>
                  <a:t>• • •</a:t>
                </a:r>
              </a:p>
            </p:txBody>
          </p:sp>
          <p:sp>
            <p:nvSpPr>
              <p:cNvPr id="310302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310303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sp>
          <p:nvSpPr>
            <p:cNvPr id="310305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306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307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ourier New" pitchFamily="49" charset="0"/>
                </a:rPr>
                <a:t>A[0]</a:t>
              </a:r>
              <a:endParaRPr lang="en-US" sz="1600" b="0" dirty="0">
                <a:latin typeface="Calibri" pitchFamily="34" charset="0"/>
              </a:endParaRPr>
            </a:p>
          </p:txBody>
        </p:sp>
        <p:sp>
          <p:nvSpPr>
            <p:cNvPr id="310308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</p:grpSp>
      <p:sp>
        <p:nvSpPr>
          <p:cNvPr id="310312" name="Line 40"/>
          <p:cNvSpPr>
            <a:spLocks noChangeShapeType="1"/>
          </p:cNvSpPr>
          <p:nvPr/>
        </p:nvSpPr>
        <p:spPr bwMode="auto">
          <a:xfrm flipV="1">
            <a:off x="6705600" y="549806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407075" y="3429000"/>
            <a:ext cx="20313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int A[R][C];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ChangeArrowheads="1"/>
          </p:cNvSpPr>
          <p:nvPr/>
        </p:nvSpPr>
        <p:spPr bwMode="auto">
          <a:xfrm>
            <a:off x="5791200" y="4507468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•  •  •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6934200" cy="573088"/>
          </a:xfrm>
        </p:spPr>
        <p:txBody>
          <a:bodyPr/>
          <a:lstStyle/>
          <a:p>
            <a:r>
              <a:rPr lang="en-US"/>
              <a:t>Nested Array Row Access</a:t>
            </a:r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2913" y="1292225"/>
            <a:ext cx="5957887" cy="1450975"/>
          </a:xfrm>
        </p:spPr>
        <p:txBody>
          <a:bodyPr/>
          <a:lstStyle/>
          <a:p>
            <a:r>
              <a:rPr lang="en-US" dirty="0"/>
              <a:t>Row</a:t>
            </a:r>
            <a:r>
              <a:rPr lang="en-US" dirty="0" smtClean="0"/>
              <a:t> vectors</a:t>
            </a:r>
            <a:endParaRPr lang="en-US" dirty="0"/>
          </a:p>
          <a:p>
            <a:pPr lvl="1"/>
            <a:r>
              <a:rPr lang="en-US" dirty="0"/>
              <a:t> </a:t>
            </a:r>
            <a:r>
              <a:rPr lang="en-US" b="1" dirty="0">
                <a:latin typeface="Courier New" pitchFamily="49" charset="0"/>
              </a:rPr>
              <a:t>A[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]</a:t>
            </a:r>
            <a:r>
              <a:rPr lang="en-US" dirty="0"/>
              <a:t> is array of </a:t>
            </a:r>
            <a:r>
              <a:rPr lang="en-US" b="0" i="1" dirty="0"/>
              <a:t>C</a:t>
            </a:r>
            <a:r>
              <a:rPr lang="en-US" dirty="0"/>
              <a:t> elements</a:t>
            </a:r>
          </a:p>
          <a:p>
            <a:pPr lvl="1"/>
            <a:r>
              <a:rPr lang="en-US" dirty="0"/>
              <a:t>Each element of type </a:t>
            </a:r>
            <a:r>
              <a:rPr lang="en-US" b="0" i="1" dirty="0"/>
              <a:t>T </a:t>
            </a:r>
            <a:r>
              <a:rPr lang="en-US" dirty="0"/>
              <a:t>requires </a:t>
            </a:r>
            <a:r>
              <a:rPr lang="en-US" b="0" i="1" dirty="0"/>
              <a:t>K </a:t>
            </a:r>
            <a:r>
              <a:rPr lang="en-US" dirty="0"/>
              <a:t>bytes</a:t>
            </a:r>
          </a:p>
          <a:p>
            <a:pPr lvl="1"/>
            <a:r>
              <a:rPr lang="en-US" dirty="0"/>
              <a:t>Starting address </a:t>
            </a:r>
            <a:r>
              <a:rPr lang="en-US" b="1" dirty="0">
                <a:latin typeface="Courier New" pitchFamily="49" charset="0"/>
              </a:rPr>
              <a:t>A +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b="0" dirty="0"/>
              <a:t> </a:t>
            </a:r>
            <a:r>
              <a:rPr lang="en-US" b="0" i="1" dirty="0" err="1"/>
              <a:t>i</a:t>
            </a:r>
            <a:r>
              <a:rPr lang="en-US" b="0" dirty="0"/>
              <a:t> * (</a:t>
            </a:r>
            <a:r>
              <a:rPr lang="en-US" b="0" i="1" dirty="0"/>
              <a:t>C </a:t>
            </a:r>
            <a:r>
              <a:rPr lang="en-US" b="0" dirty="0"/>
              <a:t>* </a:t>
            </a:r>
            <a:r>
              <a:rPr lang="en-US" b="0" i="1" dirty="0"/>
              <a:t>K</a:t>
            </a:r>
            <a:r>
              <a:rPr lang="en-US" b="0" dirty="0"/>
              <a:t>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657600" y="3974068"/>
            <a:ext cx="2133600" cy="1524000"/>
            <a:chOff x="1680" y="2064"/>
            <a:chExt cx="1344" cy="96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b="0" dirty="0">
                    <a:latin typeface="Calibri" pitchFamily="34" charset="0"/>
                  </a:rPr>
                  <a:t>• • •</a:t>
                </a: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497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</a:t>
                </a:r>
                <a:r>
                  <a:rPr lang="en-US" sz="1600" dirty="0" err="1">
                    <a:latin typeface="Courier New" pitchFamily="49" charset="0"/>
                  </a:rPr>
                  <a:t>i</a:t>
                </a:r>
                <a:r>
                  <a:rPr lang="en-US" sz="1600" dirty="0">
                    <a:latin typeface="Courier New" pitchFamily="49" charset="0"/>
                  </a:rPr>
                  <a:t>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310280" name="Rectangle 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</a:t>
                </a:r>
                <a:r>
                  <a:rPr lang="en-US" sz="1600" dirty="0" err="1">
                    <a:latin typeface="Courier New" pitchFamily="49" charset="0"/>
                  </a:rPr>
                  <a:t>i</a:t>
                </a:r>
                <a:r>
                  <a:rPr lang="en-US" sz="1600" dirty="0">
                    <a:latin typeface="Courier New" pitchFamily="49" charset="0"/>
                  </a:rPr>
                  <a:t>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sp>
          <p:nvSpPr>
            <p:cNvPr id="310282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83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84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85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86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ourier New" pitchFamily="49" charset="0"/>
                </a:rPr>
                <a:t>A[</a:t>
              </a:r>
              <a:r>
                <a:rPr lang="en-US" sz="1600" dirty="0" err="1">
                  <a:latin typeface="Courier New" pitchFamily="49" charset="0"/>
                </a:rPr>
                <a:t>i</a:t>
              </a:r>
              <a:r>
                <a:rPr lang="en-US" sz="1600" dirty="0">
                  <a:latin typeface="Courier New" pitchFamily="49" charset="0"/>
                </a:rPr>
                <a:t>]</a:t>
              </a:r>
              <a:endParaRPr lang="en-US" sz="1600" b="0" dirty="0">
                <a:latin typeface="Calibri" pitchFamily="34" charset="0"/>
              </a:endParaRP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6705600" y="3974068"/>
            <a:ext cx="2133600" cy="1524000"/>
            <a:chOff x="4176" y="2064"/>
            <a:chExt cx="1344" cy="960"/>
          </a:xfrm>
        </p:grpSpPr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310291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b="0" dirty="0">
                    <a:latin typeface="Calibri" pitchFamily="34" charset="0"/>
                  </a:rPr>
                  <a:t>• • •</a:t>
                </a:r>
              </a:p>
            </p:txBody>
          </p:sp>
          <p:sp>
            <p:nvSpPr>
              <p:cNvPr id="310289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[R-1]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310290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[R-1]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sp>
          <p:nvSpPr>
            <p:cNvPr id="310292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93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94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95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ourier New" pitchFamily="49" charset="0"/>
                </a:rPr>
                <a:t>A[R-1]</a:t>
              </a:r>
              <a:endParaRPr lang="en-US" sz="1600" b="0" dirty="0">
                <a:latin typeface="Calibri" pitchFamily="34" charset="0"/>
              </a:endParaRPr>
            </a:p>
          </p:txBody>
        </p:sp>
      </p:grpSp>
      <p:sp>
        <p:nvSpPr>
          <p:cNvPr id="310296" name="Rectangle 24"/>
          <p:cNvSpPr>
            <a:spLocks noChangeArrowheads="1"/>
          </p:cNvSpPr>
          <p:nvPr/>
        </p:nvSpPr>
        <p:spPr bwMode="auto">
          <a:xfrm>
            <a:off x="2667000" y="4507468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•  •  •</a:t>
            </a:r>
          </a:p>
        </p:txBody>
      </p:sp>
      <p:sp>
        <p:nvSpPr>
          <p:cNvPr id="310297" name="Text Box 25"/>
          <p:cNvSpPr txBox="1">
            <a:spLocks noChangeArrowheads="1"/>
          </p:cNvSpPr>
          <p:nvPr/>
        </p:nvSpPr>
        <p:spPr bwMode="auto">
          <a:xfrm>
            <a:off x="337417" y="5717619"/>
            <a:ext cx="3968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</a:t>
            </a:r>
          </a:p>
        </p:txBody>
      </p:sp>
      <p:sp>
        <p:nvSpPr>
          <p:cNvPr id="310298" name="Line 26"/>
          <p:cNvSpPr>
            <a:spLocks noChangeShapeType="1"/>
          </p:cNvSpPr>
          <p:nvPr/>
        </p:nvSpPr>
        <p:spPr bwMode="auto">
          <a:xfrm flipV="1">
            <a:off x="533400" y="549806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10299" name="Line 27"/>
          <p:cNvSpPr>
            <a:spLocks noChangeShapeType="1"/>
          </p:cNvSpPr>
          <p:nvPr/>
        </p:nvSpPr>
        <p:spPr bwMode="auto">
          <a:xfrm flipV="1">
            <a:off x="3657600" y="549806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533400" y="3974068"/>
            <a:ext cx="2133600" cy="1524000"/>
            <a:chOff x="336" y="2064"/>
            <a:chExt cx="1344" cy="960"/>
          </a:xfrm>
        </p:grpSpPr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310304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b="0" dirty="0">
                    <a:latin typeface="Calibri" pitchFamily="34" charset="0"/>
                  </a:rPr>
                  <a:t>• • •</a:t>
                </a:r>
              </a:p>
            </p:txBody>
          </p:sp>
          <p:sp>
            <p:nvSpPr>
              <p:cNvPr id="310302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310303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sp>
          <p:nvSpPr>
            <p:cNvPr id="310305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306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307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ourier New" pitchFamily="49" charset="0"/>
                </a:rPr>
                <a:t>A[0]</a:t>
              </a:r>
              <a:endParaRPr lang="en-US" sz="1600" b="0" dirty="0">
                <a:latin typeface="Calibri" pitchFamily="34" charset="0"/>
              </a:endParaRPr>
            </a:p>
          </p:txBody>
        </p:sp>
        <p:sp>
          <p:nvSpPr>
            <p:cNvPr id="310308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</p:grpSp>
      <p:sp>
        <p:nvSpPr>
          <p:cNvPr id="310310" name="Text Box 38"/>
          <p:cNvSpPr txBox="1">
            <a:spLocks noChangeArrowheads="1"/>
          </p:cNvSpPr>
          <p:nvPr/>
        </p:nvSpPr>
        <p:spPr bwMode="auto">
          <a:xfrm>
            <a:off x="3366654" y="5715000"/>
            <a:ext cx="14478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A+i*C*4</a:t>
            </a:r>
          </a:p>
        </p:txBody>
      </p:sp>
      <p:sp>
        <p:nvSpPr>
          <p:cNvPr id="310311" name="Text Box 39"/>
          <p:cNvSpPr txBox="1">
            <a:spLocks noChangeArrowheads="1"/>
          </p:cNvSpPr>
          <p:nvPr/>
        </p:nvSpPr>
        <p:spPr bwMode="auto">
          <a:xfrm>
            <a:off x="6553200" y="5715000"/>
            <a:ext cx="17526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A+(R-1)*C*4</a:t>
            </a:r>
          </a:p>
        </p:txBody>
      </p:sp>
      <p:sp>
        <p:nvSpPr>
          <p:cNvPr id="310312" name="Line 40"/>
          <p:cNvSpPr>
            <a:spLocks noChangeShapeType="1"/>
          </p:cNvSpPr>
          <p:nvPr/>
        </p:nvSpPr>
        <p:spPr bwMode="auto">
          <a:xfrm flipV="1">
            <a:off x="6705600" y="549806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407075" y="3429000"/>
            <a:ext cx="20313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int A[R][C];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31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6" grpId="0" build="p"/>
      <p:bldP spid="310310" grpId="0"/>
      <p:bldP spid="3103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90070" y="493712"/>
            <a:ext cx="7645400" cy="573088"/>
          </a:xfrm>
        </p:spPr>
        <p:txBody>
          <a:bodyPr/>
          <a:lstStyle/>
          <a:p>
            <a:r>
              <a:rPr lang="en-US"/>
              <a:t>Nested Array Row Access Code</a:t>
            </a:r>
          </a:p>
        </p:txBody>
      </p:sp>
      <p:sp>
        <p:nvSpPr>
          <p:cNvPr id="311300" name="Rectangle 4"/>
          <p:cNvSpPr>
            <a:spLocks noChangeArrowheads="1"/>
          </p:cNvSpPr>
          <p:nvPr/>
        </p:nvSpPr>
        <p:spPr bwMode="auto">
          <a:xfrm>
            <a:off x="596900" y="1219200"/>
            <a:ext cx="4114800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 smtClean="0">
                <a:latin typeface="Courier New" pitchFamily="49" charset="0"/>
              </a:rPr>
              <a:t>get_sea_zip</a:t>
            </a:r>
            <a:r>
              <a:rPr lang="en-US" sz="1800" dirty="0" err="1">
                <a:latin typeface="Courier New" pitchFamily="49" charset="0"/>
              </a:rPr>
              <a:t>(int</a:t>
            </a:r>
            <a:r>
              <a:rPr lang="en-US" sz="1800" dirty="0">
                <a:latin typeface="Courier New" pitchFamily="49" charset="0"/>
              </a:rPr>
              <a:t> index)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sea[</a:t>
            </a:r>
            <a:r>
              <a:rPr lang="en-US" sz="1800" dirty="0" err="1">
                <a:latin typeface="Courier New" pitchFamily="49" charset="0"/>
              </a:rPr>
              <a:t>index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953000" y="1219200"/>
            <a:ext cx="33528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#define PCOUNT 4</a:t>
            </a:r>
            <a:endParaRPr lang="en-US" sz="1800" dirty="0" smtClean="0">
              <a:latin typeface="Courier New" pitchFamily="49" charset="0"/>
            </a:endParaRPr>
          </a:p>
          <a:p>
            <a:r>
              <a:rPr lang="en-US" sz="1800" dirty="0" err="1" smtClean="0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sea[PCOUNT</a:t>
            </a:r>
            <a:r>
              <a:rPr lang="en-US" sz="1800" dirty="0" smtClean="0">
                <a:latin typeface="Courier New" pitchFamily="49" charset="0"/>
              </a:rPr>
              <a:t>] = </a:t>
            </a:r>
          </a:p>
          <a:p>
            <a:r>
              <a:rPr lang="en-US" sz="1800" dirty="0" smtClean="0">
                <a:latin typeface="Courier New" pitchFamily="49" charset="0"/>
              </a:rPr>
              <a:t>  {{ 9, 8, 1, 9, 5 },</a:t>
            </a:r>
          </a:p>
          <a:p>
            <a:r>
              <a:rPr lang="en-US" sz="1800" dirty="0" smtClean="0">
                <a:latin typeface="Courier New" pitchFamily="49" charset="0"/>
              </a:rPr>
              <a:t>   { 9, 8, 1, 0, 5 },</a:t>
            </a:r>
          </a:p>
          <a:p>
            <a:r>
              <a:rPr lang="en-US" sz="1800" dirty="0" smtClean="0">
                <a:latin typeface="Courier New" pitchFamily="49" charset="0"/>
              </a:rPr>
              <a:t>   { 9, 8, 1, 0, 3 },</a:t>
            </a:r>
          </a:p>
          <a:p>
            <a:r>
              <a:rPr lang="en-US" sz="1800" dirty="0" smtClean="0">
                <a:latin typeface="Courier New" pitchFamily="49" charset="0"/>
              </a:rPr>
              <a:t>   { 9, 8, 1, 1, 5 }};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90070" y="493712"/>
            <a:ext cx="7645400" cy="573088"/>
          </a:xfrm>
        </p:spPr>
        <p:txBody>
          <a:bodyPr/>
          <a:lstStyle/>
          <a:p>
            <a:r>
              <a:rPr lang="en-US"/>
              <a:t>Nested Array Row Access Code</a:t>
            </a:r>
          </a:p>
        </p:txBody>
      </p:sp>
      <p:sp>
        <p:nvSpPr>
          <p:cNvPr id="311300" name="Rectangle 4"/>
          <p:cNvSpPr>
            <a:spLocks noChangeArrowheads="1"/>
          </p:cNvSpPr>
          <p:nvPr/>
        </p:nvSpPr>
        <p:spPr bwMode="auto">
          <a:xfrm>
            <a:off x="596900" y="1219200"/>
            <a:ext cx="4114800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 smtClean="0">
                <a:latin typeface="Courier New" pitchFamily="49" charset="0"/>
              </a:rPr>
              <a:t>get_sea_zip</a:t>
            </a:r>
            <a:r>
              <a:rPr lang="en-US" sz="1800" dirty="0" err="1">
                <a:latin typeface="Courier New" pitchFamily="49" charset="0"/>
              </a:rPr>
              <a:t>(int</a:t>
            </a:r>
            <a:r>
              <a:rPr lang="en-US" sz="1800" dirty="0">
                <a:latin typeface="Courier New" pitchFamily="49" charset="0"/>
              </a:rPr>
              <a:t> index)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sea[</a:t>
            </a:r>
            <a:r>
              <a:rPr lang="en-US" sz="1800" dirty="0" err="1">
                <a:latin typeface="Courier New" pitchFamily="49" charset="0"/>
              </a:rPr>
              <a:t>index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auto">
          <a:xfrm>
            <a:off x="596900" y="4347883"/>
            <a:ext cx="6781800" cy="92551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2900" algn="l"/>
                <a:tab pos="2628900" algn="l"/>
              </a:tabLst>
            </a:pPr>
            <a:r>
              <a:rPr lang="en-US" sz="1800" dirty="0">
                <a:latin typeface="Courier New" pitchFamily="49" charset="0"/>
              </a:rPr>
              <a:t>  #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index</a:t>
            </a:r>
          </a:p>
          <a:p>
            <a:pPr algn="l">
              <a:lnSpc>
                <a:spcPct val="100000"/>
              </a:lnSpc>
              <a:tabLst>
                <a:tab pos="342900" algn="l"/>
                <a:tab pos="2628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(%eax,%eax,4),%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5 * index</a:t>
            </a:r>
          </a:p>
          <a:p>
            <a:pPr algn="l">
              <a:lnSpc>
                <a:spcPct val="100000"/>
              </a:lnSpc>
              <a:tabLst>
                <a:tab pos="342900" algn="l"/>
                <a:tab pos="2628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 smtClean="0">
                <a:latin typeface="Courier New" pitchFamily="49" charset="0"/>
              </a:rPr>
              <a:t> sea(</a:t>
            </a:r>
            <a:r>
              <a:rPr lang="en-US" sz="1800" dirty="0">
                <a:latin typeface="Courier New" pitchFamily="49" charset="0"/>
              </a:rPr>
              <a:t>,%eax,4),%eax	#</a:t>
            </a:r>
            <a:r>
              <a:rPr lang="en-US" sz="1800" dirty="0" smtClean="0">
                <a:latin typeface="Courier New" pitchFamily="49" charset="0"/>
              </a:rPr>
              <a:t> sea + </a:t>
            </a:r>
            <a:r>
              <a:rPr lang="en-US" sz="1800" dirty="0">
                <a:latin typeface="Courier New" pitchFamily="49" charset="0"/>
              </a:rPr>
              <a:t>(20 * index)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953000" y="1219200"/>
            <a:ext cx="33528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#define PCOUNT 4</a:t>
            </a:r>
            <a:endParaRPr lang="en-US" sz="1800" dirty="0" smtClean="0">
              <a:latin typeface="Courier New" pitchFamily="49" charset="0"/>
            </a:endParaRPr>
          </a:p>
          <a:p>
            <a:r>
              <a:rPr lang="en-US" sz="1800" dirty="0" err="1" smtClean="0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sea[PCOUNT</a:t>
            </a:r>
            <a:r>
              <a:rPr lang="en-US" sz="1800" dirty="0" smtClean="0">
                <a:latin typeface="Courier New" pitchFamily="49" charset="0"/>
              </a:rPr>
              <a:t>] = </a:t>
            </a:r>
          </a:p>
          <a:p>
            <a:r>
              <a:rPr lang="en-US" sz="1800" dirty="0" smtClean="0">
                <a:latin typeface="Courier New" pitchFamily="49" charset="0"/>
              </a:rPr>
              <a:t>  {{ 9, 8, 1, 9, 5 },</a:t>
            </a:r>
          </a:p>
          <a:p>
            <a:r>
              <a:rPr lang="en-US" sz="1800" dirty="0" smtClean="0">
                <a:latin typeface="Courier New" pitchFamily="49" charset="0"/>
              </a:rPr>
              <a:t>   { 9, 8, 1, 0, 5 },</a:t>
            </a:r>
          </a:p>
          <a:p>
            <a:r>
              <a:rPr lang="en-US" sz="1800" dirty="0" smtClean="0">
                <a:latin typeface="Courier New" pitchFamily="49" charset="0"/>
              </a:rPr>
              <a:t>   { 9, 8, 1, 0, 3 },</a:t>
            </a:r>
          </a:p>
          <a:p>
            <a:r>
              <a:rPr lang="en-US" sz="1800" dirty="0" smtClean="0">
                <a:latin typeface="Courier New" pitchFamily="49" charset="0"/>
              </a:rPr>
              <a:t>   { 9, 8, 1, 1, 5 }};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319800" y="4347575"/>
            <a:ext cx="3035300" cy="925513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</a:rPr>
              <a:t>Translation?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20700" y="3180322"/>
            <a:ext cx="74041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What data type is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sea[index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]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lang="en-US" kern="0" dirty="0" smtClean="0">
                <a:latin typeface="Calibri" pitchFamily="34" charset="0"/>
              </a:rPr>
              <a:t>What is its starting address?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US" sz="24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730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01" grpId="0" animBg="1"/>
      <p:bldP spid="8" grpId="0" animBg="1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90070" y="493712"/>
            <a:ext cx="7645400" cy="573088"/>
          </a:xfrm>
        </p:spPr>
        <p:txBody>
          <a:bodyPr/>
          <a:lstStyle/>
          <a:p>
            <a:r>
              <a:rPr lang="en-US"/>
              <a:t>Nested Array Row Access Code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0700" y="4267200"/>
            <a:ext cx="7674842" cy="2438400"/>
          </a:xfrm>
        </p:spPr>
        <p:txBody>
          <a:bodyPr/>
          <a:lstStyle/>
          <a:p>
            <a:r>
              <a:rPr lang="en-US" dirty="0"/>
              <a:t>Row Vector</a:t>
            </a:r>
            <a:endParaRPr lang="en-US" dirty="0" smtClean="0"/>
          </a:p>
          <a:p>
            <a:pPr lvl="1"/>
            <a:r>
              <a:rPr lang="en-US" b="1" dirty="0" err="1" smtClean="0">
                <a:latin typeface="Courier New" pitchFamily="49" charset="0"/>
              </a:rPr>
              <a:t>sea[</a:t>
            </a:r>
            <a:r>
              <a:rPr lang="en-US" b="1" dirty="0" err="1">
                <a:latin typeface="Courier New" pitchFamily="49" charset="0"/>
              </a:rPr>
              <a:t>index</a:t>
            </a:r>
            <a:r>
              <a:rPr lang="en-US" b="1" dirty="0">
                <a:latin typeface="Courier New" pitchFamily="49" charset="0"/>
              </a:rPr>
              <a:t>]</a:t>
            </a:r>
            <a:r>
              <a:rPr lang="en-US" b="1" dirty="0"/>
              <a:t> </a:t>
            </a:r>
            <a:r>
              <a:rPr lang="en-US" dirty="0"/>
              <a:t>is array of 5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dirty="0" err="1" smtClean="0"/>
              <a:t>s</a:t>
            </a:r>
            <a:endParaRPr lang="en-US" dirty="0"/>
          </a:p>
          <a:p>
            <a:pPr lvl="1"/>
            <a:r>
              <a:rPr lang="en-US" dirty="0"/>
              <a:t>Starting address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</a:rPr>
              <a:t>sea+</a:t>
            </a:r>
            <a:r>
              <a:rPr lang="en-US" b="1" dirty="0">
                <a:latin typeface="Courier New" pitchFamily="49" charset="0"/>
              </a:rPr>
              <a:t>20*index</a:t>
            </a:r>
          </a:p>
          <a:p>
            <a:r>
              <a:rPr lang="en-US" dirty="0"/>
              <a:t>IA32 Code</a:t>
            </a:r>
          </a:p>
          <a:p>
            <a:pPr lvl="1"/>
            <a:r>
              <a:rPr lang="en-US" dirty="0"/>
              <a:t>Computes and returns address</a:t>
            </a:r>
          </a:p>
          <a:p>
            <a:pPr lvl="1"/>
            <a:r>
              <a:rPr lang="en-US" dirty="0"/>
              <a:t>Compute as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</a:rPr>
              <a:t>sea+4</a:t>
            </a:r>
            <a:r>
              <a:rPr lang="en-US" b="1" dirty="0">
                <a:latin typeface="Courier New" pitchFamily="49" charset="0"/>
              </a:rPr>
              <a:t>*(index+4*index</a:t>
            </a:r>
            <a:r>
              <a:rPr lang="en-US" b="1" dirty="0" smtClean="0">
                <a:latin typeface="Courier New" pitchFamily="49" charset="0"/>
              </a:rPr>
              <a:t>)=sea+20*index</a:t>
            </a:r>
          </a:p>
          <a:p>
            <a:endParaRPr lang="en-US" b="0" i="1" dirty="0"/>
          </a:p>
          <a:p>
            <a:endParaRPr lang="en-US" dirty="0"/>
          </a:p>
        </p:txBody>
      </p:sp>
      <p:sp>
        <p:nvSpPr>
          <p:cNvPr id="311300" name="Rectangle 4"/>
          <p:cNvSpPr>
            <a:spLocks noChangeArrowheads="1"/>
          </p:cNvSpPr>
          <p:nvPr/>
        </p:nvSpPr>
        <p:spPr bwMode="auto">
          <a:xfrm>
            <a:off x="596900" y="1219200"/>
            <a:ext cx="4114800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 smtClean="0">
                <a:latin typeface="Courier New" pitchFamily="49" charset="0"/>
              </a:rPr>
              <a:t>get_sea_zip</a:t>
            </a:r>
            <a:r>
              <a:rPr lang="en-US" sz="1800" dirty="0" err="1">
                <a:latin typeface="Courier New" pitchFamily="49" charset="0"/>
              </a:rPr>
              <a:t>(int</a:t>
            </a:r>
            <a:r>
              <a:rPr lang="en-US" sz="1800" dirty="0">
                <a:latin typeface="Courier New" pitchFamily="49" charset="0"/>
              </a:rPr>
              <a:t> index)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sea[</a:t>
            </a:r>
            <a:r>
              <a:rPr lang="en-US" sz="1800" dirty="0" err="1">
                <a:latin typeface="Courier New" pitchFamily="49" charset="0"/>
              </a:rPr>
              <a:t>index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auto">
          <a:xfrm>
            <a:off x="596900" y="3200400"/>
            <a:ext cx="6781800" cy="92551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2900" algn="l"/>
                <a:tab pos="2628900" algn="l"/>
              </a:tabLst>
            </a:pPr>
            <a:r>
              <a:rPr lang="en-US" sz="1800" dirty="0">
                <a:latin typeface="Courier New" pitchFamily="49" charset="0"/>
              </a:rPr>
              <a:t>  #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index</a:t>
            </a:r>
          </a:p>
          <a:p>
            <a:pPr algn="l">
              <a:lnSpc>
                <a:spcPct val="100000"/>
              </a:lnSpc>
              <a:tabLst>
                <a:tab pos="342900" algn="l"/>
                <a:tab pos="2628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(%eax,%eax,4),%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5 * index</a:t>
            </a:r>
          </a:p>
          <a:p>
            <a:pPr algn="l">
              <a:lnSpc>
                <a:spcPct val="100000"/>
              </a:lnSpc>
              <a:tabLst>
                <a:tab pos="342900" algn="l"/>
                <a:tab pos="2628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 smtClean="0">
                <a:latin typeface="Courier New" pitchFamily="49" charset="0"/>
              </a:rPr>
              <a:t> sea(</a:t>
            </a:r>
            <a:r>
              <a:rPr lang="en-US" sz="1800" dirty="0">
                <a:latin typeface="Courier New" pitchFamily="49" charset="0"/>
              </a:rPr>
              <a:t>,%eax,4),%eax	#</a:t>
            </a:r>
            <a:r>
              <a:rPr lang="en-US" sz="1800" dirty="0" smtClean="0">
                <a:latin typeface="Courier New" pitchFamily="49" charset="0"/>
              </a:rPr>
              <a:t> sea + </a:t>
            </a:r>
            <a:r>
              <a:rPr lang="en-US" sz="1800" dirty="0">
                <a:latin typeface="Courier New" pitchFamily="49" charset="0"/>
              </a:rPr>
              <a:t>(20 * index)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953000" y="1219200"/>
            <a:ext cx="33528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#define PCOUNT 4</a:t>
            </a:r>
            <a:endParaRPr lang="en-US" sz="1800" dirty="0" smtClean="0">
              <a:latin typeface="Courier New" pitchFamily="49" charset="0"/>
            </a:endParaRPr>
          </a:p>
          <a:p>
            <a:r>
              <a:rPr lang="en-US" sz="1800" dirty="0" err="1" smtClean="0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sea[PCOUNT</a:t>
            </a:r>
            <a:r>
              <a:rPr lang="en-US" sz="1800" dirty="0" smtClean="0">
                <a:latin typeface="Courier New" pitchFamily="49" charset="0"/>
              </a:rPr>
              <a:t>] = </a:t>
            </a:r>
          </a:p>
          <a:p>
            <a:r>
              <a:rPr lang="en-US" sz="1800" dirty="0" smtClean="0">
                <a:latin typeface="Courier New" pitchFamily="49" charset="0"/>
              </a:rPr>
              <a:t>  {{ 9, 8, 1, 9, 5 },</a:t>
            </a:r>
          </a:p>
          <a:p>
            <a:r>
              <a:rPr lang="en-US" sz="1800" dirty="0" smtClean="0">
                <a:latin typeface="Courier New" pitchFamily="49" charset="0"/>
              </a:rPr>
              <a:t>   { 9, 8, 1, 0, 5 },</a:t>
            </a:r>
          </a:p>
          <a:p>
            <a:r>
              <a:rPr lang="en-US" sz="1800" dirty="0" smtClean="0">
                <a:latin typeface="Courier New" pitchFamily="49" charset="0"/>
              </a:rPr>
              <a:t>   { 9, 8, 1, 0, 3 },</a:t>
            </a:r>
          </a:p>
          <a:p>
            <a:r>
              <a:rPr lang="en-US" sz="1800" dirty="0" smtClean="0">
                <a:latin typeface="Courier New" pitchFamily="49" charset="0"/>
              </a:rPr>
              <a:t>   { 9, 8, 1, 1, 5 }};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ChangeArrowheads="1"/>
          </p:cNvSpPr>
          <p:nvPr/>
        </p:nvSpPr>
        <p:spPr bwMode="auto">
          <a:xfrm>
            <a:off x="5791200" y="4507468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•  •  •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6934200" cy="573088"/>
          </a:xfrm>
        </p:spPr>
        <p:txBody>
          <a:bodyPr/>
          <a:lstStyle/>
          <a:p>
            <a:r>
              <a:rPr lang="en-US"/>
              <a:t>Nested Array Row Access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657600" y="3974068"/>
            <a:ext cx="2133600" cy="1524000"/>
            <a:chOff x="1680" y="2064"/>
            <a:chExt cx="1344" cy="96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 dirty="0" smtClean="0">
                    <a:latin typeface="Calibri" pitchFamily="34" charset="0"/>
                  </a:rPr>
                  <a:t> •</a:t>
                </a:r>
                <a:r>
                  <a:rPr lang="en-US" sz="1600" b="0" dirty="0">
                    <a:latin typeface="Calibri" pitchFamily="34" charset="0"/>
                  </a:rPr>
                  <a:t> • </a:t>
                </a:r>
                <a:r>
                  <a:rPr lang="en-US" sz="1600" b="0" dirty="0" smtClean="0">
                    <a:latin typeface="Calibri" pitchFamily="34" charset="0"/>
                  </a:rPr>
                  <a:t>•                      • • •</a:t>
                </a:r>
                <a:endParaRPr lang="en-US" sz="1600" b="0" dirty="0">
                  <a:latin typeface="Calibri" pitchFamily="34" charset="0"/>
                </a:endParaRP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920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</a:t>
                </a:r>
                <a:r>
                  <a:rPr lang="en-US" sz="1600" dirty="0" err="1">
                    <a:latin typeface="Courier New" pitchFamily="49" charset="0"/>
                  </a:rPr>
                  <a:t>i</a:t>
                </a:r>
                <a:r>
                  <a:rPr lang="en-US" sz="1600" dirty="0">
                    <a:latin typeface="Courier New" pitchFamily="49" charset="0"/>
                  </a:rPr>
                  <a:t>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 smtClean="0">
                    <a:latin typeface="Courier New" pitchFamily="49" charset="0"/>
                  </a:rPr>
                  <a:t>[j]</a:t>
                </a:r>
                <a:endParaRPr lang="en-US" sz="1600" dirty="0">
                  <a:latin typeface="Courier New" pitchFamily="49" charset="0"/>
                </a:endParaRPr>
              </a:p>
            </p:txBody>
          </p:sp>
        </p:grpSp>
        <p:sp>
          <p:nvSpPr>
            <p:cNvPr id="310282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83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84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85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86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ourier New" pitchFamily="49" charset="0"/>
                </a:rPr>
                <a:t>A[</a:t>
              </a:r>
              <a:r>
                <a:rPr lang="en-US" sz="1600" dirty="0" err="1">
                  <a:latin typeface="Courier New" pitchFamily="49" charset="0"/>
                </a:rPr>
                <a:t>i</a:t>
              </a:r>
              <a:r>
                <a:rPr lang="en-US" sz="1600" dirty="0">
                  <a:latin typeface="Courier New" pitchFamily="49" charset="0"/>
                </a:rPr>
                <a:t>]</a:t>
              </a:r>
              <a:endParaRPr lang="en-US" sz="1600" b="0" dirty="0">
                <a:latin typeface="Calibri" pitchFamily="34" charset="0"/>
              </a:endParaRP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6705600" y="3974068"/>
            <a:ext cx="2133600" cy="1524000"/>
            <a:chOff x="4176" y="2064"/>
            <a:chExt cx="1344" cy="960"/>
          </a:xfrm>
        </p:grpSpPr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310291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b="0" dirty="0">
                    <a:latin typeface="Calibri" pitchFamily="34" charset="0"/>
                  </a:rPr>
                  <a:t>• • •</a:t>
                </a:r>
              </a:p>
            </p:txBody>
          </p:sp>
          <p:sp>
            <p:nvSpPr>
              <p:cNvPr id="310289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[R-1]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310290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[R-1]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sp>
          <p:nvSpPr>
            <p:cNvPr id="310292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93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94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95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ourier New" pitchFamily="49" charset="0"/>
                </a:rPr>
                <a:t>A[R-1]</a:t>
              </a:r>
              <a:endParaRPr lang="en-US" sz="1600" b="0" dirty="0">
                <a:latin typeface="Calibri" pitchFamily="34" charset="0"/>
              </a:endParaRPr>
            </a:p>
          </p:txBody>
        </p:sp>
      </p:grpSp>
      <p:sp>
        <p:nvSpPr>
          <p:cNvPr id="310296" name="Rectangle 24"/>
          <p:cNvSpPr>
            <a:spLocks noChangeArrowheads="1"/>
          </p:cNvSpPr>
          <p:nvPr/>
        </p:nvSpPr>
        <p:spPr bwMode="auto">
          <a:xfrm>
            <a:off x="2667000" y="4507468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•  •  •</a:t>
            </a:r>
          </a:p>
        </p:txBody>
      </p:sp>
      <p:sp>
        <p:nvSpPr>
          <p:cNvPr id="310297" name="Text Box 25"/>
          <p:cNvSpPr txBox="1">
            <a:spLocks noChangeArrowheads="1"/>
          </p:cNvSpPr>
          <p:nvPr/>
        </p:nvSpPr>
        <p:spPr bwMode="auto">
          <a:xfrm>
            <a:off x="332508" y="5725080"/>
            <a:ext cx="3968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</a:t>
            </a:r>
          </a:p>
        </p:txBody>
      </p:sp>
      <p:sp>
        <p:nvSpPr>
          <p:cNvPr id="310298" name="Line 26"/>
          <p:cNvSpPr>
            <a:spLocks noChangeShapeType="1"/>
          </p:cNvSpPr>
          <p:nvPr/>
        </p:nvSpPr>
        <p:spPr bwMode="auto">
          <a:xfrm flipV="1">
            <a:off x="533400" y="549806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10299" name="Line 27"/>
          <p:cNvSpPr>
            <a:spLocks noChangeShapeType="1"/>
          </p:cNvSpPr>
          <p:nvPr/>
        </p:nvSpPr>
        <p:spPr bwMode="auto">
          <a:xfrm flipV="1">
            <a:off x="3657600" y="549806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533400" y="3974068"/>
            <a:ext cx="2133600" cy="1524000"/>
            <a:chOff x="336" y="2064"/>
            <a:chExt cx="1344" cy="960"/>
          </a:xfrm>
        </p:grpSpPr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310304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b="0" dirty="0">
                    <a:latin typeface="Calibri" pitchFamily="34" charset="0"/>
                  </a:rPr>
                  <a:t>• • •</a:t>
                </a:r>
              </a:p>
            </p:txBody>
          </p:sp>
          <p:sp>
            <p:nvSpPr>
              <p:cNvPr id="310302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310303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sp>
          <p:nvSpPr>
            <p:cNvPr id="310305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306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307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ourier New" pitchFamily="49" charset="0"/>
                </a:rPr>
                <a:t>A[0]</a:t>
              </a:r>
              <a:endParaRPr lang="en-US" sz="1600" b="0" dirty="0">
                <a:latin typeface="Calibri" pitchFamily="34" charset="0"/>
              </a:endParaRPr>
            </a:p>
          </p:txBody>
        </p:sp>
        <p:sp>
          <p:nvSpPr>
            <p:cNvPr id="310308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</p:grpSp>
      <p:sp>
        <p:nvSpPr>
          <p:cNvPr id="310310" name="Text Box 38"/>
          <p:cNvSpPr txBox="1">
            <a:spLocks noChangeArrowheads="1"/>
          </p:cNvSpPr>
          <p:nvPr/>
        </p:nvSpPr>
        <p:spPr bwMode="auto">
          <a:xfrm>
            <a:off x="3193757" y="5725080"/>
            <a:ext cx="14478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A +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*C*4</a:t>
            </a:r>
          </a:p>
        </p:txBody>
      </p:sp>
      <p:sp>
        <p:nvSpPr>
          <p:cNvPr id="310311" name="Text Box 39"/>
          <p:cNvSpPr txBox="1">
            <a:spLocks noChangeArrowheads="1"/>
          </p:cNvSpPr>
          <p:nvPr/>
        </p:nvSpPr>
        <p:spPr bwMode="auto">
          <a:xfrm>
            <a:off x="6216050" y="5725080"/>
            <a:ext cx="20554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A + (</a:t>
            </a:r>
            <a:r>
              <a:rPr lang="en-US" sz="1800" dirty="0">
                <a:latin typeface="Courier New" pitchFamily="49" charset="0"/>
              </a:rPr>
              <a:t>R-1)*C*4</a:t>
            </a:r>
          </a:p>
        </p:txBody>
      </p:sp>
      <p:sp>
        <p:nvSpPr>
          <p:cNvPr id="310312" name="Line 40"/>
          <p:cNvSpPr>
            <a:spLocks noChangeShapeType="1"/>
          </p:cNvSpPr>
          <p:nvPr/>
        </p:nvSpPr>
        <p:spPr bwMode="auto">
          <a:xfrm flipV="1">
            <a:off x="6705600" y="549806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407075" y="3429000"/>
            <a:ext cx="20313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int A[R][C];</a:t>
            </a:r>
          </a:p>
        </p:txBody>
      </p:sp>
      <p:sp>
        <p:nvSpPr>
          <p:cNvPr id="42" name="Line 27"/>
          <p:cNvSpPr>
            <a:spLocks noChangeShapeType="1"/>
          </p:cNvSpPr>
          <p:nvPr/>
        </p:nvSpPr>
        <p:spPr bwMode="auto">
          <a:xfrm flipH="1" flipV="1">
            <a:off x="4648199" y="5498068"/>
            <a:ext cx="225705" cy="86329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ChangeArrowheads="1"/>
          </p:cNvSpPr>
          <p:nvPr/>
        </p:nvSpPr>
        <p:spPr bwMode="auto">
          <a:xfrm>
            <a:off x="5791200" y="4507468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•  •  •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6934200" cy="573088"/>
          </a:xfrm>
        </p:spPr>
        <p:txBody>
          <a:bodyPr/>
          <a:lstStyle/>
          <a:p>
            <a:r>
              <a:rPr lang="en-US"/>
              <a:t>Nested Array Row Access</a:t>
            </a:r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2913" y="1292225"/>
            <a:ext cx="7786687" cy="1450975"/>
          </a:xfrm>
        </p:spPr>
        <p:txBody>
          <a:bodyPr/>
          <a:lstStyle/>
          <a:p>
            <a:r>
              <a:rPr lang="en-US" dirty="0" smtClean="0"/>
              <a:t>Array Elements </a:t>
            </a:r>
            <a:endParaRPr lang="en-US" dirty="0" smtClean="0">
              <a:latin typeface="Courier New" pitchFamily="49" charset="0"/>
            </a:endParaRP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</a:rPr>
              <a:t>][j]</a:t>
            </a:r>
            <a:r>
              <a:rPr lang="en-US" b="1" dirty="0" smtClean="0"/>
              <a:t> </a:t>
            </a:r>
            <a:r>
              <a:rPr lang="en-US" dirty="0" smtClean="0"/>
              <a:t>is element of type </a:t>
            </a:r>
            <a:r>
              <a:rPr lang="en-US" i="1" dirty="0" smtClean="0"/>
              <a:t>T, </a:t>
            </a:r>
            <a:r>
              <a:rPr lang="en-US" dirty="0" smtClean="0"/>
              <a:t>which requires </a:t>
            </a:r>
            <a:r>
              <a:rPr lang="en-US" i="1" dirty="0" smtClean="0"/>
              <a:t>K</a:t>
            </a:r>
            <a:r>
              <a:rPr lang="en-US" dirty="0" smtClean="0"/>
              <a:t> bytes</a:t>
            </a:r>
            <a:endParaRPr lang="en-US" dirty="0" smtClean="0">
              <a:latin typeface="Courier New" pitchFamily="49" charset="0"/>
            </a:endParaRPr>
          </a:p>
          <a:p>
            <a:pPr lvl="1"/>
            <a:r>
              <a:rPr lang="en-US" dirty="0" smtClean="0"/>
              <a:t>Address  </a:t>
            </a:r>
            <a:r>
              <a:rPr lang="en-US" b="1" dirty="0" smtClean="0">
                <a:latin typeface="Courier New" pitchFamily="49" charset="0"/>
              </a:rPr>
              <a:t>A +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* (</a:t>
            </a:r>
            <a:r>
              <a:rPr lang="en-US" i="1" dirty="0" smtClean="0"/>
              <a:t>C </a:t>
            </a:r>
            <a:r>
              <a:rPr lang="en-US" dirty="0" smtClean="0"/>
              <a:t>* </a:t>
            </a:r>
            <a:r>
              <a:rPr lang="en-US" i="1" dirty="0" smtClean="0"/>
              <a:t>K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+  </a:t>
            </a:r>
            <a:r>
              <a:rPr lang="en-US" i="1" dirty="0" smtClean="0"/>
              <a:t>j</a:t>
            </a:r>
            <a:r>
              <a:rPr lang="en-US" dirty="0" smtClean="0"/>
              <a:t> * </a:t>
            </a:r>
            <a:r>
              <a:rPr lang="en-US" i="1" dirty="0" smtClean="0"/>
              <a:t>K = </a:t>
            </a:r>
            <a:r>
              <a:rPr lang="pl-PL" i="1" dirty="0" smtClean="0"/>
              <a:t>A + </a:t>
            </a:r>
            <a:r>
              <a:rPr lang="pl-PL" dirty="0" smtClean="0"/>
              <a:t>(</a:t>
            </a:r>
            <a:r>
              <a:rPr lang="pl-PL" i="1" dirty="0" smtClean="0"/>
              <a:t>i * C +  j</a:t>
            </a:r>
            <a:r>
              <a:rPr lang="en-US" dirty="0" smtClean="0"/>
              <a:t>)</a:t>
            </a:r>
            <a:r>
              <a:rPr lang="pl-PL" i="1" dirty="0" smtClean="0"/>
              <a:t>* K</a:t>
            </a:r>
            <a:endParaRPr lang="en-US" i="1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657600" y="3974068"/>
            <a:ext cx="2133600" cy="1524000"/>
            <a:chOff x="1680" y="2064"/>
            <a:chExt cx="1344" cy="96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 dirty="0" smtClean="0">
                    <a:latin typeface="Calibri" pitchFamily="34" charset="0"/>
                  </a:rPr>
                  <a:t> •</a:t>
                </a:r>
                <a:r>
                  <a:rPr lang="en-US" sz="1600" b="0" dirty="0">
                    <a:latin typeface="Calibri" pitchFamily="34" charset="0"/>
                  </a:rPr>
                  <a:t> • </a:t>
                </a:r>
                <a:r>
                  <a:rPr lang="en-US" sz="1600" b="0" dirty="0" smtClean="0">
                    <a:latin typeface="Calibri" pitchFamily="34" charset="0"/>
                  </a:rPr>
                  <a:t>•                      • • •</a:t>
                </a:r>
                <a:endParaRPr lang="en-US" sz="1600" b="0" dirty="0">
                  <a:latin typeface="Calibri" pitchFamily="34" charset="0"/>
                </a:endParaRP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920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</a:t>
                </a:r>
                <a:r>
                  <a:rPr lang="en-US" sz="1600" dirty="0" err="1">
                    <a:latin typeface="Courier New" pitchFamily="49" charset="0"/>
                  </a:rPr>
                  <a:t>i</a:t>
                </a:r>
                <a:r>
                  <a:rPr lang="en-US" sz="1600" dirty="0">
                    <a:latin typeface="Courier New" pitchFamily="49" charset="0"/>
                  </a:rPr>
                  <a:t>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 smtClean="0">
                    <a:latin typeface="Courier New" pitchFamily="49" charset="0"/>
                  </a:rPr>
                  <a:t>[j]</a:t>
                </a:r>
                <a:endParaRPr lang="en-US" sz="1600" dirty="0">
                  <a:latin typeface="Courier New" pitchFamily="49" charset="0"/>
                </a:endParaRPr>
              </a:p>
            </p:txBody>
          </p:sp>
        </p:grpSp>
        <p:sp>
          <p:nvSpPr>
            <p:cNvPr id="310282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83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84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85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86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ourier New" pitchFamily="49" charset="0"/>
                </a:rPr>
                <a:t>A[</a:t>
              </a:r>
              <a:r>
                <a:rPr lang="en-US" sz="1600" dirty="0" err="1">
                  <a:latin typeface="Courier New" pitchFamily="49" charset="0"/>
                </a:rPr>
                <a:t>i</a:t>
              </a:r>
              <a:r>
                <a:rPr lang="en-US" sz="1600" dirty="0">
                  <a:latin typeface="Courier New" pitchFamily="49" charset="0"/>
                </a:rPr>
                <a:t>]</a:t>
              </a:r>
              <a:endParaRPr lang="en-US" sz="1600" b="0" dirty="0">
                <a:latin typeface="Calibri" pitchFamily="34" charset="0"/>
              </a:endParaRP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6705600" y="3974068"/>
            <a:ext cx="2133600" cy="1524000"/>
            <a:chOff x="4176" y="2064"/>
            <a:chExt cx="1344" cy="960"/>
          </a:xfrm>
        </p:grpSpPr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310291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b="0" dirty="0">
                    <a:latin typeface="Calibri" pitchFamily="34" charset="0"/>
                  </a:rPr>
                  <a:t>• • •</a:t>
                </a:r>
              </a:p>
            </p:txBody>
          </p:sp>
          <p:sp>
            <p:nvSpPr>
              <p:cNvPr id="310289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[R-1]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310290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[R-1]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sp>
          <p:nvSpPr>
            <p:cNvPr id="310292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93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94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95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ourier New" pitchFamily="49" charset="0"/>
                </a:rPr>
                <a:t>A[R-1]</a:t>
              </a:r>
              <a:endParaRPr lang="en-US" sz="1600" b="0" dirty="0">
                <a:latin typeface="Calibri" pitchFamily="34" charset="0"/>
              </a:endParaRPr>
            </a:p>
          </p:txBody>
        </p:sp>
      </p:grpSp>
      <p:sp>
        <p:nvSpPr>
          <p:cNvPr id="310296" name="Rectangle 24"/>
          <p:cNvSpPr>
            <a:spLocks noChangeArrowheads="1"/>
          </p:cNvSpPr>
          <p:nvPr/>
        </p:nvSpPr>
        <p:spPr bwMode="auto">
          <a:xfrm>
            <a:off x="2667000" y="4507468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•  •  •</a:t>
            </a:r>
          </a:p>
        </p:txBody>
      </p:sp>
      <p:sp>
        <p:nvSpPr>
          <p:cNvPr id="310297" name="Text Box 25"/>
          <p:cNvSpPr txBox="1">
            <a:spLocks noChangeArrowheads="1"/>
          </p:cNvSpPr>
          <p:nvPr/>
        </p:nvSpPr>
        <p:spPr bwMode="auto">
          <a:xfrm>
            <a:off x="332508" y="5725080"/>
            <a:ext cx="3968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</a:t>
            </a:r>
          </a:p>
        </p:txBody>
      </p:sp>
      <p:sp>
        <p:nvSpPr>
          <p:cNvPr id="310298" name="Line 26"/>
          <p:cNvSpPr>
            <a:spLocks noChangeShapeType="1"/>
          </p:cNvSpPr>
          <p:nvPr/>
        </p:nvSpPr>
        <p:spPr bwMode="auto">
          <a:xfrm flipV="1">
            <a:off x="533400" y="549806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10299" name="Line 27"/>
          <p:cNvSpPr>
            <a:spLocks noChangeShapeType="1"/>
          </p:cNvSpPr>
          <p:nvPr/>
        </p:nvSpPr>
        <p:spPr bwMode="auto">
          <a:xfrm flipV="1">
            <a:off x="3657600" y="549806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533400" y="3974068"/>
            <a:ext cx="2133600" cy="1524000"/>
            <a:chOff x="336" y="2064"/>
            <a:chExt cx="1344" cy="960"/>
          </a:xfrm>
        </p:grpSpPr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310304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b="0" dirty="0">
                    <a:latin typeface="Calibri" pitchFamily="34" charset="0"/>
                  </a:rPr>
                  <a:t>• • •</a:t>
                </a:r>
              </a:p>
            </p:txBody>
          </p:sp>
          <p:sp>
            <p:nvSpPr>
              <p:cNvPr id="310302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310303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sp>
          <p:nvSpPr>
            <p:cNvPr id="310305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306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307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ourier New" pitchFamily="49" charset="0"/>
                </a:rPr>
                <a:t>A[0]</a:t>
              </a:r>
              <a:endParaRPr lang="en-US" sz="1600" b="0" dirty="0">
                <a:latin typeface="Calibri" pitchFamily="34" charset="0"/>
              </a:endParaRPr>
            </a:p>
          </p:txBody>
        </p:sp>
        <p:sp>
          <p:nvSpPr>
            <p:cNvPr id="310308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</p:grpSp>
      <p:sp>
        <p:nvSpPr>
          <p:cNvPr id="310310" name="Text Box 38"/>
          <p:cNvSpPr txBox="1">
            <a:spLocks noChangeArrowheads="1"/>
          </p:cNvSpPr>
          <p:nvPr/>
        </p:nvSpPr>
        <p:spPr bwMode="auto">
          <a:xfrm>
            <a:off x="3193757" y="5725080"/>
            <a:ext cx="14478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A +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*C*4</a:t>
            </a:r>
          </a:p>
        </p:txBody>
      </p:sp>
      <p:sp>
        <p:nvSpPr>
          <p:cNvPr id="310311" name="Text Box 39"/>
          <p:cNvSpPr txBox="1">
            <a:spLocks noChangeArrowheads="1"/>
          </p:cNvSpPr>
          <p:nvPr/>
        </p:nvSpPr>
        <p:spPr bwMode="auto">
          <a:xfrm>
            <a:off x="6216050" y="5725080"/>
            <a:ext cx="20554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A + (</a:t>
            </a:r>
            <a:r>
              <a:rPr lang="en-US" sz="1800" dirty="0">
                <a:latin typeface="Courier New" pitchFamily="49" charset="0"/>
              </a:rPr>
              <a:t>R-1)*C*4</a:t>
            </a:r>
          </a:p>
        </p:txBody>
      </p:sp>
      <p:sp>
        <p:nvSpPr>
          <p:cNvPr id="310312" name="Line 40"/>
          <p:cNvSpPr>
            <a:spLocks noChangeShapeType="1"/>
          </p:cNvSpPr>
          <p:nvPr/>
        </p:nvSpPr>
        <p:spPr bwMode="auto">
          <a:xfrm flipV="1">
            <a:off x="6705600" y="549806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407075" y="3429000"/>
            <a:ext cx="20313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int A[R][C];</a:t>
            </a:r>
          </a:p>
        </p:txBody>
      </p:sp>
      <p:sp>
        <p:nvSpPr>
          <p:cNvPr id="42" name="Line 27"/>
          <p:cNvSpPr>
            <a:spLocks noChangeShapeType="1"/>
          </p:cNvSpPr>
          <p:nvPr/>
        </p:nvSpPr>
        <p:spPr bwMode="auto">
          <a:xfrm flipH="1" flipV="1">
            <a:off x="4648199" y="5498068"/>
            <a:ext cx="225705" cy="86329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3370729" y="6260068"/>
            <a:ext cx="304458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rgbClr val="990000"/>
                </a:solidFill>
                <a:latin typeface="Courier New" pitchFamily="49" charset="0"/>
              </a:rPr>
              <a:t>A + </a:t>
            </a:r>
            <a:r>
              <a:rPr lang="en-US" dirty="0" err="1" smtClean="0">
                <a:solidFill>
                  <a:srgbClr val="990000"/>
                </a:solidFill>
                <a:latin typeface="Courier New" pitchFamily="49" charset="0"/>
              </a:rPr>
              <a:t>i</a:t>
            </a:r>
            <a:r>
              <a:rPr lang="en-US" dirty="0" smtClean="0">
                <a:solidFill>
                  <a:srgbClr val="990000"/>
                </a:solidFill>
                <a:latin typeface="Courier New" pitchFamily="49" charset="0"/>
              </a:rPr>
              <a:t>*C*4 + </a:t>
            </a:r>
            <a:r>
              <a:rPr lang="en-US" dirty="0" err="1" smtClean="0">
                <a:solidFill>
                  <a:srgbClr val="990000"/>
                </a:solidFill>
                <a:latin typeface="Courier New" pitchFamily="49" charset="0"/>
              </a:rPr>
              <a:t>j</a:t>
            </a:r>
            <a:r>
              <a:rPr lang="en-US" dirty="0" smtClean="0">
                <a:solidFill>
                  <a:srgbClr val="990000"/>
                </a:solidFill>
                <a:latin typeface="Courier New" pitchFamily="49" charset="0"/>
              </a:rPr>
              <a:t>*4</a:t>
            </a:r>
            <a:endParaRPr lang="en-US" dirty="0">
              <a:solidFill>
                <a:srgbClr val="990000"/>
              </a:solidFill>
              <a:latin typeface="Courier New" pitchFamily="49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34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6" grpId="0" build="p"/>
      <p:bldP spid="4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93712"/>
            <a:ext cx="8280400" cy="573088"/>
          </a:xfrm>
        </p:spPr>
        <p:txBody>
          <a:bodyPr/>
          <a:lstStyle/>
          <a:p>
            <a:r>
              <a:rPr lang="en-US" dirty="0"/>
              <a:t>Nested Array Element Access Code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343400"/>
            <a:ext cx="8320087" cy="2466975"/>
          </a:xfrm>
        </p:spPr>
        <p:txBody>
          <a:bodyPr/>
          <a:lstStyle/>
          <a:p>
            <a:r>
              <a:rPr lang="en-US" dirty="0"/>
              <a:t>Array Elements 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b="1" dirty="0" smtClean="0"/>
              <a:t> </a:t>
            </a:r>
            <a:r>
              <a:rPr lang="en-US" b="1" dirty="0" err="1" smtClean="0">
                <a:latin typeface="Courier New" pitchFamily="49" charset="0"/>
              </a:rPr>
              <a:t>sea[</a:t>
            </a:r>
            <a:r>
              <a:rPr lang="en-US" b="1" dirty="0" err="1">
                <a:latin typeface="Courier New" pitchFamily="49" charset="0"/>
              </a:rPr>
              <a:t>index][dig</a:t>
            </a:r>
            <a:r>
              <a:rPr lang="en-US" b="1" dirty="0">
                <a:latin typeface="Courier New" pitchFamily="49" charset="0"/>
              </a:rPr>
              <a:t>]</a:t>
            </a:r>
            <a:r>
              <a:rPr lang="en-US" b="1" dirty="0"/>
              <a:t> </a:t>
            </a:r>
            <a:r>
              <a:rPr lang="en-US" dirty="0"/>
              <a:t>is</a:t>
            </a:r>
            <a:r>
              <a:rPr lang="en-US" b="1" dirty="0"/>
              <a:t> </a:t>
            </a:r>
            <a:r>
              <a:rPr lang="en-US" b="1" dirty="0" err="1">
                <a:latin typeface="Courier New" pitchFamily="49" charset="0"/>
              </a:rPr>
              <a:t>int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 smtClean="0"/>
              <a:t>Address: </a:t>
            </a:r>
            <a:r>
              <a:rPr lang="en-US" b="1" dirty="0" smtClean="0">
                <a:latin typeface="Courier New" pitchFamily="49" charset="0"/>
              </a:rPr>
              <a:t>sea + </a:t>
            </a:r>
            <a:r>
              <a:rPr lang="en-US" b="1" dirty="0">
                <a:latin typeface="Courier New" pitchFamily="49" charset="0"/>
              </a:rPr>
              <a:t>20*index + 4*dig</a:t>
            </a:r>
          </a:p>
          <a:p>
            <a:r>
              <a:rPr lang="en-US" dirty="0"/>
              <a:t>IA32 Code</a:t>
            </a:r>
          </a:p>
          <a:p>
            <a:pPr lvl="1"/>
            <a:r>
              <a:rPr lang="en-US" dirty="0"/>
              <a:t>Computes </a:t>
            </a:r>
            <a:r>
              <a:rPr lang="en-US" dirty="0" smtClean="0"/>
              <a:t>address </a:t>
            </a:r>
            <a:r>
              <a:rPr lang="en-US" b="1" dirty="0" smtClean="0">
                <a:latin typeface="Courier New" pitchFamily="49" charset="0"/>
              </a:rPr>
              <a:t>sea + </a:t>
            </a:r>
            <a:r>
              <a:rPr lang="en-US" b="1" dirty="0">
                <a:latin typeface="Courier New" pitchFamily="49" charset="0"/>
              </a:rPr>
              <a:t>4*dig + 4*(index+4*index)</a:t>
            </a:r>
            <a:endParaRPr lang="en-US" b="1" dirty="0"/>
          </a:p>
          <a:p>
            <a:pPr lvl="1"/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</a:rPr>
              <a:t>movl</a:t>
            </a:r>
            <a:r>
              <a:rPr lang="en-US" dirty="0"/>
              <a:t> performs memory reference</a:t>
            </a:r>
            <a:endParaRPr lang="en-US" dirty="0">
              <a:latin typeface="Courier New" pitchFamily="49" charset="0"/>
            </a:endParaRPr>
          </a:p>
          <a:p>
            <a:pPr lvl="2">
              <a:buFont typeface="Wingdings" pitchFamily="2" charset="2"/>
              <a:buNone/>
            </a:pPr>
            <a:endParaRPr lang="en-US" i="1" dirty="0"/>
          </a:p>
        </p:txBody>
      </p:sp>
      <p:sp>
        <p:nvSpPr>
          <p:cNvPr id="313348" name="Rectangle 4"/>
          <p:cNvSpPr>
            <a:spLocks noChangeArrowheads="1"/>
          </p:cNvSpPr>
          <p:nvPr/>
        </p:nvSpPr>
        <p:spPr bwMode="auto">
          <a:xfrm>
            <a:off x="533400" y="1241424"/>
            <a:ext cx="3733800" cy="14747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get_sea_digit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index,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dig)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sea[</a:t>
            </a:r>
            <a:r>
              <a:rPr lang="en-US" sz="1800" dirty="0" err="1">
                <a:latin typeface="Courier New" pitchFamily="49" charset="0"/>
              </a:rPr>
              <a:t>index][dig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13349" name="Rectangle 5"/>
          <p:cNvSpPr>
            <a:spLocks noChangeArrowheads="1"/>
          </p:cNvSpPr>
          <p:nvPr/>
        </p:nvSpPr>
        <p:spPr bwMode="auto">
          <a:xfrm>
            <a:off x="533400" y="2792412"/>
            <a:ext cx="8001000" cy="14747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114300" algn="l"/>
                <a:tab pos="4000500" algn="l"/>
              </a:tabLst>
            </a:pPr>
            <a:r>
              <a:rPr lang="en-US" sz="1800" dirty="0">
                <a:latin typeface="Courier New" pitchFamily="49" charset="0"/>
              </a:rPr>
              <a:t>	# 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 = dig</a:t>
            </a:r>
          </a:p>
          <a:p>
            <a:pPr algn="l">
              <a:lnSpc>
                <a:spcPct val="100000"/>
              </a:lnSpc>
              <a:tabLst>
                <a:tab pos="114300" algn="l"/>
                <a:tab pos="4000500" algn="l"/>
              </a:tabLst>
            </a:pPr>
            <a:r>
              <a:rPr lang="en-US" sz="1800" dirty="0">
                <a:latin typeface="Courier New" pitchFamily="49" charset="0"/>
              </a:rPr>
              <a:t>	#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index</a:t>
            </a:r>
          </a:p>
          <a:p>
            <a:pPr algn="l">
              <a:lnSpc>
                <a:spcPct val="100000"/>
              </a:lnSpc>
              <a:tabLst>
                <a:tab pos="114300" algn="l"/>
                <a:tab pos="4000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0(,%ecx,4),%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4*dig</a:t>
            </a:r>
          </a:p>
          <a:p>
            <a:pPr algn="l">
              <a:lnSpc>
                <a:spcPct val="100000"/>
              </a:lnSpc>
              <a:tabLst>
                <a:tab pos="114300" algn="l"/>
                <a:tab pos="4000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(%eax,%eax,4),%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5*index</a:t>
            </a:r>
          </a:p>
          <a:p>
            <a:pPr algn="l">
              <a:lnSpc>
                <a:spcPct val="100000"/>
              </a:lnSpc>
              <a:tabLst>
                <a:tab pos="114300" algn="l"/>
                <a:tab pos="4000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 sea(</a:t>
            </a:r>
            <a:r>
              <a:rPr lang="en-US" sz="1800" dirty="0">
                <a:latin typeface="Courier New" pitchFamily="49" charset="0"/>
              </a:rPr>
              <a:t>%edx,%eax,4),%eax	# *</a:t>
            </a:r>
            <a:r>
              <a:rPr lang="en-US" sz="1800" dirty="0" smtClean="0">
                <a:latin typeface="Courier New" pitchFamily="49" charset="0"/>
              </a:rPr>
              <a:t>(sea + </a:t>
            </a:r>
            <a:r>
              <a:rPr lang="en-US" sz="1800" dirty="0">
                <a:latin typeface="Courier New" pitchFamily="49" charset="0"/>
              </a:rPr>
              <a:t>4*dig + 20*index)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69912"/>
            <a:ext cx="7315200" cy="573088"/>
          </a:xfrm>
        </p:spPr>
        <p:txBody>
          <a:bodyPr/>
          <a:lstStyle/>
          <a:p>
            <a:r>
              <a:rPr lang="en-US"/>
              <a:t>Strange Referencing Examples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200400"/>
            <a:ext cx="8307387" cy="2757488"/>
          </a:xfrm>
        </p:spPr>
        <p:txBody>
          <a:bodyPr/>
          <a:lstStyle/>
          <a:p>
            <a:pPr marL="223838" indent="-223838" defTabSz="895350">
              <a:tabLst>
                <a:tab pos="1943100" algn="l"/>
                <a:tab pos="4978400" algn="l"/>
                <a:tab pos="5943600" algn="l"/>
              </a:tabLst>
            </a:pPr>
            <a:r>
              <a:rPr lang="en-US" dirty="0" smtClean="0"/>
              <a:t>Reference</a:t>
            </a:r>
            <a:r>
              <a:rPr lang="en-US" dirty="0"/>
              <a:t>	Address	Value	Guaranteed?</a:t>
            </a:r>
            <a:endParaRPr lang="en-US" dirty="0" smtClean="0"/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sea[</a:t>
            </a:r>
            <a:r>
              <a:rPr lang="en-US" sz="1800" b="1" dirty="0">
                <a:latin typeface="Courier New" pitchFamily="49" charset="0"/>
              </a:rPr>
              <a:t>3][3]	76+20*3+4*3</a:t>
            </a:r>
            <a:r>
              <a:rPr lang="en-US" sz="1800" b="1" dirty="0" smtClean="0">
                <a:latin typeface="Courier New" pitchFamily="49" charset="0"/>
              </a:rPr>
              <a:t>  = </a:t>
            </a:r>
            <a:r>
              <a:rPr lang="en-US" sz="1800" b="1" dirty="0">
                <a:latin typeface="Courier New" pitchFamily="49" charset="0"/>
              </a:rPr>
              <a:t>148</a:t>
            </a:r>
            <a:r>
              <a:rPr lang="en-US" sz="1800" b="1" dirty="0" smtClean="0">
                <a:latin typeface="Courier New" pitchFamily="49" charset="0"/>
              </a:rPr>
              <a:t>	1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sea[</a:t>
            </a:r>
            <a:r>
              <a:rPr lang="en-US" sz="1800" b="1" dirty="0">
                <a:latin typeface="Courier New" pitchFamily="49" charset="0"/>
              </a:rPr>
              <a:t>2][5]	76+20*2+4*5</a:t>
            </a:r>
            <a:r>
              <a:rPr lang="en-US" sz="1800" b="1" dirty="0" smtClean="0">
                <a:latin typeface="Courier New" pitchFamily="49" charset="0"/>
              </a:rPr>
              <a:t>  = </a:t>
            </a:r>
            <a:r>
              <a:rPr lang="en-US" sz="1800" b="1" dirty="0">
                <a:latin typeface="Courier New" pitchFamily="49" charset="0"/>
              </a:rPr>
              <a:t>136</a:t>
            </a:r>
            <a:r>
              <a:rPr lang="en-US" sz="1800" b="1" dirty="0" smtClean="0">
                <a:latin typeface="Courier New" pitchFamily="49" charset="0"/>
              </a:rPr>
              <a:t>	9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sea[</a:t>
            </a:r>
            <a:r>
              <a:rPr lang="en-US" sz="1800" b="1" dirty="0">
                <a:latin typeface="Courier New" pitchFamily="49" charset="0"/>
              </a:rPr>
              <a:t>2][-1]	76+20*2+4*-1 = 112</a:t>
            </a:r>
            <a:r>
              <a:rPr lang="en-US" sz="1800" b="1" dirty="0" smtClean="0">
                <a:latin typeface="Courier New" pitchFamily="49" charset="0"/>
              </a:rPr>
              <a:t>	5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sea[</a:t>
            </a:r>
            <a:r>
              <a:rPr lang="en-US" sz="1800" b="1" dirty="0">
                <a:latin typeface="Courier New" pitchFamily="49" charset="0"/>
              </a:rPr>
              <a:t>4][-1]	76+20*4+4*-1 = 152</a:t>
            </a:r>
            <a:r>
              <a:rPr lang="en-US" sz="1800" b="1" dirty="0" smtClean="0">
                <a:latin typeface="Courier New" pitchFamily="49" charset="0"/>
              </a:rPr>
              <a:t>	5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sea[</a:t>
            </a:r>
            <a:r>
              <a:rPr lang="en-US" sz="1800" b="1" dirty="0">
                <a:latin typeface="Courier New" pitchFamily="49" charset="0"/>
              </a:rPr>
              <a:t>0][19]	76+20*0+4*19 = 152</a:t>
            </a:r>
            <a:r>
              <a:rPr lang="en-US" sz="1800" b="1" dirty="0" smtClean="0">
                <a:latin typeface="Courier New" pitchFamily="49" charset="0"/>
              </a:rPr>
              <a:t>	5 </a:t>
            </a:r>
            <a:r>
              <a:rPr lang="en-US" sz="1800" b="1" dirty="0">
                <a:latin typeface="Courier New" pitchFamily="49" charset="0"/>
              </a:rPr>
              <a:t>	</a:t>
            </a:r>
            <a:endParaRPr lang="en-US" sz="1800" b="1" dirty="0" smtClean="0"/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sea[</a:t>
            </a:r>
            <a:r>
              <a:rPr lang="en-US" sz="1800" b="1" dirty="0">
                <a:latin typeface="Courier New" pitchFamily="49" charset="0"/>
              </a:rPr>
              <a:t>0][-1]	76+20*0+4*-1 = 72	?? </a:t>
            </a:r>
            <a:r>
              <a:rPr lang="en-US" dirty="0">
                <a:latin typeface="Courier New" pitchFamily="49" charset="0"/>
              </a:rPr>
              <a:t>	</a:t>
            </a:r>
            <a:endParaRPr lang="en-US" dirty="0"/>
          </a:p>
        </p:txBody>
      </p:sp>
      <p:sp>
        <p:nvSpPr>
          <p:cNvPr id="90" name="Rectangle 89"/>
          <p:cNvSpPr/>
          <p:nvPr/>
        </p:nvSpPr>
        <p:spPr bwMode="auto">
          <a:xfrm>
            <a:off x="2224941" y="3615582"/>
            <a:ext cx="5779282" cy="21209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</a:rPr>
              <a:t>What are these values?</a:t>
            </a: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29</a:t>
            </a:fld>
            <a:endParaRPr lang="en-US"/>
          </a:p>
        </p:txBody>
      </p:sp>
      <p:grpSp>
        <p:nvGrpSpPr>
          <p:cNvPr id="120" name="Group 119"/>
          <p:cNvGrpSpPr/>
          <p:nvPr/>
        </p:nvGrpSpPr>
        <p:grpSpPr>
          <a:xfrm>
            <a:off x="361421" y="1679926"/>
            <a:ext cx="7827892" cy="1285873"/>
            <a:chOff x="361421" y="1679926"/>
            <a:chExt cx="7827892" cy="1285873"/>
          </a:xfrm>
        </p:grpSpPr>
        <p:sp>
          <p:nvSpPr>
            <p:cNvPr id="121" name="Text Box 6"/>
            <p:cNvSpPr txBox="1">
              <a:spLocks noChangeArrowheads="1"/>
            </p:cNvSpPr>
            <p:nvPr/>
          </p:nvSpPr>
          <p:spPr bwMode="auto">
            <a:xfrm>
              <a:off x="361421" y="1690687"/>
              <a:ext cx="1159404" cy="6463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dirty="0" err="1">
                  <a:latin typeface="Courier New" pitchFamily="49" charset="0"/>
                </a:rPr>
                <a:t>zip_dig</a:t>
              </a:r>
              <a:endParaRPr lang="en-US" sz="1800" dirty="0" smtClean="0">
                <a:latin typeface="Courier New" pitchFamily="49" charset="0"/>
              </a:endParaRPr>
            </a:p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sea[</a:t>
              </a:r>
              <a:r>
                <a:rPr lang="en-US" sz="1800" dirty="0">
                  <a:latin typeface="Courier New" pitchFamily="49" charset="0"/>
                </a:rPr>
                <a:t>4];</a:t>
              </a:r>
            </a:p>
          </p:txBody>
        </p:sp>
        <p:sp>
          <p:nvSpPr>
            <p:cNvPr id="122" name="Line 8"/>
            <p:cNvSpPr>
              <a:spLocks noChangeShapeType="1"/>
            </p:cNvSpPr>
            <p:nvPr/>
          </p:nvSpPr>
          <p:spPr bwMode="auto">
            <a:xfrm flipV="1">
              <a:off x="1796450" y="2446686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3" name="Text Box 9"/>
            <p:cNvSpPr txBox="1">
              <a:spLocks noChangeArrowheads="1"/>
            </p:cNvSpPr>
            <p:nvPr/>
          </p:nvSpPr>
          <p:spPr bwMode="auto">
            <a:xfrm>
              <a:off x="1567850" y="2599086"/>
              <a:ext cx="457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76</a:t>
              </a:r>
            </a:p>
          </p:txBody>
        </p:sp>
        <p:sp>
          <p:nvSpPr>
            <p:cNvPr id="124" name="Line 10"/>
            <p:cNvSpPr>
              <a:spLocks noChangeShapeType="1"/>
            </p:cNvSpPr>
            <p:nvPr/>
          </p:nvSpPr>
          <p:spPr bwMode="auto">
            <a:xfrm flipV="1">
              <a:off x="3320450" y="2446686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5" name="Text Box 11"/>
            <p:cNvSpPr txBox="1">
              <a:spLocks noChangeArrowheads="1"/>
            </p:cNvSpPr>
            <p:nvPr/>
          </p:nvSpPr>
          <p:spPr bwMode="auto">
            <a:xfrm>
              <a:off x="3091850" y="2599086"/>
              <a:ext cx="457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96</a:t>
              </a:r>
            </a:p>
          </p:txBody>
        </p:sp>
        <p:sp>
          <p:nvSpPr>
            <p:cNvPr id="126" name="Line 12"/>
            <p:cNvSpPr>
              <a:spLocks noChangeShapeType="1"/>
            </p:cNvSpPr>
            <p:nvPr/>
          </p:nvSpPr>
          <p:spPr bwMode="auto">
            <a:xfrm flipV="1">
              <a:off x="4844450" y="2446686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7" name="Text Box 13"/>
            <p:cNvSpPr txBox="1">
              <a:spLocks noChangeArrowheads="1"/>
            </p:cNvSpPr>
            <p:nvPr/>
          </p:nvSpPr>
          <p:spPr bwMode="auto">
            <a:xfrm>
              <a:off x="4547588" y="2599086"/>
              <a:ext cx="593725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116</a:t>
              </a:r>
            </a:p>
          </p:txBody>
        </p:sp>
        <p:sp>
          <p:nvSpPr>
            <p:cNvPr id="128" name="Line 14"/>
            <p:cNvSpPr>
              <a:spLocks noChangeShapeType="1"/>
            </p:cNvSpPr>
            <p:nvPr/>
          </p:nvSpPr>
          <p:spPr bwMode="auto">
            <a:xfrm flipV="1">
              <a:off x="6368450" y="2446686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9" name="Text Box 15"/>
            <p:cNvSpPr txBox="1">
              <a:spLocks noChangeArrowheads="1"/>
            </p:cNvSpPr>
            <p:nvPr/>
          </p:nvSpPr>
          <p:spPr bwMode="auto">
            <a:xfrm>
              <a:off x="6071588" y="2599086"/>
              <a:ext cx="593725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136</a:t>
              </a:r>
            </a:p>
          </p:txBody>
        </p:sp>
        <p:sp>
          <p:nvSpPr>
            <p:cNvPr id="130" name="Line 16"/>
            <p:cNvSpPr>
              <a:spLocks noChangeShapeType="1"/>
            </p:cNvSpPr>
            <p:nvPr/>
          </p:nvSpPr>
          <p:spPr bwMode="auto">
            <a:xfrm flipV="1">
              <a:off x="7892450" y="2446686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31" name="Text Box 17"/>
            <p:cNvSpPr txBox="1">
              <a:spLocks noChangeArrowheads="1"/>
            </p:cNvSpPr>
            <p:nvPr/>
          </p:nvSpPr>
          <p:spPr bwMode="auto">
            <a:xfrm>
              <a:off x="7595588" y="2599086"/>
              <a:ext cx="593725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156</a:t>
              </a:r>
            </a:p>
          </p:txBody>
        </p:sp>
        <p:grpSp>
          <p:nvGrpSpPr>
            <p:cNvPr id="132" name="Group 19"/>
            <p:cNvGrpSpPr>
              <a:grpSpLocks/>
            </p:cNvGrpSpPr>
            <p:nvPr/>
          </p:nvGrpSpPr>
          <p:grpSpPr bwMode="auto">
            <a:xfrm>
              <a:off x="1796450" y="1684686"/>
              <a:ext cx="1524000" cy="762000"/>
              <a:chOff x="816" y="2640"/>
              <a:chExt cx="960" cy="480"/>
            </a:xfrm>
          </p:grpSpPr>
          <p:sp>
            <p:nvSpPr>
              <p:cNvPr id="155" name="Rectangle 20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9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56" name="Rectangle 21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8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57" name="Rectangle 22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1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58" name="Rectangle 23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9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59" name="Rectangle 24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5</a:t>
                </a:r>
                <a:endParaRPr lang="en-US" sz="1800" dirty="0">
                  <a:latin typeface="Courier New" pitchFamily="49" charset="0"/>
                </a:endParaRPr>
              </a:p>
            </p:txBody>
          </p:sp>
        </p:grpSp>
        <p:grpSp>
          <p:nvGrpSpPr>
            <p:cNvPr id="133" name="Group 25"/>
            <p:cNvGrpSpPr>
              <a:grpSpLocks/>
            </p:cNvGrpSpPr>
            <p:nvPr/>
          </p:nvGrpSpPr>
          <p:grpSpPr bwMode="auto">
            <a:xfrm>
              <a:off x="3320450" y="1684686"/>
              <a:ext cx="1524000" cy="762000"/>
              <a:chOff x="816" y="2640"/>
              <a:chExt cx="960" cy="480"/>
            </a:xfrm>
          </p:grpSpPr>
          <p:sp>
            <p:nvSpPr>
              <p:cNvPr id="150" name="Rectangle 26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9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51" name="Rectangle 27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8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52" name="Rectangle 28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1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53" name="Rectangle 29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0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54" name="Rectangle 30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5</a:t>
                </a:r>
                <a:endParaRPr lang="en-US" sz="1800" dirty="0">
                  <a:latin typeface="Courier New" pitchFamily="49" charset="0"/>
                </a:endParaRPr>
              </a:p>
            </p:txBody>
          </p:sp>
        </p:grpSp>
        <p:grpSp>
          <p:nvGrpSpPr>
            <p:cNvPr id="134" name="Group 31"/>
            <p:cNvGrpSpPr>
              <a:grpSpLocks/>
            </p:cNvGrpSpPr>
            <p:nvPr/>
          </p:nvGrpSpPr>
          <p:grpSpPr bwMode="auto">
            <a:xfrm>
              <a:off x="4844450" y="1684686"/>
              <a:ext cx="1524000" cy="762000"/>
              <a:chOff x="816" y="2640"/>
              <a:chExt cx="960" cy="480"/>
            </a:xfrm>
          </p:grpSpPr>
          <p:sp>
            <p:nvSpPr>
              <p:cNvPr id="145" name="Rectangle 32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9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6" name="Rectangle 33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8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7" name="Rectangle 34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1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8" name="Rectangle 35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0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9" name="Rectangle 36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3</a:t>
                </a:r>
                <a:endParaRPr lang="en-US" sz="1800" dirty="0">
                  <a:latin typeface="Courier New" pitchFamily="49" charset="0"/>
                </a:endParaRPr>
              </a:p>
            </p:txBody>
          </p:sp>
        </p:grpSp>
        <p:grpSp>
          <p:nvGrpSpPr>
            <p:cNvPr id="135" name="Group 37"/>
            <p:cNvGrpSpPr>
              <a:grpSpLocks/>
            </p:cNvGrpSpPr>
            <p:nvPr/>
          </p:nvGrpSpPr>
          <p:grpSpPr bwMode="auto">
            <a:xfrm>
              <a:off x="6368450" y="1679926"/>
              <a:ext cx="1524000" cy="766763"/>
              <a:chOff x="816" y="2637"/>
              <a:chExt cx="960" cy="483"/>
            </a:xfrm>
          </p:grpSpPr>
          <p:sp>
            <p:nvSpPr>
              <p:cNvPr id="140" name="Rectangle 38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9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1" name="Rectangle 39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8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2" name="Rectangle 40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1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3" name="Rectangle 41"/>
              <p:cNvSpPr>
                <a:spLocks noChangeArrowheads="1"/>
              </p:cNvSpPr>
              <p:nvPr/>
            </p:nvSpPr>
            <p:spPr bwMode="auto">
              <a:xfrm>
                <a:off x="1392" y="2637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1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4" name="Rectangle 42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5</a:t>
                </a:r>
                <a:endParaRPr lang="en-US" sz="1800" dirty="0">
                  <a:latin typeface="Courier New" pitchFamily="49" charset="0"/>
                </a:endParaRPr>
              </a:p>
            </p:txBody>
          </p:sp>
        </p:grpSp>
        <p:sp>
          <p:nvSpPr>
            <p:cNvPr id="136" name="Rectangle 43"/>
            <p:cNvSpPr>
              <a:spLocks noChangeArrowheads="1"/>
            </p:cNvSpPr>
            <p:nvPr/>
          </p:nvSpPr>
          <p:spPr bwMode="auto">
            <a:xfrm>
              <a:off x="1796450" y="1684686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37" name="Rectangle 44"/>
            <p:cNvSpPr>
              <a:spLocks noChangeArrowheads="1"/>
            </p:cNvSpPr>
            <p:nvPr/>
          </p:nvSpPr>
          <p:spPr bwMode="auto">
            <a:xfrm>
              <a:off x="3320450" y="1684686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38" name="Rectangle 45"/>
            <p:cNvSpPr>
              <a:spLocks noChangeArrowheads="1"/>
            </p:cNvSpPr>
            <p:nvPr/>
          </p:nvSpPr>
          <p:spPr bwMode="auto">
            <a:xfrm>
              <a:off x="4844450" y="1684686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39" name="Rectangle 46"/>
            <p:cNvSpPr>
              <a:spLocks noChangeArrowheads="1"/>
            </p:cNvSpPr>
            <p:nvPr/>
          </p:nvSpPr>
          <p:spPr bwMode="auto">
            <a:xfrm>
              <a:off x="6368450" y="1684686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5943600" cy="573088"/>
          </a:xfrm>
        </p:spPr>
        <p:txBody>
          <a:bodyPr/>
          <a:lstStyle/>
          <a:p>
            <a:r>
              <a:rPr lang="en-US"/>
              <a:t>Array Allocation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8307387" cy="1616075"/>
          </a:xfrm>
        </p:spPr>
        <p:txBody>
          <a:bodyPr/>
          <a:lstStyle/>
          <a:p>
            <a:r>
              <a:rPr lang="en-US" dirty="0"/>
              <a:t>Basic Principle</a:t>
            </a:r>
          </a:p>
          <a:p>
            <a:pPr lvl="1">
              <a:buFont typeface="Wingdings" pitchFamily="2" charset="2"/>
              <a:buNone/>
            </a:pPr>
            <a:r>
              <a:rPr lang="en-US" i="1" dirty="0"/>
              <a:t>T</a:t>
            </a:r>
            <a:r>
              <a:rPr lang="en-US" b="1" dirty="0"/>
              <a:t>  </a:t>
            </a:r>
            <a:r>
              <a:rPr lang="en-US" b="1" dirty="0">
                <a:latin typeface="Courier New" pitchFamily="49" charset="0"/>
              </a:rPr>
              <a:t>A</a:t>
            </a:r>
            <a:r>
              <a:rPr lang="en-US" b="1" dirty="0" smtClean="0">
                <a:latin typeface="Courier New" pitchFamily="49" charset="0"/>
              </a:rPr>
              <a:t>[</a:t>
            </a:r>
            <a:r>
              <a:rPr lang="en-US" i="1" dirty="0" smtClean="0"/>
              <a:t>N</a:t>
            </a:r>
            <a:r>
              <a:rPr lang="en-US" b="1" dirty="0" smtClean="0">
                <a:latin typeface="Courier New" pitchFamily="49" charset="0"/>
              </a:rPr>
              <a:t>]</a:t>
            </a:r>
            <a:r>
              <a:rPr lang="en-US" b="1" dirty="0">
                <a:latin typeface="Courier New" pitchFamily="49" charset="0"/>
              </a:rPr>
              <a:t>;</a:t>
            </a:r>
            <a:endParaRPr lang="en-US" b="1" dirty="0"/>
          </a:p>
          <a:p>
            <a:pPr lvl="1"/>
            <a:r>
              <a:rPr lang="en-US" dirty="0"/>
              <a:t>Array of data type </a:t>
            </a:r>
            <a:r>
              <a:rPr lang="en-US" b="0" i="1" dirty="0"/>
              <a:t>T</a:t>
            </a:r>
            <a:r>
              <a:rPr lang="en-US" dirty="0"/>
              <a:t> and length</a:t>
            </a:r>
            <a:r>
              <a:rPr lang="en-US" dirty="0" smtClean="0"/>
              <a:t> </a:t>
            </a:r>
            <a:r>
              <a:rPr lang="en-US" b="0" i="1" dirty="0" smtClean="0"/>
              <a:t>N</a:t>
            </a:r>
            <a:endParaRPr lang="en-US" dirty="0" smtClean="0"/>
          </a:p>
          <a:p>
            <a:pPr lvl="1"/>
            <a:r>
              <a:rPr lang="en-US" dirty="0"/>
              <a:t>Contiguously allocated region of</a:t>
            </a:r>
            <a:r>
              <a:rPr lang="en-US" dirty="0" smtClean="0"/>
              <a:t> </a:t>
            </a:r>
            <a:r>
              <a:rPr lang="en-US" b="0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* </a:t>
            </a:r>
            <a:r>
              <a:rPr lang="en-US" b="1" dirty="0" err="1">
                <a:latin typeface="Courier New" pitchFamily="49" charset="0"/>
              </a:rPr>
              <a:t>sizeof</a:t>
            </a:r>
            <a:r>
              <a:rPr lang="en-US" dirty="0" err="1">
                <a:latin typeface="Courier New" pitchFamily="49" charset="0"/>
              </a:rPr>
              <a:t>(</a:t>
            </a:r>
            <a:r>
              <a:rPr lang="en-US" b="0" i="1" dirty="0" err="1"/>
              <a:t>T</a:t>
            </a:r>
            <a:r>
              <a:rPr lang="en-US" dirty="0">
                <a:latin typeface="Courier New" pitchFamily="49" charset="0"/>
              </a:rPr>
              <a:t>)</a:t>
            </a:r>
            <a:r>
              <a:rPr lang="en-US" dirty="0"/>
              <a:t> bytes</a:t>
            </a:r>
          </a:p>
        </p:txBody>
      </p:sp>
      <p:sp>
        <p:nvSpPr>
          <p:cNvPr id="301061" name="Text Box 5"/>
          <p:cNvSpPr txBox="1">
            <a:spLocks noChangeArrowheads="1"/>
          </p:cNvSpPr>
          <p:nvPr/>
        </p:nvSpPr>
        <p:spPr bwMode="auto">
          <a:xfrm>
            <a:off x="0" y="2617695"/>
            <a:ext cx="215956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char string[12];</a:t>
            </a:r>
          </a:p>
        </p:txBody>
      </p:sp>
      <p:grpSp>
        <p:nvGrpSpPr>
          <p:cNvPr id="2" name="Group 98"/>
          <p:cNvGrpSpPr/>
          <p:nvPr/>
        </p:nvGrpSpPr>
        <p:grpSpPr>
          <a:xfrm>
            <a:off x="2057400" y="2667000"/>
            <a:ext cx="3505200" cy="733842"/>
            <a:chOff x="2514600" y="2667000"/>
            <a:chExt cx="3505200" cy="733842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743200" y="2667000"/>
              <a:ext cx="2743200" cy="228600"/>
              <a:chOff x="1008" y="1776"/>
              <a:chExt cx="1728" cy="144"/>
            </a:xfrm>
          </p:grpSpPr>
          <p:sp>
            <p:nvSpPr>
              <p:cNvPr id="301064" name="Rectangle 8"/>
              <p:cNvSpPr>
                <a:spLocks noChangeArrowheads="1"/>
              </p:cNvSpPr>
              <p:nvPr/>
            </p:nvSpPr>
            <p:spPr bwMode="auto">
              <a:xfrm>
                <a:off x="100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5" name="Rectangle 9"/>
              <p:cNvSpPr>
                <a:spLocks noChangeArrowheads="1"/>
              </p:cNvSpPr>
              <p:nvPr/>
            </p:nvSpPr>
            <p:spPr bwMode="auto">
              <a:xfrm>
                <a:off x="115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6" name="Rectangle 10"/>
              <p:cNvSpPr>
                <a:spLocks noChangeArrowheads="1"/>
              </p:cNvSpPr>
              <p:nvPr/>
            </p:nvSpPr>
            <p:spPr bwMode="auto">
              <a:xfrm>
                <a:off x="129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7" name="Rectangle 11"/>
              <p:cNvSpPr>
                <a:spLocks noChangeArrowheads="1"/>
              </p:cNvSpPr>
              <p:nvPr/>
            </p:nvSpPr>
            <p:spPr bwMode="auto">
              <a:xfrm>
                <a:off x="144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8" name="Rectangle 12"/>
              <p:cNvSpPr>
                <a:spLocks noChangeArrowheads="1"/>
              </p:cNvSpPr>
              <p:nvPr/>
            </p:nvSpPr>
            <p:spPr bwMode="auto">
              <a:xfrm>
                <a:off x="158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9" name="Rectangle 13"/>
              <p:cNvSpPr>
                <a:spLocks noChangeArrowheads="1"/>
              </p:cNvSpPr>
              <p:nvPr/>
            </p:nvSpPr>
            <p:spPr bwMode="auto">
              <a:xfrm>
                <a:off x="172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0" name="Rectangle 14"/>
              <p:cNvSpPr>
                <a:spLocks noChangeArrowheads="1"/>
              </p:cNvSpPr>
              <p:nvPr/>
            </p:nvSpPr>
            <p:spPr bwMode="auto">
              <a:xfrm>
                <a:off x="187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1" name="Rectangle 15"/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2" name="Rectangle 16"/>
              <p:cNvSpPr>
                <a:spLocks noChangeArrowheads="1"/>
              </p:cNvSpPr>
              <p:nvPr/>
            </p:nvSpPr>
            <p:spPr bwMode="auto">
              <a:xfrm>
                <a:off x="216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3" name="Rectangle 17"/>
              <p:cNvSpPr>
                <a:spLocks noChangeArrowheads="1"/>
              </p:cNvSpPr>
              <p:nvPr/>
            </p:nvSpPr>
            <p:spPr bwMode="auto">
              <a:xfrm>
                <a:off x="230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4" name="Rectangle 18"/>
              <p:cNvSpPr>
                <a:spLocks noChangeArrowheads="1"/>
              </p:cNvSpPr>
              <p:nvPr/>
            </p:nvSpPr>
            <p:spPr bwMode="auto">
              <a:xfrm>
                <a:off x="244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5" name="Rectangle 19"/>
              <p:cNvSpPr>
                <a:spLocks noChangeArrowheads="1"/>
              </p:cNvSpPr>
              <p:nvPr/>
            </p:nvSpPr>
            <p:spPr bwMode="auto">
              <a:xfrm>
                <a:off x="259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dirty="0">
                  <a:latin typeface="Calibri" pitchFamily="34" charset="0"/>
                </a:endParaRPr>
              </a:p>
            </p:txBody>
          </p:sp>
        </p:grpSp>
        <p:sp>
          <p:nvSpPr>
            <p:cNvPr id="301076" name="Text Box 20"/>
            <p:cNvSpPr txBox="1">
              <a:spLocks noChangeArrowheads="1"/>
            </p:cNvSpPr>
            <p:nvPr/>
          </p:nvSpPr>
          <p:spPr bwMode="auto">
            <a:xfrm>
              <a:off x="2514600" y="3062288"/>
              <a:ext cx="396875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</a:t>
              </a:r>
            </a:p>
          </p:txBody>
        </p:sp>
        <p:sp>
          <p:nvSpPr>
            <p:cNvPr id="301077" name="Text Box 21"/>
            <p:cNvSpPr txBox="1">
              <a:spLocks noChangeArrowheads="1"/>
            </p:cNvSpPr>
            <p:nvPr/>
          </p:nvSpPr>
          <p:spPr bwMode="auto">
            <a:xfrm>
              <a:off x="5029200" y="30622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 </a:t>
              </a:r>
              <a:r>
                <a:rPr lang="en-US" sz="1600" b="0" dirty="0">
                  <a:latin typeface="Calibri" pitchFamily="34" charset="0"/>
                </a:rPr>
                <a:t>+ 12</a:t>
              </a:r>
              <a:endParaRPr lang="en-US" sz="1600" b="0" i="1" dirty="0">
                <a:latin typeface="Calibri" pitchFamily="34" charset="0"/>
              </a:endParaRPr>
            </a:p>
          </p:txBody>
        </p:sp>
        <p:sp>
          <p:nvSpPr>
            <p:cNvPr id="301078" name="Line 22"/>
            <p:cNvSpPr>
              <a:spLocks noChangeShapeType="1"/>
            </p:cNvSpPr>
            <p:nvPr/>
          </p:nvSpPr>
          <p:spPr bwMode="auto">
            <a:xfrm flipV="1">
              <a:off x="27432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079" name="Line 23"/>
            <p:cNvSpPr>
              <a:spLocks noChangeShapeType="1"/>
            </p:cNvSpPr>
            <p:nvPr/>
          </p:nvSpPr>
          <p:spPr bwMode="auto">
            <a:xfrm flipV="1">
              <a:off x="54864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</p:grpSp>
      <p:sp>
        <p:nvSpPr>
          <p:cNvPr id="301087" name="Text Box 31"/>
          <p:cNvSpPr txBox="1">
            <a:spLocks noChangeArrowheads="1"/>
          </p:cNvSpPr>
          <p:nvPr/>
        </p:nvSpPr>
        <p:spPr bwMode="auto">
          <a:xfrm>
            <a:off x="617157" y="3453516"/>
            <a:ext cx="154240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int val[5];</a:t>
            </a:r>
          </a:p>
        </p:txBody>
      </p:sp>
      <p:grpSp>
        <p:nvGrpSpPr>
          <p:cNvPr id="4" name="Group 97"/>
          <p:cNvGrpSpPr/>
          <p:nvPr/>
        </p:nvGrpSpPr>
        <p:grpSpPr>
          <a:xfrm>
            <a:off x="2057400" y="3500939"/>
            <a:ext cx="5334000" cy="733842"/>
            <a:chOff x="2514600" y="3429000"/>
            <a:chExt cx="5334000" cy="733842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01082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83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84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85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86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 dirty="0">
                  <a:latin typeface="Calibri" pitchFamily="34" charset="0"/>
                </a:endParaRPr>
              </a:p>
            </p:txBody>
          </p:sp>
        </p:grpSp>
        <p:sp>
          <p:nvSpPr>
            <p:cNvPr id="301088" name="Text Box 32"/>
            <p:cNvSpPr txBox="1">
              <a:spLocks noChangeArrowheads="1"/>
            </p:cNvSpPr>
            <p:nvPr/>
          </p:nvSpPr>
          <p:spPr bwMode="auto">
            <a:xfrm>
              <a:off x="2514600" y="3810000"/>
              <a:ext cx="396875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</a:t>
              </a:r>
            </a:p>
          </p:txBody>
        </p:sp>
        <p:sp>
          <p:nvSpPr>
            <p:cNvPr id="301089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 </a:t>
              </a:r>
              <a:r>
                <a:rPr lang="en-US" sz="1600" b="0" dirty="0">
                  <a:latin typeface="Calibri" pitchFamily="34" charset="0"/>
                </a:rPr>
                <a:t>+ 4</a:t>
              </a:r>
              <a:endParaRPr lang="en-US" sz="1600" b="0" i="1" dirty="0">
                <a:latin typeface="Calibri" pitchFamily="34" charset="0"/>
              </a:endParaRPr>
            </a:p>
          </p:txBody>
        </p:sp>
        <p:sp>
          <p:nvSpPr>
            <p:cNvPr id="301090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091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092" name="Text Box 36"/>
            <p:cNvSpPr txBox="1">
              <a:spLocks noChangeArrowheads="1"/>
            </p:cNvSpPr>
            <p:nvPr/>
          </p:nvSpPr>
          <p:spPr bwMode="auto">
            <a:xfrm>
              <a:off x="4096870" y="38242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 </a:t>
              </a:r>
              <a:r>
                <a:rPr lang="en-US" sz="1600" b="0" dirty="0">
                  <a:latin typeface="Calibri" pitchFamily="34" charset="0"/>
                </a:rPr>
                <a:t>+ 8</a:t>
              </a:r>
              <a:endParaRPr lang="en-US" sz="1600" b="0" i="1" dirty="0">
                <a:latin typeface="Calibri" pitchFamily="34" charset="0"/>
              </a:endParaRPr>
            </a:p>
          </p:txBody>
        </p:sp>
        <p:sp>
          <p:nvSpPr>
            <p:cNvPr id="301093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094" name="Text Box 38"/>
            <p:cNvSpPr txBox="1">
              <a:spLocks noChangeArrowheads="1"/>
            </p:cNvSpPr>
            <p:nvPr/>
          </p:nvSpPr>
          <p:spPr bwMode="auto">
            <a:xfrm>
              <a:off x="5029200" y="38242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 </a:t>
              </a:r>
              <a:r>
                <a:rPr lang="en-US" sz="1600" b="0" dirty="0">
                  <a:latin typeface="Calibri" pitchFamily="34" charset="0"/>
                </a:rPr>
                <a:t>+ 12</a:t>
              </a:r>
              <a:endParaRPr lang="en-US" sz="1600" b="0" i="1" dirty="0">
                <a:latin typeface="Calibri" pitchFamily="34" charset="0"/>
              </a:endParaRPr>
            </a:p>
          </p:txBody>
        </p:sp>
        <p:sp>
          <p:nvSpPr>
            <p:cNvPr id="301095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096" name="Text Box 40"/>
            <p:cNvSpPr txBox="1">
              <a:spLocks noChangeArrowheads="1"/>
            </p:cNvSpPr>
            <p:nvPr/>
          </p:nvSpPr>
          <p:spPr bwMode="auto">
            <a:xfrm>
              <a:off x="5943600" y="38242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 </a:t>
              </a:r>
              <a:r>
                <a:rPr lang="en-US" sz="1600" b="0" dirty="0">
                  <a:latin typeface="Calibri" pitchFamily="34" charset="0"/>
                </a:rPr>
                <a:t>+ 16</a:t>
              </a:r>
              <a:endParaRPr lang="en-US" sz="1600" b="0" i="1" dirty="0">
                <a:latin typeface="Calibri" pitchFamily="34" charset="0"/>
              </a:endParaRPr>
            </a:p>
          </p:txBody>
        </p:sp>
        <p:sp>
          <p:nvSpPr>
            <p:cNvPr id="301097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098" name="Text Box 42"/>
            <p:cNvSpPr txBox="1">
              <a:spLocks noChangeArrowheads="1"/>
            </p:cNvSpPr>
            <p:nvPr/>
          </p:nvSpPr>
          <p:spPr bwMode="auto">
            <a:xfrm>
              <a:off x="6858000" y="38242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 </a:t>
              </a:r>
              <a:r>
                <a:rPr lang="en-US" sz="1600" b="0" dirty="0">
                  <a:latin typeface="Calibri" pitchFamily="34" charset="0"/>
                </a:rPr>
                <a:t>+ 20</a:t>
              </a:r>
              <a:endParaRPr lang="en-US" sz="1600" b="0" i="1" dirty="0">
                <a:latin typeface="Calibri" pitchFamily="34" charset="0"/>
              </a:endParaRPr>
            </a:p>
          </p:txBody>
        </p:sp>
        <p:sp>
          <p:nvSpPr>
            <p:cNvPr id="301099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</p:grpSp>
      <p:sp>
        <p:nvSpPr>
          <p:cNvPr id="301101" name="Text Box 45"/>
          <p:cNvSpPr txBox="1">
            <a:spLocks noChangeArrowheads="1"/>
          </p:cNvSpPr>
          <p:nvPr/>
        </p:nvSpPr>
        <p:spPr bwMode="auto">
          <a:xfrm>
            <a:off x="493725" y="4267200"/>
            <a:ext cx="1665841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double </a:t>
            </a:r>
            <a:r>
              <a:rPr lang="en-US" sz="1600" dirty="0" smtClean="0">
                <a:latin typeface="Courier New" pitchFamily="49" charset="0"/>
              </a:rPr>
              <a:t>a[3];</a:t>
            </a:r>
            <a:endParaRPr lang="en-US" sz="1600" dirty="0">
              <a:latin typeface="Courier New" pitchFamily="49" charset="0"/>
            </a:endParaRPr>
          </a:p>
        </p:txBody>
      </p:sp>
      <p:grpSp>
        <p:nvGrpSpPr>
          <p:cNvPr id="6" name="Group 96"/>
          <p:cNvGrpSpPr/>
          <p:nvPr/>
        </p:nvGrpSpPr>
        <p:grpSpPr>
          <a:xfrm>
            <a:off x="2057400" y="4334877"/>
            <a:ext cx="6399700" cy="750888"/>
            <a:chOff x="2515700" y="4343402"/>
            <a:chExt cx="6399700" cy="750888"/>
          </a:xfrm>
        </p:grpSpPr>
        <p:grpSp>
          <p:nvGrpSpPr>
            <p:cNvPr id="7" name="Group 47"/>
            <p:cNvGrpSpPr>
              <a:grpSpLocks/>
            </p:cNvGrpSpPr>
            <p:nvPr/>
          </p:nvGrpSpPr>
          <p:grpSpPr bwMode="auto">
            <a:xfrm>
              <a:off x="2748919" y="4343402"/>
              <a:ext cx="5613070" cy="228600"/>
              <a:chOff x="1008" y="2208"/>
              <a:chExt cx="3456" cy="144"/>
            </a:xfrm>
          </p:grpSpPr>
          <p:sp>
            <p:nvSpPr>
              <p:cNvPr id="301104" name="Rectangle 48"/>
              <p:cNvSpPr>
                <a:spLocks noChangeArrowheads="1"/>
              </p:cNvSpPr>
              <p:nvPr/>
            </p:nvSpPr>
            <p:spPr bwMode="auto">
              <a:xfrm>
                <a:off x="1008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105" name="Rectangle 49"/>
              <p:cNvSpPr>
                <a:spLocks noChangeArrowheads="1"/>
              </p:cNvSpPr>
              <p:nvPr/>
            </p:nvSpPr>
            <p:spPr bwMode="auto">
              <a:xfrm>
                <a:off x="2160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106" name="Rectangle 50"/>
              <p:cNvSpPr>
                <a:spLocks noChangeArrowheads="1"/>
              </p:cNvSpPr>
              <p:nvPr/>
            </p:nvSpPr>
            <p:spPr bwMode="auto">
              <a:xfrm>
                <a:off x="3312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 dirty="0">
                  <a:latin typeface="Calibri" pitchFamily="34" charset="0"/>
                </a:endParaRPr>
              </a:p>
            </p:txBody>
          </p:sp>
        </p:grpSp>
        <p:sp>
          <p:nvSpPr>
            <p:cNvPr id="301108" name="Line 52"/>
            <p:cNvSpPr>
              <a:spLocks noChangeShapeType="1"/>
            </p:cNvSpPr>
            <p:nvPr/>
          </p:nvSpPr>
          <p:spPr bwMode="auto">
            <a:xfrm flipV="1">
              <a:off x="8383100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111" name="Text Box 55"/>
            <p:cNvSpPr txBox="1">
              <a:spLocks noChangeArrowheads="1"/>
            </p:cNvSpPr>
            <p:nvPr/>
          </p:nvSpPr>
          <p:spPr bwMode="auto">
            <a:xfrm>
              <a:off x="7901929" y="4724402"/>
              <a:ext cx="1013471" cy="3698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x </a:t>
              </a:r>
              <a:r>
                <a:rPr lang="en-US" sz="1800" b="0" dirty="0">
                  <a:latin typeface="Calibri" pitchFamily="34" charset="0"/>
                </a:rPr>
                <a:t>+ 24</a:t>
              </a:r>
              <a:endParaRPr lang="en-US" sz="1800" b="0" i="1" dirty="0">
                <a:latin typeface="Calibri" pitchFamily="34" charset="0"/>
              </a:endParaRPr>
            </a:p>
          </p:txBody>
        </p:sp>
        <p:sp>
          <p:nvSpPr>
            <p:cNvPr id="301112" name="Text Box 56"/>
            <p:cNvSpPr txBox="1">
              <a:spLocks noChangeArrowheads="1"/>
            </p:cNvSpPr>
            <p:nvPr/>
          </p:nvSpPr>
          <p:spPr bwMode="auto">
            <a:xfrm>
              <a:off x="2515700" y="4710115"/>
              <a:ext cx="406038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</a:t>
              </a:r>
            </a:p>
          </p:txBody>
        </p:sp>
        <p:sp>
          <p:nvSpPr>
            <p:cNvPr id="301113" name="Line 57"/>
            <p:cNvSpPr>
              <a:spLocks noChangeShapeType="1"/>
            </p:cNvSpPr>
            <p:nvPr/>
          </p:nvSpPr>
          <p:spPr bwMode="auto">
            <a:xfrm flipV="1">
              <a:off x="2749578" y="4570322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114" name="Text Box 58"/>
            <p:cNvSpPr txBox="1">
              <a:spLocks noChangeArrowheads="1"/>
            </p:cNvSpPr>
            <p:nvPr/>
          </p:nvSpPr>
          <p:spPr bwMode="auto">
            <a:xfrm>
              <a:off x="4114800" y="4724402"/>
              <a:ext cx="1013471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 </a:t>
              </a:r>
              <a:r>
                <a:rPr lang="en-US" sz="1600" b="0" dirty="0">
                  <a:latin typeface="Calibri" pitchFamily="34" charset="0"/>
                </a:rPr>
                <a:t>+ 8</a:t>
              </a:r>
              <a:endParaRPr lang="en-US" sz="1600" b="0" i="1" dirty="0">
                <a:latin typeface="Calibri" pitchFamily="34" charset="0"/>
              </a:endParaRPr>
            </a:p>
          </p:txBody>
        </p:sp>
        <p:sp>
          <p:nvSpPr>
            <p:cNvPr id="301115" name="Line 59"/>
            <p:cNvSpPr>
              <a:spLocks noChangeShapeType="1"/>
            </p:cNvSpPr>
            <p:nvPr/>
          </p:nvSpPr>
          <p:spPr bwMode="auto">
            <a:xfrm flipV="1">
              <a:off x="4620601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116" name="Text Box 60"/>
            <p:cNvSpPr txBox="1">
              <a:spLocks noChangeArrowheads="1"/>
            </p:cNvSpPr>
            <p:nvPr/>
          </p:nvSpPr>
          <p:spPr bwMode="auto">
            <a:xfrm>
              <a:off x="5996929" y="4724402"/>
              <a:ext cx="1013471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 </a:t>
              </a:r>
              <a:r>
                <a:rPr lang="en-US" sz="1600" b="0" dirty="0">
                  <a:latin typeface="Calibri" pitchFamily="34" charset="0"/>
                </a:rPr>
                <a:t>+ 16</a:t>
              </a:r>
              <a:endParaRPr lang="en-US" sz="1600" b="0" i="1" dirty="0">
                <a:latin typeface="Calibri" pitchFamily="34" charset="0"/>
              </a:endParaRPr>
            </a:p>
          </p:txBody>
        </p:sp>
        <p:sp>
          <p:nvSpPr>
            <p:cNvPr id="301117" name="Line 61"/>
            <p:cNvSpPr>
              <a:spLocks noChangeShapeType="1"/>
            </p:cNvSpPr>
            <p:nvPr/>
          </p:nvSpPr>
          <p:spPr bwMode="auto">
            <a:xfrm flipV="1">
              <a:off x="6491624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</p:grpSp>
      <p:sp>
        <p:nvSpPr>
          <p:cNvPr id="301118" name="Text Box 62"/>
          <p:cNvSpPr txBox="1">
            <a:spLocks noChangeArrowheads="1"/>
          </p:cNvSpPr>
          <p:nvPr/>
        </p:nvSpPr>
        <p:spPr bwMode="auto">
          <a:xfrm>
            <a:off x="617157" y="5147846"/>
            <a:ext cx="154240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char *p[3];</a:t>
            </a:r>
          </a:p>
        </p:txBody>
      </p:sp>
      <p:grpSp>
        <p:nvGrpSpPr>
          <p:cNvPr id="8" name="Group 94"/>
          <p:cNvGrpSpPr/>
          <p:nvPr/>
        </p:nvGrpSpPr>
        <p:grpSpPr>
          <a:xfrm>
            <a:off x="2057400" y="6019800"/>
            <a:ext cx="6248400" cy="733842"/>
            <a:chOff x="2438400" y="6019800"/>
            <a:chExt cx="6248400" cy="733842"/>
          </a:xfrm>
        </p:grpSpPr>
        <p:grpSp>
          <p:nvGrpSpPr>
            <p:cNvPr id="9" name="Group 92"/>
            <p:cNvGrpSpPr>
              <a:grpSpLocks/>
            </p:cNvGrpSpPr>
            <p:nvPr/>
          </p:nvGrpSpPr>
          <p:grpSpPr bwMode="auto">
            <a:xfrm>
              <a:off x="2667000" y="6019800"/>
              <a:ext cx="5486400" cy="228600"/>
              <a:chOff x="1652" y="4608"/>
              <a:chExt cx="3456" cy="144"/>
            </a:xfrm>
          </p:grpSpPr>
          <p:sp>
            <p:nvSpPr>
              <p:cNvPr id="301134" name="Rectangle 78"/>
              <p:cNvSpPr>
                <a:spLocks noChangeArrowheads="1"/>
              </p:cNvSpPr>
              <p:nvPr/>
            </p:nvSpPr>
            <p:spPr bwMode="auto">
              <a:xfrm>
                <a:off x="1652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135" name="Rectangle 79"/>
              <p:cNvSpPr>
                <a:spLocks noChangeArrowheads="1"/>
              </p:cNvSpPr>
              <p:nvPr/>
            </p:nvSpPr>
            <p:spPr bwMode="auto">
              <a:xfrm>
                <a:off x="2804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136" name="Rectangle 80"/>
              <p:cNvSpPr>
                <a:spLocks noChangeArrowheads="1"/>
              </p:cNvSpPr>
              <p:nvPr/>
            </p:nvSpPr>
            <p:spPr bwMode="auto">
              <a:xfrm>
                <a:off x="3956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 dirty="0">
                  <a:latin typeface="Calibri" pitchFamily="34" charset="0"/>
                </a:endParaRPr>
              </a:p>
            </p:txBody>
          </p:sp>
        </p:grpSp>
        <p:sp>
          <p:nvSpPr>
            <p:cNvPr id="301142" name="Text Box 86"/>
            <p:cNvSpPr txBox="1">
              <a:spLocks noChangeArrowheads="1"/>
            </p:cNvSpPr>
            <p:nvPr/>
          </p:nvSpPr>
          <p:spPr bwMode="auto">
            <a:xfrm>
              <a:off x="2438400" y="6386513"/>
              <a:ext cx="396875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</a:t>
              </a:r>
            </a:p>
          </p:txBody>
        </p:sp>
        <p:sp>
          <p:nvSpPr>
            <p:cNvPr id="301143" name="Line 87"/>
            <p:cNvSpPr>
              <a:spLocks noChangeShapeType="1"/>
            </p:cNvSpPr>
            <p:nvPr/>
          </p:nvSpPr>
          <p:spPr bwMode="auto">
            <a:xfrm flipV="1">
              <a:off x="2667000" y="6219825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144" name="Text Box 88"/>
            <p:cNvSpPr txBox="1">
              <a:spLocks noChangeArrowheads="1"/>
            </p:cNvSpPr>
            <p:nvPr/>
          </p:nvSpPr>
          <p:spPr bwMode="auto">
            <a:xfrm>
              <a:off x="4038600" y="6400800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 </a:t>
              </a:r>
              <a:r>
                <a:rPr lang="en-US" sz="1600" b="0" dirty="0">
                  <a:latin typeface="Calibri" pitchFamily="34" charset="0"/>
                </a:rPr>
                <a:t>+ 8</a:t>
              </a:r>
              <a:endParaRPr lang="en-US" sz="1600" b="0" i="1" dirty="0">
                <a:latin typeface="Calibri" pitchFamily="34" charset="0"/>
              </a:endParaRPr>
            </a:p>
          </p:txBody>
        </p:sp>
        <p:sp>
          <p:nvSpPr>
            <p:cNvPr id="301145" name="Line 89"/>
            <p:cNvSpPr>
              <a:spLocks noChangeShapeType="1"/>
            </p:cNvSpPr>
            <p:nvPr/>
          </p:nvSpPr>
          <p:spPr bwMode="auto">
            <a:xfrm flipV="1">
              <a:off x="4495800" y="6234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146" name="Text Box 90"/>
            <p:cNvSpPr txBox="1">
              <a:spLocks noChangeArrowheads="1"/>
            </p:cNvSpPr>
            <p:nvPr/>
          </p:nvSpPr>
          <p:spPr bwMode="auto">
            <a:xfrm>
              <a:off x="5867400" y="6400800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 </a:t>
              </a:r>
              <a:r>
                <a:rPr lang="en-US" sz="1600" b="0" dirty="0">
                  <a:latin typeface="Calibri" pitchFamily="34" charset="0"/>
                </a:rPr>
                <a:t>+ 16</a:t>
              </a:r>
              <a:endParaRPr lang="en-US" sz="1600" b="0" i="1" dirty="0">
                <a:latin typeface="Calibri" pitchFamily="34" charset="0"/>
              </a:endParaRPr>
            </a:p>
          </p:txBody>
        </p:sp>
        <p:sp>
          <p:nvSpPr>
            <p:cNvPr id="301147" name="Line 91"/>
            <p:cNvSpPr>
              <a:spLocks noChangeShapeType="1"/>
            </p:cNvSpPr>
            <p:nvPr/>
          </p:nvSpPr>
          <p:spPr bwMode="auto">
            <a:xfrm flipV="1">
              <a:off x="6324600" y="6234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158" name="Line 102"/>
            <p:cNvSpPr>
              <a:spLocks noChangeShapeType="1"/>
            </p:cNvSpPr>
            <p:nvPr/>
          </p:nvSpPr>
          <p:spPr bwMode="auto">
            <a:xfrm flipV="1">
              <a:off x="8153400" y="6248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161" name="Text Box 105"/>
            <p:cNvSpPr txBox="1">
              <a:spLocks noChangeArrowheads="1"/>
            </p:cNvSpPr>
            <p:nvPr/>
          </p:nvSpPr>
          <p:spPr bwMode="auto">
            <a:xfrm>
              <a:off x="7696200" y="64150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 </a:t>
              </a:r>
              <a:r>
                <a:rPr lang="en-US" sz="1600" b="0" dirty="0">
                  <a:latin typeface="Calibri" pitchFamily="34" charset="0"/>
                </a:rPr>
                <a:t>+ 24</a:t>
              </a:r>
              <a:endParaRPr lang="en-US" sz="1600" b="0" i="1" dirty="0">
                <a:latin typeface="Calibri" pitchFamily="34" charset="0"/>
              </a:endParaRPr>
            </a:p>
          </p:txBody>
        </p:sp>
      </p:grpSp>
      <p:grpSp>
        <p:nvGrpSpPr>
          <p:cNvPr id="10" name="Group 95"/>
          <p:cNvGrpSpPr/>
          <p:nvPr/>
        </p:nvGrpSpPr>
        <p:grpSpPr>
          <a:xfrm>
            <a:off x="2057400" y="5185861"/>
            <a:ext cx="3505200" cy="733842"/>
            <a:chOff x="2514600" y="5257800"/>
            <a:chExt cx="3505200" cy="733842"/>
          </a:xfrm>
        </p:grpSpPr>
        <p:grpSp>
          <p:nvGrpSpPr>
            <p:cNvPr id="11" name="Group 64"/>
            <p:cNvGrpSpPr>
              <a:grpSpLocks/>
            </p:cNvGrpSpPr>
            <p:nvPr/>
          </p:nvGrpSpPr>
          <p:grpSpPr bwMode="auto">
            <a:xfrm>
              <a:off x="2743200" y="5257800"/>
              <a:ext cx="2743200" cy="228600"/>
              <a:chOff x="2016" y="3744"/>
              <a:chExt cx="1728" cy="144"/>
            </a:xfrm>
          </p:grpSpPr>
          <p:sp>
            <p:nvSpPr>
              <p:cNvPr id="301121" name="Rectangle 65"/>
              <p:cNvSpPr>
                <a:spLocks noChangeArrowheads="1"/>
              </p:cNvSpPr>
              <p:nvPr/>
            </p:nvSpPr>
            <p:spPr bwMode="auto">
              <a:xfrm>
                <a:off x="2016" y="3744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122" name="Rectangle 66"/>
              <p:cNvSpPr>
                <a:spLocks noChangeArrowheads="1"/>
              </p:cNvSpPr>
              <p:nvPr/>
            </p:nvSpPr>
            <p:spPr bwMode="auto">
              <a:xfrm>
                <a:off x="2592" y="3744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123" name="Rectangle 67"/>
              <p:cNvSpPr>
                <a:spLocks noChangeArrowheads="1"/>
              </p:cNvSpPr>
              <p:nvPr/>
            </p:nvSpPr>
            <p:spPr bwMode="auto">
              <a:xfrm>
                <a:off x="3168" y="3744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 dirty="0">
                  <a:latin typeface="Calibri" pitchFamily="34" charset="0"/>
                </a:endParaRPr>
              </a:p>
            </p:txBody>
          </p:sp>
        </p:grpSp>
        <p:sp>
          <p:nvSpPr>
            <p:cNvPr id="301124" name="Text Box 68"/>
            <p:cNvSpPr txBox="1">
              <a:spLocks noChangeArrowheads="1"/>
            </p:cNvSpPr>
            <p:nvPr/>
          </p:nvSpPr>
          <p:spPr bwMode="auto">
            <a:xfrm>
              <a:off x="2514600" y="5638800"/>
              <a:ext cx="396875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</a:t>
              </a:r>
            </a:p>
          </p:txBody>
        </p:sp>
        <p:sp>
          <p:nvSpPr>
            <p:cNvPr id="301125" name="Text Box 69"/>
            <p:cNvSpPr txBox="1">
              <a:spLocks noChangeArrowheads="1"/>
            </p:cNvSpPr>
            <p:nvPr/>
          </p:nvSpPr>
          <p:spPr bwMode="auto">
            <a:xfrm>
              <a:off x="3200400" y="56530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 </a:t>
              </a:r>
              <a:r>
                <a:rPr lang="en-US" sz="1600" b="0" dirty="0">
                  <a:latin typeface="Calibri" pitchFamily="34" charset="0"/>
                </a:rPr>
                <a:t>+ 4</a:t>
              </a:r>
              <a:endParaRPr lang="en-US" sz="1600" b="0" i="1" dirty="0">
                <a:latin typeface="Calibri" pitchFamily="34" charset="0"/>
              </a:endParaRPr>
            </a:p>
          </p:txBody>
        </p:sp>
        <p:sp>
          <p:nvSpPr>
            <p:cNvPr id="301126" name="Line 70"/>
            <p:cNvSpPr>
              <a:spLocks noChangeShapeType="1"/>
            </p:cNvSpPr>
            <p:nvPr/>
          </p:nvSpPr>
          <p:spPr bwMode="auto">
            <a:xfrm flipV="1">
              <a:off x="2743200" y="5472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127" name="Line 71"/>
            <p:cNvSpPr>
              <a:spLocks noChangeShapeType="1"/>
            </p:cNvSpPr>
            <p:nvPr/>
          </p:nvSpPr>
          <p:spPr bwMode="auto">
            <a:xfrm flipV="1">
              <a:off x="3657600" y="5486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128" name="Text Box 72"/>
            <p:cNvSpPr txBox="1">
              <a:spLocks noChangeArrowheads="1"/>
            </p:cNvSpPr>
            <p:nvPr/>
          </p:nvSpPr>
          <p:spPr bwMode="auto">
            <a:xfrm>
              <a:off x="4114800" y="56530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 </a:t>
              </a:r>
              <a:r>
                <a:rPr lang="en-US" sz="1600" b="0" dirty="0">
                  <a:latin typeface="Calibri" pitchFamily="34" charset="0"/>
                </a:rPr>
                <a:t>+ 8</a:t>
              </a:r>
              <a:endParaRPr lang="en-US" sz="1600" b="0" i="1" dirty="0">
                <a:latin typeface="Calibri" pitchFamily="34" charset="0"/>
              </a:endParaRPr>
            </a:p>
          </p:txBody>
        </p:sp>
        <p:sp>
          <p:nvSpPr>
            <p:cNvPr id="301129" name="Line 73"/>
            <p:cNvSpPr>
              <a:spLocks noChangeShapeType="1"/>
            </p:cNvSpPr>
            <p:nvPr/>
          </p:nvSpPr>
          <p:spPr bwMode="auto">
            <a:xfrm flipV="1">
              <a:off x="4572000" y="5486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170" name="Text Box 114"/>
            <p:cNvSpPr txBox="1">
              <a:spLocks noChangeArrowheads="1"/>
            </p:cNvSpPr>
            <p:nvPr/>
          </p:nvSpPr>
          <p:spPr bwMode="auto">
            <a:xfrm>
              <a:off x="5029200" y="56530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 </a:t>
              </a:r>
              <a:r>
                <a:rPr lang="en-US" sz="1600" b="0" dirty="0">
                  <a:latin typeface="Calibri" pitchFamily="34" charset="0"/>
                </a:rPr>
                <a:t>+ 12</a:t>
              </a:r>
              <a:endParaRPr lang="en-US" sz="1600" b="0" i="1" dirty="0">
                <a:latin typeface="Calibri" pitchFamily="34" charset="0"/>
              </a:endParaRPr>
            </a:p>
          </p:txBody>
        </p:sp>
        <p:sp>
          <p:nvSpPr>
            <p:cNvPr id="301171" name="Line 115"/>
            <p:cNvSpPr>
              <a:spLocks noChangeShapeType="1"/>
            </p:cNvSpPr>
            <p:nvPr/>
          </p:nvSpPr>
          <p:spPr bwMode="auto">
            <a:xfrm flipV="1">
              <a:off x="5486400" y="5486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</p:grpSp>
      <p:sp>
        <p:nvSpPr>
          <p:cNvPr id="301175" name="Text Box 119"/>
          <p:cNvSpPr txBox="1">
            <a:spLocks noChangeArrowheads="1"/>
          </p:cNvSpPr>
          <p:nvPr/>
        </p:nvSpPr>
        <p:spPr bwMode="auto">
          <a:xfrm>
            <a:off x="5257800" y="5147846"/>
            <a:ext cx="526747" cy="369332"/>
          </a:xfrm>
          <a:prstGeom prst="rect">
            <a:avLst/>
          </a:prstGeom>
          <a:solidFill>
            <a:srgbClr val="990000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Calibri" pitchFamily="34" charset="0"/>
              </a:rPr>
              <a:t>IA32</a:t>
            </a:r>
          </a:p>
        </p:txBody>
      </p:sp>
      <p:sp>
        <p:nvSpPr>
          <p:cNvPr id="301176" name="Text Box 120"/>
          <p:cNvSpPr txBox="1">
            <a:spLocks noChangeArrowheads="1"/>
          </p:cNvSpPr>
          <p:nvPr/>
        </p:nvSpPr>
        <p:spPr bwMode="auto">
          <a:xfrm>
            <a:off x="8020592" y="5980113"/>
            <a:ext cx="736740" cy="369332"/>
          </a:xfrm>
          <a:prstGeom prst="rect">
            <a:avLst/>
          </a:prstGeom>
          <a:solidFill>
            <a:srgbClr val="990000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Calibri" pitchFamily="34" charset="0"/>
              </a:rPr>
              <a:t>x86-64</a:t>
            </a:r>
          </a:p>
        </p:txBody>
      </p:sp>
      <p:sp>
        <p:nvSpPr>
          <p:cNvPr id="87" name="Slide Number Placeholder 8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69912"/>
            <a:ext cx="7315200" cy="573088"/>
          </a:xfrm>
        </p:spPr>
        <p:txBody>
          <a:bodyPr/>
          <a:lstStyle/>
          <a:p>
            <a:r>
              <a:rPr lang="en-US"/>
              <a:t>Strange Referencing Examples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200400"/>
            <a:ext cx="8307387" cy="2757488"/>
          </a:xfrm>
        </p:spPr>
        <p:txBody>
          <a:bodyPr/>
          <a:lstStyle/>
          <a:p>
            <a:pPr marL="223838" indent="-223838" defTabSz="895350">
              <a:tabLst>
                <a:tab pos="1943100" algn="l"/>
                <a:tab pos="4978400" algn="l"/>
                <a:tab pos="5943600" algn="l"/>
              </a:tabLst>
            </a:pPr>
            <a:r>
              <a:rPr lang="en-US" dirty="0" smtClean="0"/>
              <a:t>Reference</a:t>
            </a:r>
            <a:r>
              <a:rPr lang="en-US" dirty="0"/>
              <a:t>	Address	Value	Guaranteed?</a:t>
            </a:r>
            <a:endParaRPr lang="en-US" dirty="0" smtClean="0"/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sea[</a:t>
            </a:r>
            <a:r>
              <a:rPr lang="en-US" sz="1800" b="1" dirty="0">
                <a:latin typeface="Courier New" pitchFamily="49" charset="0"/>
              </a:rPr>
              <a:t>3][3]	76+20*3+4*3 = 148	2	</a:t>
            </a:r>
            <a:endParaRPr lang="en-US" sz="1800" b="1" dirty="0" smtClean="0">
              <a:latin typeface="Courier New" pitchFamily="49" charset="0"/>
            </a:endParaRPr>
          </a:p>
          <a:p>
            <a:pPr marL="560388" lvl="1" indent="-222250" defTabSz="895350"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sea[</a:t>
            </a:r>
            <a:r>
              <a:rPr lang="en-US" sz="1800" b="1" dirty="0">
                <a:latin typeface="Courier New" pitchFamily="49" charset="0"/>
              </a:rPr>
              <a:t>2][5]	76+20*2+4*5 = 136	1	</a:t>
            </a:r>
            <a:endParaRPr lang="en-US" sz="1800" b="1" dirty="0" smtClean="0">
              <a:latin typeface="Courier New" pitchFamily="49" charset="0"/>
            </a:endParaRPr>
          </a:p>
          <a:p>
            <a:pPr marL="560388" lvl="1" indent="-222250" defTabSz="895350"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sea[</a:t>
            </a:r>
            <a:r>
              <a:rPr lang="en-US" sz="1800" b="1" dirty="0">
                <a:latin typeface="Courier New" pitchFamily="49" charset="0"/>
              </a:rPr>
              <a:t>2][-1]	76+20*2+4*-1 = 112	3	</a:t>
            </a:r>
            <a:endParaRPr lang="en-US" sz="1800" b="1" dirty="0" smtClean="0">
              <a:latin typeface="Courier New" pitchFamily="49" charset="0"/>
            </a:endParaRPr>
          </a:p>
          <a:p>
            <a:pPr marL="560388" lvl="1" indent="-222250" defTabSz="895350"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sea[</a:t>
            </a:r>
            <a:r>
              <a:rPr lang="en-US" sz="1800" b="1" dirty="0">
                <a:latin typeface="Courier New" pitchFamily="49" charset="0"/>
              </a:rPr>
              <a:t>4][-1]	76+20*4+4*-1 = 152	1	</a:t>
            </a:r>
            <a:endParaRPr lang="en-US" sz="1800" b="1" dirty="0" smtClean="0">
              <a:latin typeface="Courier New" pitchFamily="49" charset="0"/>
            </a:endParaRPr>
          </a:p>
          <a:p>
            <a:pPr marL="560388" lvl="1" indent="-222250" defTabSz="895350"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sea[</a:t>
            </a:r>
            <a:r>
              <a:rPr lang="en-US" sz="1800" b="1" dirty="0">
                <a:latin typeface="Courier New" pitchFamily="49" charset="0"/>
              </a:rPr>
              <a:t>0][19]	76+20*0+4*19 = 152	1 	</a:t>
            </a:r>
            <a:endParaRPr lang="en-US" sz="1800" b="1" dirty="0" smtClean="0"/>
          </a:p>
          <a:p>
            <a:pPr marL="560388" lvl="1" indent="-222250" defTabSz="895350"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sea[</a:t>
            </a:r>
            <a:r>
              <a:rPr lang="en-US" sz="1800" b="1" dirty="0">
                <a:latin typeface="Courier New" pitchFamily="49" charset="0"/>
              </a:rPr>
              <a:t>0][-1]	76+20*0+4*-1 = 72	?? </a:t>
            </a:r>
            <a:r>
              <a:rPr lang="en-US" dirty="0">
                <a:latin typeface="Courier New" pitchFamily="49" charset="0"/>
              </a:rPr>
              <a:t>	</a:t>
            </a:r>
            <a:endParaRPr lang="en-US" dirty="0"/>
          </a:p>
          <a:p>
            <a:pPr marL="560388" lvl="1" indent="-222250" defTabSz="895350">
              <a:spcBef>
                <a:spcPts val="1800"/>
              </a:spcBef>
              <a:tabLst>
                <a:tab pos="1943100" algn="l"/>
                <a:tab pos="4978400" algn="l"/>
                <a:tab pos="5943600" algn="l"/>
              </a:tabLst>
            </a:pPr>
            <a:r>
              <a:rPr lang="en-US" dirty="0"/>
              <a:t>Code does not do any bounds checking</a:t>
            </a:r>
          </a:p>
          <a:p>
            <a:pPr marL="560388" lvl="1" indent="-222250" defTabSz="895350">
              <a:tabLst>
                <a:tab pos="1943100" algn="l"/>
                <a:tab pos="4978400" algn="l"/>
                <a:tab pos="5943600" algn="l"/>
              </a:tabLst>
            </a:pPr>
            <a:r>
              <a:rPr lang="en-US" dirty="0"/>
              <a:t>Ordering of elements within array guaranteed</a:t>
            </a:r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30</a:t>
            </a:fld>
            <a:endParaRPr lang="en-US"/>
          </a:p>
        </p:txBody>
      </p:sp>
      <p:grpSp>
        <p:nvGrpSpPr>
          <p:cNvPr id="161" name="Group 160"/>
          <p:cNvGrpSpPr/>
          <p:nvPr/>
        </p:nvGrpSpPr>
        <p:grpSpPr>
          <a:xfrm>
            <a:off x="361421" y="1679926"/>
            <a:ext cx="7827892" cy="1285873"/>
            <a:chOff x="361421" y="1679926"/>
            <a:chExt cx="7827892" cy="1285873"/>
          </a:xfrm>
        </p:grpSpPr>
        <p:sp>
          <p:nvSpPr>
            <p:cNvPr id="51" name="Text Box 6"/>
            <p:cNvSpPr txBox="1">
              <a:spLocks noChangeArrowheads="1"/>
            </p:cNvSpPr>
            <p:nvPr/>
          </p:nvSpPr>
          <p:spPr bwMode="auto">
            <a:xfrm>
              <a:off x="361421" y="1690687"/>
              <a:ext cx="1159404" cy="6463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dirty="0" err="1">
                  <a:latin typeface="Courier New" pitchFamily="49" charset="0"/>
                </a:rPr>
                <a:t>zip_dig</a:t>
              </a:r>
              <a:endParaRPr lang="en-US" sz="1800" dirty="0" smtClean="0">
                <a:latin typeface="Courier New" pitchFamily="49" charset="0"/>
              </a:endParaRPr>
            </a:p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sea[</a:t>
              </a:r>
              <a:r>
                <a:rPr lang="en-US" sz="1800" dirty="0">
                  <a:latin typeface="Courier New" pitchFamily="49" charset="0"/>
                </a:rPr>
                <a:t>4];</a:t>
              </a:r>
            </a:p>
          </p:txBody>
        </p:sp>
        <p:sp>
          <p:nvSpPr>
            <p:cNvPr id="123" name="Line 8"/>
            <p:cNvSpPr>
              <a:spLocks noChangeShapeType="1"/>
            </p:cNvSpPr>
            <p:nvPr/>
          </p:nvSpPr>
          <p:spPr bwMode="auto">
            <a:xfrm flipV="1">
              <a:off x="1796450" y="2446686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4" name="Text Box 9"/>
            <p:cNvSpPr txBox="1">
              <a:spLocks noChangeArrowheads="1"/>
            </p:cNvSpPr>
            <p:nvPr/>
          </p:nvSpPr>
          <p:spPr bwMode="auto">
            <a:xfrm>
              <a:off x="1567850" y="2599086"/>
              <a:ext cx="457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76</a:t>
              </a:r>
            </a:p>
          </p:txBody>
        </p:sp>
        <p:sp>
          <p:nvSpPr>
            <p:cNvPr id="125" name="Line 10"/>
            <p:cNvSpPr>
              <a:spLocks noChangeShapeType="1"/>
            </p:cNvSpPr>
            <p:nvPr/>
          </p:nvSpPr>
          <p:spPr bwMode="auto">
            <a:xfrm flipV="1">
              <a:off x="3320450" y="2446686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6" name="Text Box 11"/>
            <p:cNvSpPr txBox="1">
              <a:spLocks noChangeArrowheads="1"/>
            </p:cNvSpPr>
            <p:nvPr/>
          </p:nvSpPr>
          <p:spPr bwMode="auto">
            <a:xfrm>
              <a:off x="3091850" y="2599086"/>
              <a:ext cx="457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96</a:t>
              </a:r>
            </a:p>
          </p:txBody>
        </p:sp>
        <p:sp>
          <p:nvSpPr>
            <p:cNvPr id="127" name="Line 12"/>
            <p:cNvSpPr>
              <a:spLocks noChangeShapeType="1"/>
            </p:cNvSpPr>
            <p:nvPr/>
          </p:nvSpPr>
          <p:spPr bwMode="auto">
            <a:xfrm flipV="1">
              <a:off x="4844450" y="2446686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8" name="Text Box 13"/>
            <p:cNvSpPr txBox="1">
              <a:spLocks noChangeArrowheads="1"/>
            </p:cNvSpPr>
            <p:nvPr/>
          </p:nvSpPr>
          <p:spPr bwMode="auto">
            <a:xfrm>
              <a:off x="4547588" y="2599086"/>
              <a:ext cx="593725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116</a:t>
              </a:r>
            </a:p>
          </p:txBody>
        </p:sp>
        <p:sp>
          <p:nvSpPr>
            <p:cNvPr id="129" name="Line 14"/>
            <p:cNvSpPr>
              <a:spLocks noChangeShapeType="1"/>
            </p:cNvSpPr>
            <p:nvPr/>
          </p:nvSpPr>
          <p:spPr bwMode="auto">
            <a:xfrm flipV="1">
              <a:off x="6368450" y="2446686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30" name="Text Box 15"/>
            <p:cNvSpPr txBox="1">
              <a:spLocks noChangeArrowheads="1"/>
            </p:cNvSpPr>
            <p:nvPr/>
          </p:nvSpPr>
          <p:spPr bwMode="auto">
            <a:xfrm>
              <a:off x="6071588" y="2599086"/>
              <a:ext cx="593725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136</a:t>
              </a:r>
            </a:p>
          </p:txBody>
        </p:sp>
        <p:sp>
          <p:nvSpPr>
            <p:cNvPr id="131" name="Line 16"/>
            <p:cNvSpPr>
              <a:spLocks noChangeShapeType="1"/>
            </p:cNvSpPr>
            <p:nvPr/>
          </p:nvSpPr>
          <p:spPr bwMode="auto">
            <a:xfrm flipV="1">
              <a:off x="7892450" y="2446686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32" name="Text Box 17"/>
            <p:cNvSpPr txBox="1">
              <a:spLocks noChangeArrowheads="1"/>
            </p:cNvSpPr>
            <p:nvPr/>
          </p:nvSpPr>
          <p:spPr bwMode="auto">
            <a:xfrm>
              <a:off x="7595588" y="2599086"/>
              <a:ext cx="593725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156</a:t>
              </a:r>
            </a:p>
          </p:txBody>
        </p:sp>
        <p:grpSp>
          <p:nvGrpSpPr>
            <p:cNvPr id="133" name="Group 19"/>
            <p:cNvGrpSpPr>
              <a:grpSpLocks/>
            </p:cNvGrpSpPr>
            <p:nvPr/>
          </p:nvGrpSpPr>
          <p:grpSpPr bwMode="auto">
            <a:xfrm>
              <a:off x="1796450" y="1684686"/>
              <a:ext cx="1524000" cy="762000"/>
              <a:chOff x="816" y="2640"/>
              <a:chExt cx="960" cy="480"/>
            </a:xfrm>
          </p:grpSpPr>
          <p:sp>
            <p:nvSpPr>
              <p:cNvPr id="134" name="Rectangle 20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9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35" name="Rectangle 21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8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36" name="Rectangle 22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1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37" name="Rectangle 23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9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38" name="Rectangle 24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5</a:t>
                </a:r>
                <a:endParaRPr lang="en-US" sz="1800" dirty="0">
                  <a:latin typeface="Courier New" pitchFamily="49" charset="0"/>
                </a:endParaRPr>
              </a:p>
            </p:txBody>
          </p:sp>
        </p:grpSp>
        <p:grpSp>
          <p:nvGrpSpPr>
            <p:cNvPr id="139" name="Group 25"/>
            <p:cNvGrpSpPr>
              <a:grpSpLocks/>
            </p:cNvGrpSpPr>
            <p:nvPr/>
          </p:nvGrpSpPr>
          <p:grpSpPr bwMode="auto">
            <a:xfrm>
              <a:off x="3320450" y="1684686"/>
              <a:ext cx="1524000" cy="762000"/>
              <a:chOff x="816" y="2640"/>
              <a:chExt cx="960" cy="480"/>
            </a:xfrm>
          </p:grpSpPr>
          <p:sp>
            <p:nvSpPr>
              <p:cNvPr id="140" name="Rectangle 26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9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1" name="Rectangle 27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8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2" name="Rectangle 28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1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3" name="Rectangle 29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0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4" name="Rectangle 30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5</a:t>
                </a:r>
                <a:endParaRPr lang="en-US" sz="1800" dirty="0">
                  <a:latin typeface="Courier New" pitchFamily="49" charset="0"/>
                </a:endParaRPr>
              </a:p>
            </p:txBody>
          </p:sp>
        </p:grpSp>
        <p:grpSp>
          <p:nvGrpSpPr>
            <p:cNvPr id="145" name="Group 31"/>
            <p:cNvGrpSpPr>
              <a:grpSpLocks/>
            </p:cNvGrpSpPr>
            <p:nvPr/>
          </p:nvGrpSpPr>
          <p:grpSpPr bwMode="auto">
            <a:xfrm>
              <a:off x="4844450" y="1684686"/>
              <a:ext cx="1524000" cy="762000"/>
              <a:chOff x="816" y="2640"/>
              <a:chExt cx="960" cy="480"/>
            </a:xfrm>
          </p:grpSpPr>
          <p:sp>
            <p:nvSpPr>
              <p:cNvPr id="146" name="Rectangle 32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9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7" name="Rectangle 33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8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8" name="Rectangle 34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1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9" name="Rectangle 35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0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50" name="Rectangle 36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3</a:t>
                </a:r>
                <a:endParaRPr lang="en-US" sz="1800" dirty="0">
                  <a:latin typeface="Courier New" pitchFamily="49" charset="0"/>
                </a:endParaRPr>
              </a:p>
            </p:txBody>
          </p:sp>
        </p:grpSp>
        <p:grpSp>
          <p:nvGrpSpPr>
            <p:cNvPr id="151" name="Group 37"/>
            <p:cNvGrpSpPr>
              <a:grpSpLocks/>
            </p:cNvGrpSpPr>
            <p:nvPr/>
          </p:nvGrpSpPr>
          <p:grpSpPr bwMode="auto">
            <a:xfrm>
              <a:off x="6368450" y="1679926"/>
              <a:ext cx="1524000" cy="766763"/>
              <a:chOff x="816" y="2637"/>
              <a:chExt cx="960" cy="483"/>
            </a:xfrm>
          </p:grpSpPr>
          <p:sp>
            <p:nvSpPr>
              <p:cNvPr id="152" name="Rectangle 38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9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53" name="Rectangle 39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8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54" name="Rectangle 40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1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55" name="Rectangle 41"/>
              <p:cNvSpPr>
                <a:spLocks noChangeArrowheads="1"/>
              </p:cNvSpPr>
              <p:nvPr/>
            </p:nvSpPr>
            <p:spPr bwMode="auto">
              <a:xfrm>
                <a:off x="1392" y="2637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1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56" name="Rectangle 42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5</a:t>
                </a:r>
                <a:endParaRPr lang="en-US" sz="1800" dirty="0">
                  <a:latin typeface="Courier New" pitchFamily="49" charset="0"/>
                </a:endParaRPr>
              </a:p>
            </p:txBody>
          </p:sp>
        </p:grpSp>
        <p:sp>
          <p:nvSpPr>
            <p:cNvPr id="157" name="Rectangle 43"/>
            <p:cNvSpPr>
              <a:spLocks noChangeArrowheads="1"/>
            </p:cNvSpPr>
            <p:nvPr/>
          </p:nvSpPr>
          <p:spPr bwMode="auto">
            <a:xfrm>
              <a:off x="1796450" y="1684686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58" name="Rectangle 44"/>
            <p:cNvSpPr>
              <a:spLocks noChangeArrowheads="1"/>
            </p:cNvSpPr>
            <p:nvPr/>
          </p:nvSpPr>
          <p:spPr bwMode="auto">
            <a:xfrm>
              <a:off x="3320450" y="1684686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59" name="Rectangle 45"/>
            <p:cNvSpPr>
              <a:spLocks noChangeArrowheads="1"/>
            </p:cNvSpPr>
            <p:nvPr/>
          </p:nvSpPr>
          <p:spPr bwMode="auto">
            <a:xfrm>
              <a:off x="4844450" y="1684686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60" name="Rectangle 46"/>
            <p:cNvSpPr>
              <a:spLocks noChangeArrowheads="1"/>
            </p:cNvSpPr>
            <p:nvPr/>
          </p:nvSpPr>
          <p:spPr bwMode="auto">
            <a:xfrm>
              <a:off x="6368450" y="1684686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69912"/>
            <a:ext cx="7315200" cy="573088"/>
          </a:xfrm>
        </p:spPr>
        <p:txBody>
          <a:bodyPr/>
          <a:lstStyle/>
          <a:p>
            <a:r>
              <a:rPr lang="en-US"/>
              <a:t>Strange Referencing Examples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200400"/>
            <a:ext cx="8307387" cy="2757488"/>
          </a:xfrm>
        </p:spPr>
        <p:txBody>
          <a:bodyPr/>
          <a:lstStyle/>
          <a:p>
            <a:pPr marL="223838" indent="-223838" defTabSz="895350">
              <a:tabLst>
                <a:tab pos="1943100" algn="l"/>
                <a:tab pos="4978400" algn="l"/>
                <a:tab pos="5943600" algn="l"/>
              </a:tabLst>
            </a:pPr>
            <a:r>
              <a:rPr lang="en-US" dirty="0" smtClean="0"/>
              <a:t>Reference</a:t>
            </a:r>
            <a:r>
              <a:rPr lang="en-US" dirty="0"/>
              <a:t>	Address	Value	Guaranteed?</a:t>
            </a:r>
            <a:endParaRPr lang="en-US" dirty="0" smtClean="0"/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sea[</a:t>
            </a:r>
            <a:r>
              <a:rPr lang="en-US" sz="1800" b="1" dirty="0">
                <a:latin typeface="Courier New" pitchFamily="49" charset="0"/>
              </a:rPr>
              <a:t>3][3]	76+20*3+4*3 = 148	2	</a:t>
            </a:r>
            <a:endParaRPr lang="en-US" sz="1800" b="1" dirty="0" smtClean="0">
              <a:latin typeface="Courier New" pitchFamily="49" charset="0"/>
            </a:endParaRPr>
          </a:p>
          <a:p>
            <a:pPr marL="560388" lvl="1" indent="-222250" defTabSz="895350"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sea[</a:t>
            </a:r>
            <a:r>
              <a:rPr lang="en-US" sz="1800" b="1" dirty="0">
                <a:latin typeface="Courier New" pitchFamily="49" charset="0"/>
              </a:rPr>
              <a:t>2][5]	76+20*2+4*5 = 136	1	</a:t>
            </a:r>
            <a:endParaRPr lang="en-US" sz="1800" b="1" dirty="0" smtClean="0">
              <a:latin typeface="Courier New" pitchFamily="49" charset="0"/>
            </a:endParaRPr>
          </a:p>
          <a:p>
            <a:pPr marL="560388" lvl="1" indent="-222250" defTabSz="895350"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sea[</a:t>
            </a:r>
            <a:r>
              <a:rPr lang="en-US" sz="1800" b="1" dirty="0">
                <a:latin typeface="Courier New" pitchFamily="49" charset="0"/>
              </a:rPr>
              <a:t>2][-1]	76+20*2+4*-1 = 112	3	</a:t>
            </a:r>
            <a:endParaRPr lang="en-US" sz="1800" b="1" dirty="0" smtClean="0">
              <a:latin typeface="Courier New" pitchFamily="49" charset="0"/>
            </a:endParaRPr>
          </a:p>
          <a:p>
            <a:pPr marL="560388" lvl="1" indent="-222250" defTabSz="895350"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sea[</a:t>
            </a:r>
            <a:r>
              <a:rPr lang="en-US" sz="1800" b="1" dirty="0">
                <a:latin typeface="Courier New" pitchFamily="49" charset="0"/>
              </a:rPr>
              <a:t>4][-1]	76+20*4+4*-1 = 152	1	</a:t>
            </a:r>
            <a:endParaRPr lang="en-US" sz="1800" b="1" dirty="0" smtClean="0">
              <a:latin typeface="Courier New" pitchFamily="49" charset="0"/>
            </a:endParaRPr>
          </a:p>
          <a:p>
            <a:pPr marL="560388" lvl="1" indent="-222250" defTabSz="895350"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sea[</a:t>
            </a:r>
            <a:r>
              <a:rPr lang="en-US" sz="1800" b="1" dirty="0">
                <a:latin typeface="Courier New" pitchFamily="49" charset="0"/>
              </a:rPr>
              <a:t>0][19]	76+20*0+4*19 = 152	1 	</a:t>
            </a:r>
            <a:endParaRPr lang="en-US" sz="1800" b="1" dirty="0" smtClean="0"/>
          </a:p>
          <a:p>
            <a:pPr marL="560388" lvl="1" indent="-222250" defTabSz="895350"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sea[</a:t>
            </a:r>
            <a:r>
              <a:rPr lang="en-US" sz="1800" b="1" dirty="0">
                <a:latin typeface="Courier New" pitchFamily="49" charset="0"/>
              </a:rPr>
              <a:t>0][-1]	76+20*0+4*-1 = 72	?? </a:t>
            </a:r>
            <a:r>
              <a:rPr lang="en-US" dirty="0">
                <a:latin typeface="Courier New" pitchFamily="49" charset="0"/>
              </a:rPr>
              <a:t>	</a:t>
            </a:r>
            <a:endParaRPr lang="en-US" dirty="0"/>
          </a:p>
          <a:p>
            <a:pPr marL="560388" lvl="1" indent="-222250" defTabSz="895350">
              <a:spcBef>
                <a:spcPts val="1800"/>
              </a:spcBef>
              <a:tabLst>
                <a:tab pos="1943100" algn="l"/>
                <a:tab pos="4978400" algn="l"/>
                <a:tab pos="5943600" algn="l"/>
              </a:tabLst>
            </a:pPr>
            <a:r>
              <a:rPr lang="en-US" dirty="0"/>
              <a:t>Code does not do any bounds checking</a:t>
            </a:r>
          </a:p>
          <a:p>
            <a:pPr marL="560388" lvl="1" indent="-222250" defTabSz="895350">
              <a:tabLst>
                <a:tab pos="1943100" algn="l"/>
                <a:tab pos="4978400" algn="l"/>
                <a:tab pos="5943600" algn="l"/>
              </a:tabLst>
            </a:pPr>
            <a:r>
              <a:rPr lang="en-US" dirty="0"/>
              <a:t>Ordering of elements within array guaranteed</a:t>
            </a:r>
          </a:p>
        </p:txBody>
      </p:sp>
      <p:sp>
        <p:nvSpPr>
          <p:cNvPr id="314414" name="Rectangle 46"/>
          <p:cNvSpPr>
            <a:spLocks noChangeArrowheads="1"/>
          </p:cNvSpPr>
          <p:nvPr/>
        </p:nvSpPr>
        <p:spPr bwMode="auto">
          <a:xfrm>
            <a:off x="6858000" y="3642589"/>
            <a:ext cx="437299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2000" dirty="0">
                <a:solidFill>
                  <a:srgbClr val="990000"/>
                </a:solidFill>
                <a:latin typeface="Calibri" pitchFamily="34" charset="0"/>
              </a:rPr>
              <a:t>Yes</a:t>
            </a:r>
          </a:p>
        </p:txBody>
      </p:sp>
      <p:sp>
        <p:nvSpPr>
          <p:cNvPr id="314415" name="Rectangle 47"/>
          <p:cNvSpPr>
            <a:spLocks noChangeArrowheads="1"/>
          </p:cNvSpPr>
          <p:nvPr/>
        </p:nvSpPr>
        <p:spPr bwMode="auto">
          <a:xfrm>
            <a:off x="6858000" y="4037877"/>
            <a:ext cx="437299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2000" dirty="0">
                <a:solidFill>
                  <a:srgbClr val="990000"/>
                </a:solidFill>
                <a:latin typeface="Calibri" pitchFamily="34" charset="0"/>
              </a:rPr>
              <a:t>Yes</a:t>
            </a:r>
          </a:p>
        </p:txBody>
      </p:sp>
      <p:sp>
        <p:nvSpPr>
          <p:cNvPr id="314416" name="Rectangle 48"/>
          <p:cNvSpPr>
            <a:spLocks noChangeArrowheads="1"/>
          </p:cNvSpPr>
          <p:nvPr/>
        </p:nvSpPr>
        <p:spPr bwMode="auto">
          <a:xfrm>
            <a:off x="6858000" y="4433164"/>
            <a:ext cx="437299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2000" dirty="0">
                <a:solidFill>
                  <a:srgbClr val="990000"/>
                </a:solidFill>
                <a:latin typeface="Calibri" pitchFamily="34" charset="0"/>
              </a:rPr>
              <a:t>Yes</a:t>
            </a:r>
          </a:p>
        </p:txBody>
      </p:sp>
      <p:sp>
        <p:nvSpPr>
          <p:cNvPr id="314417" name="Rectangle 49"/>
          <p:cNvSpPr>
            <a:spLocks noChangeArrowheads="1"/>
          </p:cNvSpPr>
          <p:nvPr/>
        </p:nvSpPr>
        <p:spPr bwMode="auto">
          <a:xfrm>
            <a:off x="6858000" y="4828452"/>
            <a:ext cx="437299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2000" dirty="0">
                <a:solidFill>
                  <a:srgbClr val="990000"/>
                </a:solidFill>
                <a:latin typeface="Calibri" pitchFamily="34" charset="0"/>
              </a:rPr>
              <a:t>Yes</a:t>
            </a:r>
          </a:p>
        </p:txBody>
      </p:sp>
      <p:sp>
        <p:nvSpPr>
          <p:cNvPr id="314419" name="Rectangle 51"/>
          <p:cNvSpPr>
            <a:spLocks noChangeArrowheads="1"/>
          </p:cNvSpPr>
          <p:nvPr/>
        </p:nvSpPr>
        <p:spPr bwMode="auto">
          <a:xfrm>
            <a:off x="6858000" y="5230089"/>
            <a:ext cx="398507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2000" dirty="0">
                <a:solidFill>
                  <a:srgbClr val="990000"/>
                </a:solidFill>
                <a:latin typeface="Calibri" pitchFamily="34" charset="0"/>
              </a:rPr>
              <a:t>No</a:t>
            </a:r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31</a:t>
            </a:fld>
            <a:endParaRPr lang="en-US"/>
          </a:p>
        </p:txBody>
      </p:sp>
      <p:grpSp>
        <p:nvGrpSpPr>
          <p:cNvPr id="161" name="Group 160"/>
          <p:cNvGrpSpPr/>
          <p:nvPr/>
        </p:nvGrpSpPr>
        <p:grpSpPr>
          <a:xfrm>
            <a:off x="361421" y="1679926"/>
            <a:ext cx="7827892" cy="1285873"/>
            <a:chOff x="361421" y="1679926"/>
            <a:chExt cx="7827892" cy="1285873"/>
          </a:xfrm>
        </p:grpSpPr>
        <p:sp>
          <p:nvSpPr>
            <p:cNvPr id="51" name="Text Box 6"/>
            <p:cNvSpPr txBox="1">
              <a:spLocks noChangeArrowheads="1"/>
            </p:cNvSpPr>
            <p:nvPr/>
          </p:nvSpPr>
          <p:spPr bwMode="auto">
            <a:xfrm>
              <a:off x="361421" y="1690687"/>
              <a:ext cx="1159404" cy="6463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dirty="0" err="1">
                  <a:latin typeface="Courier New" pitchFamily="49" charset="0"/>
                </a:rPr>
                <a:t>zip_dig</a:t>
              </a:r>
              <a:endParaRPr lang="en-US" sz="1800" dirty="0" smtClean="0">
                <a:latin typeface="Courier New" pitchFamily="49" charset="0"/>
              </a:endParaRPr>
            </a:p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sea[</a:t>
              </a:r>
              <a:r>
                <a:rPr lang="en-US" sz="1800" dirty="0">
                  <a:latin typeface="Courier New" pitchFamily="49" charset="0"/>
                </a:rPr>
                <a:t>4];</a:t>
              </a:r>
            </a:p>
          </p:txBody>
        </p:sp>
        <p:sp>
          <p:nvSpPr>
            <p:cNvPr id="123" name="Line 8"/>
            <p:cNvSpPr>
              <a:spLocks noChangeShapeType="1"/>
            </p:cNvSpPr>
            <p:nvPr/>
          </p:nvSpPr>
          <p:spPr bwMode="auto">
            <a:xfrm flipV="1">
              <a:off x="1796450" y="2446686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4" name="Text Box 9"/>
            <p:cNvSpPr txBox="1">
              <a:spLocks noChangeArrowheads="1"/>
            </p:cNvSpPr>
            <p:nvPr/>
          </p:nvSpPr>
          <p:spPr bwMode="auto">
            <a:xfrm>
              <a:off x="1567850" y="2599086"/>
              <a:ext cx="457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76</a:t>
              </a:r>
            </a:p>
          </p:txBody>
        </p:sp>
        <p:sp>
          <p:nvSpPr>
            <p:cNvPr id="125" name="Line 10"/>
            <p:cNvSpPr>
              <a:spLocks noChangeShapeType="1"/>
            </p:cNvSpPr>
            <p:nvPr/>
          </p:nvSpPr>
          <p:spPr bwMode="auto">
            <a:xfrm flipV="1">
              <a:off x="3320450" y="2446686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6" name="Text Box 11"/>
            <p:cNvSpPr txBox="1">
              <a:spLocks noChangeArrowheads="1"/>
            </p:cNvSpPr>
            <p:nvPr/>
          </p:nvSpPr>
          <p:spPr bwMode="auto">
            <a:xfrm>
              <a:off x="3091850" y="2599086"/>
              <a:ext cx="457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96</a:t>
              </a:r>
            </a:p>
          </p:txBody>
        </p:sp>
        <p:sp>
          <p:nvSpPr>
            <p:cNvPr id="127" name="Line 12"/>
            <p:cNvSpPr>
              <a:spLocks noChangeShapeType="1"/>
            </p:cNvSpPr>
            <p:nvPr/>
          </p:nvSpPr>
          <p:spPr bwMode="auto">
            <a:xfrm flipV="1">
              <a:off x="4844450" y="2446686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8" name="Text Box 13"/>
            <p:cNvSpPr txBox="1">
              <a:spLocks noChangeArrowheads="1"/>
            </p:cNvSpPr>
            <p:nvPr/>
          </p:nvSpPr>
          <p:spPr bwMode="auto">
            <a:xfrm>
              <a:off x="4547588" y="2599086"/>
              <a:ext cx="593725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116</a:t>
              </a:r>
            </a:p>
          </p:txBody>
        </p:sp>
        <p:sp>
          <p:nvSpPr>
            <p:cNvPr id="129" name="Line 14"/>
            <p:cNvSpPr>
              <a:spLocks noChangeShapeType="1"/>
            </p:cNvSpPr>
            <p:nvPr/>
          </p:nvSpPr>
          <p:spPr bwMode="auto">
            <a:xfrm flipV="1">
              <a:off x="6368450" y="2446686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30" name="Text Box 15"/>
            <p:cNvSpPr txBox="1">
              <a:spLocks noChangeArrowheads="1"/>
            </p:cNvSpPr>
            <p:nvPr/>
          </p:nvSpPr>
          <p:spPr bwMode="auto">
            <a:xfrm>
              <a:off x="6071588" y="2599086"/>
              <a:ext cx="593725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136</a:t>
              </a:r>
            </a:p>
          </p:txBody>
        </p:sp>
        <p:sp>
          <p:nvSpPr>
            <p:cNvPr id="131" name="Line 16"/>
            <p:cNvSpPr>
              <a:spLocks noChangeShapeType="1"/>
            </p:cNvSpPr>
            <p:nvPr/>
          </p:nvSpPr>
          <p:spPr bwMode="auto">
            <a:xfrm flipV="1">
              <a:off x="7892450" y="2446686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32" name="Text Box 17"/>
            <p:cNvSpPr txBox="1">
              <a:spLocks noChangeArrowheads="1"/>
            </p:cNvSpPr>
            <p:nvPr/>
          </p:nvSpPr>
          <p:spPr bwMode="auto">
            <a:xfrm>
              <a:off x="7595588" y="2599086"/>
              <a:ext cx="593725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156</a:t>
              </a:r>
            </a:p>
          </p:txBody>
        </p:sp>
        <p:grpSp>
          <p:nvGrpSpPr>
            <p:cNvPr id="133" name="Group 19"/>
            <p:cNvGrpSpPr>
              <a:grpSpLocks/>
            </p:cNvGrpSpPr>
            <p:nvPr/>
          </p:nvGrpSpPr>
          <p:grpSpPr bwMode="auto">
            <a:xfrm>
              <a:off x="1796450" y="1684686"/>
              <a:ext cx="1524000" cy="762000"/>
              <a:chOff x="816" y="2640"/>
              <a:chExt cx="960" cy="480"/>
            </a:xfrm>
          </p:grpSpPr>
          <p:sp>
            <p:nvSpPr>
              <p:cNvPr id="134" name="Rectangle 20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9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35" name="Rectangle 21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8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36" name="Rectangle 22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1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37" name="Rectangle 23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9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38" name="Rectangle 24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5</a:t>
                </a:r>
                <a:endParaRPr lang="en-US" sz="1800" dirty="0">
                  <a:latin typeface="Courier New" pitchFamily="49" charset="0"/>
                </a:endParaRPr>
              </a:p>
            </p:txBody>
          </p:sp>
        </p:grpSp>
        <p:grpSp>
          <p:nvGrpSpPr>
            <p:cNvPr id="139" name="Group 25"/>
            <p:cNvGrpSpPr>
              <a:grpSpLocks/>
            </p:cNvGrpSpPr>
            <p:nvPr/>
          </p:nvGrpSpPr>
          <p:grpSpPr bwMode="auto">
            <a:xfrm>
              <a:off x="3320450" y="1684686"/>
              <a:ext cx="1524000" cy="762000"/>
              <a:chOff x="816" y="2640"/>
              <a:chExt cx="960" cy="480"/>
            </a:xfrm>
          </p:grpSpPr>
          <p:sp>
            <p:nvSpPr>
              <p:cNvPr id="140" name="Rectangle 26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9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1" name="Rectangle 27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8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2" name="Rectangle 28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1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3" name="Rectangle 29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0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4" name="Rectangle 30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5</a:t>
                </a:r>
                <a:endParaRPr lang="en-US" sz="1800" dirty="0">
                  <a:latin typeface="Courier New" pitchFamily="49" charset="0"/>
                </a:endParaRPr>
              </a:p>
            </p:txBody>
          </p:sp>
        </p:grpSp>
        <p:grpSp>
          <p:nvGrpSpPr>
            <p:cNvPr id="145" name="Group 31"/>
            <p:cNvGrpSpPr>
              <a:grpSpLocks/>
            </p:cNvGrpSpPr>
            <p:nvPr/>
          </p:nvGrpSpPr>
          <p:grpSpPr bwMode="auto">
            <a:xfrm>
              <a:off x="4844450" y="1684686"/>
              <a:ext cx="1524000" cy="762000"/>
              <a:chOff x="816" y="2640"/>
              <a:chExt cx="960" cy="480"/>
            </a:xfrm>
          </p:grpSpPr>
          <p:sp>
            <p:nvSpPr>
              <p:cNvPr id="146" name="Rectangle 32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9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7" name="Rectangle 33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8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8" name="Rectangle 34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1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9" name="Rectangle 35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0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50" name="Rectangle 36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3</a:t>
                </a:r>
                <a:endParaRPr lang="en-US" sz="1800" dirty="0">
                  <a:latin typeface="Courier New" pitchFamily="49" charset="0"/>
                </a:endParaRPr>
              </a:p>
            </p:txBody>
          </p:sp>
        </p:grpSp>
        <p:grpSp>
          <p:nvGrpSpPr>
            <p:cNvPr id="151" name="Group 37"/>
            <p:cNvGrpSpPr>
              <a:grpSpLocks/>
            </p:cNvGrpSpPr>
            <p:nvPr/>
          </p:nvGrpSpPr>
          <p:grpSpPr bwMode="auto">
            <a:xfrm>
              <a:off x="6368450" y="1679926"/>
              <a:ext cx="1524000" cy="766763"/>
              <a:chOff x="816" y="2637"/>
              <a:chExt cx="960" cy="483"/>
            </a:xfrm>
          </p:grpSpPr>
          <p:sp>
            <p:nvSpPr>
              <p:cNvPr id="152" name="Rectangle 38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9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53" name="Rectangle 39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8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54" name="Rectangle 40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1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55" name="Rectangle 41"/>
              <p:cNvSpPr>
                <a:spLocks noChangeArrowheads="1"/>
              </p:cNvSpPr>
              <p:nvPr/>
            </p:nvSpPr>
            <p:spPr bwMode="auto">
              <a:xfrm>
                <a:off x="1392" y="2637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1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56" name="Rectangle 42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5</a:t>
                </a:r>
                <a:endParaRPr lang="en-US" sz="1800" dirty="0">
                  <a:latin typeface="Courier New" pitchFamily="49" charset="0"/>
                </a:endParaRPr>
              </a:p>
            </p:txBody>
          </p:sp>
        </p:grpSp>
        <p:sp>
          <p:nvSpPr>
            <p:cNvPr id="157" name="Rectangle 43"/>
            <p:cNvSpPr>
              <a:spLocks noChangeArrowheads="1"/>
            </p:cNvSpPr>
            <p:nvPr/>
          </p:nvSpPr>
          <p:spPr bwMode="auto">
            <a:xfrm>
              <a:off x="1796450" y="1684686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58" name="Rectangle 44"/>
            <p:cNvSpPr>
              <a:spLocks noChangeArrowheads="1"/>
            </p:cNvSpPr>
            <p:nvPr/>
          </p:nvSpPr>
          <p:spPr bwMode="auto">
            <a:xfrm>
              <a:off x="3320450" y="1684686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59" name="Rectangle 45"/>
            <p:cNvSpPr>
              <a:spLocks noChangeArrowheads="1"/>
            </p:cNvSpPr>
            <p:nvPr/>
          </p:nvSpPr>
          <p:spPr bwMode="auto">
            <a:xfrm>
              <a:off x="4844450" y="1684686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60" name="Rectangle 46"/>
            <p:cNvSpPr>
              <a:spLocks noChangeArrowheads="1"/>
            </p:cNvSpPr>
            <p:nvPr/>
          </p:nvSpPr>
          <p:spPr bwMode="auto">
            <a:xfrm>
              <a:off x="6368450" y="1684686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24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414" grpId="0" build="p" autoUpdateAnimBg="0"/>
      <p:bldP spid="314415" grpId="0" build="p" autoUpdateAnimBg="0"/>
      <p:bldP spid="314416" grpId="0" build="p" autoUpdateAnimBg="0"/>
      <p:bldP spid="314417" grpId="0" build="p" autoUpdateAnimBg="0"/>
      <p:bldP spid="314419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112000" cy="573088"/>
          </a:xfrm>
        </p:spPr>
        <p:txBody>
          <a:bodyPr/>
          <a:lstStyle/>
          <a:p>
            <a:r>
              <a:rPr lang="en-US"/>
              <a:t>Multi-Level Array Example</a:t>
            </a:r>
          </a:p>
        </p:txBody>
      </p:sp>
      <p:sp>
        <p:nvSpPr>
          <p:cNvPr id="315396" name="Rectangle 4"/>
          <p:cNvSpPr>
            <a:spLocks noChangeArrowheads="1"/>
          </p:cNvSpPr>
          <p:nvPr/>
        </p:nvSpPr>
        <p:spPr bwMode="auto">
          <a:xfrm>
            <a:off x="228600" y="1371600"/>
            <a:ext cx="5257800" cy="9255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cmu</a:t>
            </a:r>
            <a:r>
              <a:rPr lang="en-US" sz="1800" dirty="0">
                <a:latin typeface="Courier New" pitchFamily="49" charset="0"/>
              </a:rPr>
              <a:t> = { 1, 5, 2, 1, 3 };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uw</a:t>
            </a:r>
            <a:r>
              <a:rPr lang="en-US" sz="1800" dirty="0" smtClean="0">
                <a:latin typeface="Courier New" pitchFamily="49" charset="0"/>
              </a:rPr>
              <a:t>  = </a:t>
            </a:r>
            <a:r>
              <a:rPr lang="en-US" sz="1800" dirty="0">
                <a:latin typeface="Courier New" pitchFamily="49" charset="0"/>
              </a:rPr>
              <a:t>{</a:t>
            </a:r>
            <a:r>
              <a:rPr lang="en-US" sz="1800" dirty="0" smtClean="0">
                <a:latin typeface="Courier New" pitchFamily="49" charset="0"/>
              </a:rPr>
              <a:t> 9, 8, </a:t>
            </a:r>
            <a:r>
              <a:rPr lang="en-US" sz="1800" dirty="0">
                <a:latin typeface="Courier New" pitchFamily="49" charset="0"/>
              </a:rPr>
              <a:t>1,</a:t>
            </a:r>
            <a:r>
              <a:rPr lang="en-US" sz="1800" dirty="0" smtClean="0">
                <a:latin typeface="Courier New" pitchFamily="49" charset="0"/>
              </a:rPr>
              <a:t> 9, 5 </a:t>
            </a:r>
            <a:r>
              <a:rPr lang="en-US" sz="1800" dirty="0">
                <a:latin typeface="Courier New" pitchFamily="49" charset="0"/>
              </a:rPr>
              <a:t>};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ucb</a:t>
            </a:r>
            <a:r>
              <a:rPr lang="en-US" sz="1800" dirty="0">
                <a:latin typeface="Courier New" pitchFamily="49" charset="0"/>
              </a:rPr>
              <a:t> = { 9, 4, 7, 2, 0 };</a:t>
            </a:r>
          </a:p>
        </p:txBody>
      </p:sp>
      <p:sp>
        <p:nvSpPr>
          <p:cNvPr id="315397" name="Rectangle 5"/>
          <p:cNvSpPr>
            <a:spLocks noChangeArrowheads="1"/>
          </p:cNvSpPr>
          <p:nvPr/>
        </p:nvSpPr>
        <p:spPr bwMode="auto">
          <a:xfrm>
            <a:off x="228600" y="2438400"/>
            <a:ext cx="5257800" cy="650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#define UCOUNT 3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univ[UCOUNT</a:t>
            </a:r>
            <a:r>
              <a:rPr lang="en-US" sz="1800" dirty="0">
                <a:latin typeface="Courier New" pitchFamily="49" charset="0"/>
              </a:rPr>
              <a:t>] = </a:t>
            </a:r>
            <a:r>
              <a:rPr lang="en-US" sz="1800" dirty="0" smtClean="0">
                <a:latin typeface="Courier New" pitchFamily="49" charset="0"/>
              </a:rPr>
              <a:t>{</a:t>
            </a:r>
            <a:r>
              <a:rPr lang="en-US" sz="1800" dirty="0" err="1" smtClean="0">
                <a:latin typeface="Courier New" pitchFamily="49" charset="0"/>
              </a:rPr>
              <a:t>uw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cmu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ucb</a:t>
            </a:r>
            <a:r>
              <a:rPr lang="en-US" sz="1800" dirty="0">
                <a:latin typeface="Courier New" pitchFamily="49" charset="0"/>
              </a:rPr>
              <a:t>};</a:t>
            </a:r>
          </a:p>
        </p:txBody>
      </p:sp>
      <p:sp>
        <p:nvSpPr>
          <p:cNvPr id="84" name="Slide Number Placeholder 8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112000" cy="573088"/>
          </a:xfrm>
        </p:spPr>
        <p:txBody>
          <a:bodyPr/>
          <a:lstStyle/>
          <a:p>
            <a:r>
              <a:rPr lang="en-US"/>
              <a:t>Multi-Level Array Example</a:t>
            </a:r>
          </a:p>
        </p:txBody>
      </p:sp>
      <p:sp>
        <p:nvSpPr>
          <p:cNvPr id="315396" name="Rectangle 4"/>
          <p:cNvSpPr>
            <a:spLocks noChangeArrowheads="1"/>
          </p:cNvSpPr>
          <p:nvPr/>
        </p:nvSpPr>
        <p:spPr bwMode="auto">
          <a:xfrm>
            <a:off x="228600" y="1371600"/>
            <a:ext cx="5257800" cy="9255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cmu</a:t>
            </a:r>
            <a:r>
              <a:rPr lang="en-US" sz="1800" dirty="0">
                <a:latin typeface="Courier New" pitchFamily="49" charset="0"/>
              </a:rPr>
              <a:t> = { 1, 5, 2, 1, 3 };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uw</a:t>
            </a:r>
            <a:r>
              <a:rPr lang="en-US" sz="1800" dirty="0" smtClean="0">
                <a:latin typeface="Courier New" pitchFamily="49" charset="0"/>
              </a:rPr>
              <a:t>  = </a:t>
            </a:r>
            <a:r>
              <a:rPr lang="en-US" sz="1800" dirty="0">
                <a:latin typeface="Courier New" pitchFamily="49" charset="0"/>
              </a:rPr>
              <a:t>{</a:t>
            </a:r>
            <a:r>
              <a:rPr lang="en-US" sz="1800" dirty="0" smtClean="0">
                <a:latin typeface="Courier New" pitchFamily="49" charset="0"/>
              </a:rPr>
              <a:t> 9, 8, </a:t>
            </a:r>
            <a:r>
              <a:rPr lang="en-US" sz="1800" dirty="0">
                <a:latin typeface="Courier New" pitchFamily="49" charset="0"/>
              </a:rPr>
              <a:t>1,</a:t>
            </a:r>
            <a:r>
              <a:rPr lang="en-US" sz="1800" dirty="0" smtClean="0">
                <a:latin typeface="Courier New" pitchFamily="49" charset="0"/>
              </a:rPr>
              <a:t> 9, 5 </a:t>
            </a:r>
            <a:r>
              <a:rPr lang="en-US" sz="1800" dirty="0">
                <a:latin typeface="Courier New" pitchFamily="49" charset="0"/>
              </a:rPr>
              <a:t>};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ucb</a:t>
            </a:r>
            <a:r>
              <a:rPr lang="en-US" sz="1800" dirty="0">
                <a:latin typeface="Courier New" pitchFamily="49" charset="0"/>
              </a:rPr>
              <a:t> = { 9, 4, 7, 2, 0 };</a:t>
            </a:r>
          </a:p>
        </p:txBody>
      </p:sp>
      <p:sp>
        <p:nvSpPr>
          <p:cNvPr id="315397" name="Rectangle 5"/>
          <p:cNvSpPr>
            <a:spLocks noChangeArrowheads="1"/>
          </p:cNvSpPr>
          <p:nvPr/>
        </p:nvSpPr>
        <p:spPr bwMode="auto">
          <a:xfrm>
            <a:off x="228600" y="2438400"/>
            <a:ext cx="5257800" cy="650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#define UCOUNT 3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univ[UCOUNT</a:t>
            </a:r>
            <a:r>
              <a:rPr lang="en-US" sz="1800" dirty="0">
                <a:latin typeface="Courier New" pitchFamily="49" charset="0"/>
              </a:rPr>
              <a:t>] = </a:t>
            </a:r>
            <a:r>
              <a:rPr lang="en-US" sz="1800" dirty="0" smtClean="0">
                <a:latin typeface="Courier New" pitchFamily="49" charset="0"/>
              </a:rPr>
              <a:t>{</a:t>
            </a:r>
            <a:r>
              <a:rPr lang="en-US" sz="1800" dirty="0" err="1" smtClean="0">
                <a:latin typeface="Courier New" pitchFamily="49" charset="0"/>
              </a:rPr>
              <a:t>uw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cmu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ucb</a:t>
            </a:r>
            <a:r>
              <a:rPr lang="en-US" sz="1800" dirty="0">
                <a:latin typeface="Courier New" pitchFamily="49" charset="0"/>
              </a:rPr>
              <a:t>};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81000" y="4191000"/>
            <a:ext cx="1981200" cy="1527175"/>
            <a:chOff x="192" y="2112"/>
            <a:chExt cx="1248" cy="962"/>
          </a:xfrm>
        </p:grpSpPr>
        <p:sp>
          <p:nvSpPr>
            <p:cNvPr id="315400" name="Rectangle 8"/>
            <p:cNvSpPr>
              <a:spLocks noChangeArrowheads="1"/>
            </p:cNvSpPr>
            <p:nvPr/>
          </p:nvSpPr>
          <p:spPr bwMode="auto">
            <a:xfrm>
              <a:off x="864" y="2352"/>
              <a:ext cx="576" cy="24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36</a:t>
              </a:r>
            </a:p>
          </p:txBody>
        </p:sp>
        <p:sp>
          <p:nvSpPr>
            <p:cNvPr id="315401" name="Line 9"/>
            <p:cNvSpPr>
              <a:spLocks noChangeShapeType="1"/>
            </p:cNvSpPr>
            <p:nvPr/>
          </p:nvSpPr>
          <p:spPr bwMode="auto">
            <a:xfrm flipV="1">
              <a:off x="576" y="2485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15402" name="Text Box 10"/>
            <p:cNvSpPr txBox="1">
              <a:spLocks noChangeArrowheads="1"/>
            </p:cNvSpPr>
            <p:nvPr/>
          </p:nvSpPr>
          <p:spPr bwMode="auto">
            <a:xfrm>
              <a:off x="202" y="2363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160</a:t>
              </a:r>
            </a:p>
          </p:txBody>
        </p:sp>
        <p:sp>
          <p:nvSpPr>
            <p:cNvPr id="315403" name="Rectangle 11"/>
            <p:cNvSpPr>
              <a:spLocks noChangeArrowheads="1"/>
            </p:cNvSpPr>
            <p:nvPr/>
          </p:nvSpPr>
          <p:spPr bwMode="auto">
            <a:xfrm>
              <a:off x="864" y="2592"/>
              <a:ext cx="576" cy="24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16</a:t>
              </a:r>
            </a:p>
          </p:txBody>
        </p:sp>
        <p:sp>
          <p:nvSpPr>
            <p:cNvPr id="315404" name="Rectangle 12"/>
            <p:cNvSpPr>
              <a:spLocks noChangeArrowheads="1"/>
            </p:cNvSpPr>
            <p:nvPr/>
          </p:nvSpPr>
          <p:spPr bwMode="auto">
            <a:xfrm>
              <a:off x="864" y="2832"/>
              <a:ext cx="576" cy="24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56</a:t>
              </a:r>
            </a:p>
          </p:txBody>
        </p:sp>
        <p:sp>
          <p:nvSpPr>
            <p:cNvPr id="315405" name="Line 13"/>
            <p:cNvSpPr>
              <a:spLocks noChangeShapeType="1"/>
            </p:cNvSpPr>
            <p:nvPr/>
          </p:nvSpPr>
          <p:spPr bwMode="auto">
            <a:xfrm flipV="1">
              <a:off x="576" y="2725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15406" name="Line 14"/>
            <p:cNvSpPr>
              <a:spLocks noChangeShapeType="1"/>
            </p:cNvSpPr>
            <p:nvPr/>
          </p:nvSpPr>
          <p:spPr bwMode="auto">
            <a:xfrm flipV="1">
              <a:off x="576" y="2965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15407" name="Text Box 15"/>
            <p:cNvSpPr txBox="1">
              <a:spLocks noChangeArrowheads="1"/>
            </p:cNvSpPr>
            <p:nvPr/>
          </p:nvSpPr>
          <p:spPr bwMode="auto">
            <a:xfrm>
              <a:off x="192" y="2612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164</a:t>
              </a:r>
            </a:p>
          </p:txBody>
        </p:sp>
        <p:sp>
          <p:nvSpPr>
            <p:cNvPr id="315408" name="Text Box 16"/>
            <p:cNvSpPr txBox="1">
              <a:spLocks noChangeArrowheads="1"/>
            </p:cNvSpPr>
            <p:nvPr/>
          </p:nvSpPr>
          <p:spPr bwMode="auto">
            <a:xfrm>
              <a:off x="192" y="2843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168</a:t>
              </a:r>
            </a:p>
          </p:txBody>
        </p:sp>
        <p:sp>
          <p:nvSpPr>
            <p:cNvPr id="315409" name="Text Box 17"/>
            <p:cNvSpPr txBox="1">
              <a:spLocks noChangeArrowheads="1"/>
            </p:cNvSpPr>
            <p:nvPr/>
          </p:nvSpPr>
          <p:spPr bwMode="auto">
            <a:xfrm>
              <a:off x="864" y="2112"/>
              <a:ext cx="4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univ</a:t>
              </a:r>
            </a:p>
          </p:txBody>
        </p:sp>
        <p:sp>
          <p:nvSpPr>
            <p:cNvPr id="315410" name="Oval 18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15411" name="Oval 19"/>
            <p:cNvSpPr>
              <a:spLocks noChangeArrowheads="1"/>
            </p:cNvSpPr>
            <p:nvPr/>
          </p:nvSpPr>
          <p:spPr bwMode="auto">
            <a:xfrm>
              <a:off x="1200" y="2688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15412" name="Oval 20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315413" name="Text Box 21"/>
          <p:cNvSpPr txBox="1">
            <a:spLocks noChangeArrowheads="1"/>
          </p:cNvSpPr>
          <p:nvPr/>
        </p:nvSpPr>
        <p:spPr bwMode="auto">
          <a:xfrm>
            <a:off x="3124200" y="37338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cmu</a:t>
            </a:r>
          </a:p>
        </p:txBody>
      </p:sp>
      <p:sp>
        <p:nvSpPr>
          <p:cNvPr id="315433" name="Text Box 41"/>
          <p:cNvSpPr txBox="1">
            <a:spLocks noChangeArrowheads="1"/>
          </p:cNvSpPr>
          <p:nvPr/>
        </p:nvSpPr>
        <p:spPr bwMode="auto">
          <a:xfrm>
            <a:off x="3327331" y="4572000"/>
            <a:ext cx="46679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uw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15453" name="Text Box 61"/>
          <p:cNvSpPr txBox="1">
            <a:spLocks noChangeArrowheads="1"/>
          </p:cNvSpPr>
          <p:nvPr/>
        </p:nvSpPr>
        <p:spPr bwMode="auto">
          <a:xfrm>
            <a:off x="3124200" y="5272088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ucb</a:t>
            </a:r>
          </a:p>
        </p:txBody>
      </p:sp>
      <p:grpSp>
        <p:nvGrpSpPr>
          <p:cNvPr id="3" name="Group 24"/>
          <p:cNvGrpSpPr/>
          <p:nvPr/>
        </p:nvGrpSpPr>
        <p:grpSpPr>
          <a:xfrm>
            <a:off x="3554505" y="4006470"/>
            <a:ext cx="5435835" cy="754354"/>
            <a:chOff x="2412765" y="3429000"/>
            <a:chExt cx="5435835" cy="774470"/>
          </a:xfrm>
        </p:grpSpPr>
        <p:grpSp>
          <p:nvGrpSpPr>
            <p:cNvPr id="4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98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99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5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00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2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01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02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3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86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16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87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20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88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89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90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24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91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92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28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93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94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95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96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97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grpSp>
        <p:nvGrpSpPr>
          <p:cNvPr id="5" name="Group 24"/>
          <p:cNvGrpSpPr/>
          <p:nvPr/>
        </p:nvGrpSpPr>
        <p:grpSpPr>
          <a:xfrm>
            <a:off x="3555765" y="4808246"/>
            <a:ext cx="5435835" cy="754354"/>
            <a:chOff x="2412765" y="3429000"/>
            <a:chExt cx="5435835" cy="774470"/>
          </a:xfrm>
        </p:grpSpPr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17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18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8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19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20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21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5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105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06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07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08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09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10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1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12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3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14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5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16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grpSp>
        <p:nvGrpSpPr>
          <p:cNvPr id="7" name="Group 24"/>
          <p:cNvGrpSpPr/>
          <p:nvPr/>
        </p:nvGrpSpPr>
        <p:grpSpPr>
          <a:xfrm>
            <a:off x="3554505" y="5646446"/>
            <a:ext cx="5435835" cy="754354"/>
            <a:chOff x="2412765" y="3429000"/>
            <a:chExt cx="5435835" cy="774470"/>
          </a:xfrm>
        </p:grpSpPr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36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37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4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38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7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39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2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40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0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124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5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60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6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7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8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64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9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30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68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31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32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72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33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34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76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35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142" name="Freeform 141"/>
          <p:cNvSpPr/>
          <p:nvPr/>
        </p:nvSpPr>
        <p:spPr bwMode="auto">
          <a:xfrm>
            <a:off x="2052918" y="4159624"/>
            <a:ext cx="1694329" cy="1021976"/>
          </a:xfrm>
          <a:custGeom>
            <a:avLst/>
            <a:gdLst>
              <a:gd name="connsiteX0" fmla="*/ 0 w 1694329"/>
              <a:gd name="connsiteY0" fmla="*/ 1021976 h 1021976"/>
              <a:gd name="connsiteX1" fmla="*/ 654423 w 1694329"/>
              <a:gd name="connsiteY1" fmla="*/ 340658 h 1021976"/>
              <a:gd name="connsiteX2" fmla="*/ 1694329 w 1694329"/>
              <a:gd name="connsiteY2" fmla="*/ 0 h 1021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4329" h="1021976">
                <a:moveTo>
                  <a:pt x="0" y="1021976"/>
                </a:moveTo>
                <a:cubicBezTo>
                  <a:pt x="186017" y="766481"/>
                  <a:pt x="372035" y="510987"/>
                  <a:pt x="654423" y="340658"/>
                </a:cubicBezTo>
                <a:cubicBezTo>
                  <a:pt x="936811" y="170329"/>
                  <a:pt x="1315570" y="85164"/>
                  <a:pt x="1694329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 bwMode="auto">
          <a:xfrm>
            <a:off x="2070847" y="4787153"/>
            <a:ext cx="1703294" cy="331694"/>
          </a:xfrm>
          <a:custGeom>
            <a:avLst/>
            <a:gdLst>
              <a:gd name="connsiteX0" fmla="*/ 0 w 1703294"/>
              <a:gd name="connsiteY0" fmla="*/ 0 h 331694"/>
              <a:gd name="connsiteX1" fmla="*/ 905435 w 1703294"/>
              <a:gd name="connsiteY1" fmla="*/ 304800 h 331694"/>
              <a:gd name="connsiteX2" fmla="*/ 1703294 w 1703294"/>
              <a:gd name="connsiteY2" fmla="*/ 161365 h 331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03294" h="331694">
                <a:moveTo>
                  <a:pt x="0" y="0"/>
                </a:moveTo>
                <a:cubicBezTo>
                  <a:pt x="310776" y="138953"/>
                  <a:pt x="621553" y="277906"/>
                  <a:pt x="905435" y="304800"/>
                </a:cubicBezTo>
                <a:cubicBezTo>
                  <a:pt x="1189317" y="331694"/>
                  <a:pt x="1446305" y="246529"/>
                  <a:pt x="1703294" y="161365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 bwMode="auto">
          <a:xfrm>
            <a:off x="2052918" y="5558118"/>
            <a:ext cx="1739153" cy="385482"/>
          </a:xfrm>
          <a:custGeom>
            <a:avLst/>
            <a:gdLst>
              <a:gd name="connsiteX0" fmla="*/ 0 w 1739153"/>
              <a:gd name="connsiteY0" fmla="*/ 0 h 385482"/>
              <a:gd name="connsiteX1" fmla="*/ 699247 w 1739153"/>
              <a:gd name="connsiteY1" fmla="*/ 349623 h 385482"/>
              <a:gd name="connsiteX2" fmla="*/ 1739153 w 1739153"/>
              <a:gd name="connsiteY2" fmla="*/ 215153 h 385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9153" h="385482">
                <a:moveTo>
                  <a:pt x="0" y="0"/>
                </a:moveTo>
                <a:cubicBezTo>
                  <a:pt x="204694" y="156882"/>
                  <a:pt x="409388" y="313764"/>
                  <a:pt x="699247" y="349623"/>
                </a:cubicBezTo>
                <a:cubicBezTo>
                  <a:pt x="989106" y="385482"/>
                  <a:pt x="1364129" y="300317"/>
                  <a:pt x="1739153" y="215153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lide Number Placeholder 8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21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112000" cy="573088"/>
          </a:xfrm>
        </p:spPr>
        <p:txBody>
          <a:bodyPr/>
          <a:lstStyle/>
          <a:p>
            <a:r>
              <a:rPr lang="en-US"/>
              <a:t>Multi-Level Array Example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38800" y="1265238"/>
            <a:ext cx="3505200" cy="2286000"/>
          </a:xfrm>
        </p:spPr>
        <p:txBody>
          <a:bodyPr/>
          <a:lstStyle/>
          <a:p>
            <a:r>
              <a:rPr lang="en-US" sz="2000" dirty="0"/>
              <a:t>Variable </a:t>
            </a:r>
            <a:r>
              <a:rPr lang="en-US" sz="2000" dirty="0" err="1">
                <a:latin typeface="Courier New" pitchFamily="49" charset="0"/>
              </a:rPr>
              <a:t>univ</a:t>
            </a:r>
            <a:r>
              <a:rPr lang="en-US" sz="2000" dirty="0"/>
              <a:t> denotes array of 3 elements</a:t>
            </a:r>
          </a:p>
          <a:p>
            <a:r>
              <a:rPr lang="en-US" sz="2000" dirty="0"/>
              <a:t>Each element is a pointer</a:t>
            </a:r>
          </a:p>
          <a:p>
            <a:pPr lvl="1"/>
            <a:r>
              <a:rPr lang="en-US" dirty="0"/>
              <a:t>4 bytes</a:t>
            </a:r>
          </a:p>
          <a:p>
            <a:r>
              <a:rPr lang="en-US" sz="2000" dirty="0"/>
              <a:t>Each pointer points to array of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err="1" smtClean="0"/>
              <a:t>s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315396" name="Rectangle 4"/>
          <p:cNvSpPr>
            <a:spLocks noChangeArrowheads="1"/>
          </p:cNvSpPr>
          <p:nvPr/>
        </p:nvSpPr>
        <p:spPr bwMode="auto">
          <a:xfrm>
            <a:off x="228600" y="1371600"/>
            <a:ext cx="5257800" cy="9255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cmu</a:t>
            </a:r>
            <a:r>
              <a:rPr lang="en-US" sz="1800" dirty="0">
                <a:latin typeface="Courier New" pitchFamily="49" charset="0"/>
              </a:rPr>
              <a:t> = { 1, 5, 2, 1, 3 };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uw</a:t>
            </a:r>
            <a:r>
              <a:rPr lang="en-US" sz="1800" dirty="0" smtClean="0">
                <a:latin typeface="Courier New" pitchFamily="49" charset="0"/>
              </a:rPr>
              <a:t>  = </a:t>
            </a:r>
            <a:r>
              <a:rPr lang="en-US" sz="1800" dirty="0">
                <a:latin typeface="Courier New" pitchFamily="49" charset="0"/>
              </a:rPr>
              <a:t>{</a:t>
            </a:r>
            <a:r>
              <a:rPr lang="en-US" sz="1800" dirty="0" smtClean="0">
                <a:latin typeface="Courier New" pitchFamily="49" charset="0"/>
              </a:rPr>
              <a:t> 9, 8, </a:t>
            </a:r>
            <a:r>
              <a:rPr lang="en-US" sz="1800" dirty="0">
                <a:latin typeface="Courier New" pitchFamily="49" charset="0"/>
              </a:rPr>
              <a:t>1,</a:t>
            </a:r>
            <a:r>
              <a:rPr lang="en-US" sz="1800" dirty="0" smtClean="0">
                <a:latin typeface="Courier New" pitchFamily="49" charset="0"/>
              </a:rPr>
              <a:t> 9, 5 </a:t>
            </a:r>
            <a:r>
              <a:rPr lang="en-US" sz="1800" dirty="0">
                <a:latin typeface="Courier New" pitchFamily="49" charset="0"/>
              </a:rPr>
              <a:t>};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ucb</a:t>
            </a:r>
            <a:r>
              <a:rPr lang="en-US" sz="1800" dirty="0">
                <a:latin typeface="Courier New" pitchFamily="49" charset="0"/>
              </a:rPr>
              <a:t> = { 9, 4, 7, 2, 0 };</a:t>
            </a:r>
          </a:p>
        </p:txBody>
      </p:sp>
      <p:sp>
        <p:nvSpPr>
          <p:cNvPr id="315397" name="Rectangle 5"/>
          <p:cNvSpPr>
            <a:spLocks noChangeArrowheads="1"/>
          </p:cNvSpPr>
          <p:nvPr/>
        </p:nvSpPr>
        <p:spPr bwMode="auto">
          <a:xfrm>
            <a:off x="228600" y="2438400"/>
            <a:ext cx="5257800" cy="650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#define UCOUNT 3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univ[UCOUNT</a:t>
            </a:r>
            <a:r>
              <a:rPr lang="en-US" sz="1800" dirty="0">
                <a:latin typeface="Courier New" pitchFamily="49" charset="0"/>
              </a:rPr>
              <a:t>] = </a:t>
            </a:r>
            <a:r>
              <a:rPr lang="en-US" sz="1800" dirty="0" smtClean="0">
                <a:latin typeface="Courier New" pitchFamily="49" charset="0"/>
              </a:rPr>
              <a:t>{</a:t>
            </a:r>
            <a:r>
              <a:rPr lang="en-US" sz="1800" dirty="0" err="1" smtClean="0">
                <a:latin typeface="Courier New" pitchFamily="49" charset="0"/>
              </a:rPr>
              <a:t>uw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cmu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ucb</a:t>
            </a:r>
            <a:r>
              <a:rPr lang="en-US" sz="1800" dirty="0">
                <a:latin typeface="Courier New" pitchFamily="49" charset="0"/>
              </a:rPr>
              <a:t>};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81000" y="4191000"/>
            <a:ext cx="1981200" cy="1527175"/>
            <a:chOff x="192" y="2112"/>
            <a:chExt cx="1248" cy="962"/>
          </a:xfrm>
        </p:grpSpPr>
        <p:sp>
          <p:nvSpPr>
            <p:cNvPr id="315400" name="Rectangle 8"/>
            <p:cNvSpPr>
              <a:spLocks noChangeArrowheads="1"/>
            </p:cNvSpPr>
            <p:nvPr/>
          </p:nvSpPr>
          <p:spPr bwMode="auto">
            <a:xfrm>
              <a:off x="864" y="2352"/>
              <a:ext cx="576" cy="24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36</a:t>
              </a:r>
            </a:p>
          </p:txBody>
        </p:sp>
        <p:sp>
          <p:nvSpPr>
            <p:cNvPr id="315401" name="Line 9"/>
            <p:cNvSpPr>
              <a:spLocks noChangeShapeType="1"/>
            </p:cNvSpPr>
            <p:nvPr/>
          </p:nvSpPr>
          <p:spPr bwMode="auto">
            <a:xfrm flipV="1">
              <a:off x="576" y="2485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15402" name="Text Box 10"/>
            <p:cNvSpPr txBox="1">
              <a:spLocks noChangeArrowheads="1"/>
            </p:cNvSpPr>
            <p:nvPr/>
          </p:nvSpPr>
          <p:spPr bwMode="auto">
            <a:xfrm>
              <a:off x="202" y="2363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160</a:t>
              </a:r>
            </a:p>
          </p:txBody>
        </p:sp>
        <p:sp>
          <p:nvSpPr>
            <p:cNvPr id="315403" name="Rectangle 11"/>
            <p:cNvSpPr>
              <a:spLocks noChangeArrowheads="1"/>
            </p:cNvSpPr>
            <p:nvPr/>
          </p:nvSpPr>
          <p:spPr bwMode="auto">
            <a:xfrm>
              <a:off x="864" y="2592"/>
              <a:ext cx="576" cy="24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16</a:t>
              </a:r>
            </a:p>
          </p:txBody>
        </p:sp>
        <p:sp>
          <p:nvSpPr>
            <p:cNvPr id="315404" name="Rectangle 12"/>
            <p:cNvSpPr>
              <a:spLocks noChangeArrowheads="1"/>
            </p:cNvSpPr>
            <p:nvPr/>
          </p:nvSpPr>
          <p:spPr bwMode="auto">
            <a:xfrm>
              <a:off x="864" y="2832"/>
              <a:ext cx="576" cy="24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56</a:t>
              </a:r>
            </a:p>
          </p:txBody>
        </p:sp>
        <p:sp>
          <p:nvSpPr>
            <p:cNvPr id="315405" name="Line 13"/>
            <p:cNvSpPr>
              <a:spLocks noChangeShapeType="1"/>
            </p:cNvSpPr>
            <p:nvPr/>
          </p:nvSpPr>
          <p:spPr bwMode="auto">
            <a:xfrm flipV="1">
              <a:off x="576" y="2725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15406" name="Line 14"/>
            <p:cNvSpPr>
              <a:spLocks noChangeShapeType="1"/>
            </p:cNvSpPr>
            <p:nvPr/>
          </p:nvSpPr>
          <p:spPr bwMode="auto">
            <a:xfrm flipV="1">
              <a:off x="576" y="2965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15407" name="Text Box 15"/>
            <p:cNvSpPr txBox="1">
              <a:spLocks noChangeArrowheads="1"/>
            </p:cNvSpPr>
            <p:nvPr/>
          </p:nvSpPr>
          <p:spPr bwMode="auto">
            <a:xfrm>
              <a:off x="192" y="2612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164</a:t>
              </a:r>
            </a:p>
          </p:txBody>
        </p:sp>
        <p:sp>
          <p:nvSpPr>
            <p:cNvPr id="315408" name="Text Box 16"/>
            <p:cNvSpPr txBox="1">
              <a:spLocks noChangeArrowheads="1"/>
            </p:cNvSpPr>
            <p:nvPr/>
          </p:nvSpPr>
          <p:spPr bwMode="auto">
            <a:xfrm>
              <a:off x="192" y="2843"/>
              <a:ext cx="3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168</a:t>
              </a:r>
            </a:p>
          </p:txBody>
        </p:sp>
        <p:sp>
          <p:nvSpPr>
            <p:cNvPr id="315409" name="Text Box 17"/>
            <p:cNvSpPr txBox="1">
              <a:spLocks noChangeArrowheads="1"/>
            </p:cNvSpPr>
            <p:nvPr/>
          </p:nvSpPr>
          <p:spPr bwMode="auto">
            <a:xfrm>
              <a:off x="864" y="2112"/>
              <a:ext cx="4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univ</a:t>
              </a:r>
            </a:p>
          </p:txBody>
        </p:sp>
        <p:sp>
          <p:nvSpPr>
            <p:cNvPr id="315410" name="Oval 18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15411" name="Oval 19"/>
            <p:cNvSpPr>
              <a:spLocks noChangeArrowheads="1"/>
            </p:cNvSpPr>
            <p:nvPr/>
          </p:nvSpPr>
          <p:spPr bwMode="auto">
            <a:xfrm>
              <a:off x="1200" y="2688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15412" name="Oval 20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315413" name="Text Box 21"/>
          <p:cNvSpPr txBox="1">
            <a:spLocks noChangeArrowheads="1"/>
          </p:cNvSpPr>
          <p:nvPr/>
        </p:nvSpPr>
        <p:spPr bwMode="auto">
          <a:xfrm>
            <a:off x="3124200" y="3733800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cmu</a:t>
            </a:r>
          </a:p>
        </p:txBody>
      </p:sp>
      <p:sp>
        <p:nvSpPr>
          <p:cNvPr id="315433" name="Text Box 41"/>
          <p:cNvSpPr txBox="1">
            <a:spLocks noChangeArrowheads="1"/>
          </p:cNvSpPr>
          <p:nvPr/>
        </p:nvSpPr>
        <p:spPr bwMode="auto">
          <a:xfrm>
            <a:off x="3327331" y="4572000"/>
            <a:ext cx="46679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uw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15453" name="Text Box 61"/>
          <p:cNvSpPr txBox="1">
            <a:spLocks noChangeArrowheads="1"/>
          </p:cNvSpPr>
          <p:nvPr/>
        </p:nvSpPr>
        <p:spPr bwMode="auto">
          <a:xfrm>
            <a:off x="3124200" y="5272088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ucb</a:t>
            </a:r>
          </a:p>
        </p:txBody>
      </p:sp>
      <p:grpSp>
        <p:nvGrpSpPr>
          <p:cNvPr id="3" name="Group 24"/>
          <p:cNvGrpSpPr/>
          <p:nvPr/>
        </p:nvGrpSpPr>
        <p:grpSpPr>
          <a:xfrm>
            <a:off x="3554505" y="4006470"/>
            <a:ext cx="5435835" cy="754354"/>
            <a:chOff x="2412765" y="3429000"/>
            <a:chExt cx="5435835" cy="774470"/>
          </a:xfrm>
        </p:grpSpPr>
        <p:grpSp>
          <p:nvGrpSpPr>
            <p:cNvPr id="4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98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99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5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00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2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01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02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3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86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16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87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20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88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89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90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24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91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92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28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93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94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95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96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97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grpSp>
        <p:nvGrpSpPr>
          <p:cNvPr id="5" name="Group 24"/>
          <p:cNvGrpSpPr/>
          <p:nvPr/>
        </p:nvGrpSpPr>
        <p:grpSpPr>
          <a:xfrm>
            <a:off x="3555765" y="4808246"/>
            <a:ext cx="5435835" cy="754354"/>
            <a:chOff x="2412765" y="3429000"/>
            <a:chExt cx="5435835" cy="774470"/>
          </a:xfrm>
        </p:grpSpPr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17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18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8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19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20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21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5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105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06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07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08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09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10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1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12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3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14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5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16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grpSp>
        <p:nvGrpSpPr>
          <p:cNvPr id="7" name="Group 24"/>
          <p:cNvGrpSpPr/>
          <p:nvPr/>
        </p:nvGrpSpPr>
        <p:grpSpPr>
          <a:xfrm>
            <a:off x="3554505" y="5646446"/>
            <a:ext cx="5435835" cy="754354"/>
            <a:chOff x="2412765" y="3429000"/>
            <a:chExt cx="5435835" cy="774470"/>
          </a:xfrm>
        </p:grpSpPr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36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37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4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38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7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39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2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40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0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124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5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60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6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7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8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64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9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30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68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31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32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72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33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34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76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35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142" name="Freeform 141"/>
          <p:cNvSpPr/>
          <p:nvPr/>
        </p:nvSpPr>
        <p:spPr bwMode="auto">
          <a:xfrm>
            <a:off x="2052918" y="4159624"/>
            <a:ext cx="1694329" cy="1021976"/>
          </a:xfrm>
          <a:custGeom>
            <a:avLst/>
            <a:gdLst>
              <a:gd name="connsiteX0" fmla="*/ 0 w 1694329"/>
              <a:gd name="connsiteY0" fmla="*/ 1021976 h 1021976"/>
              <a:gd name="connsiteX1" fmla="*/ 654423 w 1694329"/>
              <a:gd name="connsiteY1" fmla="*/ 340658 h 1021976"/>
              <a:gd name="connsiteX2" fmla="*/ 1694329 w 1694329"/>
              <a:gd name="connsiteY2" fmla="*/ 0 h 1021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4329" h="1021976">
                <a:moveTo>
                  <a:pt x="0" y="1021976"/>
                </a:moveTo>
                <a:cubicBezTo>
                  <a:pt x="186017" y="766481"/>
                  <a:pt x="372035" y="510987"/>
                  <a:pt x="654423" y="340658"/>
                </a:cubicBezTo>
                <a:cubicBezTo>
                  <a:pt x="936811" y="170329"/>
                  <a:pt x="1315570" y="85164"/>
                  <a:pt x="1694329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 bwMode="auto">
          <a:xfrm>
            <a:off x="2070847" y="4787153"/>
            <a:ext cx="1703294" cy="331694"/>
          </a:xfrm>
          <a:custGeom>
            <a:avLst/>
            <a:gdLst>
              <a:gd name="connsiteX0" fmla="*/ 0 w 1703294"/>
              <a:gd name="connsiteY0" fmla="*/ 0 h 331694"/>
              <a:gd name="connsiteX1" fmla="*/ 905435 w 1703294"/>
              <a:gd name="connsiteY1" fmla="*/ 304800 h 331694"/>
              <a:gd name="connsiteX2" fmla="*/ 1703294 w 1703294"/>
              <a:gd name="connsiteY2" fmla="*/ 161365 h 331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03294" h="331694">
                <a:moveTo>
                  <a:pt x="0" y="0"/>
                </a:moveTo>
                <a:cubicBezTo>
                  <a:pt x="310776" y="138953"/>
                  <a:pt x="621553" y="277906"/>
                  <a:pt x="905435" y="304800"/>
                </a:cubicBezTo>
                <a:cubicBezTo>
                  <a:pt x="1189317" y="331694"/>
                  <a:pt x="1446305" y="246529"/>
                  <a:pt x="1703294" y="161365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 bwMode="auto">
          <a:xfrm>
            <a:off x="2052918" y="5558118"/>
            <a:ext cx="1739153" cy="385482"/>
          </a:xfrm>
          <a:custGeom>
            <a:avLst/>
            <a:gdLst>
              <a:gd name="connsiteX0" fmla="*/ 0 w 1739153"/>
              <a:gd name="connsiteY0" fmla="*/ 0 h 385482"/>
              <a:gd name="connsiteX1" fmla="*/ 699247 w 1739153"/>
              <a:gd name="connsiteY1" fmla="*/ 349623 h 385482"/>
              <a:gd name="connsiteX2" fmla="*/ 1739153 w 1739153"/>
              <a:gd name="connsiteY2" fmla="*/ 215153 h 385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9153" h="385482">
                <a:moveTo>
                  <a:pt x="0" y="0"/>
                </a:moveTo>
                <a:cubicBezTo>
                  <a:pt x="204694" y="156882"/>
                  <a:pt x="409388" y="313764"/>
                  <a:pt x="699247" y="349623"/>
                </a:cubicBezTo>
                <a:cubicBezTo>
                  <a:pt x="989106" y="385482"/>
                  <a:pt x="1364129" y="300317"/>
                  <a:pt x="1739153" y="215153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lide Number Placeholder 8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21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493712"/>
            <a:ext cx="7767637" cy="573088"/>
          </a:xfrm>
        </p:spPr>
        <p:txBody>
          <a:bodyPr/>
          <a:lstStyle/>
          <a:p>
            <a:r>
              <a:rPr lang="en-US"/>
              <a:t>Element Access in Multi-Level Array</a:t>
            </a:r>
          </a:p>
        </p:txBody>
      </p:sp>
      <p:sp>
        <p:nvSpPr>
          <p:cNvPr id="316420" name="Rectangle 4"/>
          <p:cNvSpPr>
            <a:spLocks noChangeArrowheads="1"/>
          </p:cNvSpPr>
          <p:nvPr/>
        </p:nvSpPr>
        <p:spPr bwMode="auto">
          <a:xfrm>
            <a:off x="533400" y="3021012"/>
            <a:ext cx="7239000" cy="14747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# %ecx = index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# %eax = dig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leal 0(,%ecx,4),%edx	# 4*index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movl univ(%edx),%edx	# Mem[univ+4*index]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movl (%edx,%eax,4),%eax	# Mem[...+4*dig]</a:t>
            </a:r>
          </a:p>
        </p:txBody>
      </p:sp>
      <p:sp>
        <p:nvSpPr>
          <p:cNvPr id="316421" name="Rectangle 5"/>
          <p:cNvSpPr>
            <a:spLocks noChangeArrowheads="1"/>
          </p:cNvSpPr>
          <p:nvPr/>
        </p:nvSpPr>
        <p:spPr bwMode="auto">
          <a:xfrm>
            <a:off x="533400" y="1420812"/>
            <a:ext cx="3886200" cy="14747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get_univ_digit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index,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dig)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 </a:t>
            </a:r>
            <a:r>
              <a:rPr lang="en-US" sz="1800" dirty="0" err="1">
                <a:latin typeface="Courier New" pitchFamily="49" charset="0"/>
              </a:rPr>
              <a:t>univ</a:t>
            </a:r>
            <a:r>
              <a:rPr lang="en-US" sz="1800" dirty="0">
                <a:latin typeface="Courier New" pitchFamily="49" charset="0"/>
              </a:rPr>
              <a:t>[index][dig];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4256345" y="3021010"/>
            <a:ext cx="3505200" cy="1474788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</a:rPr>
              <a:t>Translation?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493712"/>
            <a:ext cx="7767637" cy="573088"/>
          </a:xfrm>
        </p:spPr>
        <p:txBody>
          <a:bodyPr/>
          <a:lstStyle/>
          <a:p>
            <a:r>
              <a:rPr lang="en-US"/>
              <a:t>Element Access in Multi-Level Array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4648200"/>
            <a:ext cx="8472487" cy="2122487"/>
          </a:xfrm>
        </p:spPr>
        <p:txBody>
          <a:bodyPr/>
          <a:lstStyle/>
          <a:p>
            <a:r>
              <a:rPr lang="en-US" dirty="0"/>
              <a:t>Computation (IA32)</a:t>
            </a:r>
          </a:p>
          <a:p>
            <a:pPr lvl="1"/>
            <a:r>
              <a:rPr lang="en-US" dirty="0"/>
              <a:t>Element </a:t>
            </a:r>
            <a:r>
              <a:rPr lang="en-US" dirty="0" smtClean="0"/>
              <a:t>access </a:t>
            </a:r>
            <a:r>
              <a:rPr lang="en-US" b="1" dirty="0" err="1" smtClean="0">
                <a:latin typeface="Courier New" pitchFamily="49" charset="0"/>
              </a:rPr>
              <a:t>Mem</a:t>
            </a:r>
            <a:r>
              <a:rPr lang="en-US" b="1" dirty="0" smtClean="0">
                <a:latin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</a:rPr>
              <a:t>Mem</a:t>
            </a:r>
            <a:r>
              <a:rPr lang="en-US" b="1" dirty="0" smtClean="0">
                <a:latin typeface="Courier New" pitchFamily="49" charset="0"/>
              </a:rPr>
              <a:t>[univ+4*index</a:t>
            </a:r>
            <a:r>
              <a:rPr lang="en-US" b="1" dirty="0">
                <a:latin typeface="Courier New" pitchFamily="49" charset="0"/>
              </a:rPr>
              <a:t>]+4*dig]</a:t>
            </a:r>
          </a:p>
          <a:p>
            <a:pPr lvl="1"/>
            <a:r>
              <a:rPr lang="en-US" dirty="0"/>
              <a:t>Must do two memory reads</a:t>
            </a:r>
          </a:p>
          <a:p>
            <a:pPr lvl="2"/>
            <a:r>
              <a:rPr lang="en-US" dirty="0"/>
              <a:t>First get pointer to row array</a:t>
            </a:r>
          </a:p>
          <a:p>
            <a:pPr lvl="2"/>
            <a:r>
              <a:rPr lang="en-US" dirty="0"/>
              <a:t>Then access element within array</a:t>
            </a:r>
          </a:p>
        </p:txBody>
      </p:sp>
      <p:sp>
        <p:nvSpPr>
          <p:cNvPr id="316420" name="Rectangle 4"/>
          <p:cNvSpPr>
            <a:spLocks noChangeArrowheads="1"/>
          </p:cNvSpPr>
          <p:nvPr/>
        </p:nvSpPr>
        <p:spPr bwMode="auto">
          <a:xfrm>
            <a:off x="533400" y="3021012"/>
            <a:ext cx="7239000" cy="14747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# %ecx = index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# %eax = dig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leal 0(,%ecx,4),%edx	# 4*index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movl univ(%edx),%edx	# Mem[univ+4*index]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movl (%edx,%eax,4),%eax	# Mem[...+4*dig]</a:t>
            </a:r>
          </a:p>
        </p:txBody>
      </p:sp>
      <p:sp>
        <p:nvSpPr>
          <p:cNvPr id="316421" name="Rectangle 5"/>
          <p:cNvSpPr>
            <a:spLocks noChangeArrowheads="1"/>
          </p:cNvSpPr>
          <p:nvPr/>
        </p:nvSpPr>
        <p:spPr bwMode="auto">
          <a:xfrm>
            <a:off x="533400" y="1420812"/>
            <a:ext cx="3886200" cy="14747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get_univ_digit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index,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dig)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 </a:t>
            </a:r>
            <a:r>
              <a:rPr lang="en-US" sz="1800" dirty="0" err="1">
                <a:latin typeface="Courier New" pitchFamily="49" charset="0"/>
              </a:rPr>
              <a:t>univ</a:t>
            </a:r>
            <a:r>
              <a:rPr lang="en-US" sz="1800" dirty="0">
                <a:latin typeface="Courier New" pitchFamily="49" charset="0"/>
              </a:rPr>
              <a:t>[index][dig];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457200"/>
            <a:ext cx="7591425" cy="762000"/>
          </a:xfrm>
        </p:spPr>
        <p:txBody>
          <a:bodyPr/>
          <a:lstStyle/>
          <a:p>
            <a:r>
              <a:rPr lang="en-US"/>
              <a:t>Array Element Accesses</a:t>
            </a:r>
          </a:p>
        </p:txBody>
      </p:sp>
      <p:sp>
        <p:nvSpPr>
          <p:cNvPr id="344068" name="Rectangle 4"/>
          <p:cNvSpPr>
            <a:spLocks noChangeArrowheads="1"/>
          </p:cNvSpPr>
          <p:nvPr/>
        </p:nvSpPr>
        <p:spPr bwMode="auto">
          <a:xfrm>
            <a:off x="457200" y="1725613"/>
            <a:ext cx="3733800" cy="14747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get_sea_digit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index,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dig)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sea[</a:t>
            </a:r>
            <a:r>
              <a:rPr lang="en-US" sz="1800" dirty="0" err="1">
                <a:latin typeface="Courier New" pitchFamily="49" charset="0"/>
              </a:rPr>
              <a:t>index][dig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44072" name="Rectangle 8"/>
          <p:cNvSpPr>
            <a:spLocks noChangeArrowheads="1"/>
          </p:cNvSpPr>
          <p:nvPr/>
        </p:nvSpPr>
        <p:spPr bwMode="auto">
          <a:xfrm>
            <a:off x="4648200" y="1725613"/>
            <a:ext cx="3886200" cy="14747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get_univ_digit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index,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dig)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 </a:t>
            </a:r>
            <a:r>
              <a:rPr lang="en-US" sz="1800" dirty="0" err="1">
                <a:latin typeface="Courier New" pitchFamily="49" charset="0"/>
              </a:rPr>
              <a:t>univ</a:t>
            </a:r>
            <a:r>
              <a:rPr lang="en-US" sz="1800" dirty="0">
                <a:latin typeface="Courier New" pitchFamily="49" charset="0"/>
              </a:rPr>
              <a:t>[index][dig];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8052" y="1383268"/>
            <a:ext cx="1401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Nested array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59052" y="1371600"/>
            <a:ext cx="1765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Multi-level array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05000" y="5177135"/>
            <a:ext cx="42234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Access looks similar, but it isn’t: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81001" y="5802868"/>
            <a:ext cx="37246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</a:rPr>
              <a:t>Mem[sea+20*index+4*dig]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48200" y="5791200"/>
            <a:ext cx="44935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000" dirty="0" err="1" smtClean="0">
                <a:latin typeface="Courier New" pitchFamily="49" charset="0"/>
              </a:rPr>
              <a:t>Mem</a:t>
            </a:r>
            <a:r>
              <a:rPr lang="en-US" sz="2000" dirty="0" smtClean="0">
                <a:latin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</a:rPr>
              <a:t>Mem</a:t>
            </a:r>
            <a:r>
              <a:rPr lang="en-US" sz="2000" dirty="0" smtClean="0">
                <a:latin typeface="Courier New" pitchFamily="49" charset="0"/>
              </a:rPr>
              <a:t>[univ+4*index]+4*dig]</a:t>
            </a:r>
            <a:endParaRPr lang="en-US" sz="2000" dirty="0"/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330" y="3613014"/>
            <a:ext cx="3721679" cy="740066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4500" y="3379891"/>
            <a:ext cx="3918399" cy="12216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7924800" cy="573088"/>
          </a:xfrm>
        </p:spPr>
        <p:txBody>
          <a:bodyPr/>
          <a:lstStyle/>
          <a:p>
            <a:r>
              <a:rPr lang="en-US"/>
              <a:t>Strange Referencing Examples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917950"/>
            <a:ext cx="8307387" cy="2178050"/>
          </a:xfrm>
        </p:spPr>
        <p:txBody>
          <a:bodyPr/>
          <a:lstStyle/>
          <a:p>
            <a:pPr marL="223838" indent="-223838" defTabSz="895350">
              <a:tabLst>
                <a:tab pos="1943100" algn="l"/>
                <a:tab pos="4229100" algn="l"/>
                <a:tab pos="6229350" algn="l"/>
              </a:tabLst>
            </a:pPr>
            <a:r>
              <a:rPr lang="en-US" sz="2000" dirty="0" smtClean="0"/>
              <a:t>Reference</a:t>
            </a:r>
            <a:r>
              <a:rPr lang="en-US" sz="2000" dirty="0"/>
              <a:t>	Address	Value	Guaranteed?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b="1" dirty="0" err="1">
                <a:latin typeface="Courier New" pitchFamily="49" charset="0"/>
              </a:rPr>
              <a:t>univ</a:t>
            </a:r>
            <a:r>
              <a:rPr lang="en-US" sz="1800" b="1" dirty="0">
                <a:latin typeface="Courier New" pitchFamily="49" charset="0"/>
              </a:rPr>
              <a:t>[2][3]	56+4*3  = 68	2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b="1" dirty="0">
                <a:latin typeface="Courier New" pitchFamily="49" charset="0"/>
              </a:rPr>
              <a:t>univ[1][5]	16+4*5  = 36</a:t>
            </a:r>
            <a:r>
              <a:rPr lang="en-US" sz="1800" b="1" dirty="0" smtClean="0">
                <a:latin typeface="Courier New" pitchFamily="49" charset="0"/>
              </a:rPr>
              <a:t>	9	</a:t>
            </a:r>
            <a:endParaRPr lang="en-US" sz="1800" b="1" dirty="0">
              <a:latin typeface="Courier New" pitchFamily="49" charset="0"/>
            </a:endParaRP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b="1" dirty="0">
                <a:latin typeface="Courier New" pitchFamily="49" charset="0"/>
              </a:rPr>
              <a:t>univ[2][-1]	56+4*-1 = 52</a:t>
            </a:r>
            <a:r>
              <a:rPr lang="en-US" sz="1800" b="1" dirty="0" smtClean="0">
                <a:latin typeface="Courier New" pitchFamily="49" charset="0"/>
              </a:rPr>
              <a:t>	5	</a:t>
            </a:r>
            <a:endParaRPr lang="en-US" sz="1800" b="1" dirty="0">
              <a:latin typeface="Courier New" pitchFamily="49" charset="0"/>
            </a:endParaRP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b="1" dirty="0" err="1">
                <a:latin typeface="Courier New" pitchFamily="49" charset="0"/>
              </a:rPr>
              <a:t>univ</a:t>
            </a:r>
            <a:r>
              <a:rPr lang="en-US" sz="1800" b="1" dirty="0">
                <a:latin typeface="Courier New" pitchFamily="49" charset="0"/>
              </a:rPr>
              <a:t>[3][-1]	??	??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b="1" dirty="0" err="1">
                <a:latin typeface="Courier New" pitchFamily="49" charset="0"/>
              </a:rPr>
              <a:t>univ</a:t>
            </a:r>
            <a:r>
              <a:rPr lang="en-US" sz="1800" b="1" dirty="0">
                <a:latin typeface="Courier New" pitchFamily="49" charset="0"/>
              </a:rPr>
              <a:t>[1][12]	16+4*12 = 64	7 </a:t>
            </a:r>
            <a:r>
              <a:rPr lang="en-US" sz="1800" dirty="0">
                <a:latin typeface="Courier New" pitchFamily="49" charset="0"/>
              </a:rPr>
              <a:t>	</a:t>
            </a:r>
            <a:endParaRPr lang="en-US" sz="1800" dirty="0"/>
          </a:p>
        </p:txBody>
      </p:sp>
      <p:sp>
        <p:nvSpPr>
          <p:cNvPr id="164" name="Rectangle 163"/>
          <p:cNvSpPr/>
          <p:nvPr/>
        </p:nvSpPr>
        <p:spPr bwMode="auto">
          <a:xfrm>
            <a:off x="2275145" y="4322312"/>
            <a:ext cx="5822702" cy="161931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</a:rPr>
              <a:t>What values go here?</a:t>
            </a:r>
          </a:p>
        </p:txBody>
      </p:sp>
      <p:sp>
        <p:nvSpPr>
          <p:cNvPr id="83" name="Slide Number Placeholder 8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38</a:t>
            </a:fld>
            <a:endParaRPr lang="en-US"/>
          </a:p>
        </p:txBody>
      </p:sp>
      <p:grpSp>
        <p:nvGrpSpPr>
          <p:cNvPr id="232" name="Group 231"/>
          <p:cNvGrpSpPr/>
          <p:nvPr/>
        </p:nvGrpSpPr>
        <p:grpSpPr>
          <a:xfrm>
            <a:off x="381000" y="1106758"/>
            <a:ext cx="8610600" cy="2667000"/>
            <a:chOff x="381000" y="1106758"/>
            <a:chExt cx="8610600" cy="2667000"/>
          </a:xfrm>
        </p:grpSpPr>
        <p:grpSp>
          <p:nvGrpSpPr>
            <p:cNvPr id="84" name="Group 7"/>
            <p:cNvGrpSpPr>
              <a:grpSpLocks/>
            </p:cNvGrpSpPr>
            <p:nvPr/>
          </p:nvGrpSpPr>
          <p:grpSpPr bwMode="auto">
            <a:xfrm>
              <a:off x="381000" y="1563958"/>
              <a:ext cx="1981200" cy="1527175"/>
              <a:chOff x="192" y="2112"/>
              <a:chExt cx="1248" cy="962"/>
            </a:xfrm>
          </p:grpSpPr>
          <p:sp>
            <p:nvSpPr>
              <p:cNvPr id="85" name="Rectangle 8"/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86" name="Line 9"/>
              <p:cNvSpPr>
                <a:spLocks noChangeShapeType="1"/>
              </p:cNvSpPr>
              <p:nvPr/>
            </p:nvSpPr>
            <p:spPr bwMode="auto">
              <a:xfrm flipV="1">
                <a:off x="576" y="248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87" name="Text Box 10"/>
              <p:cNvSpPr txBox="1">
                <a:spLocks noChangeArrowheads="1"/>
              </p:cNvSpPr>
              <p:nvPr/>
            </p:nvSpPr>
            <p:spPr bwMode="auto">
              <a:xfrm>
                <a:off x="202" y="2363"/>
                <a:ext cx="37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800" dirty="0">
                    <a:latin typeface="Courier New" pitchFamily="49" charset="0"/>
                  </a:rPr>
                  <a:t>160</a:t>
                </a:r>
              </a:p>
            </p:txBody>
          </p:sp>
          <p:sp>
            <p:nvSpPr>
              <p:cNvPr id="104" name="Rectangle 11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105" name="Rectangle 12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123" name="Line 13"/>
              <p:cNvSpPr>
                <a:spLocks noChangeShapeType="1"/>
              </p:cNvSpPr>
              <p:nvPr/>
            </p:nvSpPr>
            <p:spPr bwMode="auto">
              <a:xfrm flipV="1">
                <a:off x="576" y="272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24" name="Line 14"/>
              <p:cNvSpPr>
                <a:spLocks noChangeShapeType="1"/>
              </p:cNvSpPr>
              <p:nvPr/>
            </p:nvSpPr>
            <p:spPr bwMode="auto">
              <a:xfrm flipV="1">
                <a:off x="576" y="296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42" name="Text Box 15"/>
              <p:cNvSpPr txBox="1">
                <a:spLocks noChangeArrowheads="1"/>
              </p:cNvSpPr>
              <p:nvPr/>
            </p:nvSpPr>
            <p:spPr bwMode="auto">
              <a:xfrm>
                <a:off x="192" y="2612"/>
                <a:ext cx="37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800" dirty="0">
                    <a:latin typeface="Courier New" pitchFamily="49" charset="0"/>
                  </a:rPr>
                  <a:t>164</a:t>
                </a:r>
              </a:p>
            </p:txBody>
          </p:sp>
          <p:sp>
            <p:nvSpPr>
              <p:cNvPr id="143" name="Text Box 16"/>
              <p:cNvSpPr txBox="1">
                <a:spLocks noChangeArrowheads="1"/>
              </p:cNvSpPr>
              <p:nvPr/>
            </p:nvSpPr>
            <p:spPr bwMode="auto">
              <a:xfrm>
                <a:off x="192" y="2843"/>
                <a:ext cx="37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168</a:t>
                </a:r>
              </a:p>
            </p:txBody>
          </p:sp>
          <p:sp>
            <p:nvSpPr>
              <p:cNvPr id="165" name="Text Box 17"/>
              <p:cNvSpPr txBox="1">
                <a:spLocks noChangeArrowheads="1"/>
              </p:cNvSpPr>
              <p:nvPr/>
            </p:nvSpPr>
            <p:spPr bwMode="auto">
              <a:xfrm>
                <a:off x="864" y="2112"/>
                <a:ext cx="460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univ</a:t>
                </a:r>
              </a:p>
            </p:txBody>
          </p:sp>
          <p:sp>
            <p:nvSpPr>
              <p:cNvPr id="166" name="Oval 18"/>
              <p:cNvSpPr>
                <a:spLocks noChangeArrowheads="1"/>
              </p:cNvSpPr>
              <p:nvPr/>
            </p:nvSpPr>
            <p:spPr bwMode="auto">
              <a:xfrm>
                <a:off x="1200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67" name="Oval 19"/>
              <p:cNvSpPr>
                <a:spLocks noChangeArrowheads="1"/>
              </p:cNvSpPr>
              <p:nvPr/>
            </p:nvSpPr>
            <p:spPr bwMode="auto">
              <a:xfrm>
                <a:off x="1200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68" name="Oval 20"/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169" name="Text Box 21"/>
            <p:cNvSpPr txBox="1">
              <a:spLocks noChangeArrowheads="1"/>
            </p:cNvSpPr>
            <p:nvPr/>
          </p:nvSpPr>
          <p:spPr bwMode="auto">
            <a:xfrm>
              <a:off x="3124200" y="1106758"/>
              <a:ext cx="593725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cmu</a:t>
              </a:r>
            </a:p>
          </p:txBody>
        </p:sp>
        <p:sp>
          <p:nvSpPr>
            <p:cNvPr id="170" name="Text Box 41"/>
            <p:cNvSpPr txBox="1">
              <a:spLocks noChangeArrowheads="1"/>
            </p:cNvSpPr>
            <p:nvPr/>
          </p:nvSpPr>
          <p:spPr bwMode="auto">
            <a:xfrm>
              <a:off x="3327331" y="1944958"/>
              <a:ext cx="466794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dirty="0" err="1" smtClean="0">
                  <a:latin typeface="Courier New" pitchFamily="49" charset="0"/>
                </a:rPr>
                <a:t>uw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71" name="Text Box 61"/>
            <p:cNvSpPr txBox="1">
              <a:spLocks noChangeArrowheads="1"/>
            </p:cNvSpPr>
            <p:nvPr/>
          </p:nvSpPr>
          <p:spPr bwMode="auto">
            <a:xfrm>
              <a:off x="3124200" y="2645046"/>
              <a:ext cx="593725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ucb</a:t>
              </a:r>
            </a:p>
          </p:txBody>
        </p:sp>
        <p:grpSp>
          <p:nvGrpSpPr>
            <p:cNvPr id="172" name="Group 24"/>
            <p:cNvGrpSpPr/>
            <p:nvPr/>
          </p:nvGrpSpPr>
          <p:grpSpPr>
            <a:xfrm>
              <a:off x="3554505" y="1379428"/>
              <a:ext cx="5435835" cy="754354"/>
              <a:chOff x="2412765" y="3429000"/>
              <a:chExt cx="5435835" cy="774470"/>
            </a:xfrm>
          </p:grpSpPr>
          <p:grpSp>
            <p:nvGrpSpPr>
              <p:cNvPr id="173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186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1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187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5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188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2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189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1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190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3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</p:grpSp>
          <p:sp>
            <p:nvSpPr>
              <p:cNvPr id="174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000"/>
                <a:ext cx="66787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16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75" name="Text Box 33"/>
              <p:cNvSpPr txBox="1">
                <a:spLocks noChangeArrowheads="1"/>
              </p:cNvSpPr>
              <p:nvPr/>
            </p:nvSpPr>
            <p:spPr bwMode="auto">
              <a:xfrm>
                <a:off x="3182470" y="3824288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20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76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77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78" name="Text Box 36"/>
              <p:cNvSpPr txBox="1">
                <a:spLocks noChangeArrowheads="1"/>
              </p:cNvSpPr>
              <p:nvPr/>
            </p:nvSpPr>
            <p:spPr bwMode="auto">
              <a:xfrm>
                <a:off x="409687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24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79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80" name="Text Box 38"/>
              <p:cNvSpPr txBox="1">
                <a:spLocks noChangeArrowheads="1"/>
              </p:cNvSpPr>
              <p:nvPr/>
            </p:nvSpPr>
            <p:spPr bwMode="auto">
              <a:xfrm>
                <a:off x="50292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28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81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82" name="Text Box 40"/>
              <p:cNvSpPr txBox="1">
                <a:spLocks noChangeArrowheads="1"/>
              </p:cNvSpPr>
              <p:nvPr/>
            </p:nvSpPr>
            <p:spPr bwMode="auto">
              <a:xfrm>
                <a:off x="59436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32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83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84" name="Text Box 42"/>
              <p:cNvSpPr txBox="1">
                <a:spLocks noChangeArrowheads="1"/>
              </p:cNvSpPr>
              <p:nvPr/>
            </p:nvSpPr>
            <p:spPr bwMode="auto">
              <a:xfrm>
                <a:off x="68580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36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85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</p:grpSp>
        <p:grpSp>
          <p:nvGrpSpPr>
            <p:cNvPr id="191" name="Group 24"/>
            <p:cNvGrpSpPr/>
            <p:nvPr/>
          </p:nvGrpSpPr>
          <p:grpSpPr>
            <a:xfrm>
              <a:off x="3555765" y="2181204"/>
              <a:ext cx="5435835" cy="754354"/>
              <a:chOff x="2412765" y="3429000"/>
              <a:chExt cx="5435835" cy="774470"/>
            </a:xfrm>
          </p:grpSpPr>
          <p:grpSp>
            <p:nvGrpSpPr>
              <p:cNvPr id="192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205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9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06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8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07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1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08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9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09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5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</p:grpSp>
          <p:sp>
            <p:nvSpPr>
              <p:cNvPr id="193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000"/>
                <a:ext cx="66787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36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94" name="Text Box 33"/>
              <p:cNvSpPr txBox="1">
                <a:spLocks noChangeArrowheads="1"/>
              </p:cNvSpPr>
              <p:nvPr/>
            </p:nvSpPr>
            <p:spPr bwMode="auto">
              <a:xfrm>
                <a:off x="3182470" y="3824288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40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95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96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97" name="Text Box 36"/>
              <p:cNvSpPr txBox="1">
                <a:spLocks noChangeArrowheads="1"/>
              </p:cNvSpPr>
              <p:nvPr/>
            </p:nvSpPr>
            <p:spPr bwMode="auto">
              <a:xfrm>
                <a:off x="409687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44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98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99" name="Text Box 38"/>
              <p:cNvSpPr txBox="1">
                <a:spLocks noChangeArrowheads="1"/>
              </p:cNvSpPr>
              <p:nvPr/>
            </p:nvSpPr>
            <p:spPr bwMode="auto">
              <a:xfrm>
                <a:off x="50292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48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00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01" name="Text Box 40"/>
              <p:cNvSpPr txBox="1">
                <a:spLocks noChangeArrowheads="1"/>
              </p:cNvSpPr>
              <p:nvPr/>
            </p:nvSpPr>
            <p:spPr bwMode="auto">
              <a:xfrm>
                <a:off x="59436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52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02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03" name="Text Box 42"/>
              <p:cNvSpPr txBox="1">
                <a:spLocks noChangeArrowheads="1"/>
              </p:cNvSpPr>
              <p:nvPr/>
            </p:nvSpPr>
            <p:spPr bwMode="auto">
              <a:xfrm>
                <a:off x="68580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56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04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</p:grpSp>
        <p:grpSp>
          <p:nvGrpSpPr>
            <p:cNvPr id="210" name="Group 24"/>
            <p:cNvGrpSpPr/>
            <p:nvPr/>
          </p:nvGrpSpPr>
          <p:grpSpPr>
            <a:xfrm>
              <a:off x="3554505" y="3019404"/>
              <a:ext cx="5435835" cy="754354"/>
              <a:chOff x="2412765" y="3429000"/>
              <a:chExt cx="5435835" cy="774470"/>
            </a:xfrm>
          </p:grpSpPr>
          <p:grpSp>
            <p:nvGrpSpPr>
              <p:cNvPr id="211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224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9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25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4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26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7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27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2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28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0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</p:grpSp>
          <p:sp>
            <p:nvSpPr>
              <p:cNvPr id="212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000"/>
                <a:ext cx="66787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56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13" name="Text Box 33"/>
              <p:cNvSpPr txBox="1">
                <a:spLocks noChangeArrowheads="1"/>
              </p:cNvSpPr>
              <p:nvPr/>
            </p:nvSpPr>
            <p:spPr bwMode="auto">
              <a:xfrm>
                <a:off x="3182470" y="3824288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60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14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15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16" name="Text Box 36"/>
              <p:cNvSpPr txBox="1">
                <a:spLocks noChangeArrowheads="1"/>
              </p:cNvSpPr>
              <p:nvPr/>
            </p:nvSpPr>
            <p:spPr bwMode="auto">
              <a:xfrm>
                <a:off x="409687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64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17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18" name="Text Box 38"/>
              <p:cNvSpPr txBox="1">
                <a:spLocks noChangeArrowheads="1"/>
              </p:cNvSpPr>
              <p:nvPr/>
            </p:nvSpPr>
            <p:spPr bwMode="auto">
              <a:xfrm>
                <a:off x="50292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68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19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20" name="Text Box 40"/>
              <p:cNvSpPr txBox="1">
                <a:spLocks noChangeArrowheads="1"/>
              </p:cNvSpPr>
              <p:nvPr/>
            </p:nvSpPr>
            <p:spPr bwMode="auto">
              <a:xfrm>
                <a:off x="59436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72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21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22" name="Text Box 42"/>
              <p:cNvSpPr txBox="1">
                <a:spLocks noChangeArrowheads="1"/>
              </p:cNvSpPr>
              <p:nvPr/>
            </p:nvSpPr>
            <p:spPr bwMode="auto">
              <a:xfrm>
                <a:off x="68580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76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23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229" name="Freeform 228"/>
            <p:cNvSpPr/>
            <p:nvPr/>
          </p:nvSpPr>
          <p:spPr bwMode="auto">
            <a:xfrm>
              <a:off x="2052918" y="1532582"/>
              <a:ext cx="1694329" cy="1021976"/>
            </a:xfrm>
            <a:custGeom>
              <a:avLst/>
              <a:gdLst>
                <a:gd name="connsiteX0" fmla="*/ 0 w 1694329"/>
                <a:gd name="connsiteY0" fmla="*/ 1021976 h 1021976"/>
                <a:gd name="connsiteX1" fmla="*/ 654423 w 1694329"/>
                <a:gd name="connsiteY1" fmla="*/ 340658 h 1021976"/>
                <a:gd name="connsiteX2" fmla="*/ 1694329 w 1694329"/>
                <a:gd name="connsiteY2" fmla="*/ 0 h 1021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4329" h="1021976">
                  <a:moveTo>
                    <a:pt x="0" y="1021976"/>
                  </a:moveTo>
                  <a:cubicBezTo>
                    <a:pt x="186017" y="766481"/>
                    <a:pt x="372035" y="510987"/>
                    <a:pt x="654423" y="340658"/>
                  </a:cubicBezTo>
                  <a:cubicBezTo>
                    <a:pt x="936811" y="170329"/>
                    <a:pt x="1315570" y="85164"/>
                    <a:pt x="1694329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 bwMode="auto">
            <a:xfrm>
              <a:off x="2070847" y="2160111"/>
              <a:ext cx="1703294" cy="331694"/>
            </a:xfrm>
            <a:custGeom>
              <a:avLst/>
              <a:gdLst>
                <a:gd name="connsiteX0" fmla="*/ 0 w 1703294"/>
                <a:gd name="connsiteY0" fmla="*/ 0 h 331694"/>
                <a:gd name="connsiteX1" fmla="*/ 905435 w 1703294"/>
                <a:gd name="connsiteY1" fmla="*/ 304800 h 331694"/>
                <a:gd name="connsiteX2" fmla="*/ 1703294 w 1703294"/>
                <a:gd name="connsiteY2" fmla="*/ 161365 h 331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03294" h="331694">
                  <a:moveTo>
                    <a:pt x="0" y="0"/>
                  </a:moveTo>
                  <a:cubicBezTo>
                    <a:pt x="310776" y="138953"/>
                    <a:pt x="621553" y="277906"/>
                    <a:pt x="905435" y="304800"/>
                  </a:cubicBezTo>
                  <a:cubicBezTo>
                    <a:pt x="1189317" y="331694"/>
                    <a:pt x="1446305" y="246529"/>
                    <a:pt x="1703294" y="161365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 bwMode="auto">
            <a:xfrm>
              <a:off x="2052918" y="2931076"/>
              <a:ext cx="1739153" cy="385482"/>
            </a:xfrm>
            <a:custGeom>
              <a:avLst/>
              <a:gdLst>
                <a:gd name="connsiteX0" fmla="*/ 0 w 1739153"/>
                <a:gd name="connsiteY0" fmla="*/ 0 h 385482"/>
                <a:gd name="connsiteX1" fmla="*/ 699247 w 1739153"/>
                <a:gd name="connsiteY1" fmla="*/ 349623 h 385482"/>
                <a:gd name="connsiteX2" fmla="*/ 1739153 w 1739153"/>
                <a:gd name="connsiteY2" fmla="*/ 215153 h 385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39153" h="385482">
                  <a:moveTo>
                    <a:pt x="0" y="0"/>
                  </a:moveTo>
                  <a:cubicBezTo>
                    <a:pt x="204694" y="156882"/>
                    <a:pt x="409388" y="313764"/>
                    <a:pt x="699247" y="349623"/>
                  </a:cubicBezTo>
                  <a:cubicBezTo>
                    <a:pt x="989106" y="385482"/>
                    <a:pt x="1364129" y="300317"/>
                    <a:pt x="1739153" y="215153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7924800" cy="573088"/>
          </a:xfrm>
        </p:spPr>
        <p:txBody>
          <a:bodyPr/>
          <a:lstStyle/>
          <a:p>
            <a:r>
              <a:rPr lang="en-US"/>
              <a:t>Strange Referencing Examples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917950"/>
            <a:ext cx="8307387" cy="2178050"/>
          </a:xfrm>
        </p:spPr>
        <p:txBody>
          <a:bodyPr/>
          <a:lstStyle/>
          <a:p>
            <a:pPr marL="223838" indent="-223838" defTabSz="895350">
              <a:tabLst>
                <a:tab pos="1943100" algn="l"/>
                <a:tab pos="4229100" algn="l"/>
                <a:tab pos="6229350" algn="l"/>
              </a:tabLst>
            </a:pPr>
            <a:r>
              <a:rPr lang="en-US" sz="2000" dirty="0" smtClean="0"/>
              <a:t>Reference</a:t>
            </a:r>
            <a:r>
              <a:rPr lang="en-US" sz="2000" dirty="0"/>
              <a:t>	Address	Value	Guaranteed?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b="1" dirty="0" err="1">
                <a:latin typeface="Courier New" pitchFamily="49" charset="0"/>
              </a:rPr>
              <a:t>univ</a:t>
            </a:r>
            <a:r>
              <a:rPr lang="en-US" sz="1800" b="1" dirty="0">
                <a:latin typeface="Courier New" pitchFamily="49" charset="0"/>
              </a:rPr>
              <a:t>[2][3]	56+4*3  = 68	2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b="1" dirty="0">
                <a:latin typeface="Courier New" pitchFamily="49" charset="0"/>
              </a:rPr>
              <a:t>univ[1][5]	16+4*5  = 36</a:t>
            </a:r>
            <a:r>
              <a:rPr lang="en-US" sz="1800" b="1" dirty="0" smtClean="0">
                <a:latin typeface="Courier New" pitchFamily="49" charset="0"/>
              </a:rPr>
              <a:t>	9	</a:t>
            </a:r>
            <a:endParaRPr lang="en-US" sz="1800" b="1" dirty="0">
              <a:latin typeface="Courier New" pitchFamily="49" charset="0"/>
            </a:endParaRP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b="1" dirty="0">
                <a:latin typeface="Courier New" pitchFamily="49" charset="0"/>
              </a:rPr>
              <a:t>univ[2][-1]	56+4*-1 = 52</a:t>
            </a:r>
            <a:r>
              <a:rPr lang="en-US" sz="1800" b="1" dirty="0" smtClean="0">
                <a:latin typeface="Courier New" pitchFamily="49" charset="0"/>
              </a:rPr>
              <a:t>	5	</a:t>
            </a:r>
            <a:endParaRPr lang="en-US" sz="1800" b="1" dirty="0">
              <a:latin typeface="Courier New" pitchFamily="49" charset="0"/>
            </a:endParaRP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b="1" dirty="0" err="1">
                <a:latin typeface="Courier New" pitchFamily="49" charset="0"/>
              </a:rPr>
              <a:t>univ</a:t>
            </a:r>
            <a:r>
              <a:rPr lang="en-US" sz="1800" b="1" dirty="0">
                <a:latin typeface="Courier New" pitchFamily="49" charset="0"/>
              </a:rPr>
              <a:t>[3][-1]	??	??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b="1" dirty="0" err="1">
                <a:latin typeface="Courier New" pitchFamily="49" charset="0"/>
              </a:rPr>
              <a:t>univ</a:t>
            </a:r>
            <a:r>
              <a:rPr lang="en-US" sz="1800" b="1" dirty="0">
                <a:latin typeface="Courier New" pitchFamily="49" charset="0"/>
              </a:rPr>
              <a:t>[1][12]	16+4*12 = 64	7 </a:t>
            </a:r>
            <a:r>
              <a:rPr lang="en-US" sz="1800" dirty="0">
                <a:latin typeface="Courier New" pitchFamily="49" charset="0"/>
              </a:rPr>
              <a:t>	</a:t>
            </a:r>
            <a:endParaRPr lang="en-US" sz="1800" dirty="0"/>
          </a:p>
          <a:p>
            <a:pPr marL="560388" lvl="1" indent="-222250" defTabSz="895350">
              <a:spcBef>
                <a:spcPts val="1800"/>
              </a:spcBef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dirty="0"/>
              <a:t>Code does not do any bounds checking</a:t>
            </a:r>
          </a:p>
          <a:p>
            <a:pPr marL="560388" lvl="1" indent="-222250" defTabSz="895350"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dirty="0"/>
              <a:t>Ordering of elements in different arrays not guaranteed</a:t>
            </a:r>
          </a:p>
        </p:txBody>
      </p:sp>
      <p:sp>
        <p:nvSpPr>
          <p:cNvPr id="87" name="Slide Number Placeholder 8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39</a:t>
            </a:fld>
            <a:endParaRPr lang="en-US"/>
          </a:p>
        </p:txBody>
      </p:sp>
      <p:grpSp>
        <p:nvGrpSpPr>
          <p:cNvPr id="104" name="Group 103"/>
          <p:cNvGrpSpPr/>
          <p:nvPr/>
        </p:nvGrpSpPr>
        <p:grpSpPr>
          <a:xfrm>
            <a:off x="381000" y="1106758"/>
            <a:ext cx="8610600" cy="2666994"/>
            <a:chOff x="381000" y="1106758"/>
            <a:chExt cx="8610600" cy="2666994"/>
          </a:xfrm>
        </p:grpSpPr>
        <p:grpSp>
          <p:nvGrpSpPr>
            <p:cNvPr id="105" name="Group 7"/>
            <p:cNvGrpSpPr>
              <a:grpSpLocks/>
            </p:cNvGrpSpPr>
            <p:nvPr/>
          </p:nvGrpSpPr>
          <p:grpSpPr bwMode="auto">
            <a:xfrm>
              <a:off x="381000" y="1563958"/>
              <a:ext cx="1981200" cy="1527175"/>
              <a:chOff x="192" y="2112"/>
              <a:chExt cx="1248" cy="962"/>
            </a:xfrm>
          </p:grpSpPr>
          <p:sp>
            <p:nvSpPr>
              <p:cNvPr id="223" name="Rectangle 8"/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24" name="Line 9"/>
              <p:cNvSpPr>
                <a:spLocks noChangeShapeType="1"/>
              </p:cNvSpPr>
              <p:nvPr/>
            </p:nvSpPr>
            <p:spPr bwMode="auto">
              <a:xfrm flipV="1">
                <a:off x="576" y="248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25" name="Text Box 10"/>
              <p:cNvSpPr txBox="1">
                <a:spLocks noChangeArrowheads="1"/>
              </p:cNvSpPr>
              <p:nvPr/>
            </p:nvSpPr>
            <p:spPr bwMode="auto">
              <a:xfrm>
                <a:off x="202" y="2363"/>
                <a:ext cx="37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800" dirty="0">
                    <a:latin typeface="Courier New" pitchFamily="49" charset="0"/>
                  </a:rPr>
                  <a:t>160</a:t>
                </a:r>
              </a:p>
            </p:txBody>
          </p:sp>
          <p:sp>
            <p:nvSpPr>
              <p:cNvPr id="226" name="Rectangle 11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27" name="Rectangle 12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28" name="Line 13"/>
              <p:cNvSpPr>
                <a:spLocks noChangeShapeType="1"/>
              </p:cNvSpPr>
              <p:nvPr/>
            </p:nvSpPr>
            <p:spPr bwMode="auto">
              <a:xfrm flipV="1">
                <a:off x="576" y="272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29" name="Line 14"/>
              <p:cNvSpPr>
                <a:spLocks noChangeShapeType="1"/>
              </p:cNvSpPr>
              <p:nvPr/>
            </p:nvSpPr>
            <p:spPr bwMode="auto">
              <a:xfrm flipV="1">
                <a:off x="576" y="296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30" name="Text Box 15"/>
              <p:cNvSpPr txBox="1">
                <a:spLocks noChangeArrowheads="1"/>
              </p:cNvSpPr>
              <p:nvPr/>
            </p:nvSpPr>
            <p:spPr bwMode="auto">
              <a:xfrm>
                <a:off x="192" y="2612"/>
                <a:ext cx="37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800" dirty="0">
                    <a:latin typeface="Courier New" pitchFamily="49" charset="0"/>
                  </a:rPr>
                  <a:t>164</a:t>
                </a:r>
              </a:p>
            </p:txBody>
          </p:sp>
          <p:sp>
            <p:nvSpPr>
              <p:cNvPr id="231" name="Text Box 16"/>
              <p:cNvSpPr txBox="1">
                <a:spLocks noChangeArrowheads="1"/>
              </p:cNvSpPr>
              <p:nvPr/>
            </p:nvSpPr>
            <p:spPr bwMode="auto">
              <a:xfrm>
                <a:off x="192" y="2843"/>
                <a:ext cx="37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168</a:t>
                </a:r>
              </a:p>
            </p:txBody>
          </p:sp>
          <p:sp>
            <p:nvSpPr>
              <p:cNvPr id="232" name="Text Box 17"/>
              <p:cNvSpPr txBox="1">
                <a:spLocks noChangeArrowheads="1"/>
              </p:cNvSpPr>
              <p:nvPr/>
            </p:nvSpPr>
            <p:spPr bwMode="auto">
              <a:xfrm>
                <a:off x="864" y="2112"/>
                <a:ext cx="460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univ</a:t>
                </a:r>
              </a:p>
            </p:txBody>
          </p:sp>
          <p:sp>
            <p:nvSpPr>
              <p:cNvPr id="233" name="Oval 18"/>
              <p:cNvSpPr>
                <a:spLocks noChangeArrowheads="1"/>
              </p:cNvSpPr>
              <p:nvPr/>
            </p:nvSpPr>
            <p:spPr bwMode="auto">
              <a:xfrm>
                <a:off x="1200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34" name="Oval 19"/>
              <p:cNvSpPr>
                <a:spLocks noChangeArrowheads="1"/>
              </p:cNvSpPr>
              <p:nvPr/>
            </p:nvSpPr>
            <p:spPr bwMode="auto">
              <a:xfrm>
                <a:off x="1200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35" name="Oval 20"/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123" name="Text Box 21"/>
            <p:cNvSpPr txBox="1">
              <a:spLocks noChangeArrowheads="1"/>
            </p:cNvSpPr>
            <p:nvPr/>
          </p:nvSpPr>
          <p:spPr bwMode="auto">
            <a:xfrm>
              <a:off x="3124200" y="1106758"/>
              <a:ext cx="593725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dirty="0" err="1">
                  <a:latin typeface="Courier New" pitchFamily="49" charset="0"/>
                </a:rPr>
                <a:t>cmu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24" name="Text Box 41"/>
            <p:cNvSpPr txBox="1">
              <a:spLocks noChangeArrowheads="1"/>
            </p:cNvSpPr>
            <p:nvPr/>
          </p:nvSpPr>
          <p:spPr bwMode="auto">
            <a:xfrm>
              <a:off x="3327331" y="1944958"/>
              <a:ext cx="466794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dirty="0" err="1" smtClean="0">
                  <a:latin typeface="Courier New" pitchFamily="49" charset="0"/>
                </a:rPr>
                <a:t>uw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42" name="Text Box 61"/>
            <p:cNvSpPr txBox="1">
              <a:spLocks noChangeArrowheads="1"/>
            </p:cNvSpPr>
            <p:nvPr/>
          </p:nvSpPr>
          <p:spPr bwMode="auto">
            <a:xfrm>
              <a:off x="3124200" y="2645046"/>
              <a:ext cx="593725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ucb</a:t>
              </a:r>
            </a:p>
          </p:txBody>
        </p:sp>
        <p:grpSp>
          <p:nvGrpSpPr>
            <p:cNvPr id="143" name="Group 24"/>
            <p:cNvGrpSpPr/>
            <p:nvPr/>
          </p:nvGrpSpPr>
          <p:grpSpPr>
            <a:xfrm>
              <a:off x="3554505" y="1379423"/>
              <a:ext cx="5435835" cy="754353"/>
              <a:chOff x="2412765" y="3429000"/>
              <a:chExt cx="5435835" cy="774470"/>
            </a:xfrm>
          </p:grpSpPr>
          <p:grpSp>
            <p:nvGrpSpPr>
              <p:cNvPr id="205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218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1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19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5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20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2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21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1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22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3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</p:grpSp>
          <p:sp>
            <p:nvSpPr>
              <p:cNvPr id="206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000"/>
                <a:ext cx="66787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16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07" name="Text Box 33"/>
              <p:cNvSpPr txBox="1">
                <a:spLocks noChangeArrowheads="1"/>
              </p:cNvSpPr>
              <p:nvPr/>
            </p:nvSpPr>
            <p:spPr bwMode="auto">
              <a:xfrm>
                <a:off x="3182470" y="3824288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20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08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09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10" name="Text Box 36"/>
              <p:cNvSpPr txBox="1">
                <a:spLocks noChangeArrowheads="1"/>
              </p:cNvSpPr>
              <p:nvPr/>
            </p:nvSpPr>
            <p:spPr bwMode="auto">
              <a:xfrm>
                <a:off x="409687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24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11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12" name="Text Box 38"/>
              <p:cNvSpPr txBox="1">
                <a:spLocks noChangeArrowheads="1"/>
              </p:cNvSpPr>
              <p:nvPr/>
            </p:nvSpPr>
            <p:spPr bwMode="auto">
              <a:xfrm>
                <a:off x="50292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28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13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14" name="Text Box 40"/>
              <p:cNvSpPr txBox="1">
                <a:spLocks noChangeArrowheads="1"/>
              </p:cNvSpPr>
              <p:nvPr/>
            </p:nvSpPr>
            <p:spPr bwMode="auto">
              <a:xfrm>
                <a:off x="59436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32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15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16" name="Text Box 42"/>
              <p:cNvSpPr txBox="1">
                <a:spLocks noChangeArrowheads="1"/>
              </p:cNvSpPr>
              <p:nvPr/>
            </p:nvSpPr>
            <p:spPr bwMode="auto">
              <a:xfrm>
                <a:off x="68580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36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17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</p:grpSp>
        <p:grpSp>
          <p:nvGrpSpPr>
            <p:cNvPr id="164" name="Group 24"/>
            <p:cNvGrpSpPr/>
            <p:nvPr/>
          </p:nvGrpSpPr>
          <p:grpSpPr>
            <a:xfrm>
              <a:off x="3555765" y="2181199"/>
              <a:ext cx="5435835" cy="754353"/>
              <a:chOff x="2412765" y="3429000"/>
              <a:chExt cx="5435835" cy="774470"/>
            </a:xfrm>
          </p:grpSpPr>
          <p:grpSp>
            <p:nvGrpSpPr>
              <p:cNvPr id="187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200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9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01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8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02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1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03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9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04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5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</p:grpSp>
          <p:sp>
            <p:nvSpPr>
              <p:cNvPr id="188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000"/>
                <a:ext cx="66787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36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89" name="Text Box 33"/>
              <p:cNvSpPr txBox="1">
                <a:spLocks noChangeArrowheads="1"/>
              </p:cNvSpPr>
              <p:nvPr/>
            </p:nvSpPr>
            <p:spPr bwMode="auto">
              <a:xfrm>
                <a:off x="3182470" y="3824288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40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90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91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92" name="Text Box 36"/>
              <p:cNvSpPr txBox="1">
                <a:spLocks noChangeArrowheads="1"/>
              </p:cNvSpPr>
              <p:nvPr/>
            </p:nvSpPr>
            <p:spPr bwMode="auto">
              <a:xfrm>
                <a:off x="409687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44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93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94" name="Text Box 38"/>
              <p:cNvSpPr txBox="1">
                <a:spLocks noChangeArrowheads="1"/>
              </p:cNvSpPr>
              <p:nvPr/>
            </p:nvSpPr>
            <p:spPr bwMode="auto">
              <a:xfrm>
                <a:off x="50292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48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95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96" name="Text Box 40"/>
              <p:cNvSpPr txBox="1">
                <a:spLocks noChangeArrowheads="1"/>
              </p:cNvSpPr>
              <p:nvPr/>
            </p:nvSpPr>
            <p:spPr bwMode="auto">
              <a:xfrm>
                <a:off x="59436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52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97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98" name="Text Box 42"/>
              <p:cNvSpPr txBox="1">
                <a:spLocks noChangeArrowheads="1"/>
              </p:cNvSpPr>
              <p:nvPr/>
            </p:nvSpPr>
            <p:spPr bwMode="auto">
              <a:xfrm>
                <a:off x="68580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56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99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</p:grpSp>
        <p:grpSp>
          <p:nvGrpSpPr>
            <p:cNvPr id="165" name="Group 24"/>
            <p:cNvGrpSpPr/>
            <p:nvPr/>
          </p:nvGrpSpPr>
          <p:grpSpPr>
            <a:xfrm>
              <a:off x="3554505" y="3019399"/>
              <a:ext cx="5435835" cy="754353"/>
              <a:chOff x="2412765" y="3429000"/>
              <a:chExt cx="5435835" cy="774470"/>
            </a:xfrm>
          </p:grpSpPr>
          <p:grpSp>
            <p:nvGrpSpPr>
              <p:cNvPr id="169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182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9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183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4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184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7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185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2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186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0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</p:grpSp>
          <p:sp>
            <p:nvSpPr>
              <p:cNvPr id="170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000"/>
                <a:ext cx="66787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56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71" name="Text Box 33"/>
              <p:cNvSpPr txBox="1">
                <a:spLocks noChangeArrowheads="1"/>
              </p:cNvSpPr>
              <p:nvPr/>
            </p:nvSpPr>
            <p:spPr bwMode="auto">
              <a:xfrm>
                <a:off x="3182470" y="3824288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60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72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73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74" name="Text Box 36"/>
              <p:cNvSpPr txBox="1">
                <a:spLocks noChangeArrowheads="1"/>
              </p:cNvSpPr>
              <p:nvPr/>
            </p:nvSpPr>
            <p:spPr bwMode="auto">
              <a:xfrm>
                <a:off x="409687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64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75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76" name="Text Box 38"/>
              <p:cNvSpPr txBox="1">
                <a:spLocks noChangeArrowheads="1"/>
              </p:cNvSpPr>
              <p:nvPr/>
            </p:nvSpPr>
            <p:spPr bwMode="auto">
              <a:xfrm>
                <a:off x="50292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68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77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78" name="Text Box 40"/>
              <p:cNvSpPr txBox="1">
                <a:spLocks noChangeArrowheads="1"/>
              </p:cNvSpPr>
              <p:nvPr/>
            </p:nvSpPr>
            <p:spPr bwMode="auto">
              <a:xfrm>
                <a:off x="59436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72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79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80" name="Text Box 42"/>
              <p:cNvSpPr txBox="1">
                <a:spLocks noChangeArrowheads="1"/>
              </p:cNvSpPr>
              <p:nvPr/>
            </p:nvSpPr>
            <p:spPr bwMode="auto">
              <a:xfrm>
                <a:off x="68580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76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81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166" name="Freeform 165"/>
            <p:cNvSpPr/>
            <p:nvPr/>
          </p:nvSpPr>
          <p:spPr bwMode="auto">
            <a:xfrm>
              <a:off x="2052918" y="1532582"/>
              <a:ext cx="1694329" cy="1021976"/>
            </a:xfrm>
            <a:custGeom>
              <a:avLst/>
              <a:gdLst>
                <a:gd name="connsiteX0" fmla="*/ 0 w 1694329"/>
                <a:gd name="connsiteY0" fmla="*/ 1021976 h 1021976"/>
                <a:gd name="connsiteX1" fmla="*/ 654423 w 1694329"/>
                <a:gd name="connsiteY1" fmla="*/ 340658 h 1021976"/>
                <a:gd name="connsiteX2" fmla="*/ 1694329 w 1694329"/>
                <a:gd name="connsiteY2" fmla="*/ 0 h 1021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4329" h="1021976">
                  <a:moveTo>
                    <a:pt x="0" y="1021976"/>
                  </a:moveTo>
                  <a:cubicBezTo>
                    <a:pt x="186017" y="766481"/>
                    <a:pt x="372035" y="510987"/>
                    <a:pt x="654423" y="340658"/>
                  </a:cubicBezTo>
                  <a:cubicBezTo>
                    <a:pt x="936811" y="170329"/>
                    <a:pt x="1315570" y="85164"/>
                    <a:pt x="1694329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 bwMode="auto">
            <a:xfrm>
              <a:off x="2070847" y="2160111"/>
              <a:ext cx="1703294" cy="331694"/>
            </a:xfrm>
            <a:custGeom>
              <a:avLst/>
              <a:gdLst>
                <a:gd name="connsiteX0" fmla="*/ 0 w 1703294"/>
                <a:gd name="connsiteY0" fmla="*/ 0 h 331694"/>
                <a:gd name="connsiteX1" fmla="*/ 905435 w 1703294"/>
                <a:gd name="connsiteY1" fmla="*/ 304800 h 331694"/>
                <a:gd name="connsiteX2" fmla="*/ 1703294 w 1703294"/>
                <a:gd name="connsiteY2" fmla="*/ 161365 h 331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03294" h="331694">
                  <a:moveTo>
                    <a:pt x="0" y="0"/>
                  </a:moveTo>
                  <a:cubicBezTo>
                    <a:pt x="310776" y="138953"/>
                    <a:pt x="621553" y="277906"/>
                    <a:pt x="905435" y="304800"/>
                  </a:cubicBezTo>
                  <a:cubicBezTo>
                    <a:pt x="1189317" y="331694"/>
                    <a:pt x="1446305" y="246529"/>
                    <a:pt x="1703294" y="161365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 bwMode="auto">
            <a:xfrm>
              <a:off x="2052918" y="2931076"/>
              <a:ext cx="1739153" cy="385482"/>
            </a:xfrm>
            <a:custGeom>
              <a:avLst/>
              <a:gdLst>
                <a:gd name="connsiteX0" fmla="*/ 0 w 1739153"/>
                <a:gd name="connsiteY0" fmla="*/ 0 h 385482"/>
                <a:gd name="connsiteX1" fmla="*/ 699247 w 1739153"/>
                <a:gd name="connsiteY1" fmla="*/ 349623 h 385482"/>
                <a:gd name="connsiteX2" fmla="*/ 1739153 w 1739153"/>
                <a:gd name="connsiteY2" fmla="*/ 215153 h 385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39153" h="385482">
                  <a:moveTo>
                    <a:pt x="0" y="0"/>
                  </a:moveTo>
                  <a:cubicBezTo>
                    <a:pt x="204694" y="156882"/>
                    <a:pt x="409388" y="313764"/>
                    <a:pt x="699247" y="349623"/>
                  </a:cubicBezTo>
                  <a:cubicBezTo>
                    <a:pt x="989106" y="385482"/>
                    <a:pt x="1364129" y="300317"/>
                    <a:pt x="1739153" y="215153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7512"/>
            <a:ext cx="5562600" cy="573088"/>
          </a:xfrm>
        </p:spPr>
        <p:txBody>
          <a:bodyPr/>
          <a:lstStyle/>
          <a:p>
            <a:r>
              <a:rPr lang="en-US"/>
              <a:t>Array Access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064500" cy="5715000"/>
          </a:xfrm>
        </p:spPr>
        <p:txBody>
          <a:bodyPr/>
          <a:lstStyle/>
          <a:p>
            <a:pPr marL="223838" indent="-223838" defTabSz="895350">
              <a:tabLst>
                <a:tab pos="1943100" algn="l"/>
                <a:tab pos="3660775" algn="l"/>
              </a:tabLst>
            </a:pPr>
            <a:r>
              <a:rPr lang="en-US" dirty="0"/>
              <a:t>Basic Principle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3660775" algn="l"/>
              </a:tabLst>
            </a:pPr>
            <a:r>
              <a:rPr lang="en-US" b="0" i="1" dirty="0"/>
              <a:t>T</a:t>
            </a:r>
            <a:r>
              <a:rPr lang="en-US" dirty="0"/>
              <a:t>  </a:t>
            </a:r>
            <a:r>
              <a:rPr lang="en-US" b="1" dirty="0">
                <a:latin typeface="Courier New" pitchFamily="49" charset="0"/>
              </a:rPr>
              <a:t>A</a:t>
            </a:r>
            <a:r>
              <a:rPr lang="en-US" b="1" dirty="0" smtClean="0">
                <a:latin typeface="Courier New" pitchFamily="49" charset="0"/>
              </a:rPr>
              <a:t>[</a:t>
            </a:r>
            <a:r>
              <a:rPr lang="en-US" i="1" dirty="0" smtClean="0"/>
              <a:t>N</a:t>
            </a:r>
            <a:r>
              <a:rPr lang="en-US" b="1" dirty="0" smtClean="0">
                <a:latin typeface="Courier New" pitchFamily="49" charset="0"/>
              </a:rPr>
              <a:t>]</a:t>
            </a:r>
            <a:r>
              <a:rPr lang="en-US" b="1" dirty="0">
                <a:latin typeface="Courier New" pitchFamily="49" charset="0"/>
              </a:rPr>
              <a:t>;</a:t>
            </a:r>
            <a:endParaRPr lang="en-US" b="1" dirty="0"/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r>
              <a:rPr lang="en-US" dirty="0"/>
              <a:t>Array of data type </a:t>
            </a:r>
            <a:r>
              <a:rPr lang="en-US" b="0" i="1" dirty="0"/>
              <a:t>T</a:t>
            </a:r>
            <a:r>
              <a:rPr lang="en-US" dirty="0"/>
              <a:t> and length</a:t>
            </a:r>
            <a:r>
              <a:rPr lang="en-US" dirty="0" smtClean="0"/>
              <a:t> </a:t>
            </a:r>
            <a:r>
              <a:rPr lang="en-US" b="0" i="1" dirty="0" smtClean="0"/>
              <a:t>N</a:t>
            </a:r>
            <a:endParaRPr lang="en-US" dirty="0" smtClean="0"/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r>
              <a:rPr lang="en-US" dirty="0"/>
              <a:t>Identifier </a:t>
            </a:r>
            <a:r>
              <a:rPr lang="en-US" b="1" dirty="0">
                <a:latin typeface="Courier New" pitchFamily="49" charset="0"/>
              </a:rPr>
              <a:t>A</a:t>
            </a:r>
            <a:r>
              <a:rPr lang="en-US" dirty="0"/>
              <a:t> can be used as a pointer to array element </a:t>
            </a:r>
            <a:r>
              <a:rPr lang="en-US" dirty="0" smtClean="0"/>
              <a:t>0: Type </a:t>
            </a:r>
            <a:r>
              <a:rPr lang="en-US" i="1" dirty="0"/>
              <a:t>T*</a:t>
            </a: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endParaRPr lang="en-US" dirty="0"/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endParaRPr lang="en-US" dirty="0"/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endParaRPr lang="en-US" dirty="0" smtClean="0"/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r>
              <a:rPr lang="en-US" dirty="0" smtClean="0"/>
              <a:t>Reference</a:t>
            </a:r>
            <a:r>
              <a:rPr lang="en-US" dirty="0"/>
              <a:t>	Type	Value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49" charset="0"/>
              </a:rPr>
              <a:t>val[4]	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	</a:t>
            </a:r>
            <a:r>
              <a:rPr lang="en-US" sz="1800" dirty="0" smtClean="0"/>
              <a:t>5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49" charset="0"/>
              </a:rPr>
              <a:t>val</a:t>
            </a: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*	</a:t>
            </a:r>
            <a:r>
              <a:rPr lang="en-US" sz="1800" i="1" dirty="0"/>
              <a:t>x</a:t>
            </a:r>
            <a:endParaRPr lang="en-US" sz="1800" dirty="0"/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49" charset="0"/>
              </a:rPr>
              <a:t>val+1</a:t>
            </a:r>
            <a:r>
              <a:rPr lang="en-US" sz="1800" b="1" dirty="0"/>
              <a:t>	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*	</a:t>
            </a:r>
            <a:r>
              <a:rPr lang="en-US" sz="1800" i="1" dirty="0"/>
              <a:t>x</a:t>
            </a:r>
            <a:r>
              <a:rPr lang="en-US" sz="1800" dirty="0"/>
              <a:t> + 4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49" charset="0"/>
              </a:rPr>
              <a:t>&amp;</a:t>
            </a:r>
            <a:r>
              <a:rPr lang="en-US" sz="1800" b="1" dirty="0" err="1">
                <a:latin typeface="Courier New" pitchFamily="49" charset="0"/>
              </a:rPr>
              <a:t>val</a:t>
            </a:r>
            <a:r>
              <a:rPr lang="en-US" sz="1800" b="1" dirty="0">
                <a:latin typeface="Courier New" pitchFamily="49" charset="0"/>
              </a:rPr>
              <a:t>[2]</a:t>
            </a:r>
            <a:r>
              <a:rPr lang="en-US" sz="1800" b="1" dirty="0"/>
              <a:t>	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*	</a:t>
            </a:r>
            <a:r>
              <a:rPr lang="en-US" sz="1800" i="1" dirty="0"/>
              <a:t>x</a:t>
            </a:r>
            <a:r>
              <a:rPr lang="en-US" sz="1800" dirty="0"/>
              <a:t> + 8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49" charset="0"/>
              </a:rPr>
              <a:t>val</a:t>
            </a:r>
            <a:r>
              <a:rPr lang="en-US" sz="1800" b="1" dirty="0">
                <a:latin typeface="Courier New" pitchFamily="49" charset="0"/>
              </a:rPr>
              <a:t>[5]</a:t>
            </a:r>
            <a:r>
              <a:rPr lang="en-US" sz="1800" b="1" dirty="0"/>
              <a:t>	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dirty="0"/>
              <a:t>??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49" charset="0"/>
              </a:rPr>
              <a:t>*(val+1)</a:t>
            </a:r>
            <a:r>
              <a:rPr lang="en-US" sz="1800" b="1" dirty="0"/>
              <a:t>	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	</a:t>
            </a:r>
            <a:r>
              <a:rPr lang="en-US" sz="1800" dirty="0" smtClean="0"/>
              <a:t>8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49" charset="0"/>
              </a:rPr>
              <a:t>val</a:t>
            </a:r>
            <a:r>
              <a:rPr lang="en-US" sz="1800" b="1" dirty="0">
                <a:latin typeface="Courier New" pitchFamily="49" charset="0"/>
              </a:rPr>
              <a:t> + </a:t>
            </a:r>
            <a:r>
              <a:rPr lang="en-US" sz="1800" b="1" i="1" dirty="0" err="1"/>
              <a:t>i</a:t>
            </a:r>
            <a:r>
              <a:rPr lang="en-US" sz="1800" b="1" dirty="0"/>
              <a:t>	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*	</a:t>
            </a:r>
            <a:r>
              <a:rPr lang="en-US" sz="1800" i="1" dirty="0"/>
              <a:t>x </a:t>
            </a:r>
            <a:r>
              <a:rPr lang="en-US" sz="1800" dirty="0"/>
              <a:t>+ 4</a:t>
            </a:r>
            <a:r>
              <a:rPr lang="en-US" sz="1800" i="1" dirty="0"/>
              <a:t> </a:t>
            </a:r>
            <a:r>
              <a:rPr lang="en-US" sz="1800" i="1" dirty="0" err="1"/>
              <a:t>i</a:t>
            </a:r>
            <a:endParaRPr lang="en-US" sz="1800" i="1" dirty="0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1017495" y="2819400"/>
            <a:ext cx="17011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val[5];</a:t>
            </a:r>
          </a:p>
        </p:txBody>
      </p:sp>
      <p:grpSp>
        <p:nvGrpSpPr>
          <p:cNvPr id="2" name="Group 24"/>
          <p:cNvGrpSpPr/>
          <p:nvPr/>
        </p:nvGrpSpPr>
        <p:grpSpPr>
          <a:xfrm>
            <a:off x="2616435" y="2866823"/>
            <a:ext cx="5334000" cy="744760"/>
            <a:chOff x="2514600" y="3429000"/>
            <a:chExt cx="5334000" cy="764620"/>
          </a:xfrm>
        </p:grpSpPr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9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40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8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41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42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43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5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27" name="Text Box 32"/>
            <p:cNvSpPr txBox="1">
              <a:spLocks noChangeArrowheads="1"/>
            </p:cNvSpPr>
            <p:nvPr/>
          </p:nvSpPr>
          <p:spPr bwMode="auto">
            <a:xfrm>
              <a:off x="2514600" y="3810000"/>
              <a:ext cx="396875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x</a:t>
              </a:r>
            </a:p>
          </p:txBody>
        </p:sp>
        <p:sp>
          <p:nvSpPr>
            <p:cNvPr id="28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x </a:t>
              </a:r>
              <a:r>
                <a:rPr lang="en-US" sz="1800" b="0" dirty="0">
                  <a:latin typeface="Calibri" pitchFamily="34" charset="0"/>
                </a:rPr>
                <a:t>+ 4</a:t>
              </a:r>
              <a:endParaRPr lang="en-US" sz="1800" b="0" i="1" dirty="0">
                <a:latin typeface="Calibri" pitchFamily="34" charset="0"/>
              </a:endParaRPr>
            </a:p>
          </p:txBody>
        </p:sp>
        <p:sp>
          <p:nvSpPr>
            <p:cNvPr id="29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0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1" name="Text Box 36"/>
            <p:cNvSpPr txBox="1">
              <a:spLocks noChangeArrowheads="1"/>
            </p:cNvSpPr>
            <p:nvPr/>
          </p:nvSpPr>
          <p:spPr bwMode="auto">
            <a:xfrm>
              <a:off x="4096870" y="3824288"/>
              <a:ext cx="990600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x </a:t>
              </a:r>
              <a:r>
                <a:rPr lang="en-US" sz="1800" b="0" dirty="0">
                  <a:latin typeface="Calibri" pitchFamily="34" charset="0"/>
                </a:rPr>
                <a:t>+ 8</a:t>
              </a:r>
              <a:endParaRPr lang="en-US" sz="1800" b="0" i="1" dirty="0">
                <a:latin typeface="Calibri" pitchFamily="34" charset="0"/>
              </a:endParaRPr>
            </a:p>
          </p:txBody>
        </p:sp>
        <p:sp>
          <p:nvSpPr>
            <p:cNvPr id="32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3" name="Text Box 38"/>
            <p:cNvSpPr txBox="1">
              <a:spLocks noChangeArrowheads="1"/>
            </p:cNvSpPr>
            <p:nvPr/>
          </p:nvSpPr>
          <p:spPr bwMode="auto">
            <a:xfrm>
              <a:off x="5029200" y="3824288"/>
              <a:ext cx="990600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x </a:t>
              </a:r>
              <a:r>
                <a:rPr lang="en-US" sz="1800" b="0" dirty="0">
                  <a:latin typeface="Calibri" pitchFamily="34" charset="0"/>
                </a:rPr>
                <a:t>+ 12</a:t>
              </a:r>
              <a:endParaRPr lang="en-US" sz="1800" b="0" i="1" dirty="0">
                <a:latin typeface="Calibri" pitchFamily="34" charset="0"/>
              </a:endParaRPr>
            </a:p>
          </p:txBody>
        </p:sp>
        <p:sp>
          <p:nvSpPr>
            <p:cNvPr id="34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5" name="Text Box 40"/>
            <p:cNvSpPr txBox="1">
              <a:spLocks noChangeArrowheads="1"/>
            </p:cNvSpPr>
            <p:nvPr/>
          </p:nvSpPr>
          <p:spPr bwMode="auto">
            <a:xfrm>
              <a:off x="5943600" y="3824288"/>
              <a:ext cx="990600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x </a:t>
              </a:r>
              <a:r>
                <a:rPr lang="en-US" sz="1800" b="0" dirty="0">
                  <a:latin typeface="Calibri" pitchFamily="34" charset="0"/>
                </a:rPr>
                <a:t>+ 16</a:t>
              </a:r>
              <a:endParaRPr lang="en-US" sz="1800" b="0" i="1" dirty="0">
                <a:latin typeface="Calibri" pitchFamily="34" charset="0"/>
              </a:endParaRPr>
            </a:p>
          </p:txBody>
        </p:sp>
        <p:sp>
          <p:nvSpPr>
            <p:cNvPr id="36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7" name="Text Box 42"/>
            <p:cNvSpPr txBox="1">
              <a:spLocks noChangeArrowheads="1"/>
            </p:cNvSpPr>
            <p:nvPr/>
          </p:nvSpPr>
          <p:spPr bwMode="auto">
            <a:xfrm>
              <a:off x="6858000" y="3824288"/>
              <a:ext cx="990600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x </a:t>
              </a:r>
              <a:r>
                <a:rPr lang="en-US" sz="1800" b="0" dirty="0">
                  <a:latin typeface="Calibri" pitchFamily="34" charset="0"/>
                </a:rPr>
                <a:t>+ 20</a:t>
              </a:r>
              <a:endParaRPr lang="en-US" sz="1800" b="0" i="1" dirty="0">
                <a:latin typeface="Calibri" pitchFamily="34" charset="0"/>
              </a:endParaRPr>
            </a:p>
          </p:txBody>
        </p:sp>
        <p:sp>
          <p:nvSpPr>
            <p:cNvPr id="38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7924800" cy="573088"/>
          </a:xfrm>
        </p:spPr>
        <p:txBody>
          <a:bodyPr/>
          <a:lstStyle/>
          <a:p>
            <a:r>
              <a:rPr lang="en-US"/>
              <a:t>Strange Referencing Examples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917950"/>
            <a:ext cx="8307387" cy="2178050"/>
          </a:xfrm>
        </p:spPr>
        <p:txBody>
          <a:bodyPr/>
          <a:lstStyle/>
          <a:p>
            <a:pPr marL="223838" indent="-223838" defTabSz="895350">
              <a:tabLst>
                <a:tab pos="1943100" algn="l"/>
                <a:tab pos="4229100" algn="l"/>
                <a:tab pos="6229350" algn="l"/>
              </a:tabLst>
            </a:pPr>
            <a:r>
              <a:rPr lang="en-US" sz="2000" dirty="0" smtClean="0"/>
              <a:t>Reference</a:t>
            </a:r>
            <a:r>
              <a:rPr lang="en-US" sz="2000" dirty="0"/>
              <a:t>	Address	Value	Guaranteed?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b="1" dirty="0" err="1">
                <a:latin typeface="Courier New" pitchFamily="49" charset="0"/>
              </a:rPr>
              <a:t>univ</a:t>
            </a:r>
            <a:r>
              <a:rPr lang="en-US" sz="1800" b="1" dirty="0">
                <a:latin typeface="Courier New" pitchFamily="49" charset="0"/>
              </a:rPr>
              <a:t>[2][3]	56+4*3  = 68	2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b="1" dirty="0">
                <a:latin typeface="Courier New" pitchFamily="49" charset="0"/>
              </a:rPr>
              <a:t>univ[1][5]	16+4*5  = 36</a:t>
            </a:r>
            <a:r>
              <a:rPr lang="en-US" sz="1800" b="1" dirty="0" smtClean="0">
                <a:latin typeface="Courier New" pitchFamily="49" charset="0"/>
              </a:rPr>
              <a:t>	9	</a:t>
            </a:r>
            <a:endParaRPr lang="en-US" sz="1800" b="1" dirty="0">
              <a:latin typeface="Courier New" pitchFamily="49" charset="0"/>
            </a:endParaRP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b="1" dirty="0">
                <a:latin typeface="Courier New" pitchFamily="49" charset="0"/>
              </a:rPr>
              <a:t>univ[2][-1]	56+4*-1 = 52</a:t>
            </a:r>
            <a:r>
              <a:rPr lang="en-US" sz="1800" b="1" dirty="0" smtClean="0">
                <a:latin typeface="Courier New" pitchFamily="49" charset="0"/>
              </a:rPr>
              <a:t>	5	</a:t>
            </a:r>
            <a:endParaRPr lang="en-US" sz="1800" b="1" dirty="0">
              <a:latin typeface="Courier New" pitchFamily="49" charset="0"/>
            </a:endParaRP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b="1" dirty="0" err="1">
                <a:latin typeface="Courier New" pitchFamily="49" charset="0"/>
              </a:rPr>
              <a:t>univ</a:t>
            </a:r>
            <a:r>
              <a:rPr lang="en-US" sz="1800" b="1" dirty="0">
                <a:latin typeface="Courier New" pitchFamily="49" charset="0"/>
              </a:rPr>
              <a:t>[3][-1]	??	??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b="1" dirty="0" err="1">
                <a:latin typeface="Courier New" pitchFamily="49" charset="0"/>
              </a:rPr>
              <a:t>univ</a:t>
            </a:r>
            <a:r>
              <a:rPr lang="en-US" sz="1800" b="1" dirty="0">
                <a:latin typeface="Courier New" pitchFamily="49" charset="0"/>
              </a:rPr>
              <a:t>[1][12]	16+4*12 = 64	7 </a:t>
            </a:r>
            <a:r>
              <a:rPr lang="en-US" sz="1800" dirty="0">
                <a:latin typeface="Courier New" pitchFamily="49" charset="0"/>
              </a:rPr>
              <a:t>	</a:t>
            </a:r>
            <a:endParaRPr lang="en-US" sz="1800" dirty="0"/>
          </a:p>
          <a:p>
            <a:pPr marL="560388" lvl="1" indent="-222250" defTabSz="895350">
              <a:spcBef>
                <a:spcPts val="1800"/>
              </a:spcBef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dirty="0"/>
              <a:t>Code does not do any bounds checking</a:t>
            </a:r>
          </a:p>
          <a:p>
            <a:pPr marL="560388" lvl="1" indent="-222250" defTabSz="895350"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dirty="0"/>
              <a:t>Ordering of elements in different arrays not guaranteed</a:t>
            </a:r>
          </a:p>
        </p:txBody>
      </p:sp>
      <p:sp>
        <p:nvSpPr>
          <p:cNvPr id="317522" name="Rectangle 82"/>
          <p:cNvSpPr>
            <a:spLocks noChangeArrowheads="1"/>
          </p:cNvSpPr>
          <p:nvPr/>
        </p:nvSpPr>
        <p:spPr bwMode="auto">
          <a:xfrm>
            <a:off x="7045325" y="4191000"/>
            <a:ext cx="437299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2000" dirty="0">
                <a:solidFill>
                  <a:srgbClr val="990000"/>
                </a:solidFill>
                <a:latin typeface="Calibri" pitchFamily="34" charset="0"/>
              </a:rPr>
              <a:t>Yes</a:t>
            </a:r>
          </a:p>
        </p:txBody>
      </p:sp>
      <p:sp>
        <p:nvSpPr>
          <p:cNvPr id="317523" name="Rectangle 83"/>
          <p:cNvSpPr>
            <a:spLocks noChangeArrowheads="1"/>
          </p:cNvSpPr>
          <p:nvPr/>
        </p:nvSpPr>
        <p:spPr bwMode="auto">
          <a:xfrm>
            <a:off x="7045325" y="4537075"/>
            <a:ext cx="398507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2000" dirty="0">
                <a:solidFill>
                  <a:srgbClr val="990000"/>
                </a:solidFill>
                <a:latin typeface="Calibri" pitchFamily="34" charset="0"/>
              </a:rPr>
              <a:t>No</a:t>
            </a:r>
          </a:p>
        </p:txBody>
      </p:sp>
      <p:sp>
        <p:nvSpPr>
          <p:cNvPr id="317525" name="Rectangle 85"/>
          <p:cNvSpPr>
            <a:spLocks noChangeArrowheads="1"/>
          </p:cNvSpPr>
          <p:nvPr/>
        </p:nvSpPr>
        <p:spPr bwMode="auto">
          <a:xfrm>
            <a:off x="7045325" y="4876800"/>
            <a:ext cx="398507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2000" dirty="0">
                <a:solidFill>
                  <a:srgbClr val="990000"/>
                </a:solidFill>
                <a:latin typeface="Calibri" pitchFamily="34" charset="0"/>
              </a:rPr>
              <a:t>No</a:t>
            </a:r>
          </a:p>
        </p:txBody>
      </p:sp>
      <p:sp>
        <p:nvSpPr>
          <p:cNvPr id="317526" name="Rectangle 86"/>
          <p:cNvSpPr>
            <a:spLocks noChangeArrowheads="1"/>
          </p:cNvSpPr>
          <p:nvPr/>
        </p:nvSpPr>
        <p:spPr bwMode="auto">
          <a:xfrm>
            <a:off x="7045325" y="5222875"/>
            <a:ext cx="398507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2000" dirty="0">
                <a:solidFill>
                  <a:srgbClr val="990000"/>
                </a:solidFill>
                <a:latin typeface="Calibri" pitchFamily="34" charset="0"/>
              </a:rPr>
              <a:t>No</a:t>
            </a:r>
          </a:p>
        </p:txBody>
      </p:sp>
      <p:sp>
        <p:nvSpPr>
          <p:cNvPr id="317527" name="Rectangle 87"/>
          <p:cNvSpPr>
            <a:spLocks noChangeArrowheads="1"/>
          </p:cNvSpPr>
          <p:nvPr/>
        </p:nvSpPr>
        <p:spPr bwMode="auto">
          <a:xfrm>
            <a:off x="7045325" y="5562600"/>
            <a:ext cx="398507" cy="40011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2000" dirty="0">
                <a:solidFill>
                  <a:srgbClr val="990000"/>
                </a:solidFill>
                <a:latin typeface="Calibri" pitchFamily="34" charset="0"/>
              </a:rPr>
              <a:t>No</a:t>
            </a:r>
          </a:p>
        </p:txBody>
      </p:sp>
      <p:sp>
        <p:nvSpPr>
          <p:cNvPr id="87" name="Slide Number Placeholder 8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40</a:t>
            </a:fld>
            <a:endParaRPr lang="en-US"/>
          </a:p>
        </p:txBody>
      </p:sp>
      <p:grpSp>
        <p:nvGrpSpPr>
          <p:cNvPr id="104" name="Group 103"/>
          <p:cNvGrpSpPr/>
          <p:nvPr/>
        </p:nvGrpSpPr>
        <p:grpSpPr>
          <a:xfrm>
            <a:off x="381000" y="1106758"/>
            <a:ext cx="8610600" cy="2666994"/>
            <a:chOff x="381000" y="1106758"/>
            <a:chExt cx="8610600" cy="2666994"/>
          </a:xfrm>
        </p:grpSpPr>
        <p:grpSp>
          <p:nvGrpSpPr>
            <p:cNvPr id="105" name="Group 7"/>
            <p:cNvGrpSpPr>
              <a:grpSpLocks/>
            </p:cNvGrpSpPr>
            <p:nvPr/>
          </p:nvGrpSpPr>
          <p:grpSpPr bwMode="auto">
            <a:xfrm>
              <a:off x="381000" y="1563958"/>
              <a:ext cx="1981200" cy="1527175"/>
              <a:chOff x="192" y="2112"/>
              <a:chExt cx="1248" cy="962"/>
            </a:xfrm>
          </p:grpSpPr>
          <p:sp>
            <p:nvSpPr>
              <p:cNvPr id="223" name="Rectangle 8"/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24" name="Line 9"/>
              <p:cNvSpPr>
                <a:spLocks noChangeShapeType="1"/>
              </p:cNvSpPr>
              <p:nvPr/>
            </p:nvSpPr>
            <p:spPr bwMode="auto">
              <a:xfrm flipV="1">
                <a:off x="576" y="248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25" name="Text Box 10"/>
              <p:cNvSpPr txBox="1">
                <a:spLocks noChangeArrowheads="1"/>
              </p:cNvSpPr>
              <p:nvPr/>
            </p:nvSpPr>
            <p:spPr bwMode="auto">
              <a:xfrm>
                <a:off x="202" y="2363"/>
                <a:ext cx="37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800" dirty="0">
                    <a:latin typeface="Courier New" pitchFamily="49" charset="0"/>
                  </a:rPr>
                  <a:t>160</a:t>
                </a:r>
              </a:p>
            </p:txBody>
          </p:sp>
          <p:sp>
            <p:nvSpPr>
              <p:cNvPr id="226" name="Rectangle 11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27" name="Rectangle 12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28" name="Line 13"/>
              <p:cNvSpPr>
                <a:spLocks noChangeShapeType="1"/>
              </p:cNvSpPr>
              <p:nvPr/>
            </p:nvSpPr>
            <p:spPr bwMode="auto">
              <a:xfrm flipV="1">
                <a:off x="576" y="272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29" name="Line 14"/>
              <p:cNvSpPr>
                <a:spLocks noChangeShapeType="1"/>
              </p:cNvSpPr>
              <p:nvPr/>
            </p:nvSpPr>
            <p:spPr bwMode="auto">
              <a:xfrm flipV="1">
                <a:off x="576" y="296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30" name="Text Box 15"/>
              <p:cNvSpPr txBox="1">
                <a:spLocks noChangeArrowheads="1"/>
              </p:cNvSpPr>
              <p:nvPr/>
            </p:nvSpPr>
            <p:spPr bwMode="auto">
              <a:xfrm>
                <a:off x="192" y="2612"/>
                <a:ext cx="37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800" dirty="0">
                    <a:latin typeface="Courier New" pitchFamily="49" charset="0"/>
                  </a:rPr>
                  <a:t>164</a:t>
                </a:r>
              </a:p>
            </p:txBody>
          </p:sp>
          <p:sp>
            <p:nvSpPr>
              <p:cNvPr id="231" name="Text Box 16"/>
              <p:cNvSpPr txBox="1">
                <a:spLocks noChangeArrowheads="1"/>
              </p:cNvSpPr>
              <p:nvPr/>
            </p:nvSpPr>
            <p:spPr bwMode="auto">
              <a:xfrm>
                <a:off x="192" y="2843"/>
                <a:ext cx="37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168</a:t>
                </a:r>
              </a:p>
            </p:txBody>
          </p:sp>
          <p:sp>
            <p:nvSpPr>
              <p:cNvPr id="232" name="Text Box 17"/>
              <p:cNvSpPr txBox="1">
                <a:spLocks noChangeArrowheads="1"/>
              </p:cNvSpPr>
              <p:nvPr/>
            </p:nvSpPr>
            <p:spPr bwMode="auto">
              <a:xfrm>
                <a:off x="864" y="2112"/>
                <a:ext cx="460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univ</a:t>
                </a:r>
              </a:p>
            </p:txBody>
          </p:sp>
          <p:sp>
            <p:nvSpPr>
              <p:cNvPr id="233" name="Oval 18"/>
              <p:cNvSpPr>
                <a:spLocks noChangeArrowheads="1"/>
              </p:cNvSpPr>
              <p:nvPr/>
            </p:nvSpPr>
            <p:spPr bwMode="auto">
              <a:xfrm>
                <a:off x="1200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34" name="Oval 19"/>
              <p:cNvSpPr>
                <a:spLocks noChangeArrowheads="1"/>
              </p:cNvSpPr>
              <p:nvPr/>
            </p:nvSpPr>
            <p:spPr bwMode="auto">
              <a:xfrm>
                <a:off x="1200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35" name="Oval 20"/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123" name="Text Box 21"/>
            <p:cNvSpPr txBox="1">
              <a:spLocks noChangeArrowheads="1"/>
            </p:cNvSpPr>
            <p:nvPr/>
          </p:nvSpPr>
          <p:spPr bwMode="auto">
            <a:xfrm>
              <a:off x="3124200" y="1106758"/>
              <a:ext cx="593725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dirty="0" err="1">
                  <a:latin typeface="Courier New" pitchFamily="49" charset="0"/>
                </a:rPr>
                <a:t>cmu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24" name="Text Box 41"/>
            <p:cNvSpPr txBox="1">
              <a:spLocks noChangeArrowheads="1"/>
            </p:cNvSpPr>
            <p:nvPr/>
          </p:nvSpPr>
          <p:spPr bwMode="auto">
            <a:xfrm>
              <a:off x="3327331" y="1944958"/>
              <a:ext cx="466794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dirty="0" err="1" smtClean="0">
                  <a:latin typeface="Courier New" pitchFamily="49" charset="0"/>
                </a:rPr>
                <a:t>uw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42" name="Text Box 61"/>
            <p:cNvSpPr txBox="1">
              <a:spLocks noChangeArrowheads="1"/>
            </p:cNvSpPr>
            <p:nvPr/>
          </p:nvSpPr>
          <p:spPr bwMode="auto">
            <a:xfrm>
              <a:off x="3124200" y="2645046"/>
              <a:ext cx="593725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ucb</a:t>
              </a:r>
            </a:p>
          </p:txBody>
        </p:sp>
        <p:grpSp>
          <p:nvGrpSpPr>
            <p:cNvPr id="143" name="Group 24"/>
            <p:cNvGrpSpPr/>
            <p:nvPr/>
          </p:nvGrpSpPr>
          <p:grpSpPr>
            <a:xfrm>
              <a:off x="3554505" y="1379423"/>
              <a:ext cx="5435835" cy="754353"/>
              <a:chOff x="2412765" y="3429000"/>
              <a:chExt cx="5435835" cy="774470"/>
            </a:xfrm>
          </p:grpSpPr>
          <p:grpSp>
            <p:nvGrpSpPr>
              <p:cNvPr id="205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218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1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19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5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20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2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21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1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22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3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</p:grpSp>
          <p:sp>
            <p:nvSpPr>
              <p:cNvPr id="206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000"/>
                <a:ext cx="66787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16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07" name="Text Box 33"/>
              <p:cNvSpPr txBox="1">
                <a:spLocks noChangeArrowheads="1"/>
              </p:cNvSpPr>
              <p:nvPr/>
            </p:nvSpPr>
            <p:spPr bwMode="auto">
              <a:xfrm>
                <a:off x="3182470" y="3824288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20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08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09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10" name="Text Box 36"/>
              <p:cNvSpPr txBox="1">
                <a:spLocks noChangeArrowheads="1"/>
              </p:cNvSpPr>
              <p:nvPr/>
            </p:nvSpPr>
            <p:spPr bwMode="auto">
              <a:xfrm>
                <a:off x="409687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24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11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12" name="Text Box 38"/>
              <p:cNvSpPr txBox="1">
                <a:spLocks noChangeArrowheads="1"/>
              </p:cNvSpPr>
              <p:nvPr/>
            </p:nvSpPr>
            <p:spPr bwMode="auto">
              <a:xfrm>
                <a:off x="50292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28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13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14" name="Text Box 40"/>
              <p:cNvSpPr txBox="1">
                <a:spLocks noChangeArrowheads="1"/>
              </p:cNvSpPr>
              <p:nvPr/>
            </p:nvSpPr>
            <p:spPr bwMode="auto">
              <a:xfrm>
                <a:off x="59436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32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15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16" name="Text Box 42"/>
              <p:cNvSpPr txBox="1">
                <a:spLocks noChangeArrowheads="1"/>
              </p:cNvSpPr>
              <p:nvPr/>
            </p:nvSpPr>
            <p:spPr bwMode="auto">
              <a:xfrm>
                <a:off x="68580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36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17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</p:grpSp>
        <p:grpSp>
          <p:nvGrpSpPr>
            <p:cNvPr id="164" name="Group 24"/>
            <p:cNvGrpSpPr/>
            <p:nvPr/>
          </p:nvGrpSpPr>
          <p:grpSpPr>
            <a:xfrm>
              <a:off x="3555765" y="2181199"/>
              <a:ext cx="5435835" cy="754353"/>
              <a:chOff x="2412765" y="3429000"/>
              <a:chExt cx="5435835" cy="774470"/>
            </a:xfrm>
          </p:grpSpPr>
          <p:grpSp>
            <p:nvGrpSpPr>
              <p:cNvPr id="187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200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9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01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8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02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1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03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9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04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5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</p:grpSp>
          <p:sp>
            <p:nvSpPr>
              <p:cNvPr id="188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000"/>
                <a:ext cx="66787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36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89" name="Text Box 33"/>
              <p:cNvSpPr txBox="1">
                <a:spLocks noChangeArrowheads="1"/>
              </p:cNvSpPr>
              <p:nvPr/>
            </p:nvSpPr>
            <p:spPr bwMode="auto">
              <a:xfrm>
                <a:off x="3182470" y="3824288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40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90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91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92" name="Text Box 36"/>
              <p:cNvSpPr txBox="1">
                <a:spLocks noChangeArrowheads="1"/>
              </p:cNvSpPr>
              <p:nvPr/>
            </p:nvSpPr>
            <p:spPr bwMode="auto">
              <a:xfrm>
                <a:off x="409687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44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93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94" name="Text Box 38"/>
              <p:cNvSpPr txBox="1">
                <a:spLocks noChangeArrowheads="1"/>
              </p:cNvSpPr>
              <p:nvPr/>
            </p:nvSpPr>
            <p:spPr bwMode="auto">
              <a:xfrm>
                <a:off x="50292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48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95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96" name="Text Box 40"/>
              <p:cNvSpPr txBox="1">
                <a:spLocks noChangeArrowheads="1"/>
              </p:cNvSpPr>
              <p:nvPr/>
            </p:nvSpPr>
            <p:spPr bwMode="auto">
              <a:xfrm>
                <a:off x="59436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52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97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98" name="Text Box 42"/>
              <p:cNvSpPr txBox="1">
                <a:spLocks noChangeArrowheads="1"/>
              </p:cNvSpPr>
              <p:nvPr/>
            </p:nvSpPr>
            <p:spPr bwMode="auto">
              <a:xfrm>
                <a:off x="68580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56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99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</p:grpSp>
        <p:grpSp>
          <p:nvGrpSpPr>
            <p:cNvPr id="165" name="Group 24"/>
            <p:cNvGrpSpPr/>
            <p:nvPr/>
          </p:nvGrpSpPr>
          <p:grpSpPr>
            <a:xfrm>
              <a:off x="3554505" y="3019399"/>
              <a:ext cx="5435835" cy="754353"/>
              <a:chOff x="2412765" y="3429000"/>
              <a:chExt cx="5435835" cy="774470"/>
            </a:xfrm>
          </p:grpSpPr>
          <p:grpSp>
            <p:nvGrpSpPr>
              <p:cNvPr id="169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182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9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183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4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184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7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185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2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186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0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</p:grpSp>
          <p:sp>
            <p:nvSpPr>
              <p:cNvPr id="170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000"/>
                <a:ext cx="66787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56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71" name="Text Box 33"/>
              <p:cNvSpPr txBox="1">
                <a:spLocks noChangeArrowheads="1"/>
              </p:cNvSpPr>
              <p:nvPr/>
            </p:nvSpPr>
            <p:spPr bwMode="auto">
              <a:xfrm>
                <a:off x="3182470" y="3824288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60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72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73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74" name="Text Box 36"/>
              <p:cNvSpPr txBox="1">
                <a:spLocks noChangeArrowheads="1"/>
              </p:cNvSpPr>
              <p:nvPr/>
            </p:nvSpPr>
            <p:spPr bwMode="auto">
              <a:xfrm>
                <a:off x="409687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64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75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76" name="Text Box 38"/>
              <p:cNvSpPr txBox="1">
                <a:spLocks noChangeArrowheads="1"/>
              </p:cNvSpPr>
              <p:nvPr/>
            </p:nvSpPr>
            <p:spPr bwMode="auto">
              <a:xfrm>
                <a:off x="50292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68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77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78" name="Text Box 40"/>
              <p:cNvSpPr txBox="1">
                <a:spLocks noChangeArrowheads="1"/>
              </p:cNvSpPr>
              <p:nvPr/>
            </p:nvSpPr>
            <p:spPr bwMode="auto">
              <a:xfrm>
                <a:off x="59436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72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79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80" name="Text Box 42"/>
              <p:cNvSpPr txBox="1">
                <a:spLocks noChangeArrowheads="1"/>
              </p:cNvSpPr>
              <p:nvPr/>
            </p:nvSpPr>
            <p:spPr bwMode="auto">
              <a:xfrm>
                <a:off x="68580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76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81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166" name="Freeform 165"/>
            <p:cNvSpPr/>
            <p:nvPr/>
          </p:nvSpPr>
          <p:spPr bwMode="auto">
            <a:xfrm>
              <a:off x="2052918" y="1532582"/>
              <a:ext cx="1694329" cy="1021976"/>
            </a:xfrm>
            <a:custGeom>
              <a:avLst/>
              <a:gdLst>
                <a:gd name="connsiteX0" fmla="*/ 0 w 1694329"/>
                <a:gd name="connsiteY0" fmla="*/ 1021976 h 1021976"/>
                <a:gd name="connsiteX1" fmla="*/ 654423 w 1694329"/>
                <a:gd name="connsiteY1" fmla="*/ 340658 h 1021976"/>
                <a:gd name="connsiteX2" fmla="*/ 1694329 w 1694329"/>
                <a:gd name="connsiteY2" fmla="*/ 0 h 1021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4329" h="1021976">
                  <a:moveTo>
                    <a:pt x="0" y="1021976"/>
                  </a:moveTo>
                  <a:cubicBezTo>
                    <a:pt x="186017" y="766481"/>
                    <a:pt x="372035" y="510987"/>
                    <a:pt x="654423" y="340658"/>
                  </a:cubicBezTo>
                  <a:cubicBezTo>
                    <a:pt x="936811" y="170329"/>
                    <a:pt x="1315570" y="85164"/>
                    <a:pt x="1694329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 bwMode="auto">
            <a:xfrm>
              <a:off x="2070847" y="2160111"/>
              <a:ext cx="1703294" cy="331694"/>
            </a:xfrm>
            <a:custGeom>
              <a:avLst/>
              <a:gdLst>
                <a:gd name="connsiteX0" fmla="*/ 0 w 1703294"/>
                <a:gd name="connsiteY0" fmla="*/ 0 h 331694"/>
                <a:gd name="connsiteX1" fmla="*/ 905435 w 1703294"/>
                <a:gd name="connsiteY1" fmla="*/ 304800 h 331694"/>
                <a:gd name="connsiteX2" fmla="*/ 1703294 w 1703294"/>
                <a:gd name="connsiteY2" fmla="*/ 161365 h 331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03294" h="331694">
                  <a:moveTo>
                    <a:pt x="0" y="0"/>
                  </a:moveTo>
                  <a:cubicBezTo>
                    <a:pt x="310776" y="138953"/>
                    <a:pt x="621553" y="277906"/>
                    <a:pt x="905435" y="304800"/>
                  </a:cubicBezTo>
                  <a:cubicBezTo>
                    <a:pt x="1189317" y="331694"/>
                    <a:pt x="1446305" y="246529"/>
                    <a:pt x="1703294" y="161365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 bwMode="auto">
            <a:xfrm>
              <a:off x="2052918" y="2931076"/>
              <a:ext cx="1739153" cy="385482"/>
            </a:xfrm>
            <a:custGeom>
              <a:avLst/>
              <a:gdLst>
                <a:gd name="connsiteX0" fmla="*/ 0 w 1739153"/>
                <a:gd name="connsiteY0" fmla="*/ 0 h 385482"/>
                <a:gd name="connsiteX1" fmla="*/ 699247 w 1739153"/>
                <a:gd name="connsiteY1" fmla="*/ 349623 h 385482"/>
                <a:gd name="connsiteX2" fmla="*/ 1739153 w 1739153"/>
                <a:gd name="connsiteY2" fmla="*/ 215153 h 385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39153" h="385482">
                  <a:moveTo>
                    <a:pt x="0" y="0"/>
                  </a:moveTo>
                  <a:cubicBezTo>
                    <a:pt x="204694" y="156882"/>
                    <a:pt x="409388" y="313764"/>
                    <a:pt x="699247" y="349623"/>
                  </a:cubicBezTo>
                  <a:cubicBezTo>
                    <a:pt x="989106" y="385482"/>
                    <a:pt x="1364129" y="300317"/>
                    <a:pt x="1739153" y="215153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00435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2" grpId="0" build="p" autoUpdateAnimBg="0"/>
      <p:bldP spid="317523" grpId="0" build="p" autoUpdateAnimBg="0"/>
      <p:bldP spid="317525" grpId="0" build="p" autoUpdateAnimBg="0"/>
      <p:bldP spid="317526" grpId="0" build="p" autoUpdateAnimBg="0"/>
      <p:bldP spid="317527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569912"/>
            <a:ext cx="6350000" cy="573088"/>
          </a:xfrm>
        </p:spPr>
        <p:txBody>
          <a:bodyPr/>
          <a:lstStyle/>
          <a:p>
            <a:r>
              <a:rPr lang="en-US" dirty="0"/>
              <a:t>Using Nested Arrays</a:t>
            </a:r>
          </a:p>
        </p:txBody>
      </p:sp>
      <p:sp>
        <p:nvSpPr>
          <p:cNvPr id="318468" name="Rectangle 4"/>
          <p:cNvSpPr>
            <a:spLocks noChangeArrowheads="1"/>
          </p:cNvSpPr>
          <p:nvPr/>
        </p:nvSpPr>
        <p:spPr bwMode="auto">
          <a:xfrm>
            <a:off x="4495800" y="1066800"/>
            <a:ext cx="4343400" cy="650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#define N 16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typedef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fix_matrix</a:t>
            </a:r>
            <a:r>
              <a:rPr lang="en-US" sz="1800" dirty="0">
                <a:latin typeface="Courier New" pitchFamily="49" charset="0"/>
              </a:rPr>
              <a:t>[N][N</a:t>
            </a:r>
            <a:r>
              <a:rPr lang="en-US" sz="1800" dirty="0" smtClean="0">
                <a:latin typeface="Courier New" pitchFamily="49" charset="0"/>
              </a:rPr>
              <a:t>];  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18469" name="Rectangle 5"/>
          <p:cNvSpPr>
            <a:spLocks noChangeArrowheads="1"/>
          </p:cNvSpPr>
          <p:nvPr/>
        </p:nvSpPr>
        <p:spPr bwMode="auto">
          <a:xfrm>
            <a:off x="4495800" y="1828800"/>
            <a:ext cx="4343400" cy="33972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/* Compute element </a:t>
            </a:r>
            <a:r>
              <a:rPr lang="en-US" sz="1800" dirty="0" err="1">
                <a:latin typeface="Courier New" pitchFamily="49" charset="0"/>
              </a:rPr>
              <a:t>i,k</a:t>
            </a:r>
            <a:r>
              <a:rPr lang="en-US" sz="1800" dirty="0">
                <a:latin typeface="Courier New" pitchFamily="49" charset="0"/>
              </a:rPr>
              <a:t> of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fixed matrix product */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fix_prod_ele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fix_matrix</a:t>
            </a:r>
            <a:r>
              <a:rPr lang="en-US" sz="1800" dirty="0">
                <a:latin typeface="Courier New" pitchFamily="49" charset="0"/>
              </a:rPr>
              <a:t> a, </a:t>
            </a:r>
            <a:r>
              <a:rPr lang="en-US" sz="1800" dirty="0" err="1">
                <a:latin typeface="Courier New" pitchFamily="49" charset="0"/>
              </a:rPr>
              <a:t>fix_matrix</a:t>
            </a:r>
            <a:r>
              <a:rPr lang="en-US" sz="1800" dirty="0">
                <a:latin typeface="Courier New" pitchFamily="49" charset="0"/>
              </a:rPr>
              <a:t> b,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k)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j;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result = 0;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result += a[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][j]*b[j][k];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 result;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569912"/>
            <a:ext cx="6350000" cy="573088"/>
          </a:xfrm>
        </p:spPr>
        <p:txBody>
          <a:bodyPr/>
          <a:lstStyle/>
          <a:p>
            <a:r>
              <a:rPr lang="en-US" dirty="0"/>
              <a:t>Using Nested Arrays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04938"/>
            <a:ext cx="4114800" cy="5224462"/>
          </a:xfrm>
        </p:spPr>
        <p:txBody>
          <a:bodyPr/>
          <a:lstStyle/>
          <a:p>
            <a:r>
              <a:rPr lang="en-US" dirty="0"/>
              <a:t>Strengths</a:t>
            </a:r>
          </a:p>
          <a:p>
            <a:pPr lvl="1"/>
            <a:r>
              <a:rPr lang="en-US" dirty="0"/>
              <a:t>C compiler handles doubly subscripted arrays</a:t>
            </a:r>
          </a:p>
          <a:p>
            <a:pPr lvl="1"/>
            <a:r>
              <a:rPr lang="en-US" dirty="0"/>
              <a:t>Generates very efficient </a:t>
            </a:r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Avoids </a:t>
            </a:r>
            <a:r>
              <a:rPr lang="en-US" dirty="0"/>
              <a:t>multiply in index computation</a:t>
            </a:r>
          </a:p>
          <a:p>
            <a:endParaRPr lang="en-US" dirty="0" smtClean="0"/>
          </a:p>
          <a:p>
            <a:r>
              <a:rPr lang="en-US" dirty="0" smtClean="0"/>
              <a:t>Limitation</a:t>
            </a:r>
            <a:endParaRPr lang="en-US" dirty="0"/>
          </a:p>
          <a:p>
            <a:pPr lvl="1"/>
            <a:r>
              <a:rPr lang="en-US" dirty="0"/>
              <a:t>Only works </a:t>
            </a:r>
            <a:r>
              <a:rPr lang="en-US" dirty="0" smtClean="0"/>
              <a:t>for fixed </a:t>
            </a:r>
            <a:r>
              <a:rPr lang="en-US" dirty="0"/>
              <a:t>array size</a:t>
            </a:r>
          </a:p>
        </p:txBody>
      </p:sp>
      <p:sp>
        <p:nvSpPr>
          <p:cNvPr id="318468" name="Rectangle 4"/>
          <p:cNvSpPr>
            <a:spLocks noChangeArrowheads="1"/>
          </p:cNvSpPr>
          <p:nvPr/>
        </p:nvSpPr>
        <p:spPr bwMode="auto">
          <a:xfrm>
            <a:off x="4495800" y="1066800"/>
            <a:ext cx="4343400" cy="650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#define N 16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typedef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fix_matrix</a:t>
            </a:r>
            <a:r>
              <a:rPr lang="en-US" sz="1800" dirty="0">
                <a:latin typeface="Courier New" pitchFamily="49" charset="0"/>
              </a:rPr>
              <a:t>[N][N</a:t>
            </a:r>
            <a:r>
              <a:rPr lang="en-US" sz="1800" dirty="0" smtClean="0">
                <a:latin typeface="Courier New" pitchFamily="49" charset="0"/>
              </a:rPr>
              <a:t>];  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18469" name="Rectangle 5"/>
          <p:cNvSpPr>
            <a:spLocks noChangeArrowheads="1"/>
          </p:cNvSpPr>
          <p:nvPr/>
        </p:nvSpPr>
        <p:spPr bwMode="auto">
          <a:xfrm>
            <a:off x="4495800" y="1828800"/>
            <a:ext cx="4343400" cy="33972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/* Compute element </a:t>
            </a:r>
            <a:r>
              <a:rPr lang="en-US" sz="1800" dirty="0" err="1">
                <a:latin typeface="Courier New" pitchFamily="49" charset="0"/>
              </a:rPr>
              <a:t>i,k</a:t>
            </a:r>
            <a:r>
              <a:rPr lang="en-US" sz="1800" dirty="0">
                <a:latin typeface="Courier New" pitchFamily="49" charset="0"/>
              </a:rPr>
              <a:t> of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fixed matrix product */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fix_prod_ele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fix_matrix</a:t>
            </a:r>
            <a:r>
              <a:rPr lang="en-US" sz="1800" dirty="0">
                <a:latin typeface="Courier New" pitchFamily="49" charset="0"/>
              </a:rPr>
              <a:t> a, </a:t>
            </a:r>
            <a:r>
              <a:rPr lang="en-US" sz="1800" dirty="0" err="1">
                <a:latin typeface="Courier New" pitchFamily="49" charset="0"/>
              </a:rPr>
              <a:t>fix_matrix</a:t>
            </a:r>
            <a:r>
              <a:rPr lang="en-US" sz="1800" dirty="0">
                <a:latin typeface="Courier New" pitchFamily="49" charset="0"/>
              </a:rPr>
              <a:t> b,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k)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j;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result = 0;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result += a[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][j]*b[j][k];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 result;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724400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6324600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4724400" y="6418263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>
            <a:off x="6438106" y="61333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3783180" y="6233173"/>
            <a:ext cx="941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i-th</a:t>
            </a:r>
            <a:r>
              <a:rPr lang="en-US" sz="1800" dirty="0" smtClean="0">
                <a:latin typeface="Calibri" pitchFamily="34" charset="0"/>
              </a:rPr>
              <a:t> row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516980" y="5650468"/>
            <a:ext cx="1279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j-</a:t>
            </a:r>
            <a:r>
              <a:rPr lang="en-US" sz="1800" dirty="0" err="1" smtClean="0">
                <a:latin typeface="Calibri" pitchFamily="34" charset="0"/>
              </a:rPr>
              <a:t>th</a:t>
            </a:r>
            <a:r>
              <a:rPr lang="en-US" sz="1800" dirty="0" smtClean="0">
                <a:latin typeface="Calibri" pitchFamily="34" charset="0"/>
              </a:rPr>
              <a:t> column</a:t>
            </a:r>
          </a:p>
        </p:txBody>
      </p:sp>
      <p:cxnSp>
        <p:nvCxnSpPr>
          <p:cNvPr id="28" name="Straight Arrow Connector 27"/>
          <p:cNvCxnSpPr>
            <a:stCxn id="26" idx="1"/>
          </p:cNvCxnSpPr>
          <p:nvPr/>
        </p:nvCxnSpPr>
        <p:spPr bwMode="auto">
          <a:xfrm rot="10800000">
            <a:off x="7008812" y="5802868"/>
            <a:ext cx="508168" cy="3226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5943600" y="5955268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x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94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7" grpId="0" build="p"/>
      <p:bldP spid="20" grpId="0" animBg="1"/>
      <p:bldP spid="21" grpId="0" animBg="1"/>
      <p:bldP spid="25" grpId="0"/>
      <p:bldP spid="26" grpId="0"/>
      <p:bldP spid="1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6743700" cy="573088"/>
          </a:xfrm>
        </p:spPr>
        <p:txBody>
          <a:bodyPr/>
          <a:lstStyle/>
          <a:p>
            <a:r>
              <a:rPr lang="en-US" dirty="0"/>
              <a:t>Dynamic Nested Arrays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95400"/>
            <a:ext cx="4217987" cy="5181600"/>
          </a:xfrm>
        </p:spPr>
        <p:txBody>
          <a:bodyPr/>
          <a:lstStyle/>
          <a:p>
            <a:r>
              <a:rPr lang="en-US" dirty="0"/>
              <a:t>Strength</a:t>
            </a:r>
          </a:p>
          <a:p>
            <a:pPr lvl="1"/>
            <a:r>
              <a:rPr lang="en-US" dirty="0"/>
              <a:t>Can create matrix of </a:t>
            </a:r>
            <a:r>
              <a:rPr lang="en-US" dirty="0" smtClean="0"/>
              <a:t>any size</a:t>
            </a:r>
            <a:endParaRPr lang="en-US" dirty="0"/>
          </a:p>
          <a:p>
            <a:r>
              <a:rPr lang="en-US" dirty="0"/>
              <a:t>Programming</a:t>
            </a:r>
          </a:p>
          <a:p>
            <a:pPr lvl="1"/>
            <a:r>
              <a:rPr lang="en-US" dirty="0"/>
              <a:t>Must do index computation explicitly</a:t>
            </a:r>
          </a:p>
          <a:p>
            <a:r>
              <a:rPr lang="en-US" dirty="0"/>
              <a:t>Performance</a:t>
            </a:r>
          </a:p>
          <a:p>
            <a:pPr lvl="1"/>
            <a:r>
              <a:rPr lang="en-US" dirty="0"/>
              <a:t>Accessing single element costly</a:t>
            </a:r>
          </a:p>
          <a:p>
            <a:pPr lvl="1"/>
            <a:r>
              <a:rPr lang="en-US" dirty="0"/>
              <a:t>Must do multiplication</a:t>
            </a:r>
          </a:p>
        </p:txBody>
      </p:sp>
      <p:sp>
        <p:nvSpPr>
          <p:cNvPr id="319492" name="Rectangle 4"/>
          <p:cNvSpPr>
            <a:spLocks noChangeArrowheads="1"/>
          </p:cNvSpPr>
          <p:nvPr/>
        </p:nvSpPr>
        <p:spPr bwMode="auto">
          <a:xfrm>
            <a:off x="4508500" y="1295400"/>
            <a:ext cx="4483100" cy="14747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* new_var_matrix(int n)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(int *) 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calloc(sizeof(int), n*n);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319493" name="Rectangle 5"/>
          <p:cNvSpPr>
            <a:spLocks noChangeArrowheads="1"/>
          </p:cNvSpPr>
          <p:nvPr/>
        </p:nvSpPr>
        <p:spPr bwMode="auto">
          <a:xfrm>
            <a:off x="4508500" y="2922588"/>
            <a:ext cx="448310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var_ele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*a,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j,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n)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 a[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n+j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19494" name="Rectangle 6"/>
          <p:cNvSpPr>
            <a:spLocks noChangeArrowheads="1"/>
          </p:cNvSpPr>
          <p:nvPr/>
        </p:nvSpPr>
        <p:spPr bwMode="auto">
          <a:xfrm>
            <a:off x="2438400" y="4773612"/>
            <a:ext cx="6553200" cy="14747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114300" algn="l"/>
                <a:tab pos="3429000" algn="l"/>
              </a:tabLst>
            </a:pPr>
            <a:r>
              <a:rPr lang="en-US" sz="1800">
                <a:latin typeface="Courier New" pitchFamily="49" charset="0"/>
              </a:rPr>
              <a:t>	movl 12(%ebp),%eax	# i</a:t>
            </a:r>
          </a:p>
          <a:p>
            <a:pPr algn="l">
              <a:lnSpc>
                <a:spcPct val="100000"/>
              </a:lnSpc>
              <a:tabLst>
                <a:tab pos="114300" algn="l"/>
                <a:tab pos="3429000" algn="l"/>
              </a:tabLst>
            </a:pPr>
            <a:r>
              <a:rPr lang="en-US" sz="1800">
                <a:latin typeface="Courier New" pitchFamily="49" charset="0"/>
              </a:rPr>
              <a:t>	movl 8(%ebp),%edx	# a</a:t>
            </a:r>
          </a:p>
          <a:p>
            <a:pPr algn="l">
              <a:lnSpc>
                <a:spcPct val="100000"/>
              </a:lnSpc>
              <a:tabLst>
                <a:tab pos="114300" algn="l"/>
                <a:tab pos="3429000" algn="l"/>
              </a:tabLst>
            </a:pPr>
            <a:r>
              <a:rPr lang="en-US" sz="1800">
                <a:latin typeface="Courier New" pitchFamily="49" charset="0"/>
              </a:rPr>
              <a:t>	imull 20(%ebp),%eax	# n*i</a:t>
            </a:r>
          </a:p>
          <a:p>
            <a:pPr algn="l">
              <a:lnSpc>
                <a:spcPct val="100000"/>
              </a:lnSpc>
              <a:tabLst>
                <a:tab pos="114300" algn="l"/>
                <a:tab pos="3429000" algn="l"/>
              </a:tabLst>
            </a:pPr>
            <a:r>
              <a:rPr lang="en-US" sz="1800">
                <a:latin typeface="Courier New" pitchFamily="49" charset="0"/>
              </a:rPr>
              <a:t>	addl 16(%ebp),%eax	# n*i+j</a:t>
            </a:r>
          </a:p>
          <a:p>
            <a:pPr algn="l">
              <a:lnSpc>
                <a:spcPct val="100000"/>
              </a:lnSpc>
              <a:tabLst>
                <a:tab pos="114300" algn="l"/>
                <a:tab pos="3429000" algn="l"/>
              </a:tabLst>
            </a:pPr>
            <a:r>
              <a:rPr lang="en-US" sz="1800">
                <a:latin typeface="Courier New" pitchFamily="49" charset="0"/>
              </a:rPr>
              <a:t>	movl (%edx,%eax,4),%eax	# Mem[a+4*(i*n+j)]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1" grpId="0" build="p"/>
      <p:bldP spid="319492" grpId="0" animBg="1"/>
      <p:bldP spid="319493" grpId="0" animBg="1"/>
      <p:bldP spid="31949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68300" y="533400"/>
            <a:ext cx="7099300" cy="573088"/>
          </a:xfrm>
        </p:spPr>
        <p:txBody>
          <a:bodyPr/>
          <a:lstStyle/>
          <a:p>
            <a:r>
              <a:rPr lang="en-US" dirty="0"/>
              <a:t>Dynamic Array Multiplication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3987800" cy="2684462"/>
          </a:xfrm>
        </p:spPr>
        <p:txBody>
          <a:bodyPr/>
          <a:lstStyle/>
          <a:p>
            <a:r>
              <a:rPr lang="en-US" dirty="0"/>
              <a:t>Without Optimizations</a:t>
            </a:r>
          </a:p>
          <a:p>
            <a:pPr lvl="1"/>
            <a:r>
              <a:rPr lang="en-US" dirty="0" smtClean="0"/>
              <a:t>Multiplies: 3</a:t>
            </a:r>
            <a:endParaRPr lang="en-US" dirty="0"/>
          </a:p>
          <a:p>
            <a:pPr lvl="2"/>
            <a:r>
              <a:rPr lang="en-US" dirty="0"/>
              <a:t>2 for subscripts</a:t>
            </a:r>
          </a:p>
          <a:p>
            <a:pPr lvl="2"/>
            <a:r>
              <a:rPr lang="en-US" dirty="0"/>
              <a:t>1 for data</a:t>
            </a:r>
          </a:p>
          <a:p>
            <a:pPr lvl="1"/>
            <a:r>
              <a:rPr lang="en-US" dirty="0" smtClean="0"/>
              <a:t>Adds: 4</a:t>
            </a:r>
            <a:endParaRPr lang="en-US" dirty="0"/>
          </a:p>
          <a:p>
            <a:pPr lvl="2"/>
            <a:r>
              <a:rPr lang="en-US" dirty="0"/>
              <a:t>2</a:t>
            </a:r>
            <a:r>
              <a:rPr lang="en-US" dirty="0" smtClean="0"/>
              <a:t> </a:t>
            </a:r>
            <a:r>
              <a:rPr lang="en-US" dirty="0"/>
              <a:t>for array indexing</a:t>
            </a:r>
          </a:p>
          <a:p>
            <a:pPr lvl="2"/>
            <a:r>
              <a:rPr lang="en-US" dirty="0"/>
              <a:t>1 for loop index</a:t>
            </a:r>
          </a:p>
          <a:p>
            <a:pPr lvl="2"/>
            <a:r>
              <a:rPr lang="en-US" dirty="0"/>
              <a:t>1 for data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320516" name="Rectangle 4"/>
          <p:cNvSpPr>
            <a:spLocks noChangeArrowheads="1"/>
          </p:cNvSpPr>
          <p:nvPr/>
        </p:nvSpPr>
        <p:spPr bwMode="auto">
          <a:xfrm>
            <a:off x="4433886" y="1738312"/>
            <a:ext cx="4532215" cy="36907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/* Compute element </a:t>
            </a:r>
            <a:r>
              <a:rPr lang="en-US" sz="1800" dirty="0" err="1">
                <a:latin typeface="Courier New" pitchFamily="49" charset="0"/>
              </a:rPr>
              <a:t>i,k</a:t>
            </a:r>
            <a:r>
              <a:rPr lang="en-US" sz="1800" dirty="0">
                <a:latin typeface="Courier New" pitchFamily="49" charset="0"/>
              </a:rPr>
              <a:t> of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variable matrix product */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var_prod_ele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*a,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*b,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k,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n)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j;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result = 0;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result +=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 </a:t>
            </a:r>
            <a:r>
              <a:rPr lang="en-US" sz="1800" dirty="0" err="1">
                <a:latin typeface="Courier New" pitchFamily="49" charset="0"/>
              </a:rPr>
              <a:t>a[i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 smtClean="0">
                <a:latin typeface="Courier New" pitchFamily="49" charset="0"/>
              </a:rPr>
              <a:t>n</a:t>
            </a:r>
            <a:r>
              <a:rPr lang="en-US" sz="1800" dirty="0" smtClean="0">
                <a:latin typeface="Courier New" pitchFamily="49" charset="0"/>
              </a:rPr>
              <a:t> + </a:t>
            </a:r>
            <a:r>
              <a:rPr lang="en-US" sz="1800" dirty="0" err="1" smtClean="0">
                <a:latin typeface="Courier New" pitchFamily="49" charset="0"/>
              </a:rPr>
              <a:t>j</a:t>
            </a:r>
            <a:r>
              <a:rPr lang="en-US" sz="1800" dirty="0">
                <a:latin typeface="Courier New" pitchFamily="49" charset="0"/>
              </a:rPr>
              <a:t>] * b[j*</a:t>
            </a:r>
            <a:r>
              <a:rPr lang="en-US" sz="1800" dirty="0" err="1" smtClean="0">
                <a:latin typeface="Courier New" pitchFamily="49" charset="0"/>
              </a:rPr>
              <a:t>n</a:t>
            </a:r>
            <a:r>
              <a:rPr lang="en-US" sz="1800" dirty="0" smtClean="0">
                <a:latin typeface="Courier New" pitchFamily="49" charset="0"/>
              </a:rPr>
              <a:t> + </a:t>
            </a:r>
            <a:r>
              <a:rPr lang="en-US" sz="1800" dirty="0" err="1" smtClean="0">
                <a:latin typeface="Courier New" pitchFamily="49" charset="0"/>
              </a:rPr>
              <a:t>k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 result;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5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1312"/>
            <a:ext cx="8915400" cy="573088"/>
          </a:xfrm>
        </p:spPr>
        <p:txBody>
          <a:bodyPr/>
          <a:lstStyle/>
          <a:p>
            <a:r>
              <a:rPr lang="en-US" dirty="0"/>
              <a:t>Optimizing Dynamic Array </a:t>
            </a:r>
            <a:r>
              <a:rPr lang="en-US" dirty="0" smtClean="0"/>
              <a:t>Multiplication</a:t>
            </a:r>
            <a:endParaRPr lang="en-US" dirty="0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00138"/>
            <a:ext cx="4343400" cy="5224462"/>
          </a:xfrm>
        </p:spPr>
        <p:txBody>
          <a:bodyPr/>
          <a:lstStyle/>
          <a:p>
            <a:r>
              <a:rPr lang="en-US" dirty="0"/>
              <a:t>Optimizations</a:t>
            </a:r>
          </a:p>
          <a:p>
            <a:pPr lvl="1"/>
            <a:r>
              <a:rPr lang="en-US" dirty="0"/>
              <a:t>Performed when set optimization level to </a:t>
            </a:r>
            <a:r>
              <a:rPr lang="en-US" b="1" dirty="0">
                <a:latin typeface="Courier New" pitchFamily="49" charset="0"/>
              </a:rPr>
              <a:t>-O2</a:t>
            </a:r>
            <a:endParaRPr lang="en-US" b="1" dirty="0"/>
          </a:p>
          <a:p>
            <a:r>
              <a:rPr lang="en-US" dirty="0"/>
              <a:t>Code Motion</a:t>
            </a:r>
          </a:p>
          <a:p>
            <a:pPr lvl="1"/>
            <a:r>
              <a:rPr lang="en-US" dirty="0"/>
              <a:t>Expression 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*n</a:t>
            </a:r>
            <a:r>
              <a:rPr lang="en-US" dirty="0"/>
              <a:t> can be computed outside loop</a:t>
            </a:r>
          </a:p>
          <a:p>
            <a:r>
              <a:rPr lang="en-US" dirty="0"/>
              <a:t>Strength Reduction</a:t>
            </a:r>
          </a:p>
          <a:p>
            <a:pPr lvl="1"/>
            <a:r>
              <a:rPr lang="en-US" dirty="0"/>
              <a:t>Incrementing </a:t>
            </a:r>
            <a:r>
              <a:rPr lang="en-US" b="1" dirty="0">
                <a:latin typeface="Courier New" pitchFamily="49" charset="0"/>
              </a:rPr>
              <a:t>j</a:t>
            </a:r>
            <a:r>
              <a:rPr lang="en-US" dirty="0"/>
              <a:t> has effect of incrementing </a:t>
            </a:r>
            <a:r>
              <a:rPr lang="en-US" b="1" dirty="0">
                <a:latin typeface="Courier New" pitchFamily="49" charset="0"/>
              </a:rPr>
              <a:t>j*</a:t>
            </a:r>
            <a:r>
              <a:rPr lang="en-US" b="1" dirty="0" err="1" smtClean="0">
                <a:latin typeface="Courier New" pitchFamily="49" charset="0"/>
              </a:rPr>
              <a:t>n+k</a:t>
            </a:r>
            <a:r>
              <a:rPr lang="en-US" dirty="0" smtClean="0"/>
              <a:t> </a:t>
            </a:r>
            <a:r>
              <a:rPr lang="en-US" dirty="0"/>
              <a:t>by </a:t>
            </a:r>
            <a:r>
              <a:rPr lang="en-US" b="1" dirty="0" smtClean="0">
                <a:latin typeface="Courier New" pitchFamily="49" charset="0"/>
              </a:rPr>
              <a:t>n</a:t>
            </a:r>
          </a:p>
          <a:p>
            <a:r>
              <a:rPr lang="en-US" dirty="0" smtClean="0"/>
              <a:t>Operations count</a:t>
            </a:r>
          </a:p>
          <a:p>
            <a:pPr lvl="1"/>
            <a:r>
              <a:rPr lang="en-US" dirty="0" smtClean="0"/>
              <a:t>4 adds, 1 </a:t>
            </a:r>
            <a:r>
              <a:rPr lang="en-US" dirty="0" err="1" smtClean="0"/>
              <a:t>mult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Compiler </a:t>
            </a:r>
            <a:r>
              <a:rPr lang="en-US" dirty="0"/>
              <a:t>can optimize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regular </a:t>
            </a:r>
            <a:r>
              <a:rPr lang="en-US" dirty="0"/>
              <a:t>access patterns</a:t>
            </a:r>
          </a:p>
        </p:txBody>
      </p:sp>
      <p:sp>
        <p:nvSpPr>
          <p:cNvPr id="321540" name="Rectangle 4"/>
          <p:cNvSpPr>
            <a:spLocks noChangeArrowheads="1"/>
          </p:cNvSpPr>
          <p:nvPr/>
        </p:nvSpPr>
        <p:spPr bwMode="auto">
          <a:xfrm>
            <a:off x="4572000" y="977900"/>
            <a:ext cx="4415996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j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result = 0;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for (</a:t>
            </a:r>
            <a:r>
              <a:rPr lang="en-US" sz="1800" dirty="0" err="1">
                <a:latin typeface="Courier New" pitchFamily="49" charset="0"/>
              </a:rPr>
              <a:t>j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j</a:t>
            </a:r>
            <a:r>
              <a:rPr lang="en-US" sz="1800" dirty="0">
                <a:latin typeface="Courier New" pitchFamily="49" charset="0"/>
              </a:rPr>
              <a:t> &lt; </a:t>
            </a:r>
            <a:r>
              <a:rPr lang="en-US" sz="1800" dirty="0" err="1">
                <a:latin typeface="Courier New" pitchFamily="49" charset="0"/>
              </a:rPr>
              <a:t>n</a:t>
            </a:r>
            <a:r>
              <a:rPr lang="en-US" sz="1800" dirty="0">
                <a:latin typeface="Courier New" pitchFamily="49" charset="0"/>
              </a:rPr>
              <a:t>; </a:t>
            </a:r>
            <a:r>
              <a:rPr lang="en-US" sz="1800" dirty="0" err="1">
                <a:latin typeface="Courier New" pitchFamily="49" charset="0"/>
              </a:rPr>
              <a:t>j</a:t>
            </a:r>
            <a:r>
              <a:rPr lang="en-US" sz="1800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result +=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 </a:t>
            </a:r>
            <a:r>
              <a:rPr lang="en-US" sz="1800" dirty="0" err="1">
                <a:latin typeface="Courier New" pitchFamily="49" charset="0"/>
              </a:rPr>
              <a:t>a[i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 smtClean="0">
                <a:latin typeface="Courier New" pitchFamily="49" charset="0"/>
              </a:rPr>
              <a:t>n</a:t>
            </a:r>
            <a:r>
              <a:rPr lang="en-US" sz="1800" dirty="0" smtClean="0">
                <a:latin typeface="Courier New" pitchFamily="49" charset="0"/>
              </a:rPr>
              <a:t> + </a:t>
            </a:r>
            <a:r>
              <a:rPr lang="en-US" sz="1800" dirty="0" err="1" smtClean="0">
                <a:latin typeface="Courier New" pitchFamily="49" charset="0"/>
              </a:rPr>
              <a:t>j</a:t>
            </a:r>
            <a:r>
              <a:rPr lang="en-US" sz="1800" dirty="0">
                <a:latin typeface="Courier New" pitchFamily="49" charset="0"/>
              </a:rPr>
              <a:t>] * </a:t>
            </a:r>
            <a:r>
              <a:rPr lang="en-US" sz="1800" dirty="0" err="1">
                <a:latin typeface="Courier New" pitchFamily="49" charset="0"/>
              </a:rPr>
              <a:t>b[j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 smtClean="0">
                <a:latin typeface="Courier New" pitchFamily="49" charset="0"/>
              </a:rPr>
              <a:t>n</a:t>
            </a:r>
            <a:r>
              <a:rPr lang="en-US" sz="1800" dirty="0" smtClean="0">
                <a:latin typeface="Courier New" pitchFamily="49" charset="0"/>
              </a:rPr>
              <a:t> + </a:t>
            </a:r>
            <a:r>
              <a:rPr lang="en-US" sz="1800" dirty="0" err="1" smtClean="0">
                <a:latin typeface="Courier New" pitchFamily="49" charset="0"/>
              </a:rPr>
              <a:t>k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 result;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21541" name="Rectangle 5"/>
          <p:cNvSpPr>
            <a:spLocks noChangeArrowheads="1"/>
          </p:cNvSpPr>
          <p:nvPr/>
        </p:nvSpPr>
        <p:spPr bwMode="auto">
          <a:xfrm>
            <a:off x="4572000" y="3352800"/>
            <a:ext cx="4415996" cy="339725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j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result = 0;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iTn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n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jTnPk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k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for (</a:t>
            </a:r>
            <a:r>
              <a:rPr lang="en-US" sz="1800" dirty="0" err="1">
                <a:latin typeface="Courier New" pitchFamily="49" charset="0"/>
              </a:rPr>
              <a:t>j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j</a:t>
            </a:r>
            <a:r>
              <a:rPr lang="en-US" sz="1800" dirty="0">
                <a:latin typeface="Courier New" pitchFamily="49" charset="0"/>
              </a:rPr>
              <a:t> &lt; </a:t>
            </a:r>
            <a:r>
              <a:rPr lang="en-US" sz="1800" dirty="0" err="1">
                <a:latin typeface="Courier New" pitchFamily="49" charset="0"/>
              </a:rPr>
              <a:t>n</a:t>
            </a:r>
            <a:r>
              <a:rPr lang="en-US" sz="1800" dirty="0">
                <a:latin typeface="Courier New" pitchFamily="49" charset="0"/>
              </a:rPr>
              <a:t>; </a:t>
            </a:r>
            <a:r>
              <a:rPr lang="en-US" sz="1800" dirty="0" err="1">
                <a:latin typeface="Courier New" pitchFamily="49" charset="0"/>
              </a:rPr>
              <a:t>j</a:t>
            </a:r>
            <a:r>
              <a:rPr lang="en-US" sz="18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result +=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 </a:t>
            </a:r>
            <a:r>
              <a:rPr lang="en-US" sz="1800" dirty="0" err="1">
                <a:latin typeface="Courier New" pitchFamily="49" charset="0"/>
              </a:rPr>
              <a:t>a[</a:t>
            </a:r>
            <a:r>
              <a:rPr lang="en-US" sz="1800" dirty="0" err="1" smtClean="0">
                <a:latin typeface="Courier New" pitchFamily="49" charset="0"/>
              </a:rPr>
              <a:t>iTn</a:t>
            </a:r>
            <a:r>
              <a:rPr lang="en-US" sz="1800" dirty="0" smtClean="0">
                <a:latin typeface="Courier New" pitchFamily="49" charset="0"/>
              </a:rPr>
              <a:t> + </a:t>
            </a:r>
            <a:r>
              <a:rPr lang="en-US" sz="1800" dirty="0" err="1" smtClean="0">
                <a:latin typeface="Courier New" pitchFamily="49" charset="0"/>
              </a:rPr>
              <a:t>j</a:t>
            </a:r>
            <a:r>
              <a:rPr lang="en-US" sz="1800" dirty="0">
                <a:latin typeface="Courier New" pitchFamily="49" charset="0"/>
              </a:rPr>
              <a:t>] * </a:t>
            </a:r>
            <a:r>
              <a:rPr lang="en-US" sz="1800" dirty="0" err="1">
                <a:latin typeface="Courier New" pitchFamily="49" charset="0"/>
              </a:rPr>
              <a:t>b[jTnPk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jTnPk</a:t>
            </a:r>
            <a:r>
              <a:rPr lang="en-US" sz="1800" dirty="0">
                <a:latin typeface="Courier New" pitchFamily="49" charset="0"/>
              </a:rPr>
              <a:t> += </a:t>
            </a:r>
            <a:r>
              <a:rPr lang="en-US" sz="1800" dirty="0" err="1">
                <a:latin typeface="Courier New" pitchFamily="49" charset="0"/>
              </a:rPr>
              <a:t>n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}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 result;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9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ChangeArrowheads="1"/>
          </p:cNvSpPr>
          <p:nvPr/>
        </p:nvSpPr>
        <p:spPr bwMode="auto">
          <a:xfrm>
            <a:off x="555810" y="1192213"/>
            <a:ext cx="2106612" cy="14747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struct rec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i;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a[3];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*p;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};</a:t>
            </a:r>
          </a:p>
        </p:txBody>
      </p:sp>
      <p:sp>
        <p:nvSpPr>
          <p:cNvPr id="322566" name="Rectangle 6"/>
          <p:cNvSpPr>
            <a:spLocks noGrp="1" noChangeArrowheads="1"/>
          </p:cNvSpPr>
          <p:nvPr>
            <p:ph type="title"/>
          </p:nvPr>
        </p:nvSpPr>
        <p:spPr>
          <a:xfrm>
            <a:off x="465415" y="457200"/>
            <a:ext cx="5245100" cy="573088"/>
          </a:xfrm>
        </p:spPr>
        <p:txBody>
          <a:bodyPr/>
          <a:lstStyle/>
          <a:p>
            <a:r>
              <a:rPr lang="en-US"/>
              <a:t>Structures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ChangeArrowheads="1"/>
          </p:cNvSpPr>
          <p:nvPr/>
        </p:nvSpPr>
        <p:spPr bwMode="auto">
          <a:xfrm>
            <a:off x="555810" y="1192213"/>
            <a:ext cx="2106612" cy="14747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struct rec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i;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a[3];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*p;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};</a:t>
            </a:r>
          </a:p>
        </p:txBody>
      </p:sp>
      <p:sp>
        <p:nvSpPr>
          <p:cNvPr id="322563" name="Rectangle 3"/>
          <p:cNvSpPr>
            <a:spLocks noChangeArrowheads="1"/>
          </p:cNvSpPr>
          <p:nvPr/>
        </p:nvSpPr>
        <p:spPr bwMode="auto">
          <a:xfrm>
            <a:off x="3938403" y="5214937"/>
            <a:ext cx="3365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IA32 Assembly</a:t>
            </a:r>
          </a:p>
        </p:txBody>
      </p:sp>
      <p:sp>
        <p:nvSpPr>
          <p:cNvPr id="322564" name="Rectangle 4"/>
          <p:cNvSpPr>
            <a:spLocks noChangeArrowheads="1"/>
          </p:cNvSpPr>
          <p:nvPr/>
        </p:nvSpPr>
        <p:spPr bwMode="auto">
          <a:xfrm>
            <a:off x="4038600" y="5627687"/>
            <a:ext cx="4876800" cy="92551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114300" algn="l"/>
              </a:tabLst>
            </a:pPr>
            <a:r>
              <a:rPr lang="en-US" sz="1800" dirty="0">
                <a:latin typeface="Courier New" pitchFamily="49" charset="0"/>
              </a:rPr>
              <a:t>	#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val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114300" algn="l"/>
              </a:tabLst>
            </a:pPr>
            <a:r>
              <a:rPr lang="en-US" sz="1800" dirty="0">
                <a:latin typeface="Courier New" pitchFamily="49" charset="0"/>
              </a:rPr>
              <a:t>	# 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r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1143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eax,(%edx</a:t>
            </a:r>
            <a:r>
              <a:rPr lang="en-US" sz="1800" dirty="0">
                <a:latin typeface="Courier New" pitchFamily="49" charset="0"/>
              </a:rPr>
              <a:t>)	# </a:t>
            </a:r>
            <a:r>
              <a:rPr lang="en-US" sz="1800" dirty="0" err="1">
                <a:latin typeface="Courier New" pitchFamily="49" charset="0"/>
              </a:rPr>
              <a:t>Mem[r</a:t>
            </a:r>
            <a:r>
              <a:rPr lang="en-US" sz="1800" dirty="0">
                <a:latin typeface="Courier New" pitchFamily="49" charset="0"/>
              </a:rPr>
              <a:t>] = </a:t>
            </a:r>
            <a:r>
              <a:rPr lang="en-US" sz="1800" dirty="0" err="1">
                <a:latin typeface="Courier New" pitchFamily="49" charset="0"/>
              </a:rPr>
              <a:t>val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533400" y="4800600"/>
            <a:ext cx="2968625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void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set_i(struct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rec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r</a:t>
            </a:r>
            <a:r>
              <a:rPr lang="en-US" sz="1800" dirty="0">
                <a:latin typeface="Courier New" pitchFamily="49" charset="0"/>
              </a:rPr>
              <a:t>,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r</a:t>
            </a:r>
            <a:r>
              <a:rPr lang="en-US" sz="1800" dirty="0">
                <a:latin typeface="Courier New" pitchFamily="49" charset="0"/>
              </a:rPr>
              <a:t>-&gt;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val</a:t>
            </a:r>
            <a:r>
              <a:rPr lang="en-US" sz="1800" dirty="0" smtClean="0">
                <a:latin typeface="Courier New" pitchFamily="49" charset="0"/>
              </a:rPr>
              <a:t>; </a:t>
            </a:r>
          </a:p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// (*</a:t>
            </a:r>
            <a:r>
              <a:rPr lang="en-US" sz="1800" dirty="0" err="1" smtClean="0">
                <a:latin typeface="Courier New" pitchFamily="49" charset="0"/>
              </a:rPr>
              <a:t>r).i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val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22566" name="Rectangle 6"/>
          <p:cNvSpPr>
            <a:spLocks noGrp="1" noChangeArrowheads="1"/>
          </p:cNvSpPr>
          <p:nvPr>
            <p:ph type="title"/>
          </p:nvPr>
        </p:nvSpPr>
        <p:spPr>
          <a:xfrm>
            <a:off x="465415" y="457200"/>
            <a:ext cx="5245100" cy="573088"/>
          </a:xfrm>
        </p:spPr>
        <p:txBody>
          <a:bodyPr/>
          <a:lstStyle/>
          <a:p>
            <a:r>
              <a:rPr lang="en-US"/>
              <a:t>Structures</a:t>
            </a:r>
          </a:p>
        </p:txBody>
      </p:sp>
      <p:sp>
        <p:nvSpPr>
          <p:cNvPr id="3225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7926387" cy="2209800"/>
          </a:xfrm>
        </p:spPr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  <a:p>
            <a:pPr lvl="1"/>
            <a:r>
              <a:rPr lang="en-US" dirty="0"/>
              <a:t>Contiguously-allocated region of memory</a:t>
            </a:r>
          </a:p>
          <a:p>
            <a:pPr lvl="1"/>
            <a:r>
              <a:rPr lang="en-US" dirty="0"/>
              <a:t>Refer to members within structure by names</a:t>
            </a:r>
          </a:p>
          <a:p>
            <a:pPr lvl="1"/>
            <a:r>
              <a:rPr lang="en-US" dirty="0"/>
              <a:t>Members may be of different </a:t>
            </a:r>
            <a:r>
              <a:rPr lang="en-US" dirty="0" smtClean="0"/>
              <a:t>types</a:t>
            </a:r>
          </a:p>
          <a:p>
            <a:r>
              <a:rPr lang="en-US" dirty="0" smtClean="0"/>
              <a:t>Accessing structure member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22568" name="Rectangle 8"/>
          <p:cNvSpPr>
            <a:spLocks noChangeArrowheads="1"/>
          </p:cNvSpPr>
          <p:nvPr/>
        </p:nvSpPr>
        <p:spPr bwMode="auto">
          <a:xfrm>
            <a:off x="3962400" y="1187450"/>
            <a:ext cx="3365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Memory Layout</a:t>
            </a:r>
          </a:p>
        </p:txBody>
      </p:sp>
      <p:sp>
        <p:nvSpPr>
          <p:cNvPr id="322570" name="Rectangle 10"/>
          <p:cNvSpPr>
            <a:spLocks noChangeArrowheads="1"/>
          </p:cNvSpPr>
          <p:nvPr/>
        </p:nvSpPr>
        <p:spPr bwMode="auto">
          <a:xfrm>
            <a:off x="4092390" y="1658937"/>
            <a:ext cx="431800" cy="431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i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322571" name="Rectangle 11"/>
          <p:cNvSpPr>
            <a:spLocks noChangeArrowheads="1"/>
          </p:cNvSpPr>
          <p:nvPr/>
        </p:nvSpPr>
        <p:spPr bwMode="auto">
          <a:xfrm>
            <a:off x="4525963" y="1658937"/>
            <a:ext cx="1346200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a</a:t>
            </a:r>
          </a:p>
        </p:txBody>
      </p:sp>
      <p:sp>
        <p:nvSpPr>
          <p:cNvPr id="322572" name="Rectangle 12"/>
          <p:cNvSpPr>
            <a:spLocks noChangeArrowheads="1"/>
          </p:cNvSpPr>
          <p:nvPr/>
        </p:nvSpPr>
        <p:spPr bwMode="auto">
          <a:xfrm>
            <a:off x="5867400" y="1658937"/>
            <a:ext cx="431800" cy="4318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p</a:t>
            </a:r>
          </a:p>
        </p:txBody>
      </p:sp>
      <p:sp>
        <p:nvSpPr>
          <p:cNvPr id="322573" name="Rectangle 13"/>
          <p:cNvSpPr>
            <a:spLocks noChangeArrowheads="1"/>
          </p:cNvSpPr>
          <p:nvPr/>
        </p:nvSpPr>
        <p:spPr bwMode="auto">
          <a:xfrm>
            <a:off x="3889375" y="2074862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0</a:t>
            </a:r>
          </a:p>
        </p:txBody>
      </p:sp>
      <p:sp>
        <p:nvSpPr>
          <p:cNvPr id="322574" name="Rectangle 14"/>
          <p:cNvSpPr>
            <a:spLocks noChangeArrowheads="1"/>
          </p:cNvSpPr>
          <p:nvPr/>
        </p:nvSpPr>
        <p:spPr bwMode="auto">
          <a:xfrm>
            <a:off x="4346575" y="2074862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4</a:t>
            </a:r>
          </a:p>
        </p:txBody>
      </p:sp>
      <p:sp>
        <p:nvSpPr>
          <p:cNvPr id="322575" name="Rectangle 15"/>
          <p:cNvSpPr>
            <a:spLocks noChangeArrowheads="1"/>
          </p:cNvSpPr>
          <p:nvPr/>
        </p:nvSpPr>
        <p:spPr bwMode="auto">
          <a:xfrm>
            <a:off x="5638800" y="2074862"/>
            <a:ext cx="49051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16</a:t>
            </a:r>
          </a:p>
        </p:txBody>
      </p:sp>
      <p:sp>
        <p:nvSpPr>
          <p:cNvPr id="322576" name="Rectangle 16"/>
          <p:cNvSpPr>
            <a:spLocks noChangeArrowheads="1"/>
          </p:cNvSpPr>
          <p:nvPr/>
        </p:nvSpPr>
        <p:spPr bwMode="auto">
          <a:xfrm>
            <a:off x="6062682" y="2068256"/>
            <a:ext cx="49051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20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972579" y="4601796"/>
            <a:ext cx="3693890" cy="461665"/>
          </a:xfrm>
          <a:prstGeom prst="rect">
            <a:avLst/>
          </a:prstGeom>
          <a:solidFill>
            <a:srgbClr val="FF9999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itchFamily="49" charset="0"/>
              </a:rPr>
              <a:t>In java: </a:t>
            </a:r>
            <a:r>
              <a:rPr lang="en-US" dirty="0" err="1" smtClean="0">
                <a:latin typeface="Courier New" pitchFamily="49" charset="0"/>
              </a:rPr>
              <a:t>r.i</a:t>
            </a:r>
            <a:r>
              <a:rPr lang="en-US" dirty="0" smtClean="0">
                <a:latin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1631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3" grpId="0"/>
      <p:bldP spid="322564" grpId="0" animBg="1"/>
      <p:bldP spid="322565" grpId="0" animBg="1"/>
      <p:bldP spid="322567" grpId="0" build="p"/>
      <p:bldP spid="322568" grpId="0"/>
      <p:bldP spid="322570" grpId="0" animBg="1"/>
      <p:bldP spid="322571" grpId="0" animBg="1"/>
      <p:bldP spid="322572" grpId="0" animBg="1"/>
      <p:bldP spid="322573" grpId="0"/>
      <p:bldP spid="322574" grpId="0"/>
      <p:bldP spid="322575" grpId="0"/>
      <p:bldP spid="322576" grpId="0"/>
      <p:bldP spid="18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9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573088"/>
          </a:xfrm>
        </p:spPr>
        <p:txBody>
          <a:bodyPr/>
          <a:lstStyle/>
          <a:p>
            <a:r>
              <a:rPr lang="en-US" dirty="0"/>
              <a:t>Generating Pointer to </a:t>
            </a:r>
            <a:r>
              <a:rPr lang="en-US" dirty="0" smtClean="0"/>
              <a:t>Structure </a:t>
            </a:r>
            <a:r>
              <a:rPr lang="en-US" dirty="0"/>
              <a:t>Member</a:t>
            </a:r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533400" y="1268413"/>
            <a:ext cx="2106612" cy="14747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struct rec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i;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a[3];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*p;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};</a:t>
            </a:r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5079815" y="2158330"/>
            <a:ext cx="431800" cy="431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i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5513388" y="2158330"/>
            <a:ext cx="1346200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a</a:t>
            </a:r>
          </a:p>
        </p:txBody>
      </p: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6854825" y="2158330"/>
            <a:ext cx="431800" cy="4318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p</a:t>
            </a: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4876800" y="2574255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0</a:t>
            </a:r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5334000" y="2574255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4</a:t>
            </a:r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6626225" y="2574255"/>
            <a:ext cx="49051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16</a:t>
            </a:r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7050107" y="2567649"/>
            <a:ext cx="49051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20</a:t>
            </a: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>
            <a:off x="5970495" y="17526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0" name="Line 16"/>
          <p:cNvSpPr>
            <a:spLocks noChangeShapeType="1"/>
          </p:cNvSpPr>
          <p:nvPr/>
        </p:nvSpPr>
        <p:spPr bwMode="auto">
          <a:xfrm>
            <a:off x="5089525" y="17526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5969000" y="2159000"/>
            <a:ext cx="431800" cy="431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animBg="1"/>
      <p:bldP spid="33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7" name="Rectangle 3"/>
          <p:cNvSpPr>
            <a:spLocks noChangeArrowheads="1"/>
          </p:cNvSpPr>
          <p:nvPr/>
        </p:nvSpPr>
        <p:spPr bwMode="auto">
          <a:xfrm>
            <a:off x="3732940" y="5353050"/>
            <a:ext cx="5089525" cy="12001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114300" algn="l"/>
                <a:tab pos="3263900" algn="l"/>
              </a:tabLst>
            </a:pPr>
            <a:r>
              <a:rPr lang="en-US" sz="1800" dirty="0">
                <a:latin typeface="Courier New" pitchFamily="49" charset="0"/>
              </a:rPr>
              <a:t>	# 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idx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114300" algn="l"/>
                <a:tab pos="3263900" algn="l"/>
              </a:tabLst>
            </a:pPr>
            <a:r>
              <a:rPr lang="en-US" sz="1800" dirty="0">
                <a:latin typeface="Courier New" pitchFamily="49" charset="0"/>
              </a:rPr>
              <a:t>	# 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r</a:t>
            </a:r>
          </a:p>
          <a:p>
            <a:pPr algn="l">
              <a:lnSpc>
                <a:spcPct val="100000"/>
              </a:lnSpc>
              <a:tabLst>
                <a:tab pos="114300" algn="l"/>
                <a:tab pos="3263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0(,%ecx,4),%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4*</a:t>
            </a:r>
            <a:r>
              <a:rPr lang="en-US" sz="1800" dirty="0" err="1">
                <a:latin typeface="Courier New" pitchFamily="49" charset="0"/>
              </a:rPr>
              <a:t>idx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114300" algn="l"/>
                <a:tab pos="3263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4(%</a:t>
            </a:r>
            <a:r>
              <a:rPr lang="en-US" sz="1800" dirty="0" err="1">
                <a:latin typeface="Courier New" pitchFamily="49" charset="0"/>
              </a:rPr>
              <a:t>eax,%edx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r+4*idx+4</a:t>
            </a:r>
          </a:p>
        </p:txBody>
      </p:sp>
      <p:sp>
        <p:nvSpPr>
          <p:cNvPr id="323588" name="Rectangle 4"/>
          <p:cNvSpPr>
            <a:spLocks noChangeArrowheads="1"/>
          </p:cNvSpPr>
          <p:nvPr/>
        </p:nvSpPr>
        <p:spPr bwMode="auto">
          <a:xfrm>
            <a:off x="4532316" y="3255095"/>
            <a:ext cx="4272296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*</a:t>
            </a:r>
            <a:r>
              <a:rPr lang="en-US" sz="1800" dirty="0" err="1" smtClean="0">
                <a:latin typeface="Courier New" pitchFamily="49" charset="0"/>
              </a:rPr>
              <a:t>find_a</a:t>
            </a:r>
            <a:r>
              <a:rPr lang="en-US" sz="1800" dirty="0" smtClean="0">
                <a:latin typeface="Courier New" pitchFamily="49" charset="0"/>
              </a:rPr>
              <a:t>  //  </a:t>
            </a:r>
            <a:r>
              <a:rPr lang="en-US" sz="1800" dirty="0" err="1" smtClean="0">
                <a:latin typeface="Courier New" pitchFamily="49" charset="0"/>
              </a:rPr>
              <a:t>r.a[idx</a:t>
            </a:r>
            <a:r>
              <a:rPr lang="en-US" sz="1800" dirty="0" smtClean="0">
                <a:latin typeface="Courier New" pitchFamily="49" charset="0"/>
              </a:rPr>
              <a:t>]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(</a:t>
            </a:r>
            <a:r>
              <a:rPr lang="en-US" sz="1800" dirty="0" err="1">
                <a:latin typeface="Courier New" pitchFamily="49" charset="0"/>
              </a:rPr>
              <a:t>struct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rec</a:t>
            </a:r>
            <a:r>
              <a:rPr lang="en-US" sz="1800" dirty="0">
                <a:latin typeface="Courier New" pitchFamily="49" charset="0"/>
              </a:rPr>
              <a:t> *r,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idx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return </a:t>
            </a:r>
            <a:r>
              <a:rPr lang="en-US" sz="1800" dirty="0">
                <a:latin typeface="Courier New" pitchFamily="49" charset="0"/>
              </a:rPr>
              <a:t>&amp;r-&gt;</a:t>
            </a:r>
            <a:r>
              <a:rPr lang="en-US" sz="1800" dirty="0" err="1">
                <a:latin typeface="Courier New" pitchFamily="49" charset="0"/>
              </a:rPr>
              <a:t>a[idx</a:t>
            </a:r>
            <a:r>
              <a:rPr lang="en-US" sz="1800" dirty="0">
                <a:latin typeface="Courier New" pitchFamily="49" charset="0"/>
              </a:rPr>
              <a:t>]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r>
              <a:rPr lang="en-US" sz="1800" dirty="0" smtClean="0">
                <a:latin typeface="Courier New" pitchFamily="49" charset="0"/>
              </a:rPr>
              <a:t>// return &amp;(*((*</a:t>
            </a:r>
            <a:r>
              <a:rPr lang="en-US" sz="1800" dirty="0" err="1" smtClean="0">
                <a:latin typeface="Courier New" pitchFamily="49" charset="0"/>
              </a:rPr>
              <a:t>r).a</a:t>
            </a:r>
            <a:r>
              <a:rPr lang="en-US" sz="1800" dirty="0" smtClean="0">
                <a:latin typeface="Courier New" pitchFamily="49" charset="0"/>
              </a:rPr>
              <a:t> + </a:t>
            </a:r>
            <a:r>
              <a:rPr lang="en-US" sz="1800" dirty="0" err="1" smtClean="0">
                <a:latin typeface="Courier New" pitchFamily="49" charset="0"/>
              </a:rPr>
              <a:t>idx</a:t>
            </a:r>
            <a:r>
              <a:rPr lang="en-US" sz="1800" dirty="0" smtClean="0">
                <a:latin typeface="Courier New" pitchFamily="49" charset="0"/>
              </a:rPr>
              <a:t>));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23589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573088"/>
          </a:xfrm>
        </p:spPr>
        <p:txBody>
          <a:bodyPr/>
          <a:lstStyle/>
          <a:p>
            <a:r>
              <a:rPr lang="en-US" dirty="0"/>
              <a:t>Generating Pointer to </a:t>
            </a:r>
            <a:r>
              <a:rPr lang="en-US" dirty="0" smtClean="0"/>
              <a:t>Structure </a:t>
            </a:r>
            <a:r>
              <a:rPr lang="en-US" dirty="0"/>
              <a:t>Member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3" y="3581400"/>
            <a:ext cx="3924300" cy="2863850"/>
          </a:xfrm>
        </p:spPr>
        <p:txBody>
          <a:bodyPr/>
          <a:lstStyle/>
          <a:p>
            <a:r>
              <a:rPr lang="en-US" dirty="0"/>
              <a:t>Generating Pointer to Array Element</a:t>
            </a:r>
          </a:p>
          <a:p>
            <a:pPr lvl="1"/>
            <a:r>
              <a:rPr lang="en-US" dirty="0"/>
              <a:t>Offset of each structure member determined at compile time</a:t>
            </a:r>
          </a:p>
          <a:p>
            <a:pPr lvl="1"/>
            <a:endParaRPr lang="en-US" dirty="0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533400" y="1268413"/>
            <a:ext cx="2106612" cy="14747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struct rec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i;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a[3];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*p;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};</a:t>
            </a:r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5079815" y="2158330"/>
            <a:ext cx="431800" cy="431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i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5513388" y="2158330"/>
            <a:ext cx="1346200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a</a:t>
            </a:r>
          </a:p>
        </p:txBody>
      </p: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6854825" y="2158330"/>
            <a:ext cx="431800" cy="4318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p</a:t>
            </a: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4876800" y="2574255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0</a:t>
            </a:r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5334000" y="2574255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4</a:t>
            </a:r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6626225" y="2574255"/>
            <a:ext cx="49051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16</a:t>
            </a:r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7050107" y="2567649"/>
            <a:ext cx="49051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20</a:t>
            </a: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>
            <a:off x="5970495" y="17526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5818095" y="1371600"/>
            <a:ext cx="184377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 smtClean="0">
                <a:latin typeface="Courier New" pitchFamily="49" charset="0"/>
              </a:rPr>
              <a:t>r+4+4*</a:t>
            </a:r>
            <a:r>
              <a:rPr lang="en-US" dirty="0" err="1" smtClean="0">
                <a:latin typeface="Courier New" pitchFamily="49" charset="0"/>
              </a:rPr>
              <a:t>idx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0" name="Line 16"/>
          <p:cNvSpPr>
            <a:spLocks noChangeShapeType="1"/>
          </p:cNvSpPr>
          <p:nvPr/>
        </p:nvSpPr>
        <p:spPr bwMode="auto">
          <a:xfrm>
            <a:off x="5089525" y="17526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1" name="Rectangle 17"/>
          <p:cNvSpPr>
            <a:spLocks noChangeArrowheads="1"/>
          </p:cNvSpPr>
          <p:nvPr/>
        </p:nvSpPr>
        <p:spPr bwMode="auto">
          <a:xfrm>
            <a:off x="4937125" y="13716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r</a:t>
            </a:r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5969000" y="2159000"/>
            <a:ext cx="431800" cy="431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95389" y="5752484"/>
            <a:ext cx="3056053" cy="461665"/>
          </a:xfrm>
          <a:prstGeom prst="rect">
            <a:avLst/>
          </a:prstGeom>
          <a:solidFill>
            <a:srgbClr val="FF9999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 pitchFamily="49" charset="0"/>
              </a:rPr>
              <a:t>In java?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466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7" grpId="0" animBg="1"/>
      <p:bldP spid="323588" grpId="0" animBg="1"/>
      <p:bldP spid="323590" grpId="0" build="p"/>
      <p:bldP spid="28" grpId="0" animBg="1"/>
      <p:bldP spid="29" grpId="0"/>
      <p:bldP spid="30" grpId="0" animBg="1"/>
      <p:bldP spid="31" grpId="0"/>
      <p:bldP spid="33" grpId="0" animBg="1"/>
      <p:bldP spid="34" grpId="0" animBg="1"/>
      <p:bldP spid="3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73700" cy="573088"/>
          </a:xfrm>
        </p:spPr>
        <p:txBody>
          <a:bodyPr/>
          <a:lstStyle/>
          <a:p>
            <a:r>
              <a:rPr lang="en-US"/>
              <a:t>Array Example</a:t>
            </a:r>
          </a:p>
        </p:txBody>
      </p:sp>
      <p:sp>
        <p:nvSpPr>
          <p:cNvPr id="303108" name="Rectangle 4"/>
          <p:cNvSpPr>
            <a:spLocks noChangeArrowheads="1"/>
          </p:cNvSpPr>
          <p:nvPr/>
        </p:nvSpPr>
        <p:spPr bwMode="auto">
          <a:xfrm>
            <a:off x="609600" y="1219200"/>
            <a:ext cx="4924425" cy="14747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typedef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zip_dig[5];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cmu</a:t>
            </a:r>
            <a:r>
              <a:rPr lang="en-US" sz="1800" dirty="0">
                <a:latin typeface="Courier New" pitchFamily="49" charset="0"/>
              </a:rPr>
              <a:t> = { 1, 5, 2, 1, 3 };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uw</a:t>
            </a:r>
            <a:r>
              <a:rPr lang="en-US" sz="1800" dirty="0" smtClean="0">
                <a:latin typeface="Courier New" pitchFamily="49" charset="0"/>
              </a:rPr>
              <a:t>  = </a:t>
            </a:r>
            <a:r>
              <a:rPr lang="en-US" sz="1800" dirty="0">
                <a:latin typeface="Courier New" pitchFamily="49" charset="0"/>
              </a:rPr>
              <a:t>{</a:t>
            </a:r>
            <a:r>
              <a:rPr lang="en-US" sz="1800" dirty="0" smtClean="0">
                <a:latin typeface="Courier New" pitchFamily="49" charset="0"/>
              </a:rPr>
              <a:t> 9, 8, </a:t>
            </a:r>
            <a:r>
              <a:rPr lang="en-US" sz="1800" dirty="0">
                <a:latin typeface="Courier New" pitchFamily="49" charset="0"/>
              </a:rPr>
              <a:t>1,</a:t>
            </a:r>
            <a:r>
              <a:rPr lang="en-US" sz="1800" dirty="0" smtClean="0">
                <a:latin typeface="Courier New" pitchFamily="49" charset="0"/>
              </a:rPr>
              <a:t> 9, 5 </a:t>
            </a:r>
            <a:r>
              <a:rPr lang="en-US" sz="1800" dirty="0">
                <a:latin typeface="Courier New" pitchFamily="49" charset="0"/>
              </a:rPr>
              <a:t>};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ucb</a:t>
            </a:r>
            <a:r>
              <a:rPr lang="en-US" sz="1800" dirty="0">
                <a:latin typeface="Courier New" pitchFamily="49" charset="0"/>
              </a:rPr>
              <a:t> = { 9, 4, 7, 2, 0 };</a:t>
            </a:r>
          </a:p>
        </p:txBody>
      </p:sp>
      <p:sp>
        <p:nvSpPr>
          <p:cNvPr id="66" name="Slide Number Placeholder 6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ChangeArrowheads="1"/>
          </p:cNvSpPr>
          <p:nvPr/>
        </p:nvSpPr>
        <p:spPr bwMode="auto">
          <a:xfrm>
            <a:off x="457199" y="1725612"/>
            <a:ext cx="4819553" cy="14747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struct rec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i;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a[3];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*p;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};</a:t>
            </a: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457199" y="3276600"/>
            <a:ext cx="4819554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void 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set_p(struct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rec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r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r</a:t>
            </a:r>
            <a:r>
              <a:rPr lang="en-US" sz="1800" dirty="0">
                <a:latin typeface="Courier New" pitchFamily="49" charset="0"/>
              </a:rPr>
              <a:t>-&gt;</a:t>
            </a:r>
            <a:r>
              <a:rPr lang="en-US" sz="1800" dirty="0" err="1">
                <a:latin typeface="Courier New" pitchFamily="49" charset="0"/>
              </a:rPr>
              <a:t>p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= &amp;</a:t>
            </a:r>
            <a:r>
              <a:rPr lang="en-US" sz="1800" dirty="0" err="1">
                <a:latin typeface="Courier New" pitchFamily="49" charset="0"/>
              </a:rPr>
              <a:t>r</a:t>
            </a:r>
            <a:r>
              <a:rPr lang="en-US" sz="1800" dirty="0">
                <a:latin typeface="Courier New" pitchFamily="49" charset="0"/>
              </a:rPr>
              <a:t>-&gt;</a:t>
            </a:r>
            <a:r>
              <a:rPr lang="en-US" sz="1800" dirty="0" err="1">
                <a:latin typeface="Courier New" pitchFamily="49" charset="0"/>
              </a:rPr>
              <a:t>a[r</a:t>
            </a:r>
            <a:r>
              <a:rPr lang="en-US" sz="1800" dirty="0">
                <a:latin typeface="Courier New" pitchFamily="49" charset="0"/>
              </a:rPr>
              <a:t>-&gt;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];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// (*</a:t>
            </a:r>
            <a:r>
              <a:rPr lang="en-US" sz="1800" dirty="0" err="1" smtClean="0">
                <a:latin typeface="Courier New" pitchFamily="49" charset="0"/>
              </a:rPr>
              <a:t>r).p</a:t>
            </a:r>
            <a:r>
              <a:rPr lang="en-US" sz="1800" dirty="0" smtClean="0">
                <a:latin typeface="Courier New" pitchFamily="49" charset="0"/>
              </a:rPr>
              <a:t> = &amp;(*((*</a:t>
            </a:r>
            <a:r>
              <a:rPr lang="en-US" sz="1800" dirty="0" err="1" smtClean="0">
                <a:latin typeface="Courier New" pitchFamily="49" charset="0"/>
              </a:rPr>
              <a:t>r).a</a:t>
            </a:r>
            <a:r>
              <a:rPr lang="en-US" sz="1800" dirty="0" smtClean="0">
                <a:latin typeface="Courier New" pitchFamily="49" charset="0"/>
              </a:rPr>
              <a:t>+(*</a:t>
            </a:r>
            <a:r>
              <a:rPr lang="en-US" sz="1800" dirty="0" err="1" smtClean="0">
                <a:latin typeface="Courier New" pitchFamily="49" charset="0"/>
              </a:rPr>
              <a:t>r).i</a:t>
            </a:r>
            <a:r>
              <a:rPr lang="en-US" sz="1800" dirty="0" smtClean="0">
                <a:latin typeface="Courier New" pitchFamily="49" charset="0"/>
              </a:rPr>
              <a:t>)));</a:t>
            </a:r>
          </a:p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}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24613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7226300" cy="573088"/>
          </a:xfrm>
        </p:spPr>
        <p:txBody>
          <a:bodyPr/>
          <a:lstStyle/>
          <a:p>
            <a:r>
              <a:rPr lang="en-US"/>
              <a:t>Structure Referencing (Cont.)</a:t>
            </a:r>
          </a:p>
        </p:txBody>
      </p:sp>
      <p:sp>
        <p:nvSpPr>
          <p:cNvPr id="32461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025310" y="1219200"/>
            <a:ext cx="6572590" cy="4972720"/>
          </a:xfrm>
        </p:spPr>
        <p:txBody>
          <a:bodyPr/>
          <a:lstStyle/>
          <a:p>
            <a:r>
              <a:rPr lang="en-US" dirty="0"/>
              <a:t>C Code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6330585" y="1581321"/>
            <a:ext cx="431800" cy="431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i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6764158" y="1581321"/>
            <a:ext cx="1346200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a</a:t>
            </a:r>
          </a:p>
        </p:txBody>
      </p: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8105595" y="1581321"/>
            <a:ext cx="431800" cy="4318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p</a:t>
            </a: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6127570" y="1997246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0</a:t>
            </a:r>
          </a:p>
        </p:txBody>
      </p:sp>
      <p:sp>
        <p:nvSpPr>
          <p:cNvPr id="30" name="Rectangle 14"/>
          <p:cNvSpPr>
            <a:spLocks noChangeArrowheads="1"/>
          </p:cNvSpPr>
          <p:nvPr/>
        </p:nvSpPr>
        <p:spPr bwMode="auto">
          <a:xfrm>
            <a:off x="6584770" y="1997246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4</a:t>
            </a:r>
          </a:p>
        </p:txBody>
      </p:sp>
      <p:sp>
        <p:nvSpPr>
          <p:cNvPr id="31" name="Rectangle 15"/>
          <p:cNvSpPr>
            <a:spLocks noChangeArrowheads="1"/>
          </p:cNvSpPr>
          <p:nvPr/>
        </p:nvSpPr>
        <p:spPr bwMode="auto">
          <a:xfrm>
            <a:off x="7876995" y="1997246"/>
            <a:ext cx="49051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16</a:t>
            </a:r>
          </a:p>
        </p:txBody>
      </p:sp>
      <p:sp>
        <p:nvSpPr>
          <p:cNvPr id="32" name="Rectangle 16"/>
          <p:cNvSpPr>
            <a:spLocks noChangeArrowheads="1"/>
          </p:cNvSpPr>
          <p:nvPr/>
        </p:nvSpPr>
        <p:spPr bwMode="auto">
          <a:xfrm>
            <a:off x="8300877" y="1990640"/>
            <a:ext cx="49051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20</a:t>
            </a: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181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2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ChangeArrowheads="1"/>
          </p:cNvSpPr>
          <p:nvPr/>
        </p:nvSpPr>
        <p:spPr bwMode="auto">
          <a:xfrm>
            <a:off x="457199" y="1725612"/>
            <a:ext cx="4819553" cy="14747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struct rec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i;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a[3];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*p;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};</a:t>
            </a:r>
          </a:p>
        </p:txBody>
      </p:sp>
      <p:sp>
        <p:nvSpPr>
          <p:cNvPr id="324611" name="Rectangle 3"/>
          <p:cNvSpPr>
            <a:spLocks noChangeArrowheads="1"/>
          </p:cNvSpPr>
          <p:nvPr/>
        </p:nvSpPr>
        <p:spPr bwMode="auto">
          <a:xfrm>
            <a:off x="457200" y="5105400"/>
            <a:ext cx="5410200" cy="14747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114300" algn="l"/>
                <a:tab pos="3263900" algn="l"/>
              </a:tabLst>
            </a:pPr>
            <a:r>
              <a:rPr lang="en-US" sz="1800">
                <a:latin typeface="Courier New" pitchFamily="49" charset="0"/>
              </a:rPr>
              <a:t> # %edx = r</a:t>
            </a:r>
          </a:p>
          <a:p>
            <a:pPr algn="l">
              <a:lnSpc>
                <a:spcPct val="100000"/>
              </a:lnSpc>
              <a:tabLst>
                <a:tab pos="114300" algn="l"/>
                <a:tab pos="3263900" algn="l"/>
              </a:tabLst>
            </a:pPr>
            <a:r>
              <a:rPr lang="en-US" sz="1800">
                <a:latin typeface="Courier New" pitchFamily="49" charset="0"/>
              </a:rPr>
              <a:t>	movl (%edx),%ecx	# r-&gt;i</a:t>
            </a:r>
          </a:p>
          <a:p>
            <a:pPr algn="l">
              <a:lnSpc>
                <a:spcPct val="100000"/>
              </a:lnSpc>
              <a:tabLst>
                <a:tab pos="114300" algn="l"/>
                <a:tab pos="3263900" algn="l"/>
              </a:tabLst>
            </a:pPr>
            <a:r>
              <a:rPr lang="en-US" sz="1800">
                <a:latin typeface="Courier New" pitchFamily="49" charset="0"/>
              </a:rPr>
              <a:t>	leal 0(,%ecx,4),%eax	# 4*(r-&gt;i)</a:t>
            </a:r>
          </a:p>
          <a:p>
            <a:pPr algn="l">
              <a:lnSpc>
                <a:spcPct val="100000"/>
              </a:lnSpc>
              <a:tabLst>
                <a:tab pos="114300" algn="l"/>
                <a:tab pos="3263900" algn="l"/>
              </a:tabLst>
            </a:pPr>
            <a:r>
              <a:rPr lang="en-US" sz="1800">
                <a:latin typeface="Courier New" pitchFamily="49" charset="0"/>
              </a:rPr>
              <a:t>	leal 4(%edx,%eax),%eax	# r+4+4*(r-&gt;i)</a:t>
            </a:r>
          </a:p>
          <a:p>
            <a:pPr algn="l">
              <a:lnSpc>
                <a:spcPct val="100000"/>
              </a:lnSpc>
              <a:tabLst>
                <a:tab pos="114300" algn="l"/>
                <a:tab pos="3263900" algn="l"/>
              </a:tabLst>
            </a:pPr>
            <a:r>
              <a:rPr lang="en-US" sz="1800">
                <a:latin typeface="Courier New" pitchFamily="49" charset="0"/>
              </a:rPr>
              <a:t>	movl %eax,16(%edx)	# Update r-&gt;p</a:t>
            </a: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457199" y="3276600"/>
            <a:ext cx="4819554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void 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set_p(struct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rec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r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r</a:t>
            </a:r>
            <a:r>
              <a:rPr lang="en-US" sz="1800" dirty="0">
                <a:latin typeface="Courier New" pitchFamily="49" charset="0"/>
              </a:rPr>
              <a:t>-&gt;</a:t>
            </a:r>
            <a:r>
              <a:rPr lang="en-US" sz="1800" dirty="0" err="1">
                <a:latin typeface="Courier New" pitchFamily="49" charset="0"/>
              </a:rPr>
              <a:t>p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= &amp;</a:t>
            </a:r>
            <a:r>
              <a:rPr lang="en-US" sz="1800" dirty="0" err="1">
                <a:latin typeface="Courier New" pitchFamily="49" charset="0"/>
              </a:rPr>
              <a:t>r</a:t>
            </a:r>
            <a:r>
              <a:rPr lang="en-US" sz="1800" dirty="0">
                <a:latin typeface="Courier New" pitchFamily="49" charset="0"/>
              </a:rPr>
              <a:t>-&gt;</a:t>
            </a:r>
            <a:r>
              <a:rPr lang="en-US" sz="1800" dirty="0" err="1">
                <a:latin typeface="Courier New" pitchFamily="49" charset="0"/>
              </a:rPr>
              <a:t>a[r</a:t>
            </a:r>
            <a:r>
              <a:rPr lang="en-US" sz="1800" dirty="0">
                <a:latin typeface="Courier New" pitchFamily="49" charset="0"/>
              </a:rPr>
              <a:t>-&gt;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];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// (*</a:t>
            </a:r>
            <a:r>
              <a:rPr lang="en-US" sz="1800" dirty="0" err="1" smtClean="0">
                <a:latin typeface="Courier New" pitchFamily="49" charset="0"/>
              </a:rPr>
              <a:t>r).p</a:t>
            </a:r>
            <a:r>
              <a:rPr lang="en-US" sz="1800" dirty="0" smtClean="0">
                <a:latin typeface="Courier New" pitchFamily="49" charset="0"/>
              </a:rPr>
              <a:t> = &amp;(*((*</a:t>
            </a:r>
            <a:r>
              <a:rPr lang="en-US" sz="1800" dirty="0" err="1" smtClean="0">
                <a:latin typeface="Courier New" pitchFamily="49" charset="0"/>
              </a:rPr>
              <a:t>r).a</a:t>
            </a:r>
            <a:r>
              <a:rPr lang="en-US" sz="1800" dirty="0" smtClean="0">
                <a:latin typeface="Courier New" pitchFamily="49" charset="0"/>
              </a:rPr>
              <a:t>+(*</a:t>
            </a:r>
            <a:r>
              <a:rPr lang="en-US" sz="1800" dirty="0" err="1" smtClean="0">
                <a:latin typeface="Courier New" pitchFamily="49" charset="0"/>
              </a:rPr>
              <a:t>r).i</a:t>
            </a:r>
            <a:r>
              <a:rPr lang="en-US" sz="1800" dirty="0" smtClean="0">
                <a:latin typeface="Courier New" pitchFamily="49" charset="0"/>
              </a:rPr>
              <a:t>)));</a:t>
            </a:r>
          </a:p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}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24613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7226300" cy="573088"/>
          </a:xfrm>
        </p:spPr>
        <p:txBody>
          <a:bodyPr/>
          <a:lstStyle/>
          <a:p>
            <a:r>
              <a:rPr lang="en-US"/>
              <a:t>Structure Referencing (Cont.)</a:t>
            </a:r>
          </a:p>
        </p:txBody>
      </p:sp>
      <p:sp>
        <p:nvSpPr>
          <p:cNvPr id="32461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025310" y="1219200"/>
            <a:ext cx="6572590" cy="4972720"/>
          </a:xfrm>
        </p:spPr>
        <p:txBody>
          <a:bodyPr/>
          <a:lstStyle/>
          <a:p>
            <a:r>
              <a:rPr lang="en-US" dirty="0"/>
              <a:t>C Code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6330585" y="1581321"/>
            <a:ext cx="431800" cy="431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i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6764158" y="1581321"/>
            <a:ext cx="1346200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a</a:t>
            </a:r>
          </a:p>
        </p:txBody>
      </p: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8105595" y="1581321"/>
            <a:ext cx="431800" cy="4318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p</a:t>
            </a: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6127570" y="1997246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0</a:t>
            </a:r>
          </a:p>
        </p:txBody>
      </p:sp>
      <p:sp>
        <p:nvSpPr>
          <p:cNvPr id="30" name="Rectangle 14"/>
          <p:cNvSpPr>
            <a:spLocks noChangeArrowheads="1"/>
          </p:cNvSpPr>
          <p:nvPr/>
        </p:nvSpPr>
        <p:spPr bwMode="auto">
          <a:xfrm>
            <a:off x="6584770" y="1997246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4</a:t>
            </a:r>
          </a:p>
        </p:txBody>
      </p:sp>
      <p:sp>
        <p:nvSpPr>
          <p:cNvPr id="31" name="Rectangle 15"/>
          <p:cNvSpPr>
            <a:spLocks noChangeArrowheads="1"/>
          </p:cNvSpPr>
          <p:nvPr/>
        </p:nvSpPr>
        <p:spPr bwMode="auto">
          <a:xfrm>
            <a:off x="7876995" y="1997246"/>
            <a:ext cx="49051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16</a:t>
            </a:r>
          </a:p>
        </p:txBody>
      </p:sp>
      <p:sp>
        <p:nvSpPr>
          <p:cNvPr id="32" name="Rectangle 16"/>
          <p:cNvSpPr>
            <a:spLocks noChangeArrowheads="1"/>
          </p:cNvSpPr>
          <p:nvPr/>
        </p:nvSpPr>
        <p:spPr bwMode="auto">
          <a:xfrm>
            <a:off x="8300877" y="1990640"/>
            <a:ext cx="49051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20</a:t>
            </a:r>
          </a:p>
        </p:txBody>
      </p:sp>
      <p:sp>
        <p:nvSpPr>
          <p:cNvPr id="33" name="Rectangle 10"/>
          <p:cNvSpPr>
            <a:spLocks noChangeArrowheads="1"/>
          </p:cNvSpPr>
          <p:nvPr/>
        </p:nvSpPr>
        <p:spPr bwMode="auto">
          <a:xfrm>
            <a:off x="6327410" y="2623391"/>
            <a:ext cx="431800" cy="431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i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6760983" y="2623391"/>
            <a:ext cx="1346200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a</a:t>
            </a:r>
          </a:p>
        </p:txBody>
      </p:sp>
      <p:sp>
        <p:nvSpPr>
          <p:cNvPr id="35" name="Rectangle 12"/>
          <p:cNvSpPr>
            <a:spLocks noChangeArrowheads="1"/>
          </p:cNvSpPr>
          <p:nvPr/>
        </p:nvSpPr>
        <p:spPr bwMode="auto">
          <a:xfrm>
            <a:off x="8102420" y="2623391"/>
            <a:ext cx="431800" cy="4318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36" name="Rectangle 13"/>
          <p:cNvSpPr>
            <a:spLocks noChangeArrowheads="1"/>
          </p:cNvSpPr>
          <p:nvPr/>
        </p:nvSpPr>
        <p:spPr bwMode="auto">
          <a:xfrm>
            <a:off x="6124395" y="3039316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0</a:t>
            </a:r>
          </a:p>
        </p:txBody>
      </p:sp>
      <p:sp>
        <p:nvSpPr>
          <p:cNvPr id="37" name="Rectangle 14"/>
          <p:cNvSpPr>
            <a:spLocks noChangeArrowheads="1"/>
          </p:cNvSpPr>
          <p:nvPr/>
        </p:nvSpPr>
        <p:spPr bwMode="auto">
          <a:xfrm>
            <a:off x="6581595" y="3039316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4</a:t>
            </a:r>
          </a:p>
        </p:txBody>
      </p:sp>
      <p:sp>
        <p:nvSpPr>
          <p:cNvPr id="38" name="Rectangle 15"/>
          <p:cNvSpPr>
            <a:spLocks noChangeArrowheads="1"/>
          </p:cNvSpPr>
          <p:nvPr/>
        </p:nvSpPr>
        <p:spPr bwMode="auto">
          <a:xfrm>
            <a:off x="7873820" y="3039316"/>
            <a:ext cx="49051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16</a:t>
            </a:r>
          </a:p>
        </p:txBody>
      </p:sp>
      <p:sp>
        <p:nvSpPr>
          <p:cNvPr id="39" name="Rectangle 16"/>
          <p:cNvSpPr>
            <a:spLocks noChangeArrowheads="1"/>
          </p:cNvSpPr>
          <p:nvPr/>
        </p:nvSpPr>
        <p:spPr bwMode="auto">
          <a:xfrm>
            <a:off x="8297702" y="3032710"/>
            <a:ext cx="49051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20</a:t>
            </a:r>
          </a:p>
        </p:txBody>
      </p:sp>
      <p:sp>
        <p:nvSpPr>
          <p:cNvPr id="40" name="Freeform 16"/>
          <p:cNvSpPr>
            <a:spLocks/>
          </p:cNvSpPr>
          <p:nvPr/>
        </p:nvSpPr>
        <p:spPr bwMode="auto">
          <a:xfrm>
            <a:off x="7310277" y="2377329"/>
            <a:ext cx="990600" cy="457200"/>
          </a:xfrm>
          <a:custGeom>
            <a:avLst/>
            <a:gdLst/>
            <a:ahLst/>
            <a:cxnLst>
              <a:cxn ang="0">
                <a:pos x="624" y="288"/>
              </a:cxn>
              <a:cxn ang="0">
                <a:pos x="576" y="0"/>
              </a:cxn>
              <a:cxn ang="0">
                <a:pos x="96" y="0"/>
              </a:cxn>
              <a:cxn ang="0">
                <a:pos x="0" y="144"/>
              </a:cxn>
            </a:cxnLst>
            <a:rect l="0" t="0" r="r" b="b"/>
            <a:pathLst>
              <a:path w="624" h="288">
                <a:moveTo>
                  <a:pt x="624" y="288"/>
                </a:moveTo>
                <a:lnTo>
                  <a:pt x="576" y="0"/>
                </a:lnTo>
                <a:lnTo>
                  <a:pt x="96" y="0"/>
                </a:lnTo>
                <a:lnTo>
                  <a:pt x="0" y="14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Oval 15"/>
          <p:cNvSpPr>
            <a:spLocks noChangeArrowheads="1"/>
          </p:cNvSpPr>
          <p:nvPr/>
        </p:nvSpPr>
        <p:spPr bwMode="auto">
          <a:xfrm>
            <a:off x="8224677" y="2758329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2" name="Line 17"/>
          <p:cNvSpPr>
            <a:spLocks noChangeShapeType="1"/>
          </p:cNvSpPr>
          <p:nvPr/>
        </p:nvSpPr>
        <p:spPr bwMode="auto">
          <a:xfrm flipV="1">
            <a:off x="7343595" y="3055861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3" name="Rectangle 18"/>
          <p:cNvSpPr>
            <a:spLocks noChangeArrowheads="1"/>
          </p:cNvSpPr>
          <p:nvPr/>
        </p:nvSpPr>
        <p:spPr bwMode="auto">
          <a:xfrm>
            <a:off x="6505395" y="3436861"/>
            <a:ext cx="1524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Element </a:t>
            </a:r>
            <a:r>
              <a:rPr lang="en-US" dirty="0" err="1">
                <a:latin typeface="Courier New" pitchFamily="49" charset="0"/>
              </a:rPr>
              <a:t>i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080344" y="4775485"/>
            <a:ext cx="2754386" cy="461665"/>
          </a:xfrm>
          <a:prstGeom prst="rect">
            <a:avLst/>
          </a:prstGeom>
          <a:solidFill>
            <a:srgbClr val="FF9999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 pitchFamily="49" charset="0"/>
              </a:rPr>
              <a:t>In java? …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1" grpId="0" animBg="1"/>
      <p:bldP spid="324612" grpId="0" animBg="1"/>
      <p:bldP spid="33" grpId="0" animBg="1"/>
      <p:bldP spid="34" grpId="0" animBg="1"/>
      <p:bldP spid="35" grpId="0" animBg="1"/>
      <p:bldP spid="36" grpId="0"/>
      <p:bldP spid="37" grpId="0"/>
      <p:bldP spid="38" grpId="0"/>
      <p:bldP spid="39" grpId="0"/>
      <p:bldP spid="40" grpId="0" animBg="1"/>
      <p:bldP spid="41" grpId="0" animBg="1"/>
      <p:bldP spid="42" grpId="0" animBg="1"/>
      <p:bldP spid="43" grpId="0"/>
      <p:bldP spid="45" grpId="0" animBg="1"/>
      <p:bldP spid="45" grpId="1" animBg="1"/>
      <p:bldP spid="45" grpId="2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9912"/>
            <a:ext cx="5170488" cy="573088"/>
          </a:xfrm>
        </p:spPr>
        <p:txBody>
          <a:bodyPr/>
          <a:lstStyle/>
          <a:p>
            <a:r>
              <a:rPr lang="en-US"/>
              <a:t>Alignment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62075"/>
            <a:ext cx="8686800" cy="4972050"/>
          </a:xfrm>
        </p:spPr>
        <p:txBody>
          <a:bodyPr/>
          <a:lstStyle/>
          <a:p>
            <a:r>
              <a:rPr lang="en-US" dirty="0"/>
              <a:t>Aligned Data</a:t>
            </a:r>
          </a:p>
          <a:p>
            <a:pPr lvl="1"/>
            <a:r>
              <a:rPr lang="en-US" dirty="0"/>
              <a:t>Primitive data type requires K bytes</a:t>
            </a:r>
          </a:p>
          <a:p>
            <a:pPr lvl="1"/>
            <a:r>
              <a:rPr lang="en-US" dirty="0"/>
              <a:t>Address must be multiple of K</a:t>
            </a:r>
          </a:p>
          <a:p>
            <a:pPr lvl="1"/>
            <a:r>
              <a:rPr lang="en-US" dirty="0"/>
              <a:t>Required on some machines; advised on IA32</a:t>
            </a:r>
          </a:p>
          <a:p>
            <a:pPr lvl="2"/>
            <a:r>
              <a:rPr lang="en-US" dirty="0"/>
              <a:t>treated differently by IA32 Linux, x86-64 Linux, and Windows!</a:t>
            </a:r>
          </a:p>
          <a:p>
            <a:r>
              <a:rPr lang="en-US" dirty="0"/>
              <a:t>Motivation for Aligning Data</a:t>
            </a:r>
          </a:p>
          <a:p>
            <a:pPr lvl="1"/>
            <a:r>
              <a:rPr lang="en-US" dirty="0"/>
              <a:t>Memory accessed by (aligned) chunks of 4 or 8 bytes (</a:t>
            </a:r>
            <a:r>
              <a:rPr lang="en-US" dirty="0" smtClean="0"/>
              <a:t>system-dependent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Inefficient to load or store datum that spans quad word boundaries</a:t>
            </a:r>
          </a:p>
          <a:p>
            <a:pPr lvl="2"/>
            <a:r>
              <a:rPr lang="en-US" dirty="0"/>
              <a:t>Virtual memory very tricky when datum spans</a:t>
            </a:r>
            <a:r>
              <a:rPr lang="en-US" dirty="0" smtClean="0"/>
              <a:t> two pages (later…)</a:t>
            </a:r>
          </a:p>
          <a:p>
            <a:r>
              <a:rPr lang="en-US" dirty="0"/>
              <a:t>Compiler</a:t>
            </a:r>
          </a:p>
          <a:p>
            <a:pPr lvl="1"/>
            <a:r>
              <a:rPr lang="en-US" dirty="0"/>
              <a:t>Inserts gaps in structure to ensure correct alignment of fields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41312"/>
            <a:ext cx="8382000" cy="573088"/>
          </a:xfrm>
        </p:spPr>
        <p:txBody>
          <a:bodyPr/>
          <a:lstStyle/>
          <a:p>
            <a:r>
              <a:rPr lang="en-US" dirty="0"/>
              <a:t>Specific Cases of Alignment (IA32)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210023"/>
            <a:ext cx="8307387" cy="4822726"/>
          </a:xfrm>
        </p:spPr>
        <p:txBody>
          <a:bodyPr/>
          <a:lstStyle/>
          <a:p>
            <a:pPr marL="160338" indent="-222250" defTabSz="895350">
              <a:lnSpc>
                <a:spcPct val="90000"/>
              </a:lnSpc>
            </a:pPr>
            <a:r>
              <a:rPr lang="en-US" dirty="0" smtClean="0"/>
              <a:t>1 byte: </a:t>
            </a:r>
            <a:r>
              <a:rPr lang="en-US" dirty="0" smtClean="0">
                <a:latin typeface="Courier New" pitchFamily="49" charset="0"/>
              </a:rPr>
              <a:t>char, …</a:t>
            </a:r>
            <a:endParaRPr lang="en-US" dirty="0">
              <a:latin typeface="Courier New" pitchFamily="49" charset="0"/>
            </a:endParaRPr>
          </a:p>
          <a:p>
            <a:pPr marL="571500" lvl="1" indent="-296863" defTabSz="895350">
              <a:lnSpc>
                <a:spcPct val="97000"/>
              </a:lnSpc>
            </a:pPr>
            <a:r>
              <a:rPr lang="en-US" dirty="0"/>
              <a:t>no restrictions on address</a:t>
            </a:r>
          </a:p>
          <a:p>
            <a:pPr marL="160338" indent="-222250" defTabSz="895350">
              <a:lnSpc>
                <a:spcPct val="90000"/>
              </a:lnSpc>
            </a:pPr>
            <a:r>
              <a:rPr lang="en-US" dirty="0"/>
              <a:t>2 </a:t>
            </a:r>
            <a:r>
              <a:rPr lang="en-US" dirty="0" smtClean="0"/>
              <a:t>bytes: </a:t>
            </a:r>
            <a:r>
              <a:rPr lang="en-US" dirty="0" smtClean="0">
                <a:latin typeface="Courier New" pitchFamily="49" charset="0"/>
              </a:rPr>
              <a:t>short</a:t>
            </a:r>
            <a:r>
              <a:rPr lang="en-US" dirty="0" smtClean="0"/>
              <a:t>, …</a:t>
            </a:r>
            <a:endParaRPr lang="en-US" dirty="0"/>
          </a:p>
          <a:p>
            <a:pPr marL="571500" lvl="1" indent="-296863" defTabSz="895350">
              <a:lnSpc>
                <a:spcPct val="97000"/>
              </a:lnSpc>
            </a:pPr>
            <a:r>
              <a:rPr lang="en-US" dirty="0"/>
              <a:t>lowest 1 bit of address must be 0</a:t>
            </a:r>
            <a:r>
              <a:rPr lang="en-US" baseline="-25000" dirty="0"/>
              <a:t>2</a:t>
            </a:r>
          </a:p>
          <a:p>
            <a:pPr marL="160338" indent="-222250" defTabSz="895350">
              <a:lnSpc>
                <a:spcPct val="90000"/>
              </a:lnSpc>
            </a:pPr>
            <a:r>
              <a:rPr lang="en-US" dirty="0"/>
              <a:t>4 </a:t>
            </a:r>
            <a:r>
              <a:rPr lang="en-US" dirty="0" smtClean="0"/>
              <a:t>bytes: </a:t>
            </a: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float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char </a:t>
            </a:r>
            <a:r>
              <a:rPr lang="en-US" dirty="0" smtClean="0">
                <a:latin typeface="Courier New" pitchFamily="49" charset="0"/>
              </a:rPr>
              <a:t>*</a:t>
            </a:r>
            <a:r>
              <a:rPr lang="en-US" dirty="0" smtClean="0"/>
              <a:t>, …</a:t>
            </a:r>
            <a:endParaRPr lang="en-US" dirty="0"/>
          </a:p>
          <a:p>
            <a:pPr marL="571500" lvl="1" indent="-296863" defTabSz="895350">
              <a:lnSpc>
                <a:spcPct val="97000"/>
              </a:lnSpc>
            </a:pPr>
            <a:r>
              <a:rPr lang="en-US" dirty="0"/>
              <a:t>lowest 2 bits of address must be 00</a:t>
            </a:r>
            <a:r>
              <a:rPr lang="en-US" baseline="-25000" dirty="0"/>
              <a:t>2</a:t>
            </a:r>
            <a:endParaRPr lang="en-US" dirty="0"/>
          </a:p>
          <a:p>
            <a:pPr marL="160338" indent="-222250" defTabSz="895350">
              <a:lnSpc>
                <a:spcPct val="90000"/>
              </a:lnSpc>
            </a:pPr>
            <a:r>
              <a:rPr lang="en-US" dirty="0"/>
              <a:t>8 </a:t>
            </a:r>
            <a:r>
              <a:rPr lang="en-US" dirty="0" smtClean="0"/>
              <a:t>bytes: </a:t>
            </a:r>
            <a:r>
              <a:rPr lang="en-US" dirty="0" smtClean="0">
                <a:latin typeface="Courier New" pitchFamily="49" charset="0"/>
              </a:rPr>
              <a:t>double</a:t>
            </a:r>
            <a:r>
              <a:rPr lang="en-US" dirty="0" smtClean="0"/>
              <a:t>, …</a:t>
            </a:r>
            <a:endParaRPr lang="en-US" dirty="0"/>
          </a:p>
          <a:p>
            <a:pPr marL="571500" lvl="1" indent="-296863" defTabSz="895350">
              <a:lnSpc>
                <a:spcPct val="97000"/>
              </a:lnSpc>
            </a:pPr>
            <a:r>
              <a:rPr lang="en-US" dirty="0"/>
              <a:t>Windows (and most other OS’s &amp; instruction </a:t>
            </a:r>
            <a:r>
              <a:rPr lang="en-US" dirty="0" smtClean="0"/>
              <a:t>sets): lowest </a:t>
            </a:r>
            <a:r>
              <a:rPr lang="en-US" dirty="0"/>
              <a:t>3 bits</a:t>
            </a:r>
            <a:r>
              <a:rPr lang="en-US" dirty="0" smtClean="0"/>
              <a:t> 000</a:t>
            </a:r>
            <a:r>
              <a:rPr lang="en-US" baseline="-25000" dirty="0" smtClean="0"/>
              <a:t>2</a:t>
            </a:r>
            <a:endParaRPr lang="en-US" baseline="-25000" dirty="0"/>
          </a:p>
          <a:p>
            <a:pPr marL="571500" lvl="1" indent="-296863" defTabSz="895350">
              <a:lnSpc>
                <a:spcPct val="97000"/>
              </a:lnSpc>
            </a:pPr>
            <a:r>
              <a:rPr lang="en-US" dirty="0" smtClean="0"/>
              <a:t>Linux: lowest </a:t>
            </a:r>
            <a:r>
              <a:rPr lang="en-US" dirty="0"/>
              <a:t>2 bits of address must be 00</a:t>
            </a:r>
            <a:r>
              <a:rPr lang="en-US" baseline="-25000" dirty="0"/>
              <a:t>2</a:t>
            </a:r>
            <a:endParaRPr lang="en-US" dirty="0"/>
          </a:p>
          <a:p>
            <a:pPr marL="795338" lvl="2" indent="-166688" defTabSz="895350">
              <a:lnSpc>
                <a:spcPct val="90000"/>
              </a:lnSpc>
            </a:pPr>
            <a:r>
              <a:rPr lang="en-US" dirty="0"/>
              <a:t>i.e., treated the same as a 4-byte primitive data type</a:t>
            </a:r>
          </a:p>
          <a:p>
            <a:pPr marL="160338" indent="-222250" defTabSz="895350">
              <a:lnSpc>
                <a:spcPct val="90000"/>
              </a:lnSpc>
            </a:pPr>
            <a:r>
              <a:rPr lang="en-US" dirty="0"/>
              <a:t>12 </a:t>
            </a:r>
            <a:r>
              <a:rPr lang="en-US" dirty="0" smtClean="0"/>
              <a:t>bytes: </a:t>
            </a:r>
            <a:r>
              <a:rPr lang="en-US" dirty="0" smtClean="0">
                <a:latin typeface="Courier New" pitchFamily="49" charset="0"/>
              </a:rPr>
              <a:t>long double</a:t>
            </a:r>
            <a:endParaRPr lang="en-US" dirty="0"/>
          </a:p>
          <a:p>
            <a:pPr marL="571500" lvl="1" indent="-296863" defTabSz="895350">
              <a:lnSpc>
                <a:spcPct val="97000"/>
              </a:lnSpc>
            </a:pPr>
            <a:r>
              <a:rPr lang="en-US" dirty="0"/>
              <a:t>Windows, Linux</a:t>
            </a:r>
            <a:r>
              <a:rPr lang="en-US" dirty="0" smtClean="0"/>
              <a:t>: (same as Linux double)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ChangeArrowheads="1"/>
          </p:cNvSpPr>
          <p:nvPr/>
        </p:nvSpPr>
        <p:spPr bwMode="auto">
          <a:xfrm>
            <a:off x="6781800" y="1268412"/>
            <a:ext cx="2214563" cy="14747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struct S1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char c;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i[2];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double v;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 *p;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417512"/>
            <a:ext cx="8767762" cy="573088"/>
          </a:xfrm>
        </p:spPr>
        <p:txBody>
          <a:bodyPr/>
          <a:lstStyle/>
          <a:p>
            <a:r>
              <a:rPr lang="en-US" dirty="0"/>
              <a:t>Satisfying Alignment with Structures</a:t>
            </a:r>
          </a:p>
        </p:txBody>
      </p:sp>
      <p:sp>
        <p:nvSpPr>
          <p:cNvPr id="3276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7593012" cy="3429000"/>
          </a:xfrm>
        </p:spPr>
        <p:txBody>
          <a:bodyPr/>
          <a:lstStyle/>
          <a:p>
            <a:r>
              <a:rPr lang="en-US" dirty="0" smtClean="0"/>
              <a:t>Within structure:</a:t>
            </a:r>
            <a:endParaRPr lang="en-US" dirty="0"/>
          </a:p>
          <a:p>
            <a:pPr lvl="1"/>
            <a:r>
              <a:rPr lang="en-US" dirty="0"/>
              <a:t>Must satisfy element’s alignment requirement</a:t>
            </a:r>
          </a:p>
          <a:p>
            <a:r>
              <a:rPr lang="en-US" dirty="0"/>
              <a:t>Overall </a:t>
            </a:r>
            <a:r>
              <a:rPr lang="en-US" dirty="0" smtClean="0"/>
              <a:t>structure placement</a:t>
            </a:r>
            <a:endParaRPr lang="en-US" dirty="0"/>
          </a:p>
          <a:p>
            <a:pPr lvl="1"/>
            <a:r>
              <a:rPr lang="en-US" dirty="0"/>
              <a:t>Each structure has alignment requirement K</a:t>
            </a:r>
          </a:p>
          <a:p>
            <a:pPr lvl="2"/>
            <a:r>
              <a:rPr lang="en-US" dirty="0" smtClean="0"/>
              <a:t>K = Largest </a:t>
            </a:r>
            <a:r>
              <a:rPr lang="en-US" dirty="0"/>
              <a:t>alignment of any element</a:t>
            </a:r>
          </a:p>
          <a:p>
            <a:pPr lvl="1"/>
            <a:r>
              <a:rPr lang="en-US" dirty="0"/>
              <a:t>Initial address &amp; structure length must be multiples of K</a:t>
            </a:r>
          </a:p>
          <a:p>
            <a:r>
              <a:rPr lang="en-US" dirty="0"/>
              <a:t>Example (under Windows or x86-64):</a:t>
            </a:r>
          </a:p>
          <a:p>
            <a:pPr lvl="1"/>
            <a:r>
              <a:rPr lang="en-US" dirty="0"/>
              <a:t>K = 8, due to </a:t>
            </a:r>
            <a:r>
              <a:rPr lang="en-US" b="1" dirty="0">
                <a:latin typeface="Courier New" pitchFamily="49" charset="0"/>
              </a:rPr>
              <a:t>double</a:t>
            </a:r>
            <a:r>
              <a:rPr lang="en-US" dirty="0"/>
              <a:t> element</a:t>
            </a:r>
          </a:p>
        </p:txBody>
      </p:sp>
      <p:sp>
        <p:nvSpPr>
          <p:cNvPr id="327688" name="Rectangle 8"/>
          <p:cNvSpPr>
            <a:spLocks noChangeArrowheads="1"/>
          </p:cNvSpPr>
          <p:nvPr/>
        </p:nvSpPr>
        <p:spPr bwMode="auto">
          <a:xfrm>
            <a:off x="787400" y="4572000"/>
            <a:ext cx="279400" cy="279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c</a:t>
            </a:r>
          </a:p>
        </p:txBody>
      </p:sp>
      <p:sp>
        <p:nvSpPr>
          <p:cNvPr id="327689" name="Rectangle 9"/>
          <p:cNvSpPr>
            <a:spLocks noChangeArrowheads="1"/>
          </p:cNvSpPr>
          <p:nvPr/>
        </p:nvSpPr>
        <p:spPr bwMode="auto">
          <a:xfrm>
            <a:off x="1954305" y="4572000"/>
            <a:ext cx="1193800" cy="279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</a:rPr>
              <a:t>[0]</a:t>
            </a:r>
          </a:p>
        </p:txBody>
      </p:sp>
      <p:sp>
        <p:nvSpPr>
          <p:cNvPr id="327690" name="Rectangle 10"/>
          <p:cNvSpPr>
            <a:spLocks noChangeArrowheads="1"/>
          </p:cNvSpPr>
          <p:nvPr/>
        </p:nvSpPr>
        <p:spPr bwMode="auto">
          <a:xfrm>
            <a:off x="3149600" y="4572000"/>
            <a:ext cx="1193800" cy="279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</a:rPr>
              <a:t>[1]</a:t>
            </a:r>
          </a:p>
        </p:txBody>
      </p:sp>
      <p:sp>
        <p:nvSpPr>
          <p:cNvPr id="327691" name="Rectangle 11"/>
          <p:cNvSpPr>
            <a:spLocks noChangeArrowheads="1"/>
          </p:cNvSpPr>
          <p:nvPr/>
        </p:nvSpPr>
        <p:spPr bwMode="auto">
          <a:xfrm>
            <a:off x="5538695" y="4572000"/>
            <a:ext cx="2413000" cy="279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v</a:t>
            </a:r>
          </a:p>
        </p:txBody>
      </p:sp>
      <p:sp>
        <p:nvSpPr>
          <p:cNvPr id="327692" name="Rectangle 12"/>
          <p:cNvSpPr>
            <a:spLocks noChangeArrowheads="1"/>
          </p:cNvSpPr>
          <p:nvPr/>
        </p:nvSpPr>
        <p:spPr bwMode="auto">
          <a:xfrm>
            <a:off x="1066800" y="4572000"/>
            <a:ext cx="889000" cy="279400"/>
          </a:xfrm>
          <a:prstGeom prst="rect">
            <a:avLst/>
          </a:prstGeom>
          <a:solidFill>
            <a:srgbClr val="B2B2B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i="1" dirty="0" smtClean="0">
                <a:solidFill>
                  <a:schemeClr val="bg1"/>
                </a:solidFill>
                <a:latin typeface="Calibri" pitchFamily="34" charset="0"/>
              </a:rPr>
              <a:t>3 bytes</a:t>
            </a:r>
            <a:endParaRPr lang="en-US" sz="1600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27693" name="Rectangle 13"/>
          <p:cNvSpPr>
            <a:spLocks noChangeArrowheads="1"/>
          </p:cNvSpPr>
          <p:nvPr/>
        </p:nvSpPr>
        <p:spPr bwMode="auto">
          <a:xfrm>
            <a:off x="4343400" y="4572000"/>
            <a:ext cx="1193800" cy="279400"/>
          </a:xfrm>
          <a:prstGeom prst="rect">
            <a:avLst/>
          </a:prstGeom>
          <a:solidFill>
            <a:srgbClr val="B2B2B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i="1" dirty="0" smtClean="0">
                <a:solidFill>
                  <a:schemeClr val="bg1"/>
                </a:solidFill>
                <a:latin typeface="Calibri" pitchFamily="34" charset="0"/>
              </a:rPr>
              <a:t>4 bytes</a:t>
            </a:r>
          </a:p>
        </p:txBody>
      </p:sp>
      <p:sp>
        <p:nvSpPr>
          <p:cNvPr id="327694" name="Rectangle 14"/>
          <p:cNvSpPr>
            <a:spLocks noChangeArrowheads="1"/>
          </p:cNvSpPr>
          <p:nvPr/>
        </p:nvSpPr>
        <p:spPr bwMode="auto">
          <a:xfrm>
            <a:off x="479449" y="4864100"/>
            <a:ext cx="59631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p+0</a:t>
            </a:r>
          </a:p>
        </p:txBody>
      </p:sp>
      <p:sp>
        <p:nvSpPr>
          <p:cNvPr id="327695" name="Rectangle 15"/>
          <p:cNvSpPr>
            <a:spLocks noChangeArrowheads="1"/>
          </p:cNvSpPr>
          <p:nvPr/>
        </p:nvSpPr>
        <p:spPr bwMode="auto">
          <a:xfrm>
            <a:off x="1676400" y="4864100"/>
            <a:ext cx="59631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p+4</a:t>
            </a:r>
          </a:p>
        </p:txBody>
      </p:sp>
      <p:sp>
        <p:nvSpPr>
          <p:cNvPr id="327696" name="Rectangle 16"/>
          <p:cNvSpPr>
            <a:spLocks noChangeArrowheads="1"/>
          </p:cNvSpPr>
          <p:nvPr/>
        </p:nvSpPr>
        <p:spPr bwMode="auto">
          <a:xfrm>
            <a:off x="2855260" y="4864100"/>
            <a:ext cx="59631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p+8</a:t>
            </a:r>
          </a:p>
        </p:txBody>
      </p:sp>
      <p:sp>
        <p:nvSpPr>
          <p:cNvPr id="327697" name="Rectangle 17"/>
          <p:cNvSpPr>
            <a:spLocks noChangeArrowheads="1"/>
          </p:cNvSpPr>
          <p:nvPr/>
        </p:nvSpPr>
        <p:spPr bwMode="auto">
          <a:xfrm>
            <a:off x="5181600" y="4864100"/>
            <a:ext cx="73417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p+16</a:t>
            </a:r>
          </a:p>
        </p:txBody>
      </p:sp>
      <p:sp>
        <p:nvSpPr>
          <p:cNvPr id="327698" name="Rectangle 18"/>
          <p:cNvSpPr>
            <a:spLocks noChangeArrowheads="1"/>
          </p:cNvSpPr>
          <p:nvPr/>
        </p:nvSpPr>
        <p:spPr bwMode="auto">
          <a:xfrm>
            <a:off x="7602070" y="4864100"/>
            <a:ext cx="73417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p+24</a:t>
            </a:r>
          </a:p>
        </p:txBody>
      </p:sp>
      <p:sp>
        <p:nvSpPr>
          <p:cNvPr id="327699" name="Line 19"/>
          <p:cNvSpPr>
            <a:spLocks noChangeShapeType="1"/>
          </p:cNvSpPr>
          <p:nvPr/>
        </p:nvSpPr>
        <p:spPr bwMode="auto">
          <a:xfrm flipV="1">
            <a:off x="1981200" y="5226425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27700" name="Rectangle 20"/>
          <p:cNvSpPr>
            <a:spLocks noChangeArrowheads="1"/>
          </p:cNvSpPr>
          <p:nvPr/>
        </p:nvSpPr>
        <p:spPr bwMode="auto">
          <a:xfrm>
            <a:off x="1447800" y="5598460"/>
            <a:ext cx="20574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>
              <a:spcBef>
                <a:spcPct val="30000"/>
              </a:spcBef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</a:rPr>
              <a:t>Multiple of 4</a:t>
            </a:r>
          </a:p>
        </p:txBody>
      </p:sp>
      <p:sp>
        <p:nvSpPr>
          <p:cNvPr id="327701" name="Rectangle 21"/>
          <p:cNvSpPr>
            <a:spLocks noChangeArrowheads="1"/>
          </p:cNvSpPr>
          <p:nvPr/>
        </p:nvSpPr>
        <p:spPr bwMode="auto">
          <a:xfrm>
            <a:off x="5105400" y="5598460"/>
            <a:ext cx="1890712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>
              <a:spcBef>
                <a:spcPct val="30000"/>
              </a:spcBef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</a:rPr>
              <a:t>Multiple of 8</a:t>
            </a:r>
          </a:p>
        </p:txBody>
      </p:sp>
      <p:sp>
        <p:nvSpPr>
          <p:cNvPr id="327702" name="Line 22"/>
          <p:cNvSpPr>
            <a:spLocks noChangeShapeType="1"/>
          </p:cNvSpPr>
          <p:nvPr/>
        </p:nvSpPr>
        <p:spPr bwMode="auto">
          <a:xfrm flipV="1">
            <a:off x="5513295" y="5226425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27703" name="Rectangle 23"/>
          <p:cNvSpPr>
            <a:spLocks noChangeArrowheads="1"/>
          </p:cNvSpPr>
          <p:nvPr/>
        </p:nvSpPr>
        <p:spPr bwMode="auto">
          <a:xfrm>
            <a:off x="533400" y="6096000"/>
            <a:ext cx="1524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>
              <a:spcBef>
                <a:spcPct val="30000"/>
              </a:spcBef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</a:rPr>
              <a:t>Multiple of 8</a:t>
            </a:r>
          </a:p>
        </p:txBody>
      </p:sp>
      <p:sp>
        <p:nvSpPr>
          <p:cNvPr id="327704" name="Line 24"/>
          <p:cNvSpPr>
            <a:spLocks noChangeShapeType="1"/>
          </p:cNvSpPr>
          <p:nvPr/>
        </p:nvSpPr>
        <p:spPr bwMode="auto">
          <a:xfrm flipV="1">
            <a:off x="762000" y="5226425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27705" name="Rectangle 25"/>
          <p:cNvSpPr>
            <a:spLocks noChangeArrowheads="1"/>
          </p:cNvSpPr>
          <p:nvPr/>
        </p:nvSpPr>
        <p:spPr bwMode="auto">
          <a:xfrm>
            <a:off x="7620000" y="6096000"/>
            <a:ext cx="1524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>
              <a:spcBef>
                <a:spcPct val="30000"/>
              </a:spcBef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</a:rPr>
              <a:t>Multiple of 8</a:t>
            </a:r>
          </a:p>
        </p:txBody>
      </p:sp>
      <p:sp>
        <p:nvSpPr>
          <p:cNvPr id="327706" name="Line 26"/>
          <p:cNvSpPr>
            <a:spLocks noChangeShapeType="1"/>
          </p:cNvSpPr>
          <p:nvPr/>
        </p:nvSpPr>
        <p:spPr bwMode="auto">
          <a:xfrm flipV="1">
            <a:off x="7924800" y="5226425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2" grpId="0" animBg="1"/>
      <p:bldP spid="327688" grpId="0" animBg="1"/>
      <p:bldP spid="327689" grpId="0" animBg="1"/>
      <p:bldP spid="327690" grpId="0" animBg="1"/>
      <p:bldP spid="327691" grpId="0" animBg="1"/>
      <p:bldP spid="327692" grpId="0" animBg="1"/>
      <p:bldP spid="327693" grpId="0" animBg="1"/>
      <p:bldP spid="327694" grpId="0"/>
      <p:bldP spid="327695" grpId="0"/>
      <p:bldP spid="327696" grpId="0"/>
      <p:bldP spid="327697" grpId="0"/>
      <p:bldP spid="327698" grpId="0"/>
      <p:bldP spid="327699" grpId="0" animBg="1"/>
      <p:bldP spid="327700" grpId="0"/>
      <p:bldP spid="327701" grpId="0"/>
      <p:bldP spid="327702" grpId="0" animBg="1"/>
      <p:bldP spid="327703" grpId="0"/>
      <p:bldP spid="327704" grpId="0" animBg="1"/>
      <p:bldP spid="327705" grpId="0"/>
      <p:bldP spid="327706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573088"/>
          </a:xfrm>
        </p:spPr>
        <p:txBody>
          <a:bodyPr/>
          <a:lstStyle/>
          <a:p>
            <a:r>
              <a:rPr lang="en-US"/>
              <a:t>Different Alignment Conventions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600200"/>
            <a:ext cx="7896225" cy="4972050"/>
          </a:xfrm>
        </p:spPr>
        <p:txBody>
          <a:bodyPr/>
          <a:lstStyle/>
          <a:p>
            <a:r>
              <a:rPr lang="en-US" dirty="0" smtClean="0"/>
              <a:t>IA32 Windows or x86-64:</a:t>
            </a:r>
            <a:endParaRPr lang="en-US" dirty="0"/>
          </a:p>
          <a:p>
            <a:pPr lvl="1"/>
            <a:r>
              <a:rPr lang="en-US" dirty="0"/>
              <a:t>K = 8, due to </a:t>
            </a:r>
            <a:r>
              <a:rPr lang="en-US" b="1" dirty="0">
                <a:latin typeface="Courier New" pitchFamily="49" charset="0"/>
              </a:rPr>
              <a:t>double</a:t>
            </a:r>
            <a:r>
              <a:rPr lang="en-US" dirty="0"/>
              <a:t> element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IA32 </a:t>
            </a:r>
            <a:r>
              <a:rPr lang="en-US" dirty="0"/>
              <a:t>Linux</a:t>
            </a:r>
          </a:p>
          <a:p>
            <a:pPr lvl="1"/>
            <a:r>
              <a:rPr lang="en-US" dirty="0"/>
              <a:t>K = 4; </a:t>
            </a:r>
            <a:r>
              <a:rPr lang="en-US" b="1" dirty="0">
                <a:latin typeface="Courier New" pitchFamily="49" charset="0"/>
              </a:rPr>
              <a:t>double</a:t>
            </a:r>
            <a:r>
              <a:rPr lang="en-US" dirty="0"/>
              <a:t> treated like a 4-byte data type</a:t>
            </a:r>
          </a:p>
        </p:txBody>
      </p: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993751" y="2895600"/>
            <a:ext cx="279400" cy="279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c</a:t>
            </a: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2160656" y="2895600"/>
            <a:ext cx="1193800" cy="279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</a:rPr>
              <a:t>[0]</a:t>
            </a:r>
          </a:p>
        </p:txBody>
      </p:sp>
      <p:sp>
        <p:nvSpPr>
          <p:cNvPr id="46" name="Rectangle 10"/>
          <p:cNvSpPr>
            <a:spLocks noChangeArrowheads="1"/>
          </p:cNvSpPr>
          <p:nvPr/>
        </p:nvSpPr>
        <p:spPr bwMode="auto">
          <a:xfrm>
            <a:off x="3355951" y="2895600"/>
            <a:ext cx="1193800" cy="279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</a:rPr>
              <a:t>[1]</a:t>
            </a:r>
          </a:p>
        </p:txBody>
      </p:sp>
      <p:sp>
        <p:nvSpPr>
          <p:cNvPr id="47" name="Rectangle 11"/>
          <p:cNvSpPr>
            <a:spLocks noChangeArrowheads="1"/>
          </p:cNvSpPr>
          <p:nvPr/>
        </p:nvSpPr>
        <p:spPr bwMode="auto">
          <a:xfrm>
            <a:off x="5745046" y="2895600"/>
            <a:ext cx="2413000" cy="279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v</a:t>
            </a:r>
          </a:p>
        </p:txBody>
      </p:sp>
      <p:sp>
        <p:nvSpPr>
          <p:cNvPr id="48" name="Rectangle 12"/>
          <p:cNvSpPr>
            <a:spLocks noChangeArrowheads="1"/>
          </p:cNvSpPr>
          <p:nvPr/>
        </p:nvSpPr>
        <p:spPr bwMode="auto">
          <a:xfrm>
            <a:off x="1273151" y="2895600"/>
            <a:ext cx="889000" cy="279400"/>
          </a:xfrm>
          <a:prstGeom prst="rect">
            <a:avLst/>
          </a:prstGeom>
          <a:solidFill>
            <a:srgbClr val="B2B2B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i="1" dirty="0" smtClean="0">
                <a:solidFill>
                  <a:schemeClr val="bg1"/>
                </a:solidFill>
                <a:latin typeface="Calibri" pitchFamily="34" charset="0"/>
              </a:rPr>
              <a:t>3 bytes</a:t>
            </a:r>
            <a:endParaRPr lang="en-US" sz="1600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9" name="Rectangle 13"/>
          <p:cNvSpPr>
            <a:spLocks noChangeArrowheads="1"/>
          </p:cNvSpPr>
          <p:nvPr/>
        </p:nvSpPr>
        <p:spPr bwMode="auto">
          <a:xfrm>
            <a:off x="4549751" y="2895600"/>
            <a:ext cx="1193800" cy="279400"/>
          </a:xfrm>
          <a:prstGeom prst="rect">
            <a:avLst/>
          </a:prstGeom>
          <a:solidFill>
            <a:srgbClr val="B2B2B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i="1" dirty="0" smtClean="0">
                <a:solidFill>
                  <a:schemeClr val="bg1"/>
                </a:solidFill>
                <a:latin typeface="Calibri" pitchFamily="34" charset="0"/>
              </a:rPr>
              <a:t>4 bytes</a:t>
            </a:r>
          </a:p>
        </p:txBody>
      </p:sp>
      <p:sp>
        <p:nvSpPr>
          <p:cNvPr id="50" name="Rectangle 14"/>
          <p:cNvSpPr>
            <a:spLocks noChangeArrowheads="1"/>
          </p:cNvSpPr>
          <p:nvPr/>
        </p:nvSpPr>
        <p:spPr bwMode="auto">
          <a:xfrm>
            <a:off x="685800" y="3187700"/>
            <a:ext cx="59631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p+0</a:t>
            </a:r>
          </a:p>
        </p:txBody>
      </p:sp>
      <p:sp>
        <p:nvSpPr>
          <p:cNvPr id="51" name="Rectangle 15"/>
          <p:cNvSpPr>
            <a:spLocks noChangeArrowheads="1"/>
          </p:cNvSpPr>
          <p:nvPr/>
        </p:nvSpPr>
        <p:spPr bwMode="auto">
          <a:xfrm>
            <a:off x="1882751" y="3187700"/>
            <a:ext cx="59631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p+4</a:t>
            </a:r>
          </a:p>
        </p:txBody>
      </p:sp>
      <p:sp>
        <p:nvSpPr>
          <p:cNvPr id="52" name="Rectangle 16"/>
          <p:cNvSpPr>
            <a:spLocks noChangeArrowheads="1"/>
          </p:cNvSpPr>
          <p:nvPr/>
        </p:nvSpPr>
        <p:spPr bwMode="auto">
          <a:xfrm>
            <a:off x="3061611" y="3187700"/>
            <a:ext cx="59631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p+8</a:t>
            </a:r>
          </a:p>
        </p:txBody>
      </p:sp>
      <p:sp>
        <p:nvSpPr>
          <p:cNvPr id="53" name="Rectangle 17"/>
          <p:cNvSpPr>
            <a:spLocks noChangeArrowheads="1"/>
          </p:cNvSpPr>
          <p:nvPr/>
        </p:nvSpPr>
        <p:spPr bwMode="auto">
          <a:xfrm>
            <a:off x="5387951" y="3187700"/>
            <a:ext cx="73417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p+16</a:t>
            </a:r>
          </a:p>
        </p:txBody>
      </p:sp>
      <p:sp>
        <p:nvSpPr>
          <p:cNvPr id="54" name="Rectangle 18"/>
          <p:cNvSpPr>
            <a:spLocks noChangeArrowheads="1"/>
          </p:cNvSpPr>
          <p:nvPr/>
        </p:nvSpPr>
        <p:spPr bwMode="auto">
          <a:xfrm>
            <a:off x="7808421" y="3187700"/>
            <a:ext cx="73417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p+24</a:t>
            </a:r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993751" y="5638800"/>
            <a:ext cx="279400" cy="279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c</a:t>
            </a:r>
          </a:p>
        </p:txBody>
      </p:sp>
      <p:sp>
        <p:nvSpPr>
          <p:cNvPr id="56" name="Rectangle 9"/>
          <p:cNvSpPr>
            <a:spLocks noChangeArrowheads="1"/>
          </p:cNvSpPr>
          <p:nvPr/>
        </p:nvSpPr>
        <p:spPr bwMode="auto">
          <a:xfrm>
            <a:off x="2160656" y="5638800"/>
            <a:ext cx="1193800" cy="279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</a:rPr>
              <a:t>[0]</a:t>
            </a:r>
          </a:p>
        </p:txBody>
      </p:sp>
      <p:sp>
        <p:nvSpPr>
          <p:cNvPr id="57" name="Rectangle 10"/>
          <p:cNvSpPr>
            <a:spLocks noChangeArrowheads="1"/>
          </p:cNvSpPr>
          <p:nvPr/>
        </p:nvSpPr>
        <p:spPr bwMode="auto">
          <a:xfrm>
            <a:off x="3355951" y="5638800"/>
            <a:ext cx="1193800" cy="279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</a:rPr>
              <a:t>[1]</a:t>
            </a:r>
          </a:p>
        </p:txBody>
      </p:sp>
      <p:sp>
        <p:nvSpPr>
          <p:cNvPr id="58" name="Rectangle 11"/>
          <p:cNvSpPr>
            <a:spLocks noChangeArrowheads="1"/>
          </p:cNvSpPr>
          <p:nvPr/>
        </p:nvSpPr>
        <p:spPr bwMode="auto">
          <a:xfrm>
            <a:off x="4557060" y="5638800"/>
            <a:ext cx="2413000" cy="279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v</a:t>
            </a:r>
          </a:p>
        </p:txBody>
      </p:sp>
      <p:sp>
        <p:nvSpPr>
          <p:cNvPr id="59" name="Rectangle 12"/>
          <p:cNvSpPr>
            <a:spLocks noChangeArrowheads="1"/>
          </p:cNvSpPr>
          <p:nvPr/>
        </p:nvSpPr>
        <p:spPr bwMode="auto">
          <a:xfrm>
            <a:off x="1273151" y="5638800"/>
            <a:ext cx="889000" cy="279400"/>
          </a:xfrm>
          <a:prstGeom prst="rect">
            <a:avLst/>
          </a:prstGeom>
          <a:solidFill>
            <a:srgbClr val="B2B2B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i="1" dirty="0" smtClean="0">
                <a:solidFill>
                  <a:schemeClr val="bg1"/>
                </a:solidFill>
                <a:latin typeface="Calibri" pitchFamily="34" charset="0"/>
              </a:rPr>
              <a:t>3 bytes</a:t>
            </a:r>
            <a:endParaRPr lang="en-US" sz="1600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1" name="Rectangle 14"/>
          <p:cNvSpPr>
            <a:spLocks noChangeArrowheads="1"/>
          </p:cNvSpPr>
          <p:nvPr/>
        </p:nvSpPr>
        <p:spPr bwMode="auto">
          <a:xfrm>
            <a:off x="685800" y="5930900"/>
            <a:ext cx="59631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p+0</a:t>
            </a:r>
          </a:p>
        </p:txBody>
      </p:sp>
      <p:sp>
        <p:nvSpPr>
          <p:cNvPr id="62" name="Rectangle 15"/>
          <p:cNvSpPr>
            <a:spLocks noChangeArrowheads="1"/>
          </p:cNvSpPr>
          <p:nvPr/>
        </p:nvSpPr>
        <p:spPr bwMode="auto">
          <a:xfrm>
            <a:off x="1882751" y="5930900"/>
            <a:ext cx="59631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p+4</a:t>
            </a:r>
          </a:p>
        </p:txBody>
      </p:sp>
      <p:sp>
        <p:nvSpPr>
          <p:cNvPr id="63" name="Rectangle 16"/>
          <p:cNvSpPr>
            <a:spLocks noChangeArrowheads="1"/>
          </p:cNvSpPr>
          <p:nvPr/>
        </p:nvSpPr>
        <p:spPr bwMode="auto">
          <a:xfrm>
            <a:off x="3061611" y="5930900"/>
            <a:ext cx="59631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p+8</a:t>
            </a:r>
          </a:p>
        </p:txBody>
      </p:sp>
      <p:sp>
        <p:nvSpPr>
          <p:cNvPr id="64" name="Rectangle 17"/>
          <p:cNvSpPr>
            <a:spLocks noChangeArrowheads="1"/>
          </p:cNvSpPr>
          <p:nvPr/>
        </p:nvSpPr>
        <p:spPr bwMode="auto">
          <a:xfrm>
            <a:off x="4191000" y="5930900"/>
            <a:ext cx="734175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p+12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5" name="Rectangle 18"/>
          <p:cNvSpPr>
            <a:spLocks noChangeArrowheads="1"/>
          </p:cNvSpPr>
          <p:nvPr/>
        </p:nvSpPr>
        <p:spPr bwMode="auto">
          <a:xfrm>
            <a:off x="6611470" y="5930900"/>
            <a:ext cx="734175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p+20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6" name="Rectangle 2"/>
          <p:cNvSpPr>
            <a:spLocks noChangeArrowheads="1"/>
          </p:cNvSpPr>
          <p:nvPr/>
        </p:nvSpPr>
        <p:spPr bwMode="auto">
          <a:xfrm>
            <a:off x="6781800" y="1143000"/>
            <a:ext cx="2214563" cy="132087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struct S1 {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char c;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int i[2];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double v;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} *p;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 animBg="1"/>
      <p:bldP spid="58" grpId="0" animBg="1"/>
      <p:bldP spid="59" grpId="0" animBg="1"/>
      <p:bldP spid="61" grpId="0"/>
      <p:bldP spid="62" grpId="0"/>
      <p:bldP spid="63" grpId="0"/>
      <p:bldP spid="64" grpId="0"/>
      <p:bldP spid="65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573088"/>
          </a:xfrm>
        </p:spPr>
        <p:txBody>
          <a:bodyPr/>
          <a:lstStyle/>
          <a:p>
            <a:r>
              <a:rPr lang="en-US" dirty="0" smtClean="0"/>
              <a:t>Saving Space</a:t>
            </a:r>
            <a:endParaRPr lang="en-US" dirty="0"/>
          </a:p>
        </p:txBody>
      </p:sp>
      <p:grpSp>
        <p:nvGrpSpPr>
          <p:cNvPr id="2" name="Group 37"/>
          <p:cNvGrpSpPr/>
          <p:nvPr/>
        </p:nvGrpSpPr>
        <p:grpSpPr>
          <a:xfrm>
            <a:off x="685800" y="4294133"/>
            <a:ext cx="7856795" cy="658867"/>
            <a:chOff x="685800" y="4294133"/>
            <a:chExt cx="7856795" cy="658867"/>
          </a:xfrm>
        </p:grpSpPr>
        <p:sp>
          <p:nvSpPr>
            <p:cNvPr id="44" name="Rectangle 8"/>
            <p:cNvSpPr>
              <a:spLocks noChangeArrowheads="1"/>
            </p:cNvSpPr>
            <p:nvPr/>
          </p:nvSpPr>
          <p:spPr bwMode="auto">
            <a:xfrm>
              <a:off x="993751" y="4294133"/>
              <a:ext cx="279400" cy="2794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itchFamily="49" charset="0"/>
                </a:rPr>
                <a:t>c</a:t>
              </a:r>
            </a:p>
          </p:txBody>
        </p:sp>
        <p:sp>
          <p:nvSpPr>
            <p:cNvPr id="45" name="Rectangle 9"/>
            <p:cNvSpPr>
              <a:spLocks noChangeArrowheads="1"/>
            </p:cNvSpPr>
            <p:nvPr/>
          </p:nvSpPr>
          <p:spPr bwMode="auto">
            <a:xfrm>
              <a:off x="2160656" y="4294133"/>
              <a:ext cx="1193800" cy="2794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 err="1">
                  <a:latin typeface="Courier New" pitchFamily="49" charset="0"/>
                </a:rPr>
                <a:t>i</a:t>
              </a:r>
              <a:r>
                <a:rPr lang="en-US" sz="2000" dirty="0">
                  <a:latin typeface="Courier New" pitchFamily="49" charset="0"/>
                </a:rPr>
                <a:t>[0]</a:t>
              </a:r>
            </a:p>
          </p:txBody>
        </p:sp>
        <p:sp>
          <p:nvSpPr>
            <p:cNvPr id="46" name="Rectangle 10"/>
            <p:cNvSpPr>
              <a:spLocks noChangeArrowheads="1"/>
            </p:cNvSpPr>
            <p:nvPr/>
          </p:nvSpPr>
          <p:spPr bwMode="auto">
            <a:xfrm>
              <a:off x="3355951" y="4294133"/>
              <a:ext cx="1193800" cy="2794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 err="1">
                  <a:latin typeface="Courier New" pitchFamily="49" charset="0"/>
                </a:rPr>
                <a:t>i</a:t>
              </a:r>
              <a:r>
                <a:rPr lang="en-US" sz="2000" dirty="0">
                  <a:latin typeface="Courier New" pitchFamily="49" charset="0"/>
                </a:rPr>
                <a:t>[1]</a:t>
              </a:r>
            </a:p>
          </p:txBody>
        </p:sp>
        <p:sp>
          <p:nvSpPr>
            <p:cNvPr id="47" name="Rectangle 11"/>
            <p:cNvSpPr>
              <a:spLocks noChangeArrowheads="1"/>
            </p:cNvSpPr>
            <p:nvPr/>
          </p:nvSpPr>
          <p:spPr bwMode="auto">
            <a:xfrm>
              <a:off x="5745046" y="4294133"/>
              <a:ext cx="2413000" cy="279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itchFamily="49" charset="0"/>
                </a:rPr>
                <a:t>v</a:t>
              </a:r>
            </a:p>
          </p:txBody>
        </p:sp>
        <p:sp>
          <p:nvSpPr>
            <p:cNvPr id="48" name="Rectangle 12"/>
            <p:cNvSpPr>
              <a:spLocks noChangeArrowheads="1"/>
            </p:cNvSpPr>
            <p:nvPr/>
          </p:nvSpPr>
          <p:spPr bwMode="auto">
            <a:xfrm>
              <a:off x="1273151" y="4294133"/>
              <a:ext cx="889000" cy="279400"/>
            </a:xfrm>
            <a:prstGeom prst="rect">
              <a:avLst/>
            </a:prstGeom>
            <a:solidFill>
              <a:srgbClr val="B2B2B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i="1" dirty="0" smtClean="0">
                  <a:solidFill>
                    <a:schemeClr val="bg1"/>
                  </a:solidFill>
                  <a:latin typeface="Calibri" pitchFamily="34" charset="0"/>
                </a:rPr>
                <a:t>3 bytes</a:t>
              </a:r>
              <a:endParaRPr lang="en-US" sz="1600" i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49" name="Rectangle 13"/>
            <p:cNvSpPr>
              <a:spLocks noChangeArrowheads="1"/>
            </p:cNvSpPr>
            <p:nvPr/>
          </p:nvSpPr>
          <p:spPr bwMode="auto">
            <a:xfrm>
              <a:off x="4549751" y="4294133"/>
              <a:ext cx="1193800" cy="279400"/>
            </a:xfrm>
            <a:prstGeom prst="rect">
              <a:avLst/>
            </a:prstGeom>
            <a:solidFill>
              <a:srgbClr val="B2B2B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i="1" dirty="0" smtClean="0">
                  <a:solidFill>
                    <a:schemeClr val="bg1"/>
                  </a:solidFill>
                  <a:latin typeface="Calibri" pitchFamily="34" charset="0"/>
                </a:rPr>
                <a:t>4 bytes</a:t>
              </a:r>
            </a:p>
          </p:txBody>
        </p:sp>
        <p:sp>
          <p:nvSpPr>
            <p:cNvPr id="50" name="Rectangle 14"/>
            <p:cNvSpPr>
              <a:spLocks noChangeArrowheads="1"/>
            </p:cNvSpPr>
            <p:nvPr/>
          </p:nvSpPr>
          <p:spPr bwMode="auto">
            <a:xfrm>
              <a:off x="685800" y="4586233"/>
              <a:ext cx="596316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p+0</a:t>
              </a:r>
            </a:p>
          </p:txBody>
        </p:sp>
        <p:sp>
          <p:nvSpPr>
            <p:cNvPr id="51" name="Rectangle 15"/>
            <p:cNvSpPr>
              <a:spLocks noChangeArrowheads="1"/>
            </p:cNvSpPr>
            <p:nvPr/>
          </p:nvSpPr>
          <p:spPr bwMode="auto">
            <a:xfrm>
              <a:off x="1882751" y="4586233"/>
              <a:ext cx="596316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p+4</a:t>
              </a:r>
            </a:p>
          </p:txBody>
        </p:sp>
        <p:sp>
          <p:nvSpPr>
            <p:cNvPr id="52" name="Rectangle 16"/>
            <p:cNvSpPr>
              <a:spLocks noChangeArrowheads="1"/>
            </p:cNvSpPr>
            <p:nvPr/>
          </p:nvSpPr>
          <p:spPr bwMode="auto">
            <a:xfrm>
              <a:off x="3061611" y="4586233"/>
              <a:ext cx="596316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p+8</a:t>
              </a:r>
            </a:p>
          </p:txBody>
        </p:sp>
        <p:sp>
          <p:nvSpPr>
            <p:cNvPr id="53" name="Rectangle 17"/>
            <p:cNvSpPr>
              <a:spLocks noChangeArrowheads="1"/>
            </p:cNvSpPr>
            <p:nvPr/>
          </p:nvSpPr>
          <p:spPr bwMode="auto">
            <a:xfrm>
              <a:off x="5387951" y="4586233"/>
              <a:ext cx="734174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p+16</a:t>
              </a:r>
            </a:p>
          </p:txBody>
        </p:sp>
        <p:sp>
          <p:nvSpPr>
            <p:cNvPr id="54" name="Rectangle 18"/>
            <p:cNvSpPr>
              <a:spLocks noChangeArrowheads="1"/>
            </p:cNvSpPr>
            <p:nvPr/>
          </p:nvSpPr>
          <p:spPr bwMode="auto">
            <a:xfrm>
              <a:off x="7808421" y="4586233"/>
              <a:ext cx="734174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p+24</a:t>
              </a:r>
            </a:p>
          </p:txBody>
        </p:sp>
      </p:grpSp>
      <p:sp>
        <p:nvSpPr>
          <p:cNvPr id="66" name="Rectangle 2"/>
          <p:cNvSpPr>
            <a:spLocks noChangeArrowheads="1"/>
          </p:cNvSpPr>
          <p:nvPr/>
        </p:nvSpPr>
        <p:spPr bwMode="auto">
          <a:xfrm>
            <a:off x="1371785" y="1803437"/>
            <a:ext cx="2214563" cy="132087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struct S1 {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char c;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int i[2];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double v;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} *p;</a:t>
            </a:r>
          </a:p>
        </p:txBody>
      </p:sp>
      <p:sp>
        <p:nvSpPr>
          <p:cNvPr id="27" name="Right Arrow 26"/>
          <p:cNvSpPr/>
          <p:nvPr/>
        </p:nvSpPr>
        <p:spPr bwMode="auto">
          <a:xfrm>
            <a:off x="3962400" y="2133600"/>
            <a:ext cx="914400" cy="68580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573088"/>
          </a:xfrm>
        </p:spPr>
        <p:txBody>
          <a:bodyPr/>
          <a:lstStyle/>
          <a:p>
            <a:r>
              <a:rPr lang="en-US" dirty="0" smtClean="0"/>
              <a:t>Saving Space</a:t>
            </a:r>
            <a:endParaRPr lang="en-US" dirty="0"/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76350"/>
            <a:ext cx="7896225" cy="4972050"/>
          </a:xfrm>
        </p:spPr>
        <p:txBody>
          <a:bodyPr/>
          <a:lstStyle/>
          <a:p>
            <a:r>
              <a:rPr lang="en-US" dirty="0" smtClean="0"/>
              <a:t>Put large data types first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Effect (example x86-64, both have </a:t>
            </a:r>
            <a:r>
              <a:rPr lang="en-US" i="1" dirty="0" smtClean="0"/>
              <a:t>K=8)</a:t>
            </a:r>
            <a:endParaRPr lang="en-US" i="1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grpSp>
        <p:nvGrpSpPr>
          <p:cNvPr id="2" name="Group 37"/>
          <p:cNvGrpSpPr/>
          <p:nvPr/>
        </p:nvGrpSpPr>
        <p:grpSpPr>
          <a:xfrm>
            <a:off x="685800" y="4294133"/>
            <a:ext cx="7856795" cy="658867"/>
            <a:chOff x="685800" y="4294133"/>
            <a:chExt cx="7856795" cy="658867"/>
          </a:xfrm>
        </p:grpSpPr>
        <p:sp>
          <p:nvSpPr>
            <p:cNvPr id="44" name="Rectangle 8"/>
            <p:cNvSpPr>
              <a:spLocks noChangeArrowheads="1"/>
            </p:cNvSpPr>
            <p:nvPr/>
          </p:nvSpPr>
          <p:spPr bwMode="auto">
            <a:xfrm>
              <a:off x="993751" y="4294133"/>
              <a:ext cx="279400" cy="2794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itchFamily="49" charset="0"/>
                </a:rPr>
                <a:t>c</a:t>
              </a:r>
            </a:p>
          </p:txBody>
        </p:sp>
        <p:sp>
          <p:nvSpPr>
            <p:cNvPr id="45" name="Rectangle 9"/>
            <p:cNvSpPr>
              <a:spLocks noChangeArrowheads="1"/>
            </p:cNvSpPr>
            <p:nvPr/>
          </p:nvSpPr>
          <p:spPr bwMode="auto">
            <a:xfrm>
              <a:off x="2160656" y="4294133"/>
              <a:ext cx="1193800" cy="2794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 err="1">
                  <a:latin typeface="Courier New" pitchFamily="49" charset="0"/>
                </a:rPr>
                <a:t>i</a:t>
              </a:r>
              <a:r>
                <a:rPr lang="en-US" sz="2000" dirty="0">
                  <a:latin typeface="Courier New" pitchFamily="49" charset="0"/>
                </a:rPr>
                <a:t>[0]</a:t>
              </a:r>
            </a:p>
          </p:txBody>
        </p:sp>
        <p:sp>
          <p:nvSpPr>
            <p:cNvPr id="46" name="Rectangle 10"/>
            <p:cNvSpPr>
              <a:spLocks noChangeArrowheads="1"/>
            </p:cNvSpPr>
            <p:nvPr/>
          </p:nvSpPr>
          <p:spPr bwMode="auto">
            <a:xfrm>
              <a:off x="3355951" y="4294133"/>
              <a:ext cx="1193800" cy="2794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 err="1">
                  <a:latin typeface="Courier New" pitchFamily="49" charset="0"/>
                </a:rPr>
                <a:t>i</a:t>
              </a:r>
              <a:r>
                <a:rPr lang="en-US" sz="2000" dirty="0">
                  <a:latin typeface="Courier New" pitchFamily="49" charset="0"/>
                </a:rPr>
                <a:t>[1]</a:t>
              </a:r>
            </a:p>
          </p:txBody>
        </p:sp>
        <p:sp>
          <p:nvSpPr>
            <p:cNvPr id="47" name="Rectangle 11"/>
            <p:cNvSpPr>
              <a:spLocks noChangeArrowheads="1"/>
            </p:cNvSpPr>
            <p:nvPr/>
          </p:nvSpPr>
          <p:spPr bwMode="auto">
            <a:xfrm>
              <a:off x="5745046" y="4294133"/>
              <a:ext cx="2413000" cy="279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itchFamily="49" charset="0"/>
                </a:rPr>
                <a:t>v</a:t>
              </a:r>
            </a:p>
          </p:txBody>
        </p:sp>
        <p:sp>
          <p:nvSpPr>
            <p:cNvPr id="48" name="Rectangle 12"/>
            <p:cNvSpPr>
              <a:spLocks noChangeArrowheads="1"/>
            </p:cNvSpPr>
            <p:nvPr/>
          </p:nvSpPr>
          <p:spPr bwMode="auto">
            <a:xfrm>
              <a:off x="1273151" y="4294133"/>
              <a:ext cx="889000" cy="279400"/>
            </a:xfrm>
            <a:prstGeom prst="rect">
              <a:avLst/>
            </a:prstGeom>
            <a:solidFill>
              <a:srgbClr val="B2B2B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i="1" dirty="0" smtClean="0">
                  <a:solidFill>
                    <a:schemeClr val="bg1"/>
                  </a:solidFill>
                  <a:latin typeface="Calibri" pitchFamily="34" charset="0"/>
                </a:rPr>
                <a:t>3 bytes</a:t>
              </a:r>
              <a:endParaRPr lang="en-US" sz="1600" i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49" name="Rectangle 13"/>
            <p:cNvSpPr>
              <a:spLocks noChangeArrowheads="1"/>
            </p:cNvSpPr>
            <p:nvPr/>
          </p:nvSpPr>
          <p:spPr bwMode="auto">
            <a:xfrm>
              <a:off x="4549751" y="4294133"/>
              <a:ext cx="1193800" cy="279400"/>
            </a:xfrm>
            <a:prstGeom prst="rect">
              <a:avLst/>
            </a:prstGeom>
            <a:solidFill>
              <a:srgbClr val="B2B2B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i="1" dirty="0" smtClean="0">
                  <a:solidFill>
                    <a:schemeClr val="bg1"/>
                  </a:solidFill>
                  <a:latin typeface="Calibri" pitchFamily="34" charset="0"/>
                </a:rPr>
                <a:t>4 bytes</a:t>
              </a:r>
            </a:p>
          </p:txBody>
        </p:sp>
        <p:sp>
          <p:nvSpPr>
            <p:cNvPr id="50" name="Rectangle 14"/>
            <p:cNvSpPr>
              <a:spLocks noChangeArrowheads="1"/>
            </p:cNvSpPr>
            <p:nvPr/>
          </p:nvSpPr>
          <p:spPr bwMode="auto">
            <a:xfrm>
              <a:off x="685800" y="4586233"/>
              <a:ext cx="596316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p+0</a:t>
              </a:r>
            </a:p>
          </p:txBody>
        </p:sp>
        <p:sp>
          <p:nvSpPr>
            <p:cNvPr id="51" name="Rectangle 15"/>
            <p:cNvSpPr>
              <a:spLocks noChangeArrowheads="1"/>
            </p:cNvSpPr>
            <p:nvPr/>
          </p:nvSpPr>
          <p:spPr bwMode="auto">
            <a:xfrm>
              <a:off x="1882751" y="4586233"/>
              <a:ext cx="596316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p+4</a:t>
              </a:r>
            </a:p>
          </p:txBody>
        </p:sp>
        <p:sp>
          <p:nvSpPr>
            <p:cNvPr id="52" name="Rectangle 16"/>
            <p:cNvSpPr>
              <a:spLocks noChangeArrowheads="1"/>
            </p:cNvSpPr>
            <p:nvPr/>
          </p:nvSpPr>
          <p:spPr bwMode="auto">
            <a:xfrm>
              <a:off x="3061611" y="4586233"/>
              <a:ext cx="596316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p+8</a:t>
              </a:r>
            </a:p>
          </p:txBody>
        </p:sp>
        <p:sp>
          <p:nvSpPr>
            <p:cNvPr id="53" name="Rectangle 17"/>
            <p:cNvSpPr>
              <a:spLocks noChangeArrowheads="1"/>
            </p:cNvSpPr>
            <p:nvPr/>
          </p:nvSpPr>
          <p:spPr bwMode="auto">
            <a:xfrm>
              <a:off x="5387951" y="4586233"/>
              <a:ext cx="734174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p+16</a:t>
              </a:r>
            </a:p>
          </p:txBody>
        </p:sp>
        <p:sp>
          <p:nvSpPr>
            <p:cNvPr id="54" name="Rectangle 18"/>
            <p:cNvSpPr>
              <a:spLocks noChangeArrowheads="1"/>
            </p:cNvSpPr>
            <p:nvPr/>
          </p:nvSpPr>
          <p:spPr bwMode="auto">
            <a:xfrm>
              <a:off x="7808421" y="4586233"/>
              <a:ext cx="734174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p+24</a:t>
              </a:r>
            </a:p>
          </p:txBody>
        </p:sp>
      </p:grpSp>
      <p:sp>
        <p:nvSpPr>
          <p:cNvPr id="66" name="Rectangle 2"/>
          <p:cNvSpPr>
            <a:spLocks noChangeArrowheads="1"/>
          </p:cNvSpPr>
          <p:nvPr/>
        </p:nvSpPr>
        <p:spPr bwMode="auto">
          <a:xfrm>
            <a:off x="1371785" y="1803437"/>
            <a:ext cx="2214563" cy="132087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struct S1 {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char c;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int i[2];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 double v;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} *p;</a:t>
            </a:r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5176837" y="1803326"/>
            <a:ext cx="2214563" cy="132087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S2 </a:t>
            </a:r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double v;</a:t>
            </a:r>
          </a:p>
          <a:p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[2];</a:t>
            </a:r>
          </a:p>
          <a:p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>
                <a:latin typeface="Courier New" pitchFamily="49" charset="0"/>
              </a:rPr>
              <a:t>char c;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} </a:t>
            </a:r>
            <a:r>
              <a:rPr lang="en-US" sz="1600" dirty="0">
                <a:latin typeface="Courier New" pitchFamily="49" charset="0"/>
              </a:rPr>
              <a:t>*p;</a:t>
            </a:r>
          </a:p>
        </p:txBody>
      </p:sp>
      <p:sp>
        <p:nvSpPr>
          <p:cNvPr id="27" name="Right Arrow 26"/>
          <p:cNvSpPr/>
          <p:nvPr/>
        </p:nvSpPr>
        <p:spPr bwMode="auto">
          <a:xfrm>
            <a:off x="3962400" y="2133600"/>
            <a:ext cx="914400" cy="68580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grpSp>
        <p:nvGrpSpPr>
          <p:cNvPr id="3" name="Group 38"/>
          <p:cNvGrpSpPr/>
          <p:nvPr/>
        </p:nvGrpSpPr>
        <p:grpSpPr>
          <a:xfrm>
            <a:off x="685800" y="5830833"/>
            <a:ext cx="5437095" cy="722367"/>
            <a:chOff x="685800" y="5830833"/>
            <a:chExt cx="5437095" cy="722367"/>
          </a:xfrm>
        </p:grpSpPr>
        <p:sp>
          <p:nvSpPr>
            <p:cNvPr id="28" name="Rectangle 8"/>
            <p:cNvSpPr>
              <a:spLocks noChangeArrowheads="1"/>
            </p:cNvSpPr>
            <p:nvPr/>
          </p:nvSpPr>
          <p:spPr bwMode="auto">
            <a:xfrm>
              <a:off x="5800165" y="5830833"/>
              <a:ext cx="279400" cy="2794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itchFamily="49" charset="0"/>
                </a:rPr>
                <a:t>c</a:t>
              </a:r>
            </a:p>
          </p:txBody>
        </p: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3411070" y="5830833"/>
              <a:ext cx="1193800" cy="2794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 err="1">
                  <a:latin typeface="Courier New" pitchFamily="49" charset="0"/>
                </a:rPr>
                <a:t>i</a:t>
              </a:r>
              <a:r>
                <a:rPr lang="en-US" sz="2000" dirty="0">
                  <a:latin typeface="Courier New" pitchFamily="49" charset="0"/>
                </a:rPr>
                <a:t>[0]</a:t>
              </a:r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4606365" y="5830833"/>
              <a:ext cx="1193800" cy="2794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 err="1">
                  <a:latin typeface="Courier New" pitchFamily="49" charset="0"/>
                </a:rPr>
                <a:t>i</a:t>
              </a:r>
              <a:r>
                <a:rPr lang="en-US" sz="2000" dirty="0">
                  <a:latin typeface="Courier New" pitchFamily="49" charset="0"/>
                </a:rPr>
                <a:t>[1]</a:t>
              </a:r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>
              <a:off x="993751" y="5830833"/>
              <a:ext cx="2413000" cy="279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itchFamily="49" charset="0"/>
                </a:rPr>
                <a:t>v</a:t>
              </a:r>
            </a:p>
          </p:txBody>
        </p:sp>
        <p:sp>
          <p:nvSpPr>
            <p:cNvPr id="34" name="Rectangle 14"/>
            <p:cNvSpPr>
              <a:spLocks noChangeArrowheads="1"/>
            </p:cNvSpPr>
            <p:nvPr/>
          </p:nvSpPr>
          <p:spPr bwMode="auto">
            <a:xfrm>
              <a:off x="685800" y="6186433"/>
              <a:ext cx="596316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p+0</a:t>
              </a:r>
            </a:p>
          </p:txBody>
        </p:sp>
        <p:sp>
          <p:nvSpPr>
            <p:cNvPr id="35" name="Rectangle 16"/>
            <p:cNvSpPr>
              <a:spLocks noChangeArrowheads="1"/>
            </p:cNvSpPr>
            <p:nvPr/>
          </p:nvSpPr>
          <p:spPr bwMode="auto">
            <a:xfrm>
              <a:off x="3061611" y="6186433"/>
              <a:ext cx="596316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p+8</a:t>
              </a:r>
            </a:p>
          </p:txBody>
        </p:sp>
        <p:sp>
          <p:nvSpPr>
            <p:cNvPr id="36" name="Rectangle 17"/>
            <p:cNvSpPr>
              <a:spLocks noChangeArrowheads="1"/>
            </p:cNvSpPr>
            <p:nvPr/>
          </p:nvSpPr>
          <p:spPr bwMode="auto">
            <a:xfrm>
              <a:off x="5388721" y="6186433"/>
              <a:ext cx="734174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p+16</a:t>
              </a:r>
            </a:p>
          </p:txBody>
        </p:sp>
      </p:grpSp>
      <p:sp>
        <p:nvSpPr>
          <p:cNvPr id="37" name="Down Arrow 36"/>
          <p:cNvSpPr/>
          <p:nvPr/>
        </p:nvSpPr>
        <p:spPr bwMode="auto">
          <a:xfrm>
            <a:off x="3200400" y="5105400"/>
            <a:ext cx="1066473" cy="457200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90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37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of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Satisfy alignment requirement </a:t>
            </a:r>
            <a:br>
              <a:rPr lang="en-US" dirty="0" smtClean="0"/>
            </a:br>
            <a:r>
              <a:rPr lang="en-US" dirty="0" smtClean="0"/>
              <a:t>for every element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15037" y="1497037"/>
            <a:ext cx="2214563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struct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S2 </a:t>
            </a:r>
            <a:r>
              <a:rPr lang="en-US" sz="1800" dirty="0">
                <a:latin typeface="Courier New" pitchFamily="49" charset="0"/>
              </a:rPr>
              <a:t>{</a:t>
            </a:r>
          </a:p>
          <a:p>
            <a:r>
              <a:rPr lang="en-US" sz="1800" dirty="0" smtClean="0">
                <a:latin typeface="Courier New" pitchFamily="49" charset="0"/>
              </a:rPr>
              <a:t>  double v;</a:t>
            </a:r>
          </a:p>
          <a:p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[2];</a:t>
            </a:r>
          </a:p>
          <a:p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char c;</a:t>
            </a:r>
          </a:p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} a[10];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701800" y="3579758"/>
            <a:ext cx="18034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a[0]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1399172" y="3940066"/>
            <a:ext cx="59631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a+0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3505200" y="3579758"/>
            <a:ext cx="1803400" cy="2794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a[1]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5305610" y="3579758"/>
            <a:ext cx="18034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a[2]</a:t>
            </a: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3166316" y="3940066"/>
            <a:ext cx="73417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a+24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4995116" y="3940066"/>
            <a:ext cx="73417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a+48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6823914" y="3940066"/>
            <a:ext cx="73417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a+36</a:t>
            </a: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7315200" y="3495528"/>
            <a:ext cx="782638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• • •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rapezoid 22"/>
          <p:cNvSpPr/>
          <p:nvPr/>
        </p:nvSpPr>
        <p:spPr bwMode="auto">
          <a:xfrm>
            <a:off x="917551" y="3859157"/>
            <a:ext cx="7007247" cy="1590675"/>
          </a:xfrm>
          <a:prstGeom prst="trapezoid">
            <a:avLst>
              <a:gd name="adj" fmla="val 164402"/>
            </a:avLst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of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Satisfy alignment requirement </a:t>
            </a:r>
            <a:br>
              <a:rPr lang="en-US" dirty="0" smtClean="0"/>
            </a:br>
            <a:r>
              <a:rPr lang="en-US" dirty="0" smtClean="0"/>
              <a:t>for every element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15037" y="1497037"/>
            <a:ext cx="2214563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struct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S2 </a:t>
            </a:r>
            <a:r>
              <a:rPr lang="en-US" sz="1800" dirty="0">
                <a:latin typeface="Courier New" pitchFamily="49" charset="0"/>
              </a:rPr>
              <a:t>{</a:t>
            </a:r>
          </a:p>
          <a:p>
            <a:r>
              <a:rPr lang="en-US" sz="1800" dirty="0" smtClean="0">
                <a:latin typeface="Courier New" pitchFamily="49" charset="0"/>
              </a:rPr>
              <a:t>  double v;</a:t>
            </a:r>
          </a:p>
          <a:p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[2];</a:t>
            </a:r>
          </a:p>
          <a:p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</a:rPr>
              <a:t>char c;</a:t>
            </a:r>
          </a:p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} a[10];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5723965" y="5449833"/>
            <a:ext cx="279400" cy="279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c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334870" y="5449833"/>
            <a:ext cx="1193800" cy="279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</a:rPr>
              <a:t>[0]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4530165" y="5449833"/>
            <a:ext cx="1193800" cy="279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</a:rPr>
              <a:t>[1]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917551" y="5449833"/>
            <a:ext cx="2413000" cy="279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v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09600" y="5805433"/>
            <a:ext cx="734175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a+24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2985411" y="5805433"/>
            <a:ext cx="734175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a+32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5312521" y="5805433"/>
            <a:ext cx="734175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a+40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701800" y="3579758"/>
            <a:ext cx="18034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a[0]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1399172" y="3940066"/>
            <a:ext cx="59631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a+0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3505200" y="3579758"/>
            <a:ext cx="1803400" cy="2794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a[1]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5305610" y="3579758"/>
            <a:ext cx="18034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a[2]</a:t>
            </a: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3166316" y="3940066"/>
            <a:ext cx="73417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a+24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4995116" y="3940066"/>
            <a:ext cx="73417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a+48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6823914" y="3940066"/>
            <a:ext cx="73417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a+36</a:t>
            </a: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7315200" y="3495528"/>
            <a:ext cx="782638" cy="458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• • •</a:t>
            </a: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6003364" y="5449833"/>
            <a:ext cx="1921435" cy="279400"/>
          </a:xfrm>
          <a:prstGeom prst="rect">
            <a:avLst/>
          </a:prstGeom>
          <a:solidFill>
            <a:srgbClr val="B2B2B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i="1" dirty="0" smtClean="0">
                <a:solidFill>
                  <a:schemeClr val="bg1"/>
                </a:solidFill>
                <a:latin typeface="Calibri" pitchFamily="34" charset="0"/>
              </a:rPr>
              <a:t>7 bytes</a:t>
            </a: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7571625" y="5805433"/>
            <a:ext cx="734175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a+48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04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21" grpId="0" animBg="1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73700" cy="573088"/>
          </a:xfrm>
        </p:spPr>
        <p:txBody>
          <a:bodyPr/>
          <a:lstStyle/>
          <a:p>
            <a:r>
              <a:rPr lang="en-US"/>
              <a:t>Array Example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940" y="5556250"/>
            <a:ext cx="8382000" cy="1377950"/>
          </a:xfrm>
        </p:spPr>
        <p:txBody>
          <a:bodyPr/>
          <a:lstStyle/>
          <a:p>
            <a:r>
              <a:rPr lang="en-US" sz="2000" dirty="0" smtClean="0"/>
              <a:t>Declaration </a:t>
            </a:r>
            <a:r>
              <a:rPr lang="en-US" sz="2000" dirty="0"/>
              <a:t>“</a:t>
            </a:r>
            <a:r>
              <a:rPr lang="en-US" sz="2000" dirty="0" err="1">
                <a:latin typeface="Courier New" pitchFamily="49" charset="0"/>
              </a:rPr>
              <a:t>zip_dig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uw</a:t>
            </a:r>
            <a:r>
              <a:rPr lang="en-US" sz="2000" dirty="0" smtClean="0"/>
              <a:t>” </a:t>
            </a:r>
            <a:r>
              <a:rPr lang="en-US" sz="2000" dirty="0"/>
              <a:t>equivalent to “</a:t>
            </a: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uw[</a:t>
            </a:r>
            <a:r>
              <a:rPr lang="en-US" sz="2000" dirty="0">
                <a:latin typeface="Courier New" pitchFamily="49" charset="0"/>
              </a:rPr>
              <a:t>5]</a:t>
            </a:r>
            <a:r>
              <a:rPr lang="en-US" sz="2000" dirty="0"/>
              <a:t>”</a:t>
            </a:r>
          </a:p>
          <a:p>
            <a:r>
              <a:rPr lang="en-US" sz="2000" dirty="0"/>
              <a:t>Example arrays were allocated in successive 20 byte blocks</a:t>
            </a:r>
          </a:p>
          <a:p>
            <a:pPr lvl="1"/>
            <a:r>
              <a:rPr lang="en-US" dirty="0"/>
              <a:t>Not guaranteed to happen in general</a:t>
            </a:r>
          </a:p>
        </p:txBody>
      </p:sp>
      <p:sp>
        <p:nvSpPr>
          <p:cNvPr id="303108" name="Rectangle 4"/>
          <p:cNvSpPr>
            <a:spLocks noChangeArrowheads="1"/>
          </p:cNvSpPr>
          <p:nvPr/>
        </p:nvSpPr>
        <p:spPr bwMode="auto">
          <a:xfrm>
            <a:off x="609600" y="1219200"/>
            <a:ext cx="4924425" cy="14747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typedef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zip_dig[5];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cmu</a:t>
            </a:r>
            <a:r>
              <a:rPr lang="en-US" sz="1800" dirty="0">
                <a:latin typeface="Courier New" pitchFamily="49" charset="0"/>
              </a:rPr>
              <a:t> = { 1, 5, 2, 1, 3 };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uw</a:t>
            </a:r>
            <a:r>
              <a:rPr lang="en-US" sz="1800" dirty="0" smtClean="0">
                <a:latin typeface="Courier New" pitchFamily="49" charset="0"/>
              </a:rPr>
              <a:t>  = </a:t>
            </a:r>
            <a:r>
              <a:rPr lang="en-US" sz="1800" dirty="0">
                <a:latin typeface="Courier New" pitchFamily="49" charset="0"/>
              </a:rPr>
              <a:t>{</a:t>
            </a:r>
            <a:r>
              <a:rPr lang="en-US" sz="1800" dirty="0" smtClean="0">
                <a:latin typeface="Courier New" pitchFamily="49" charset="0"/>
              </a:rPr>
              <a:t> 9, 8, </a:t>
            </a:r>
            <a:r>
              <a:rPr lang="en-US" sz="1800" dirty="0">
                <a:latin typeface="Courier New" pitchFamily="49" charset="0"/>
              </a:rPr>
              <a:t>1,</a:t>
            </a:r>
            <a:r>
              <a:rPr lang="en-US" sz="1800" dirty="0" smtClean="0">
                <a:latin typeface="Courier New" pitchFamily="49" charset="0"/>
              </a:rPr>
              <a:t> 9, 5 </a:t>
            </a:r>
            <a:r>
              <a:rPr lang="en-US" sz="1800" dirty="0">
                <a:latin typeface="Courier New" pitchFamily="49" charset="0"/>
              </a:rPr>
              <a:t>};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ucb</a:t>
            </a:r>
            <a:r>
              <a:rPr lang="en-US" sz="1800" dirty="0">
                <a:latin typeface="Courier New" pitchFamily="49" charset="0"/>
              </a:rPr>
              <a:t> = { 9, 4, 7, 2, 0 };</a:t>
            </a:r>
          </a:p>
        </p:txBody>
      </p:sp>
      <p:sp>
        <p:nvSpPr>
          <p:cNvPr id="69" name="Text Box 31"/>
          <p:cNvSpPr txBox="1">
            <a:spLocks noChangeArrowheads="1"/>
          </p:cNvSpPr>
          <p:nvPr/>
        </p:nvSpPr>
        <p:spPr bwMode="auto">
          <a:xfrm>
            <a:off x="76200" y="2932024"/>
            <a:ext cx="22345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cmu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2" name="Group 24"/>
          <p:cNvGrpSpPr/>
          <p:nvPr/>
        </p:nvGrpSpPr>
        <p:grpSpPr>
          <a:xfrm>
            <a:off x="2259105" y="2979446"/>
            <a:ext cx="5435835" cy="754354"/>
            <a:chOff x="2412765" y="3429000"/>
            <a:chExt cx="5435835" cy="774470"/>
          </a:xfrm>
        </p:grpSpPr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8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8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5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8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2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8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8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3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72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16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73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20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74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5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6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24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77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8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28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79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80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81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82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83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89" name="Text Box 31"/>
          <p:cNvSpPr txBox="1">
            <a:spLocks noChangeArrowheads="1"/>
          </p:cNvSpPr>
          <p:nvPr/>
        </p:nvSpPr>
        <p:spPr bwMode="auto">
          <a:xfrm>
            <a:off x="77460" y="3733800"/>
            <a:ext cx="22345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uw</a:t>
            </a:r>
            <a:r>
              <a:rPr lang="en-US" sz="1800" dirty="0" smtClean="0">
                <a:latin typeface="Courier New" pitchFamily="49" charset="0"/>
              </a:rPr>
              <a:t> ; 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4" name="Group 24"/>
          <p:cNvGrpSpPr/>
          <p:nvPr/>
        </p:nvGrpSpPr>
        <p:grpSpPr>
          <a:xfrm>
            <a:off x="2260365" y="3781222"/>
            <a:ext cx="5435835" cy="754354"/>
            <a:chOff x="2412765" y="3429000"/>
            <a:chExt cx="5435835" cy="774470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0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0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8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0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0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0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5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92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93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94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95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96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97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98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99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00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01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02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03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109" name="Text Box 31"/>
          <p:cNvSpPr txBox="1">
            <a:spLocks noChangeArrowheads="1"/>
          </p:cNvSpPr>
          <p:nvPr/>
        </p:nvSpPr>
        <p:spPr bwMode="auto">
          <a:xfrm>
            <a:off x="76200" y="4572000"/>
            <a:ext cx="22345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ucb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6" name="Group 24"/>
          <p:cNvGrpSpPr/>
          <p:nvPr/>
        </p:nvGrpSpPr>
        <p:grpSpPr>
          <a:xfrm>
            <a:off x="2259105" y="4619422"/>
            <a:ext cx="5435835" cy="754354"/>
            <a:chOff x="2412765" y="3429000"/>
            <a:chExt cx="5435835" cy="774470"/>
          </a:xfrm>
        </p:grpSpPr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2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2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4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2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7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2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2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2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0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112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13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60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14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5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6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64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17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8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68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19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0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72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1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2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76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3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66" name="Slide Number Placeholder 6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63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rapezoid 22"/>
          <p:cNvSpPr/>
          <p:nvPr/>
        </p:nvSpPr>
        <p:spPr bwMode="auto">
          <a:xfrm>
            <a:off x="3551855" y="3650837"/>
            <a:ext cx="4030132" cy="725432"/>
          </a:xfrm>
          <a:prstGeom prst="trapezoid">
            <a:avLst>
              <a:gd name="adj" fmla="val 155369"/>
            </a:avLst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Array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85875"/>
            <a:ext cx="7896225" cy="2371725"/>
          </a:xfrm>
        </p:spPr>
        <p:txBody>
          <a:bodyPr/>
          <a:lstStyle/>
          <a:p>
            <a:r>
              <a:rPr lang="en-US" dirty="0" smtClean="0"/>
              <a:t>Compute array offset 12i</a:t>
            </a:r>
          </a:p>
          <a:p>
            <a:r>
              <a:rPr lang="en-US" dirty="0" smtClean="0"/>
              <a:t>Compute offset 8 with structure</a:t>
            </a:r>
          </a:p>
          <a:p>
            <a:r>
              <a:rPr lang="en-US" dirty="0" smtClean="0"/>
              <a:t>Assembler gives offset a+8</a:t>
            </a:r>
          </a:p>
          <a:p>
            <a:pPr lvl="1"/>
            <a:r>
              <a:rPr lang="en-US" dirty="0" smtClean="0"/>
              <a:t>Resolved during linking</a:t>
            </a:r>
            <a:endParaRPr lang="en-US" dirty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589270" y="4362037"/>
            <a:ext cx="648384" cy="279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 err="1" smtClean="0">
                <a:latin typeface="Courier New" pitchFamily="49" charset="0"/>
              </a:rPr>
              <a:t>i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278120" y="4362037"/>
            <a:ext cx="659406" cy="279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latin typeface="Courier New" pitchFamily="49" charset="0"/>
              </a:rPr>
              <a:t>j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881122" y="4362037"/>
            <a:ext cx="1393986" cy="279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v</a:t>
            </a: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3242735" y="4731870"/>
            <a:ext cx="87203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a+12i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5437064" y="4731870"/>
            <a:ext cx="1147749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a+12i+8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4237654" y="4362037"/>
            <a:ext cx="646671" cy="279400"/>
          </a:xfrm>
          <a:prstGeom prst="rect">
            <a:avLst/>
          </a:prstGeom>
          <a:solidFill>
            <a:srgbClr val="B2B2B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i="1" dirty="0" smtClean="0">
                <a:solidFill>
                  <a:schemeClr val="bg1"/>
                </a:solidFill>
                <a:latin typeface="Calibri" pitchFamily="34" charset="0"/>
              </a:rPr>
              <a:t>2 bytes</a:t>
            </a: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6396037" y="609600"/>
            <a:ext cx="2214563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struct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S3 </a:t>
            </a: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short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float v;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short j;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 a[10];</a:t>
            </a:r>
          </a:p>
        </p:txBody>
      </p: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6935316" y="4362037"/>
            <a:ext cx="646671" cy="279400"/>
          </a:xfrm>
          <a:prstGeom prst="rect">
            <a:avLst/>
          </a:prstGeom>
          <a:solidFill>
            <a:srgbClr val="B2B2B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i="1" dirty="0" smtClean="0">
                <a:solidFill>
                  <a:schemeClr val="bg1"/>
                </a:solidFill>
                <a:latin typeface="Calibri" pitchFamily="34" charset="0"/>
              </a:rPr>
              <a:t>2 bytes</a:t>
            </a: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1282116" y="3352800"/>
            <a:ext cx="18034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a[0]</a:t>
            </a: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990600" y="3650837"/>
            <a:ext cx="59631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a+0</a:t>
            </a:r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4679741" y="3352800"/>
            <a:ext cx="1803400" cy="2794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a[i]</a:t>
            </a: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4326447" y="3650837"/>
            <a:ext cx="872033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a+12i</a:t>
            </a:r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3084021" y="3352800"/>
            <a:ext cx="1600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• • •</a:t>
            </a:r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6486126" y="3352800"/>
            <a:ext cx="1600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• • •</a:t>
            </a:r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314881" y="5070790"/>
            <a:ext cx="340731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short </a:t>
            </a:r>
            <a:r>
              <a:rPr lang="en-US" sz="1800" dirty="0" err="1">
                <a:latin typeface="Courier New" pitchFamily="49" charset="0"/>
              </a:rPr>
              <a:t>get_j(int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idx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return </a:t>
            </a:r>
            <a:r>
              <a:rPr lang="en-US" sz="1800" dirty="0" err="1">
                <a:latin typeface="Courier New" pitchFamily="49" charset="0"/>
              </a:rPr>
              <a:t>a[idx</a:t>
            </a:r>
            <a:r>
              <a:rPr lang="en-US" sz="1800" dirty="0" err="1" smtClean="0">
                <a:latin typeface="Courier New" pitchFamily="49" charset="0"/>
              </a:rPr>
              <a:t>].j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// return (a + </a:t>
            </a:r>
            <a:r>
              <a:rPr lang="en-US" sz="1800" dirty="0" err="1" smtClean="0">
                <a:latin typeface="Courier New" pitchFamily="49" charset="0"/>
              </a:rPr>
              <a:t>idx</a:t>
            </a:r>
            <a:r>
              <a:rPr lang="en-US" sz="1800" dirty="0" smtClean="0">
                <a:latin typeface="Courier New" pitchFamily="49" charset="0"/>
              </a:rPr>
              <a:t>)-&gt;</a:t>
            </a:r>
            <a:r>
              <a:rPr lang="en-US" sz="1800" dirty="0" err="1" smtClean="0">
                <a:latin typeface="Courier New" pitchFamily="49" charset="0"/>
              </a:rPr>
              <a:t>j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3886200" y="5410200"/>
            <a:ext cx="4648200" cy="925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114300" algn="l"/>
              </a:tabLst>
            </a:pPr>
            <a:r>
              <a:rPr lang="en-US" sz="1800" dirty="0">
                <a:latin typeface="Courier New" pitchFamily="49" charset="0"/>
              </a:rPr>
              <a:t>	#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idx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1143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(%eax,%eax,2),%eax # 3*</a:t>
            </a:r>
            <a:r>
              <a:rPr lang="en-US" sz="1800" dirty="0" err="1">
                <a:latin typeface="Courier New" pitchFamily="49" charset="0"/>
              </a:rPr>
              <a:t>idx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1143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movswl</a:t>
            </a:r>
            <a:r>
              <a:rPr lang="en-US" sz="1800" dirty="0">
                <a:latin typeface="Courier New" pitchFamily="49" charset="0"/>
              </a:rPr>
              <a:t> a+8(,%eax,4),%eax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" grpId="0" build="p"/>
      <p:bldP spid="6" grpId="0" animBg="1"/>
      <p:bldP spid="7" grpId="0" animBg="1"/>
      <p:bldP spid="8" grpId="0" animBg="1"/>
      <p:bldP spid="10" grpId="0"/>
      <p:bldP spid="11" grpId="0"/>
      <p:bldP spid="21" grpId="0" animBg="1"/>
      <p:bldP spid="25" grpId="0" animBg="1"/>
      <p:bldP spid="27" grpId="0" animBg="1"/>
      <p:bldP spid="28" grpId="0"/>
      <p:bldP spid="29" grpId="0" animBg="1"/>
      <p:bldP spid="30" grpId="0"/>
      <p:bldP spid="31" grpId="0" animBg="1"/>
      <p:bldP spid="32" grpId="0" animBg="1"/>
      <p:bldP spid="33" grpId="0" animBg="1"/>
      <p:bldP spid="34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ChangeArrowheads="1"/>
          </p:cNvSpPr>
          <p:nvPr/>
        </p:nvSpPr>
        <p:spPr bwMode="auto">
          <a:xfrm>
            <a:off x="555810" y="1192213"/>
            <a:ext cx="2106612" cy="14747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struct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rec</a:t>
            </a:r>
            <a:r>
              <a:rPr lang="en-US" sz="1800" dirty="0">
                <a:latin typeface="Courier New" pitchFamily="49" charset="0"/>
              </a:rPr>
              <a:t> 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a[3];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};</a:t>
            </a:r>
          </a:p>
        </p:txBody>
      </p:sp>
      <p:sp>
        <p:nvSpPr>
          <p:cNvPr id="322566" name="Rectangle 6"/>
          <p:cNvSpPr>
            <a:spLocks noGrp="1" noChangeArrowheads="1"/>
          </p:cNvSpPr>
          <p:nvPr>
            <p:ph type="title"/>
          </p:nvPr>
        </p:nvSpPr>
        <p:spPr>
          <a:xfrm>
            <a:off x="465415" y="457200"/>
            <a:ext cx="5245100" cy="573088"/>
          </a:xfrm>
        </p:spPr>
        <p:txBody>
          <a:bodyPr/>
          <a:lstStyle/>
          <a:p>
            <a:r>
              <a:rPr lang="en-US" dirty="0" smtClean="0"/>
              <a:t>Unions</a:t>
            </a:r>
            <a:endParaRPr lang="en-US" dirty="0"/>
          </a:p>
        </p:txBody>
      </p:sp>
      <p:sp>
        <p:nvSpPr>
          <p:cNvPr id="3225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7926387" cy="2209800"/>
          </a:xfrm>
        </p:spPr>
        <p:txBody>
          <a:bodyPr/>
          <a:lstStyle/>
          <a:p>
            <a:r>
              <a:rPr lang="en-US" dirty="0" smtClean="0"/>
              <a:t>Concept</a:t>
            </a:r>
          </a:p>
          <a:p>
            <a:pPr lvl="1"/>
            <a:r>
              <a:rPr lang="en-US" dirty="0" smtClean="0"/>
              <a:t>Allow same regions of memory to be </a:t>
            </a:r>
            <a:br>
              <a:rPr lang="en-US" dirty="0" smtClean="0"/>
            </a:br>
            <a:r>
              <a:rPr lang="en-US" dirty="0" smtClean="0"/>
              <a:t>referenced as different types</a:t>
            </a:r>
          </a:p>
          <a:p>
            <a:pPr lvl="1"/>
            <a:r>
              <a:rPr lang="en-US" dirty="0" smtClean="0"/>
              <a:t>Aliases for the same memory location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2744386" y="1191898"/>
            <a:ext cx="2209800" cy="14747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union U1 {</a:t>
            </a:r>
          </a:p>
          <a:p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a[3];</a:t>
            </a:r>
          </a:p>
          <a:p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*</a:t>
            </a:r>
            <a:r>
              <a:rPr lang="en-US" sz="1800" dirty="0" err="1" smtClean="0">
                <a:latin typeface="Courier New" pitchFamily="49" charset="0"/>
              </a:rPr>
              <a:t>p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} </a:t>
            </a:r>
            <a:r>
              <a:rPr lang="en-US" sz="1800" dirty="0">
                <a:latin typeface="Courier New" pitchFamily="49" charset="0"/>
              </a:rPr>
              <a:t>*up;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ChangeArrowheads="1"/>
          </p:cNvSpPr>
          <p:nvPr/>
        </p:nvSpPr>
        <p:spPr bwMode="auto">
          <a:xfrm>
            <a:off x="555810" y="1192213"/>
            <a:ext cx="2106612" cy="14747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struct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rec</a:t>
            </a:r>
            <a:r>
              <a:rPr lang="en-US" sz="1800" dirty="0">
                <a:latin typeface="Courier New" pitchFamily="49" charset="0"/>
              </a:rPr>
              <a:t> 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a[3];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};</a:t>
            </a:r>
          </a:p>
        </p:txBody>
      </p:sp>
      <p:sp>
        <p:nvSpPr>
          <p:cNvPr id="322566" name="Rectangle 6"/>
          <p:cNvSpPr>
            <a:spLocks noGrp="1" noChangeArrowheads="1"/>
          </p:cNvSpPr>
          <p:nvPr>
            <p:ph type="title"/>
          </p:nvPr>
        </p:nvSpPr>
        <p:spPr>
          <a:xfrm>
            <a:off x="465415" y="457200"/>
            <a:ext cx="5245100" cy="573088"/>
          </a:xfrm>
        </p:spPr>
        <p:txBody>
          <a:bodyPr/>
          <a:lstStyle/>
          <a:p>
            <a:r>
              <a:rPr lang="en-US" dirty="0" smtClean="0"/>
              <a:t>Unions</a:t>
            </a:r>
            <a:endParaRPr lang="en-US" dirty="0"/>
          </a:p>
        </p:txBody>
      </p:sp>
      <p:sp>
        <p:nvSpPr>
          <p:cNvPr id="3225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7926387" cy="2209800"/>
          </a:xfrm>
        </p:spPr>
        <p:txBody>
          <a:bodyPr/>
          <a:lstStyle/>
          <a:p>
            <a:r>
              <a:rPr lang="en-US" dirty="0" smtClean="0"/>
              <a:t>Concept</a:t>
            </a:r>
          </a:p>
          <a:p>
            <a:pPr lvl="1"/>
            <a:r>
              <a:rPr lang="en-US" dirty="0" smtClean="0"/>
              <a:t>Allow same regions of memory to be </a:t>
            </a:r>
            <a:br>
              <a:rPr lang="en-US" dirty="0" smtClean="0"/>
            </a:br>
            <a:r>
              <a:rPr lang="en-US" dirty="0" smtClean="0"/>
              <a:t>referenced as different types</a:t>
            </a:r>
          </a:p>
          <a:p>
            <a:pPr lvl="1"/>
            <a:r>
              <a:rPr lang="en-US" dirty="0" smtClean="0"/>
              <a:t>Aliases for the same memory location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5553413" y="2326117"/>
            <a:ext cx="3438525" cy="1284957"/>
            <a:chOff x="5553413" y="2326117"/>
            <a:chExt cx="3438525" cy="1284957"/>
          </a:xfrm>
        </p:grpSpPr>
        <p:sp>
          <p:nvSpPr>
            <p:cNvPr id="322568" name="Rectangle 8"/>
            <p:cNvSpPr>
              <a:spLocks noChangeArrowheads="1"/>
            </p:cNvSpPr>
            <p:nvPr/>
          </p:nvSpPr>
          <p:spPr bwMode="auto">
            <a:xfrm>
              <a:off x="5626438" y="2326117"/>
              <a:ext cx="3365500" cy="4127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/>
            <a:lstStyle/>
            <a:p>
              <a:pPr marL="223838" indent="-223838" defTabSz="895350">
                <a:spcBef>
                  <a:spcPct val="30000"/>
                </a:spcBef>
              </a:pPr>
              <a:r>
                <a:rPr lang="en-US" sz="2400" dirty="0" smtClean="0">
                  <a:solidFill>
                    <a:schemeClr val="tx2"/>
                  </a:solidFill>
                  <a:latin typeface="Calibri" pitchFamily="34" charset="0"/>
                </a:rPr>
                <a:t>Structure Layout</a:t>
              </a:r>
              <a:endParaRPr lang="en-US" sz="2400" dirty="0">
                <a:solidFill>
                  <a:schemeClr val="tx2"/>
                </a:solidFill>
                <a:latin typeface="Calibri" pitchFamily="34" charset="0"/>
              </a:endParaRPr>
            </a:p>
          </p:txBody>
        </p:sp>
        <p:sp>
          <p:nvSpPr>
            <p:cNvPr id="322570" name="Rectangle 10"/>
            <p:cNvSpPr>
              <a:spLocks noChangeArrowheads="1"/>
            </p:cNvSpPr>
            <p:nvPr/>
          </p:nvSpPr>
          <p:spPr bwMode="auto">
            <a:xfrm>
              <a:off x="5756428" y="2797604"/>
              <a:ext cx="4318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 err="1">
                  <a:latin typeface="Courier New" pitchFamily="49" charset="0"/>
                </a:rPr>
                <a:t>i</a:t>
              </a:r>
              <a:endParaRPr lang="en-US" sz="2000" dirty="0">
                <a:latin typeface="Courier New" pitchFamily="49" charset="0"/>
              </a:endParaRPr>
            </a:p>
          </p:txBody>
        </p:sp>
        <p:sp>
          <p:nvSpPr>
            <p:cNvPr id="322571" name="Rectangle 11"/>
            <p:cNvSpPr>
              <a:spLocks noChangeArrowheads="1"/>
            </p:cNvSpPr>
            <p:nvPr/>
          </p:nvSpPr>
          <p:spPr bwMode="auto">
            <a:xfrm>
              <a:off x="6190001" y="2797604"/>
              <a:ext cx="1346200" cy="431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ourier New" pitchFamily="49" charset="0"/>
                </a:rPr>
                <a:t>a</a:t>
              </a:r>
            </a:p>
          </p:txBody>
        </p:sp>
        <p:sp>
          <p:nvSpPr>
            <p:cNvPr id="322572" name="Rectangle 12"/>
            <p:cNvSpPr>
              <a:spLocks noChangeArrowheads="1"/>
            </p:cNvSpPr>
            <p:nvPr/>
          </p:nvSpPr>
          <p:spPr bwMode="auto">
            <a:xfrm>
              <a:off x="7531438" y="2797604"/>
              <a:ext cx="431800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ourier New" pitchFamily="49" charset="0"/>
                </a:rPr>
                <a:t>p</a:t>
              </a:r>
            </a:p>
          </p:txBody>
        </p:sp>
        <p:sp>
          <p:nvSpPr>
            <p:cNvPr id="322573" name="Rectangle 13"/>
            <p:cNvSpPr>
              <a:spLocks noChangeArrowheads="1"/>
            </p:cNvSpPr>
            <p:nvPr/>
          </p:nvSpPr>
          <p:spPr bwMode="auto">
            <a:xfrm>
              <a:off x="5553413" y="3213529"/>
              <a:ext cx="336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6010613" y="3213529"/>
              <a:ext cx="336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575" name="Rectangle 15"/>
            <p:cNvSpPr>
              <a:spLocks noChangeArrowheads="1"/>
            </p:cNvSpPr>
            <p:nvPr/>
          </p:nvSpPr>
          <p:spPr bwMode="auto">
            <a:xfrm>
              <a:off x="7302838" y="3213529"/>
              <a:ext cx="49051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dirty="0">
                  <a:latin typeface="Courier New" pitchFamily="49" charset="0"/>
                </a:rPr>
                <a:t>16</a:t>
              </a:r>
            </a:p>
          </p:txBody>
        </p:sp>
        <p:sp>
          <p:nvSpPr>
            <p:cNvPr id="322576" name="Rectangle 16"/>
            <p:cNvSpPr>
              <a:spLocks noChangeArrowheads="1"/>
            </p:cNvSpPr>
            <p:nvPr/>
          </p:nvSpPr>
          <p:spPr bwMode="auto">
            <a:xfrm>
              <a:off x="7726720" y="3206923"/>
              <a:ext cx="49051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dirty="0">
                  <a:latin typeface="Courier New" pitchFamily="49" charset="0"/>
                </a:rPr>
                <a:t>20</a:t>
              </a:r>
            </a:p>
          </p:txBody>
        </p:sp>
      </p:grp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2744386" y="1191898"/>
            <a:ext cx="2209800" cy="14747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union U1 {</a:t>
            </a:r>
          </a:p>
          <a:p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a[3];</a:t>
            </a:r>
          </a:p>
          <a:p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*</a:t>
            </a:r>
            <a:r>
              <a:rPr lang="en-US" sz="1800" dirty="0" err="1" smtClean="0">
                <a:latin typeface="Courier New" pitchFamily="49" charset="0"/>
              </a:rPr>
              <a:t>p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} </a:t>
            </a:r>
            <a:r>
              <a:rPr lang="en-US" sz="1800" dirty="0">
                <a:latin typeface="Courier New" pitchFamily="49" charset="0"/>
              </a:rPr>
              <a:t>*up;</a:t>
            </a:r>
          </a:p>
        </p:txBody>
      </p:sp>
    </p:spTree>
    <p:extLst>
      <p:ext uri="{BB962C8B-B14F-4D97-AF65-F5344CB8AC3E}">
        <p14:creationId xmlns:p14="http://schemas.microsoft.com/office/powerpoint/2010/main" val="30787821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ChangeArrowheads="1"/>
          </p:cNvSpPr>
          <p:nvPr/>
        </p:nvSpPr>
        <p:spPr bwMode="auto">
          <a:xfrm>
            <a:off x="555810" y="1192213"/>
            <a:ext cx="2106612" cy="14747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struct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rec</a:t>
            </a:r>
            <a:r>
              <a:rPr lang="en-US" sz="1800" dirty="0">
                <a:latin typeface="Courier New" pitchFamily="49" charset="0"/>
              </a:rPr>
              <a:t> 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a[3];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};</a:t>
            </a:r>
          </a:p>
        </p:txBody>
      </p:sp>
      <p:sp>
        <p:nvSpPr>
          <p:cNvPr id="322566" name="Rectangle 6"/>
          <p:cNvSpPr>
            <a:spLocks noGrp="1" noChangeArrowheads="1"/>
          </p:cNvSpPr>
          <p:nvPr>
            <p:ph type="title"/>
          </p:nvPr>
        </p:nvSpPr>
        <p:spPr>
          <a:xfrm>
            <a:off x="465415" y="457200"/>
            <a:ext cx="5245100" cy="573088"/>
          </a:xfrm>
        </p:spPr>
        <p:txBody>
          <a:bodyPr/>
          <a:lstStyle/>
          <a:p>
            <a:r>
              <a:rPr lang="en-US" dirty="0" smtClean="0"/>
              <a:t>Unions</a:t>
            </a:r>
            <a:endParaRPr lang="en-US" dirty="0"/>
          </a:p>
        </p:txBody>
      </p:sp>
      <p:sp>
        <p:nvSpPr>
          <p:cNvPr id="3225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7926387" cy="2209800"/>
          </a:xfrm>
        </p:spPr>
        <p:txBody>
          <a:bodyPr/>
          <a:lstStyle/>
          <a:p>
            <a:r>
              <a:rPr lang="en-US" dirty="0" smtClean="0"/>
              <a:t>Concept</a:t>
            </a:r>
          </a:p>
          <a:p>
            <a:pPr lvl="1"/>
            <a:r>
              <a:rPr lang="en-US" dirty="0" smtClean="0"/>
              <a:t>Allow same regions of memory to be </a:t>
            </a:r>
            <a:br>
              <a:rPr lang="en-US" dirty="0" smtClean="0"/>
            </a:br>
            <a:r>
              <a:rPr lang="en-US" dirty="0" smtClean="0"/>
              <a:t>referenced as different types</a:t>
            </a:r>
          </a:p>
          <a:p>
            <a:pPr lvl="1"/>
            <a:r>
              <a:rPr lang="en-US" dirty="0" smtClean="0"/>
              <a:t>Aliases for the same memory location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5553413" y="2326117"/>
            <a:ext cx="3438525" cy="1284957"/>
            <a:chOff x="5553413" y="2326117"/>
            <a:chExt cx="3438525" cy="1284957"/>
          </a:xfrm>
        </p:grpSpPr>
        <p:sp>
          <p:nvSpPr>
            <p:cNvPr id="322568" name="Rectangle 8"/>
            <p:cNvSpPr>
              <a:spLocks noChangeArrowheads="1"/>
            </p:cNvSpPr>
            <p:nvPr/>
          </p:nvSpPr>
          <p:spPr bwMode="auto">
            <a:xfrm>
              <a:off x="5626438" y="2326117"/>
              <a:ext cx="3365500" cy="4127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/>
            <a:lstStyle/>
            <a:p>
              <a:pPr marL="223838" indent="-223838" defTabSz="895350">
                <a:spcBef>
                  <a:spcPct val="30000"/>
                </a:spcBef>
              </a:pPr>
              <a:r>
                <a:rPr lang="en-US" sz="2400" dirty="0" smtClean="0">
                  <a:solidFill>
                    <a:schemeClr val="tx2"/>
                  </a:solidFill>
                  <a:latin typeface="Calibri" pitchFamily="34" charset="0"/>
                </a:rPr>
                <a:t>Structure Layout</a:t>
              </a:r>
              <a:endParaRPr lang="en-US" sz="2400" dirty="0">
                <a:solidFill>
                  <a:schemeClr val="tx2"/>
                </a:solidFill>
                <a:latin typeface="Calibri" pitchFamily="34" charset="0"/>
              </a:endParaRPr>
            </a:p>
          </p:txBody>
        </p:sp>
        <p:sp>
          <p:nvSpPr>
            <p:cNvPr id="322570" name="Rectangle 10"/>
            <p:cNvSpPr>
              <a:spLocks noChangeArrowheads="1"/>
            </p:cNvSpPr>
            <p:nvPr/>
          </p:nvSpPr>
          <p:spPr bwMode="auto">
            <a:xfrm>
              <a:off x="5756428" y="2797604"/>
              <a:ext cx="4318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 err="1">
                  <a:latin typeface="Courier New" pitchFamily="49" charset="0"/>
                </a:rPr>
                <a:t>i</a:t>
              </a:r>
              <a:endParaRPr lang="en-US" sz="2000" dirty="0">
                <a:latin typeface="Courier New" pitchFamily="49" charset="0"/>
              </a:endParaRPr>
            </a:p>
          </p:txBody>
        </p:sp>
        <p:sp>
          <p:nvSpPr>
            <p:cNvPr id="322571" name="Rectangle 11"/>
            <p:cNvSpPr>
              <a:spLocks noChangeArrowheads="1"/>
            </p:cNvSpPr>
            <p:nvPr/>
          </p:nvSpPr>
          <p:spPr bwMode="auto">
            <a:xfrm>
              <a:off x="6190001" y="2797604"/>
              <a:ext cx="1346200" cy="431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ourier New" pitchFamily="49" charset="0"/>
                </a:rPr>
                <a:t>a</a:t>
              </a:r>
            </a:p>
          </p:txBody>
        </p:sp>
        <p:sp>
          <p:nvSpPr>
            <p:cNvPr id="322572" name="Rectangle 12"/>
            <p:cNvSpPr>
              <a:spLocks noChangeArrowheads="1"/>
            </p:cNvSpPr>
            <p:nvPr/>
          </p:nvSpPr>
          <p:spPr bwMode="auto">
            <a:xfrm>
              <a:off x="7531438" y="2797604"/>
              <a:ext cx="431800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ourier New" pitchFamily="49" charset="0"/>
                </a:rPr>
                <a:t>p</a:t>
              </a:r>
            </a:p>
          </p:txBody>
        </p:sp>
        <p:sp>
          <p:nvSpPr>
            <p:cNvPr id="322573" name="Rectangle 13"/>
            <p:cNvSpPr>
              <a:spLocks noChangeArrowheads="1"/>
            </p:cNvSpPr>
            <p:nvPr/>
          </p:nvSpPr>
          <p:spPr bwMode="auto">
            <a:xfrm>
              <a:off x="5553413" y="3213529"/>
              <a:ext cx="336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6010613" y="3213529"/>
              <a:ext cx="336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575" name="Rectangle 15"/>
            <p:cNvSpPr>
              <a:spLocks noChangeArrowheads="1"/>
            </p:cNvSpPr>
            <p:nvPr/>
          </p:nvSpPr>
          <p:spPr bwMode="auto">
            <a:xfrm>
              <a:off x="7302838" y="3213529"/>
              <a:ext cx="49051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dirty="0">
                  <a:latin typeface="Courier New" pitchFamily="49" charset="0"/>
                </a:rPr>
                <a:t>16</a:t>
              </a:r>
            </a:p>
          </p:txBody>
        </p:sp>
        <p:sp>
          <p:nvSpPr>
            <p:cNvPr id="322576" name="Rectangle 16"/>
            <p:cNvSpPr>
              <a:spLocks noChangeArrowheads="1"/>
            </p:cNvSpPr>
            <p:nvPr/>
          </p:nvSpPr>
          <p:spPr bwMode="auto">
            <a:xfrm>
              <a:off x="7726720" y="3206923"/>
              <a:ext cx="49051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dirty="0">
                  <a:latin typeface="Courier New" pitchFamily="49" charset="0"/>
                </a:rPr>
                <a:t>20</a:t>
              </a:r>
            </a:p>
          </p:txBody>
        </p:sp>
      </p:grp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2744386" y="1191898"/>
            <a:ext cx="2209800" cy="14747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union U1 {</a:t>
            </a:r>
          </a:p>
          <a:p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a[3];</a:t>
            </a:r>
          </a:p>
          <a:p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*</a:t>
            </a:r>
            <a:r>
              <a:rPr lang="en-US" sz="1800" dirty="0" err="1" smtClean="0">
                <a:latin typeface="Courier New" pitchFamily="49" charset="0"/>
              </a:rPr>
              <a:t>p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} </a:t>
            </a:r>
            <a:r>
              <a:rPr lang="en-US" sz="1800" dirty="0">
                <a:latin typeface="Courier New" pitchFamily="49" charset="0"/>
              </a:rPr>
              <a:t>*up;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5563494" y="4197465"/>
            <a:ext cx="3438182" cy="1963777"/>
            <a:chOff x="5563494" y="4197465"/>
            <a:chExt cx="3438182" cy="1963777"/>
          </a:xfrm>
        </p:grpSpPr>
        <p:sp>
          <p:nvSpPr>
            <p:cNvPr id="27" name="Rectangle 10"/>
            <p:cNvSpPr>
              <a:spLocks noChangeArrowheads="1"/>
            </p:cNvSpPr>
            <p:nvPr/>
          </p:nvSpPr>
          <p:spPr bwMode="auto">
            <a:xfrm>
              <a:off x="5755562" y="4701798"/>
              <a:ext cx="4318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 err="1">
                  <a:latin typeface="Courier New" pitchFamily="49" charset="0"/>
                </a:rPr>
                <a:t>i</a:t>
              </a:r>
              <a:endParaRPr lang="en-US" sz="2000" dirty="0">
                <a:latin typeface="Courier New" pitchFamily="49" charset="0"/>
              </a:endParaRPr>
            </a:p>
          </p:txBody>
        </p:sp>
        <p:sp>
          <p:nvSpPr>
            <p:cNvPr id="28" name="Rectangle 11"/>
            <p:cNvSpPr>
              <a:spLocks noChangeArrowheads="1"/>
            </p:cNvSpPr>
            <p:nvPr/>
          </p:nvSpPr>
          <p:spPr bwMode="auto">
            <a:xfrm>
              <a:off x="5751229" y="5019311"/>
              <a:ext cx="1346200" cy="431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ourier New" pitchFamily="49" charset="0"/>
                </a:rPr>
                <a:t>a</a:t>
              </a:r>
            </a:p>
          </p:txBody>
        </p:sp>
        <p:sp>
          <p:nvSpPr>
            <p:cNvPr id="29" name="Rectangle 12"/>
            <p:cNvSpPr>
              <a:spLocks noChangeArrowheads="1"/>
            </p:cNvSpPr>
            <p:nvPr/>
          </p:nvSpPr>
          <p:spPr bwMode="auto">
            <a:xfrm>
              <a:off x="5746109" y="5336823"/>
              <a:ext cx="431800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Courier New" pitchFamily="49" charset="0"/>
                </a:rPr>
                <a:t>p</a:t>
              </a:r>
            </a:p>
          </p:txBody>
        </p:sp>
        <p:sp>
          <p:nvSpPr>
            <p:cNvPr id="30" name="Rectangle 13"/>
            <p:cNvSpPr>
              <a:spLocks noChangeArrowheads="1"/>
            </p:cNvSpPr>
            <p:nvPr/>
          </p:nvSpPr>
          <p:spPr bwMode="auto">
            <a:xfrm>
              <a:off x="5563494" y="5763697"/>
              <a:ext cx="336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>
                  <a:latin typeface="Courier New" pitchFamily="49" charset="0"/>
                </a:rPr>
                <a:t>0</a:t>
              </a:r>
            </a:p>
          </p:txBody>
        </p:sp>
        <p:sp>
          <p:nvSpPr>
            <p:cNvPr id="31" name="Rectangle 14"/>
            <p:cNvSpPr>
              <a:spLocks noChangeArrowheads="1"/>
            </p:cNvSpPr>
            <p:nvPr/>
          </p:nvSpPr>
          <p:spPr bwMode="auto">
            <a:xfrm>
              <a:off x="6020694" y="5763697"/>
              <a:ext cx="336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" name="Rectangle 15"/>
            <p:cNvSpPr>
              <a:spLocks noChangeArrowheads="1"/>
            </p:cNvSpPr>
            <p:nvPr/>
          </p:nvSpPr>
          <p:spPr bwMode="auto">
            <a:xfrm>
              <a:off x="6874999" y="5763697"/>
              <a:ext cx="49051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dirty="0" smtClean="0">
                  <a:latin typeface="Courier New" pitchFamily="49" charset="0"/>
                </a:rPr>
                <a:t>12</a:t>
              </a:r>
              <a:endParaRPr lang="en-US" sz="2000" dirty="0">
                <a:latin typeface="Courier New" pitchFamily="49" charset="0"/>
              </a:endParaRPr>
            </a:p>
          </p:txBody>
        </p:sp>
        <p:sp>
          <p:nvSpPr>
            <p:cNvPr id="33" name="Rectangle 8"/>
            <p:cNvSpPr>
              <a:spLocks noChangeArrowheads="1"/>
            </p:cNvSpPr>
            <p:nvPr/>
          </p:nvSpPr>
          <p:spPr bwMode="auto">
            <a:xfrm>
              <a:off x="5636176" y="4197465"/>
              <a:ext cx="3365500" cy="4127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/>
            <a:lstStyle/>
            <a:p>
              <a:pPr marL="223838" indent="-223838" defTabSz="895350">
                <a:spcBef>
                  <a:spcPct val="30000"/>
                </a:spcBef>
              </a:pPr>
              <a:r>
                <a:rPr lang="en-US" dirty="0" smtClean="0">
                  <a:solidFill>
                    <a:schemeClr val="tx2"/>
                  </a:solidFill>
                  <a:latin typeface="Calibri" pitchFamily="34" charset="0"/>
                </a:rPr>
                <a:t>Union </a:t>
              </a:r>
              <a:r>
                <a:rPr lang="en-US" sz="2400" dirty="0" smtClean="0">
                  <a:solidFill>
                    <a:schemeClr val="tx2"/>
                  </a:solidFill>
                  <a:latin typeface="Calibri" pitchFamily="34" charset="0"/>
                </a:rPr>
                <a:t>Layout</a:t>
              </a:r>
              <a:endParaRPr lang="en-US" sz="2400" dirty="0">
                <a:solidFill>
                  <a:schemeClr val="tx2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87821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7512"/>
            <a:ext cx="5837238" cy="573088"/>
          </a:xfrm>
          <a:noFill/>
          <a:ln/>
        </p:spPr>
        <p:txBody>
          <a:bodyPr/>
          <a:lstStyle/>
          <a:p>
            <a:r>
              <a:rPr lang="en-US"/>
              <a:t>Union Allocation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098550"/>
            <a:ext cx="8307387" cy="5454650"/>
          </a:xfrm>
          <a:noFill/>
          <a:ln/>
        </p:spPr>
        <p:txBody>
          <a:bodyPr lIns="90487" tIns="44450" rIns="90487" bIns="44450"/>
          <a:lstStyle/>
          <a:p>
            <a:r>
              <a:rPr lang="en-US" dirty="0" smtClean="0"/>
              <a:t>Allocate </a:t>
            </a:r>
            <a:r>
              <a:rPr lang="en-US" dirty="0"/>
              <a:t>according to largest element</a:t>
            </a:r>
          </a:p>
          <a:p>
            <a:r>
              <a:rPr lang="en-US" dirty="0"/>
              <a:t>Can only use </a:t>
            </a:r>
            <a:r>
              <a:rPr lang="en-US" dirty="0" smtClean="0"/>
              <a:t>one </a:t>
            </a:r>
            <a:r>
              <a:rPr lang="en-US" dirty="0"/>
              <a:t>field at a time</a:t>
            </a:r>
          </a:p>
        </p:txBody>
      </p:sp>
      <p:sp>
        <p:nvSpPr>
          <p:cNvPr id="334852" name="Rectangle 4"/>
          <p:cNvSpPr>
            <a:spLocks noChangeArrowheads="1"/>
          </p:cNvSpPr>
          <p:nvPr/>
        </p:nvSpPr>
        <p:spPr bwMode="auto">
          <a:xfrm>
            <a:off x="609600" y="2232025"/>
            <a:ext cx="2209800" cy="14747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union U1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char c;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i[2];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double v;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 *up;</a:t>
            </a:r>
          </a:p>
        </p:txBody>
      </p:sp>
      <p:sp>
        <p:nvSpPr>
          <p:cNvPr id="334858" name="Rectangle 10"/>
          <p:cNvSpPr>
            <a:spLocks noChangeArrowheads="1"/>
          </p:cNvSpPr>
          <p:nvPr/>
        </p:nvSpPr>
        <p:spPr bwMode="auto">
          <a:xfrm>
            <a:off x="3921125" y="3370262"/>
            <a:ext cx="7270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up+0</a:t>
            </a:r>
          </a:p>
        </p:txBody>
      </p:sp>
      <p:sp>
        <p:nvSpPr>
          <p:cNvPr id="334859" name="Rectangle 11"/>
          <p:cNvSpPr>
            <a:spLocks noChangeArrowheads="1"/>
          </p:cNvSpPr>
          <p:nvPr/>
        </p:nvSpPr>
        <p:spPr bwMode="auto">
          <a:xfrm>
            <a:off x="5140325" y="3370262"/>
            <a:ext cx="7270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up+4</a:t>
            </a:r>
          </a:p>
        </p:txBody>
      </p:sp>
      <p:sp>
        <p:nvSpPr>
          <p:cNvPr id="334860" name="Rectangle 12"/>
          <p:cNvSpPr>
            <a:spLocks noChangeArrowheads="1"/>
          </p:cNvSpPr>
          <p:nvPr/>
        </p:nvSpPr>
        <p:spPr bwMode="auto">
          <a:xfrm>
            <a:off x="6359525" y="3370262"/>
            <a:ext cx="7270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up+8</a:t>
            </a:r>
          </a:p>
        </p:txBody>
      </p:sp>
      <p:sp>
        <p:nvSpPr>
          <p:cNvPr id="334861" name="Rectangle 13"/>
          <p:cNvSpPr>
            <a:spLocks noChangeArrowheads="1"/>
          </p:cNvSpPr>
          <p:nvPr/>
        </p:nvSpPr>
        <p:spPr bwMode="auto">
          <a:xfrm>
            <a:off x="609600" y="3859212"/>
            <a:ext cx="2214563" cy="14747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struct S1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char c;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i[2];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double v;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 *sp;</a:t>
            </a:r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841351" y="5741933"/>
            <a:ext cx="279400" cy="279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c</a:t>
            </a: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2008256" y="5741933"/>
            <a:ext cx="1193800" cy="279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</a:rPr>
              <a:t>[0]</a:t>
            </a:r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3203551" y="5741933"/>
            <a:ext cx="1193800" cy="279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</a:rPr>
              <a:t>[1]</a:t>
            </a:r>
          </a:p>
        </p:txBody>
      </p:sp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5592646" y="5741933"/>
            <a:ext cx="2413000" cy="279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v</a:t>
            </a:r>
          </a:p>
        </p:txBody>
      </p: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1120751" y="5741933"/>
            <a:ext cx="889000" cy="279400"/>
          </a:xfrm>
          <a:prstGeom prst="rect">
            <a:avLst/>
          </a:prstGeom>
          <a:solidFill>
            <a:srgbClr val="B2B2B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i="1" dirty="0" smtClean="0">
                <a:solidFill>
                  <a:schemeClr val="bg1"/>
                </a:solidFill>
                <a:latin typeface="Calibri" pitchFamily="34" charset="0"/>
              </a:rPr>
              <a:t>3 bytes</a:t>
            </a:r>
            <a:endParaRPr lang="en-US" sz="1600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4397351" y="5741933"/>
            <a:ext cx="1193800" cy="279400"/>
          </a:xfrm>
          <a:prstGeom prst="rect">
            <a:avLst/>
          </a:prstGeom>
          <a:solidFill>
            <a:srgbClr val="B2B2B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i="1" dirty="0" smtClean="0">
                <a:solidFill>
                  <a:schemeClr val="bg1"/>
                </a:solidFill>
                <a:latin typeface="Calibri" pitchFamily="34" charset="0"/>
              </a:rPr>
              <a:t>4 bytes</a:t>
            </a:r>
          </a:p>
        </p:txBody>
      </p:sp>
      <p:sp>
        <p:nvSpPr>
          <p:cNvPr id="33" name="Rectangle 14"/>
          <p:cNvSpPr>
            <a:spLocks noChangeArrowheads="1"/>
          </p:cNvSpPr>
          <p:nvPr/>
        </p:nvSpPr>
        <p:spPr bwMode="auto">
          <a:xfrm>
            <a:off x="457200" y="6034033"/>
            <a:ext cx="734175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sp+0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654151" y="6034033"/>
            <a:ext cx="734175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sp+4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5" name="Rectangle 16"/>
          <p:cNvSpPr>
            <a:spLocks noChangeArrowheads="1"/>
          </p:cNvSpPr>
          <p:nvPr/>
        </p:nvSpPr>
        <p:spPr bwMode="auto">
          <a:xfrm>
            <a:off x="2833011" y="6034033"/>
            <a:ext cx="734175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sp+8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" name="Rectangle 17"/>
          <p:cNvSpPr>
            <a:spLocks noChangeArrowheads="1"/>
          </p:cNvSpPr>
          <p:nvPr/>
        </p:nvSpPr>
        <p:spPr bwMode="auto">
          <a:xfrm>
            <a:off x="5159351" y="6034033"/>
            <a:ext cx="87203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sp+16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7" name="Rectangle 18"/>
          <p:cNvSpPr>
            <a:spLocks noChangeArrowheads="1"/>
          </p:cNvSpPr>
          <p:nvPr/>
        </p:nvSpPr>
        <p:spPr bwMode="auto">
          <a:xfrm>
            <a:off x="7579821" y="6034033"/>
            <a:ext cx="87203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sp+24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4255971" y="2506662"/>
            <a:ext cx="279400" cy="279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c</a:t>
            </a:r>
          </a:p>
        </p:txBody>
      </p:sp>
      <p:sp>
        <p:nvSpPr>
          <p:cNvPr id="39" name="Rectangle 9"/>
          <p:cNvSpPr>
            <a:spLocks noChangeArrowheads="1"/>
          </p:cNvSpPr>
          <p:nvPr/>
        </p:nvSpPr>
        <p:spPr bwMode="auto">
          <a:xfrm>
            <a:off x="4255971" y="2786062"/>
            <a:ext cx="1193800" cy="279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</a:rPr>
              <a:t>[0]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5451266" y="2786062"/>
            <a:ext cx="1193800" cy="279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</a:rPr>
              <a:t>[1]</a:t>
            </a:r>
          </a:p>
        </p:txBody>
      </p:sp>
      <p:sp>
        <p:nvSpPr>
          <p:cNvPr id="41" name="Rectangle 11"/>
          <p:cNvSpPr>
            <a:spLocks noChangeArrowheads="1"/>
          </p:cNvSpPr>
          <p:nvPr/>
        </p:nvSpPr>
        <p:spPr bwMode="auto">
          <a:xfrm>
            <a:off x="4255971" y="3065462"/>
            <a:ext cx="2389095" cy="279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ourier New" pitchFamily="49" charset="0"/>
              </a:rPr>
              <a:t>v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ChangeArrowheads="1"/>
          </p:cNvSpPr>
          <p:nvPr/>
        </p:nvSpPr>
        <p:spPr bwMode="auto">
          <a:xfrm>
            <a:off x="528638" y="1495425"/>
            <a:ext cx="2519362" cy="12001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typedef union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float f;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unsigned u;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 bit_float_t;</a:t>
            </a:r>
          </a:p>
        </p:txBody>
      </p:sp>
      <p:sp>
        <p:nvSpPr>
          <p:cNvPr id="335875" name="Rectangle 3"/>
          <p:cNvSpPr>
            <a:spLocks noChangeArrowheads="1"/>
          </p:cNvSpPr>
          <p:nvPr/>
        </p:nvSpPr>
        <p:spPr bwMode="auto">
          <a:xfrm>
            <a:off x="528638" y="3276600"/>
            <a:ext cx="3883025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float bit2float(unsigned u)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bit_float_t arg;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arg.u = u;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arg.f;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335877" name="Rectangle 5"/>
          <p:cNvSpPr>
            <a:spLocks noChangeArrowheads="1"/>
          </p:cNvSpPr>
          <p:nvPr/>
        </p:nvSpPr>
        <p:spPr bwMode="auto">
          <a:xfrm>
            <a:off x="4097337" y="1804987"/>
            <a:ext cx="1193800" cy="279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u</a:t>
            </a:r>
          </a:p>
        </p:txBody>
      </p:sp>
      <p:sp>
        <p:nvSpPr>
          <p:cNvPr id="335878" name="Rectangle 6"/>
          <p:cNvSpPr>
            <a:spLocks noChangeArrowheads="1"/>
          </p:cNvSpPr>
          <p:nvPr/>
        </p:nvSpPr>
        <p:spPr bwMode="auto">
          <a:xfrm>
            <a:off x="4097337" y="2086627"/>
            <a:ext cx="1193800" cy="279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f</a:t>
            </a:r>
          </a:p>
        </p:txBody>
      </p:sp>
      <p:sp>
        <p:nvSpPr>
          <p:cNvPr id="335879" name="Rectangle 7"/>
          <p:cNvSpPr>
            <a:spLocks noChangeArrowheads="1"/>
          </p:cNvSpPr>
          <p:nvPr/>
        </p:nvSpPr>
        <p:spPr bwMode="auto">
          <a:xfrm>
            <a:off x="3949700" y="2379662"/>
            <a:ext cx="31750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</a:t>
            </a:r>
          </a:p>
        </p:txBody>
      </p:sp>
      <p:sp>
        <p:nvSpPr>
          <p:cNvPr id="335880" name="Rectangle 8"/>
          <p:cNvSpPr>
            <a:spLocks noChangeArrowheads="1"/>
          </p:cNvSpPr>
          <p:nvPr/>
        </p:nvSpPr>
        <p:spPr bwMode="auto">
          <a:xfrm>
            <a:off x="5168900" y="2379662"/>
            <a:ext cx="31750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</a:t>
            </a:r>
          </a:p>
        </p:txBody>
      </p:sp>
      <p:sp>
        <p:nvSpPr>
          <p:cNvPr id="335881" name="Rectangle 9"/>
          <p:cNvSpPr>
            <a:spLocks noChangeArrowheads="1"/>
          </p:cNvSpPr>
          <p:nvPr/>
        </p:nvSpPr>
        <p:spPr bwMode="auto">
          <a:xfrm>
            <a:off x="4648200" y="3279775"/>
            <a:ext cx="3883025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unsigned float2bit(float f) 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bit_float_t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arg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arg.f</a:t>
            </a:r>
            <a:r>
              <a:rPr lang="en-US" sz="1800" dirty="0">
                <a:latin typeface="Courier New" pitchFamily="49" charset="0"/>
              </a:rPr>
              <a:t> = f;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 </a:t>
            </a:r>
            <a:r>
              <a:rPr lang="en-US" sz="1800" dirty="0" err="1">
                <a:latin typeface="Courier New" pitchFamily="49" charset="0"/>
              </a:rPr>
              <a:t>arg.u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35882" name="Rectangle 10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8308975" cy="573088"/>
          </a:xfrm>
        </p:spPr>
        <p:txBody>
          <a:bodyPr/>
          <a:lstStyle/>
          <a:p>
            <a:r>
              <a:rPr lang="en-US" dirty="0"/>
              <a:t>Using Union to Access Bit Patterns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2991" y="5105400"/>
            <a:ext cx="3357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Same as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(float) u </a:t>
            </a:r>
            <a:r>
              <a:rPr lang="en-US" dirty="0" smtClean="0">
                <a:latin typeface="Calibri" pitchFamily="34" charset="0"/>
              </a:rPr>
              <a:t>?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0" y="5105400"/>
            <a:ext cx="3910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Same as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(unsigned) f </a:t>
            </a:r>
            <a:r>
              <a:rPr lang="en-US" dirty="0" smtClean="0">
                <a:latin typeface="Calibri" pitchFamily="34" charset="0"/>
              </a:rPr>
              <a:t>? 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5" grpId="0" animBg="1"/>
      <p:bldP spid="335881" grpId="0" animBg="1"/>
      <p:bldP spid="12" grpId="0"/>
      <p:bldP spid="13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143500" cy="573088"/>
          </a:xfrm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1174750"/>
            <a:ext cx="7405687" cy="5607050"/>
          </a:xfrm>
        </p:spPr>
        <p:txBody>
          <a:bodyPr/>
          <a:lstStyle/>
          <a:p>
            <a:r>
              <a:rPr lang="en-US" dirty="0"/>
              <a:t>Arrays in C</a:t>
            </a:r>
          </a:p>
          <a:p>
            <a:pPr lvl="1"/>
            <a:r>
              <a:rPr lang="en-US" dirty="0"/>
              <a:t>Contiguous allocation of </a:t>
            </a:r>
            <a:r>
              <a:rPr lang="en-US" dirty="0" smtClean="0"/>
              <a:t>memory</a:t>
            </a:r>
          </a:p>
          <a:p>
            <a:pPr lvl="1"/>
            <a:r>
              <a:rPr lang="en-US" dirty="0" smtClean="0"/>
              <a:t>Aligned to satisfy every element’s alignment requirement</a:t>
            </a:r>
            <a:endParaRPr lang="en-US" dirty="0"/>
          </a:p>
          <a:p>
            <a:pPr lvl="1"/>
            <a:r>
              <a:rPr lang="en-US" dirty="0"/>
              <a:t>Pointer to first element</a:t>
            </a:r>
          </a:p>
          <a:p>
            <a:pPr lvl="1"/>
            <a:r>
              <a:rPr lang="en-US" dirty="0"/>
              <a:t>No bounds checking</a:t>
            </a:r>
          </a:p>
          <a:p>
            <a:r>
              <a:rPr lang="en-US" dirty="0"/>
              <a:t>Structures</a:t>
            </a:r>
          </a:p>
          <a:p>
            <a:pPr lvl="1"/>
            <a:r>
              <a:rPr lang="en-US" dirty="0"/>
              <a:t>Allocate bytes in order declared</a:t>
            </a:r>
          </a:p>
          <a:p>
            <a:pPr lvl="1"/>
            <a:r>
              <a:rPr lang="en-US" dirty="0"/>
              <a:t>Pad in middle and at end to satisfy alignment</a:t>
            </a:r>
          </a:p>
          <a:p>
            <a:r>
              <a:rPr lang="en-US" dirty="0"/>
              <a:t>Unions</a:t>
            </a:r>
          </a:p>
          <a:p>
            <a:pPr lvl="1"/>
            <a:r>
              <a:rPr lang="en-US" dirty="0"/>
              <a:t>Overlay declarations</a:t>
            </a:r>
          </a:p>
          <a:p>
            <a:pPr lvl="1"/>
            <a:r>
              <a:rPr lang="en-US" dirty="0"/>
              <a:t>Way to circumvent type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Accessing 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8800" y="3810000"/>
            <a:ext cx="3429000" cy="2981325"/>
          </a:xfrm>
        </p:spPr>
        <p:txBody>
          <a:bodyPr/>
          <a:lstStyle/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Register </a:t>
            </a:r>
            <a:r>
              <a:rPr lang="en-US" sz="2000" dirty="0" smtClean="0">
                <a:latin typeface="Courier New" pitchFamily="49" charset="0"/>
              </a:rPr>
              <a:t>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r>
              <a:rPr lang="en-US" sz="2000" dirty="0" smtClean="0"/>
              <a:t> contains starting address of array</a:t>
            </a: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Register </a:t>
            </a:r>
            <a:r>
              <a:rPr lang="en-US" sz="2000" dirty="0" smtClean="0">
                <a:latin typeface="Courier New" pitchFamily="49" charset="0"/>
              </a:rPr>
              <a:t>%</a:t>
            </a:r>
            <a:r>
              <a:rPr lang="en-US" sz="2000" dirty="0" err="1" smtClean="0">
                <a:latin typeface="Courier New" pitchFamily="49" charset="0"/>
              </a:rPr>
              <a:t>eax</a:t>
            </a:r>
            <a:r>
              <a:rPr lang="en-US" sz="2000" dirty="0" smtClean="0"/>
              <a:t> contains </a:t>
            </a:r>
            <a:br>
              <a:rPr lang="en-US" sz="2000" dirty="0" smtClean="0"/>
            </a:br>
            <a:r>
              <a:rPr lang="en-US" sz="2000" dirty="0" smtClean="0"/>
              <a:t>array index</a:t>
            </a: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Desired digit at </a:t>
            </a:r>
            <a:br>
              <a:rPr lang="en-US" sz="2000" dirty="0" smtClean="0"/>
            </a:br>
            <a:r>
              <a:rPr lang="en-US" sz="2000" dirty="0" smtClean="0">
                <a:latin typeface="Courier New" pitchFamily="49" charset="0"/>
              </a:rPr>
              <a:t>4*%</a:t>
            </a:r>
            <a:r>
              <a:rPr lang="en-US" sz="2000" dirty="0" err="1" smtClean="0">
                <a:latin typeface="Courier New" pitchFamily="49" charset="0"/>
              </a:rPr>
              <a:t>eax</a:t>
            </a:r>
            <a:r>
              <a:rPr lang="en-US" sz="2000" dirty="0" smtClean="0">
                <a:latin typeface="Courier New" pitchFamily="49" charset="0"/>
              </a:rPr>
              <a:t> + 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endParaRPr lang="en-US" sz="2000" dirty="0" smtClean="0"/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Use memory reference </a:t>
            </a:r>
            <a:r>
              <a:rPr lang="en-US" sz="2000" dirty="0" smtClean="0">
                <a:latin typeface="Courier New" pitchFamily="49" charset="0"/>
              </a:rPr>
              <a:t>(%edx,%eax,4)</a:t>
            </a:r>
            <a:endParaRPr lang="en-US" sz="2000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26490" y="2792412"/>
            <a:ext cx="3429000" cy="14747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get_digit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(zip_dig z, int dig)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z[dig];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26490" y="4876800"/>
            <a:ext cx="4814181" cy="92076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2900" algn="l"/>
                <a:tab pos="2628900" algn="l"/>
              </a:tabLst>
            </a:pPr>
            <a:r>
              <a:rPr lang="en-US" sz="1800" dirty="0" smtClean="0">
                <a:latin typeface="Courier New" pitchFamily="49" charset="0"/>
              </a:rPr>
              <a:t>#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z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  <a:tab pos="2628900" algn="l"/>
              </a:tabLst>
            </a:pPr>
            <a:r>
              <a:rPr lang="en-US" sz="1800" dirty="0" smtClean="0">
                <a:latin typeface="Courier New" pitchFamily="49" charset="0"/>
              </a:rPr>
              <a:t>#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smtClean="0">
                <a:latin typeface="Courier New" pitchFamily="49" charset="0"/>
              </a:rPr>
              <a:t>dig</a:t>
            </a:r>
          </a:p>
          <a:p>
            <a:pPr algn="l">
              <a:lnSpc>
                <a:spcPct val="100000"/>
              </a:lnSpc>
              <a:tabLst>
                <a:tab pos="342900" algn="l"/>
                <a:tab pos="2628900" algn="l"/>
              </a:tabLst>
            </a:pP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 (%edx,%eax,4),%eax  # </a:t>
            </a:r>
            <a:r>
              <a:rPr lang="en-US" sz="1800" dirty="0" err="1" smtClean="0">
                <a:latin typeface="Courier New" pitchFamily="49" charset="0"/>
              </a:rPr>
              <a:t>z[dig</a:t>
            </a:r>
            <a:r>
              <a:rPr lang="en-US" sz="1800" dirty="0" smtClean="0">
                <a:latin typeface="Courier New" pitchFamily="49" charset="0"/>
              </a:rPr>
              <a:t>]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989" y="4392705"/>
            <a:ext cx="763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IA32</a:t>
            </a:r>
          </a:p>
        </p:txBody>
      </p:sp>
      <p:sp>
        <p:nvSpPr>
          <p:cNvPr id="8" name="Text Box 31"/>
          <p:cNvSpPr txBox="1">
            <a:spLocks noChangeArrowheads="1"/>
          </p:cNvSpPr>
          <p:nvPr/>
        </p:nvSpPr>
        <p:spPr bwMode="auto">
          <a:xfrm>
            <a:off x="304800" y="1408024"/>
            <a:ext cx="193096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uw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" name="Group 24"/>
          <p:cNvGrpSpPr/>
          <p:nvPr/>
        </p:nvGrpSpPr>
        <p:grpSpPr>
          <a:xfrm>
            <a:off x="2184165" y="1455446"/>
            <a:ext cx="5435835" cy="754354"/>
            <a:chOff x="2412765" y="3429000"/>
            <a:chExt cx="5435835" cy="774470"/>
          </a:xfrm>
        </p:grpSpPr>
        <p:grpSp>
          <p:nvGrpSpPr>
            <p:cNvPr id="9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23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4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8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5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6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7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5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11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5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7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9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2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1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2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6248400" cy="573088"/>
          </a:xfrm>
        </p:spPr>
        <p:txBody>
          <a:bodyPr/>
          <a:lstStyle/>
          <a:p>
            <a:r>
              <a:rPr lang="en-US"/>
              <a:t>Referencing Examples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689350"/>
            <a:ext cx="8307387" cy="3016250"/>
          </a:xfrm>
        </p:spPr>
        <p:txBody>
          <a:bodyPr/>
          <a:lstStyle/>
          <a:p>
            <a:pPr marL="223838" indent="-223838" defTabSz="895350">
              <a:tabLst>
                <a:tab pos="2235200" algn="l"/>
                <a:tab pos="4686300" algn="l"/>
                <a:tab pos="5943600" algn="l"/>
              </a:tabLst>
            </a:pPr>
            <a:r>
              <a:rPr lang="en-US" dirty="0" smtClean="0"/>
              <a:t>Reference</a:t>
            </a:r>
            <a:r>
              <a:rPr lang="en-US" dirty="0"/>
              <a:t>	Address	</a:t>
            </a:r>
            <a:r>
              <a:rPr lang="en-US" dirty="0" smtClean="0"/>
              <a:t> Value</a:t>
            </a:r>
            <a:r>
              <a:rPr lang="en-US" dirty="0"/>
              <a:t>	</a:t>
            </a:r>
            <a:r>
              <a:rPr lang="en-US" dirty="0" smtClean="0"/>
              <a:t>  Guaranteed</a:t>
            </a:r>
            <a:r>
              <a:rPr lang="en-US" dirty="0"/>
              <a:t>?</a:t>
            </a:r>
            <a:endParaRPr lang="en-US" dirty="0" smtClean="0"/>
          </a:p>
          <a:p>
            <a:pPr marL="560388" lvl="1" indent="-222250" defTabSz="895350">
              <a:buFont typeface="Wingdings" pitchFamily="2" charset="2"/>
              <a:buNone/>
              <a:tabLst>
                <a:tab pos="2235200" algn="l"/>
                <a:tab pos="46863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uw[</a:t>
            </a:r>
            <a:r>
              <a:rPr lang="en-US" sz="1800" b="1" dirty="0">
                <a:latin typeface="Courier New" pitchFamily="49" charset="0"/>
              </a:rPr>
              <a:t>3]	36 + 4* 3 = 48	</a:t>
            </a:r>
            <a:r>
              <a:rPr lang="en-US" sz="1800" b="1" dirty="0" smtClean="0">
                <a:latin typeface="Courier New" pitchFamily="49" charset="0"/>
              </a:rPr>
              <a:t> 9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2235200" algn="l"/>
                <a:tab pos="46863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uw[6]</a:t>
            </a:r>
            <a:r>
              <a:rPr lang="en-US" sz="1800" b="1" dirty="0">
                <a:latin typeface="Courier New" pitchFamily="49" charset="0"/>
              </a:rPr>
              <a:t>	36 + 4*</a:t>
            </a:r>
            <a:r>
              <a:rPr lang="en-US" sz="1800" b="1" dirty="0" smtClean="0">
                <a:latin typeface="Courier New" pitchFamily="49" charset="0"/>
              </a:rPr>
              <a:t> 6 </a:t>
            </a:r>
            <a:r>
              <a:rPr lang="en-US" sz="1800" b="1" dirty="0">
                <a:latin typeface="Courier New" pitchFamily="49" charset="0"/>
              </a:rPr>
              <a:t>=</a:t>
            </a:r>
            <a:r>
              <a:rPr lang="en-US" sz="1800" b="1" dirty="0" smtClean="0">
                <a:latin typeface="Courier New" pitchFamily="49" charset="0"/>
              </a:rPr>
              <a:t> 60	 4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2235200" algn="l"/>
                <a:tab pos="46863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uw[</a:t>
            </a:r>
            <a:r>
              <a:rPr lang="en-US" sz="1800" b="1" dirty="0">
                <a:latin typeface="Courier New" pitchFamily="49" charset="0"/>
              </a:rPr>
              <a:t>-1]	36 + 4*-1 = 32	</a:t>
            </a:r>
            <a:r>
              <a:rPr lang="en-US" sz="1800" b="1" dirty="0" smtClean="0">
                <a:latin typeface="Courier New" pitchFamily="49" charset="0"/>
              </a:rPr>
              <a:t> 3</a:t>
            </a:r>
            <a:r>
              <a:rPr lang="en-US" sz="1800" b="1" dirty="0">
                <a:latin typeface="Courier New" pitchFamily="49" charset="0"/>
              </a:rPr>
              <a:t>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2235200" algn="l"/>
                <a:tab pos="4686300" algn="l"/>
                <a:tab pos="5943600" algn="l"/>
              </a:tabLst>
            </a:pPr>
            <a:r>
              <a:rPr lang="en-US" sz="1800" b="1" dirty="0" err="1">
                <a:latin typeface="Courier New" pitchFamily="49" charset="0"/>
              </a:rPr>
              <a:t>cmu</a:t>
            </a:r>
            <a:r>
              <a:rPr lang="en-US" sz="1800" b="1" dirty="0">
                <a:latin typeface="Courier New" pitchFamily="49" charset="0"/>
              </a:rPr>
              <a:t>[15]	16 + 4*15 = 76	</a:t>
            </a:r>
            <a:r>
              <a:rPr lang="en-US" sz="1800" b="1" dirty="0" smtClean="0">
                <a:latin typeface="Courier New" pitchFamily="49" charset="0"/>
              </a:rPr>
              <a:t> ?? </a:t>
            </a:r>
            <a:r>
              <a:rPr lang="en-US" dirty="0">
                <a:latin typeface="Courier New" pitchFamily="49" charset="0"/>
              </a:rPr>
              <a:t>	</a:t>
            </a:r>
          </a:p>
        </p:txBody>
      </p:sp>
      <p:sp>
        <p:nvSpPr>
          <p:cNvPr id="72" name="Text Box 31"/>
          <p:cNvSpPr txBox="1">
            <a:spLocks noChangeArrowheads="1"/>
          </p:cNvSpPr>
          <p:nvPr/>
        </p:nvSpPr>
        <p:spPr bwMode="auto">
          <a:xfrm>
            <a:off x="152400" y="1143000"/>
            <a:ext cx="22345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cmu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2" name="Group 24"/>
          <p:cNvGrpSpPr/>
          <p:nvPr/>
        </p:nvGrpSpPr>
        <p:grpSpPr>
          <a:xfrm>
            <a:off x="2335305" y="1190422"/>
            <a:ext cx="5435835" cy="754354"/>
            <a:chOff x="2412765" y="3429000"/>
            <a:chExt cx="5435835" cy="774470"/>
          </a:xfrm>
        </p:grpSpPr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87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88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5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89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2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90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91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3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75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16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76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20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77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8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9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24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80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81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28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82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83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84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85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86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92" name="Text Box 31"/>
          <p:cNvSpPr txBox="1">
            <a:spLocks noChangeArrowheads="1"/>
          </p:cNvSpPr>
          <p:nvPr/>
        </p:nvSpPr>
        <p:spPr bwMode="auto">
          <a:xfrm>
            <a:off x="153660" y="1944776"/>
            <a:ext cx="22345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uw</a:t>
            </a:r>
            <a:r>
              <a:rPr lang="en-US" sz="1800" dirty="0" smtClean="0">
                <a:latin typeface="Courier New" pitchFamily="49" charset="0"/>
              </a:rPr>
              <a:t> 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4" name="Group 24"/>
          <p:cNvGrpSpPr/>
          <p:nvPr/>
        </p:nvGrpSpPr>
        <p:grpSpPr>
          <a:xfrm>
            <a:off x="2336565" y="1992198"/>
            <a:ext cx="5435835" cy="754354"/>
            <a:chOff x="2412765" y="3429000"/>
            <a:chExt cx="5435835" cy="774470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07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08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8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09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10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11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5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95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96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97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98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99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00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01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02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03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04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05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06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112" name="Text Box 31"/>
          <p:cNvSpPr txBox="1">
            <a:spLocks noChangeArrowheads="1"/>
          </p:cNvSpPr>
          <p:nvPr/>
        </p:nvSpPr>
        <p:spPr bwMode="auto">
          <a:xfrm>
            <a:off x="152400" y="2782976"/>
            <a:ext cx="22345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ucb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6" name="Group 24"/>
          <p:cNvGrpSpPr/>
          <p:nvPr/>
        </p:nvGrpSpPr>
        <p:grpSpPr>
          <a:xfrm>
            <a:off x="2335305" y="2830398"/>
            <a:ext cx="5435835" cy="754354"/>
            <a:chOff x="2412765" y="3429000"/>
            <a:chExt cx="5435835" cy="774470"/>
          </a:xfrm>
        </p:grpSpPr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27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28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4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29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7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30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2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31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0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115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16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60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17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8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9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64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0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1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68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2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3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72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4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5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76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6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132" name="Rectangle 131"/>
          <p:cNvSpPr/>
          <p:nvPr/>
        </p:nvSpPr>
        <p:spPr bwMode="auto">
          <a:xfrm>
            <a:off x="2529220" y="4161541"/>
            <a:ext cx="5796582" cy="135037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</a:rPr>
              <a:t>What are these values?</a:t>
            </a:r>
          </a:p>
        </p:txBody>
      </p:sp>
      <p:sp>
        <p:nvSpPr>
          <p:cNvPr id="66" name="Slide Number Placeholder 6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6248400" cy="573088"/>
          </a:xfrm>
        </p:spPr>
        <p:txBody>
          <a:bodyPr/>
          <a:lstStyle/>
          <a:p>
            <a:r>
              <a:rPr lang="en-US"/>
              <a:t>Referencing Examples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689350"/>
            <a:ext cx="8307387" cy="3016250"/>
          </a:xfrm>
        </p:spPr>
        <p:txBody>
          <a:bodyPr/>
          <a:lstStyle/>
          <a:p>
            <a:pPr marL="223838" indent="-223838" defTabSz="895350">
              <a:tabLst>
                <a:tab pos="2235200" algn="l"/>
                <a:tab pos="4686300" algn="l"/>
                <a:tab pos="5943600" algn="l"/>
              </a:tabLst>
            </a:pPr>
            <a:r>
              <a:rPr lang="en-US" dirty="0" smtClean="0"/>
              <a:t>Reference</a:t>
            </a:r>
            <a:r>
              <a:rPr lang="en-US" dirty="0"/>
              <a:t>	Address	</a:t>
            </a:r>
            <a:r>
              <a:rPr lang="en-US" dirty="0" smtClean="0"/>
              <a:t> Value</a:t>
            </a:r>
            <a:r>
              <a:rPr lang="en-US" dirty="0"/>
              <a:t>	</a:t>
            </a:r>
            <a:r>
              <a:rPr lang="en-US" dirty="0" smtClean="0"/>
              <a:t>  Guaranteed</a:t>
            </a:r>
            <a:r>
              <a:rPr lang="en-US" dirty="0"/>
              <a:t>?</a:t>
            </a:r>
            <a:endParaRPr lang="en-US" dirty="0" smtClean="0"/>
          </a:p>
          <a:p>
            <a:pPr marL="560388" lvl="1" indent="-222250" defTabSz="895350">
              <a:buFont typeface="Wingdings" pitchFamily="2" charset="2"/>
              <a:buNone/>
              <a:tabLst>
                <a:tab pos="2235200" algn="l"/>
                <a:tab pos="46863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uw[</a:t>
            </a:r>
            <a:r>
              <a:rPr lang="en-US" sz="1800" b="1" dirty="0">
                <a:latin typeface="Courier New" pitchFamily="49" charset="0"/>
              </a:rPr>
              <a:t>3]	36 + 4* 3 = 48	</a:t>
            </a:r>
            <a:r>
              <a:rPr lang="en-US" sz="1800" b="1" dirty="0" smtClean="0">
                <a:latin typeface="Courier New" pitchFamily="49" charset="0"/>
              </a:rPr>
              <a:t> 9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2235200" algn="l"/>
                <a:tab pos="46863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uw[6]</a:t>
            </a:r>
            <a:r>
              <a:rPr lang="en-US" sz="1800" b="1" dirty="0">
                <a:latin typeface="Courier New" pitchFamily="49" charset="0"/>
              </a:rPr>
              <a:t>	36 + 4*</a:t>
            </a:r>
            <a:r>
              <a:rPr lang="en-US" sz="1800" b="1" dirty="0" smtClean="0">
                <a:latin typeface="Courier New" pitchFamily="49" charset="0"/>
              </a:rPr>
              <a:t> 6 </a:t>
            </a:r>
            <a:r>
              <a:rPr lang="en-US" sz="1800" b="1" dirty="0">
                <a:latin typeface="Courier New" pitchFamily="49" charset="0"/>
              </a:rPr>
              <a:t>=</a:t>
            </a:r>
            <a:r>
              <a:rPr lang="en-US" sz="1800" b="1" dirty="0" smtClean="0">
                <a:latin typeface="Courier New" pitchFamily="49" charset="0"/>
              </a:rPr>
              <a:t> 60	 4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2235200" algn="l"/>
                <a:tab pos="46863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uw[</a:t>
            </a:r>
            <a:r>
              <a:rPr lang="en-US" sz="1800" b="1" dirty="0">
                <a:latin typeface="Courier New" pitchFamily="49" charset="0"/>
              </a:rPr>
              <a:t>-1]	36 + 4*-1 = 32	</a:t>
            </a:r>
            <a:r>
              <a:rPr lang="en-US" sz="1800" b="1" dirty="0" smtClean="0">
                <a:latin typeface="Courier New" pitchFamily="49" charset="0"/>
              </a:rPr>
              <a:t> 3</a:t>
            </a:r>
            <a:r>
              <a:rPr lang="en-US" sz="1800" b="1" dirty="0">
                <a:latin typeface="Courier New" pitchFamily="49" charset="0"/>
              </a:rPr>
              <a:t>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2235200" algn="l"/>
                <a:tab pos="4686300" algn="l"/>
                <a:tab pos="5943600" algn="l"/>
              </a:tabLst>
            </a:pPr>
            <a:r>
              <a:rPr lang="en-US" sz="1800" b="1" dirty="0" err="1">
                <a:latin typeface="Courier New" pitchFamily="49" charset="0"/>
              </a:rPr>
              <a:t>cmu</a:t>
            </a:r>
            <a:r>
              <a:rPr lang="en-US" sz="1800" b="1" dirty="0">
                <a:latin typeface="Courier New" pitchFamily="49" charset="0"/>
              </a:rPr>
              <a:t>[15]	16 + 4*15 = 76	</a:t>
            </a:r>
            <a:r>
              <a:rPr lang="en-US" sz="1800" b="1" dirty="0" smtClean="0">
                <a:latin typeface="Courier New" pitchFamily="49" charset="0"/>
              </a:rPr>
              <a:t> ?? </a:t>
            </a:r>
            <a:r>
              <a:rPr lang="en-US" dirty="0">
                <a:latin typeface="Courier New" pitchFamily="49" charset="0"/>
              </a:rPr>
              <a:t>	</a:t>
            </a:r>
          </a:p>
          <a:p>
            <a:pPr marL="560388" lvl="1" indent="-222250" defTabSz="895350">
              <a:spcBef>
                <a:spcPts val="1200"/>
              </a:spcBef>
              <a:tabLst>
                <a:tab pos="2235200" algn="l"/>
                <a:tab pos="4686300" algn="l"/>
                <a:tab pos="5943600" algn="l"/>
              </a:tabLst>
            </a:pPr>
            <a:r>
              <a:rPr lang="en-US" dirty="0" smtClean="0"/>
              <a:t>No bound checking</a:t>
            </a:r>
          </a:p>
          <a:p>
            <a:pPr marL="560388" lvl="1" indent="-222250" defTabSz="895350">
              <a:tabLst>
                <a:tab pos="2235200" algn="l"/>
                <a:tab pos="4686300" algn="l"/>
                <a:tab pos="5943600" algn="l"/>
              </a:tabLst>
            </a:pPr>
            <a:r>
              <a:rPr lang="en-US" dirty="0" smtClean="0"/>
              <a:t>Out-of-range </a:t>
            </a:r>
            <a:r>
              <a:rPr lang="en-US" dirty="0"/>
              <a:t>behavior </a:t>
            </a:r>
            <a:r>
              <a:rPr lang="en-US" dirty="0" smtClean="0"/>
              <a:t>implementation-dependent</a:t>
            </a:r>
          </a:p>
          <a:p>
            <a:pPr marL="560388" lvl="1" indent="-222250" defTabSz="895350">
              <a:tabLst>
                <a:tab pos="2235200" algn="l"/>
                <a:tab pos="4686300" algn="l"/>
                <a:tab pos="5943600" algn="l"/>
              </a:tabLst>
            </a:pPr>
            <a:r>
              <a:rPr lang="en-US" dirty="0" smtClean="0"/>
              <a:t>No </a:t>
            </a:r>
            <a:r>
              <a:rPr lang="en-US" dirty="0"/>
              <a:t>guaranteed relative allocation of different arrays </a:t>
            </a:r>
          </a:p>
        </p:txBody>
      </p:sp>
      <p:sp>
        <p:nvSpPr>
          <p:cNvPr id="72" name="Text Box 31"/>
          <p:cNvSpPr txBox="1">
            <a:spLocks noChangeArrowheads="1"/>
          </p:cNvSpPr>
          <p:nvPr/>
        </p:nvSpPr>
        <p:spPr bwMode="auto">
          <a:xfrm>
            <a:off x="152400" y="1143000"/>
            <a:ext cx="22345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cmu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2" name="Group 24"/>
          <p:cNvGrpSpPr/>
          <p:nvPr/>
        </p:nvGrpSpPr>
        <p:grpSpPr>
          <a:xfrm>
            <a:off x="2335305" y="1190422"/>
            <a:ext cx="5435835" cy="754354"/>
            <a:chOff x="2412765" y="3429000"/>
            <a:chExt cx="5435835" cy="774470"/>
          </a:xfrm>
        </p:grpSpPr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87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88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5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89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2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90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91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3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75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16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76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20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77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8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9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24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80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81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28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82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83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84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85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86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92" name="Text Box 31"/>
          <p:cNvSpPr txBox="1">
            <a:spLocks noChangeArrowheads="1"/>
          </p:cNvSpPr>
          <p:nvPr/>
        </p:nvSpPr>
        <p:spPr bwMode="auto">
          <a:xfrm>
            <a:off x="153660" y="1944776"/>
            <a:ext cx="22345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uw</a:t>
            </a:r>
            <a:r>
              <a:rPr lang="en-US" sz="1800" dirty="0" smtClean="0">
                <a:latin typeface="Courier New" pitchFamily="49" charset="0"/>
              </a:rPr>
              <a:t> 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4" name="Group 24"/>
          <p:cNvGrpSpPr/>
          <p:nvPr/>
        </p:nvGrpSpPr>
        <p:grpSpPr>
          <a:xfrm>
            <a:off x="2336565" y="1992198"/>
            <a:ext cx="5435835" cy="754354"/>
            <a:chOff x="2412765" y="3429000"/>
            <a:chExt cx="5435835" cy="774470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07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08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8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09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10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11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5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95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96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97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98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99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00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01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02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03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04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05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06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112" name="Text Box 31"/>
          <p:cNvSpPr txBox="1">
            <a:spLocks noChangeArrowheads="1"/>
          </p:cNvSpPr>
          <p:nvPr/>
        </p:nvSpPr>
        <p:spPr bwMode="auto">
          <a:xfrm>
            <a:off x="152400" y="2782976"/>
            <a:ext cx="22345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ucb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6" name="Group 24"/>
          <p:cNvGrpSpPr/>
          <p:nvPr/>
        </p:nvGrpSpPr>
        <p:grpSpPr>
          <a:xfrm>
            <a:off x="2335305" y="2830398"/>
            <a:ext cx="5435835" cy="754354"/>
            <a:chOff x="2412765" y="3429000"/>
            <a:chExt cx="5435835" cy="774470"/>
          </a:xfrm>
        </p:grpSpPr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27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28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4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29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7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30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2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31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0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115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16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60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17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8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9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64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0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1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68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2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3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72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4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5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76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6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69" name="Slide Number Placeholder 6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10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01-overview</Template>
  <TotalTime>14937</TotalTime>
  <Words>5800</Words>
  <Application>Microsoft Macintosh PowerPoint</Application>
  <PresentationFormat>On-screen Show (4:3)</PresentationFormat>
  <Paragraphs>1900</Paragraphs>
  <Slides>66</Slides>
  <Notes>62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template2010</vt:lpstr>
      <vt:lpstr>Data Structures!</vt:lpstr>
      <vt:lpstr>Data Structures in Assembly…</vt:lpstr>
      <vt:lpstr>Array Allocation</vt:lpstr>
      <vt:lpstr>Array Access</vt:lpstr>
      <vt:lpstr>Array Example</vt:lpstr>
      <vt:lpstr>Array Example</vt:lpstr>
      <vt:lpstr>Array Accessing Example</vt:lpstr>
      <vt:lpstr>Referencing Examples</vt:lpstr>
      <vt:lpstr>Referencing Examples</vt:lpstr>
      <vt:lpstr>Referencing Examples</vt:lpstr>
      <vt:lpstr>Array Loop Example</vt:lpstr>
      <vt:lpstr>Array Loop Example</vt:lpstr>
      <vt:lpstr>Array Loop Implementation (IA32)</vt:lpstr>
      <vt:lpstr>Array Loop Implementation (IA32)</vt:lpstr>
      <vt:lpstr>Nested Array Example</vt:lpstr>
      <vt:lpstr>Nested Array Example</vt:lpstr>
      <vt:lpstr>Nested Array Example</vt:lpstr>
      <vt:lpstr>Nested Array Example</vt:lpstr>
      <vt:lpstr>Multidimensional (Nested) Arrays</vt:lpstr>
      <vt:lpstr>Multidimensional (Nested) Arrays</vt:lpstr>
      <vt:lpstr>Nested Array Row Access</vt:lpstr>
      <vt:lpstr>Nested Array Row Access</vt:lpstr>
      <vt:lpstr>Nested Array Row Access Code</vt:lpstr>
      <vt:lpstr>Nested Array Row Access Code</vt:lpstr>
      <vt:lpstr>Nested Array Row Access Code</vt:lpstr>
      <vt:lpstr>Nested Array Row Access</vt:lpstr>
      <vt:lpstr>Nested Array Row Access</vt:lpstr>
      <vt:lpstr>Nested Array Element Access Code</vt:lpstr>
      <vt:lpstr>Strange Referencing Examples</vt:lpstr>
      <vt:lpstr>Strange Referencing Examples</vt:lpstr>
      <vt:lpstr>Strange Referencing Examples</vt:lpstr>
      <vt:lpstr>Multi-Level Array Example</vt:lpstr>
      <vt:lpstr>Multi-Level Array Example</vt:lpstr>
      <vt:lpstr>Multi-Level Array Example</vt:lpstr>
      <vt:lpstr>Element Access in Multi-Level Array</vt:lpstr>
      <vt:lpstr>Element Access in Multi-Level Array</vt:lpstr>
      <vt:lpstr>Array Element Accesses</vt:lpstr>
      <vt:lpstr>Strange Referencing Examples</vt:lpstr>
      <vt:lpstr>Strange Referencing Examples</vt:lpstr>
      <vt:lpstr>Strange Referencing Examples</vt:lpstr>
      <vt:lpstr>Using Nested Arrays</vt:lpstr>
      <vt:lpstr>Using Nested Arrays</vt:lpstr>
      <vt:lpstr>Dynamic Nested Arrays</vt:lpstr>
      <vt:lpstr>Dynamic Array Multiplication</vt:lpstr>
      <vt:lpstr>Optimizing Dynamic Array Multiplication</vt:lpstr>
      <vt:lpstr>Structures</vt:lpstr>
      <vt:lpstr>Structures</vt:lpstr>
      <vt:lpstr>Generating Pointer to Structure Member</vt:lpstr>
      <vt:lpstr>Generating Pointer to Structure Member</vt:lpstr>
      <vt:lpstr>Structure Referencing (Cont.)</vt:lpstr>
      <vt:lpstr>Structure Referencing (Cont.)</vt:lpstr>
      <vt:lpstr>Alignment</vt:lpstr>
      <vt:lpstr>Specific Cases of Alignment (IA32)</vt:lpstr>
      <vt:lpstr>Satisfying Alignment with Structures</vt:lpstr>
      <vt:lpstr>Different Alignment Conventions</vt:lpstr>
      <vt:lpstr>Saving Space</vt:lpstr>
      <vt:lpstr>Saving Space</vt:lpstr>
      <vt:lpstr>Arrays of Structures</vt:lpstr>
      <vt:lpstr>Arrays of Structures</vt:lpstr>
      <vt:lpstr>Accessing Array Elements</vt:lpstr>
      <vt:lpstr>Unions</vt:lpstr>
      <vt:lpstr>Unions</vt:lpstr>
      <vt:lpstr>Unions</vt:lpstr>
      <vt:lpstr>Union Allocation</vt:lpstr>
      <vt:lpstr>Using Union to Access Bit Patterns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Luis Ceze</cp:lastModifiedBy>
  <cp:revision>272</cp:revision>
  <cp:lastPrinted>2010-04-19T00:31:57Z</cp:lastPrinted>
  <dcterms:created xsi:type="dcterms:W3CDTF">2010-10-21T19:10:12Z</dcterms:created>
  <dcterms:modified xsi:type="dcterms:W3CDTF">2011-04-20T05:09:16Z</dcterms:modified>
</cp:coreProperties>
</file>