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31"/>
  </p:notesMasterIdLst>
  <p:handoutMasterIdLst>
    <p:handoutMasterId r:id="rId32"/>
  </p:handoutMasterIdLst>
  <p:sldIdLst>
    <p:sldId id="800" r:id="rId2"/>
    <p:sldId id="804" r:id="rId3"/>
    <p:sldId id="832" r:id="rId4"/>
    <p:sldId id="831" r:id="rId5"/>
    <p:sldId id="833" r:id="rId6"/>
    <p:sldId id="806" r:id="rId7"/>
    <p:sldId id="807" r:id="rId8"/>
    <p:sldId id="808" r:id="rId9"/>
    <p:sldId id="801" r:id="rId10"/>
    <p:sldId id="802" r:id="rId11"/>
    <p:sldId id="803" r:id="rId12"/>
    <p:sldId id="809" r:id="rId13"/>
    <p:sldId id="810" r:id="rId14"/>
    <p:sldId id="811" r:id="rId15"/>
    <p:sldId id="812" r:id="rId16"/>
    <p:sldId id="813" r:id="rId17"/>
    <p:sldId id="814" r:id="rId18"/>
    <p:sldId id="815" r:id="rId19"/>
    <p:sldId id="816" r:id="rId20"/>
    <p:sldId id="817" r:id="rId21"/>
    <p:sldId id="818" r:id="rId22"/>
    <p:sldId id="819" r:id="rId23"/>
    <p:sldId id="820" r:id="rId24"/>
    <p:sldId id="821" r:id="rId25"/>
    <p:sldId id="823" r:id="rId26"/>
    <p:sldId id="824" r:id="rId27"/>
    <p:sldId id="826" r:id="rId28"/>
    <p:sldId id="827" r:id="rId29"/>
    <p:sldId id="828" r:id="rId30"/>
  </p:sldIdLst>
  <p:sldSz cx="9144000" cy="6858000" type="screen4x3"/>
  <p:notesSz cx="7302500" cy="9586913"/>
  <p:custDataLst>
    <p:tags r:id="rId3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F9999"/>
    <a:srgbClr val="FFFF99"/>
    <a:srgbClr val="DCB834"/>
    <a:srgbClr val="DFC03D"/>
    <a:srgbClr val="CDF1C5"/>
    <a:srgbClr val="F1C7C7"/>
    <a:srgbClr val="EFBFBF"/>
    <a:srgbClr val="C5FEB8"/>
    <a:srgbClr val="808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0" autoAdjust="0"/>
    <p:restoredTop sz="94660" autoAdjust="0"/>
  </p:normalViewPr>
  <p:slideViewPr>
    <p:cSldViewPr snapToGrid="0">
      <p:cViewPr varScale="1">
        <p:scale>
          <a:sx n="146" d="100"/>
          <a:sy n="146" d="100"/>
        </p:scale>
        <p:origin x="-112" y="-5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tags" Target="tags/tag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05095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157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unixwiz.net/techtips/reading-cdecl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operators and their precedence</a:t>
            </a:r>
          </a:p>
          <a:p>
            <a:r>
              <a:rPr lang="en-US" dirty="0" smtClean="0"/>
              <a:t>Memory layout</a:t>
            </a:r>
          </a:p>
          <a:p>
            <a:r>
              <a:rPr lang="en-US" dirty="0" smtClean="0"/>
              <a:t>Buffer overflow, worms, and viruses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2"/>
            <a:ext cx="6845300" cy="573088"/>
          </a:xfrm>
        </p:spPr>
        <p:txBody>
          <a:bodyPr/>
          <a:lstStyle/>
          <a:p>
            <a:r>
              <a:rPr lang="en-US"/>
              <a:t>Memory Allocation Example</a:t>
            </a:r>
          </a:p>
        </p:txBody>
      </p:sp>
      <p:sp>
        <p:nvSpPr>
          <p:cNvPr id="350211" name="Rectangle 3"/>
          <p:cNvSpPr>
            <a:spLocks noChangeArrowheads="1"/>
          </p:cNvSpPr>
          <p:nvPr/>
        </p:nvSpPr>
        <p:spPr bwMode="auto">
          <a:xfrm>
            <a:off x="609600" y="1498049"/>
            <a:ext cx="5257800" cy="452175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char big_array[1&lt;&lt;24];  /*  16 MB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char huge_array[1&lt;&lt;28]; /* 256 MB */</a:t>
            </a:r>
          </a:p>
          <a:p>
            <a:pPr algn="l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beyond;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char *p1, *p2, *p3, *p4;</a:t>
            </a:r>
          </a:p>
          <a:p>
            <a:pPr algn="l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useless() {  return 0; }</a:t>
            </a:r>
          </a:p>
          <a:p>
            <a:pPr algn="l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main()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p1 = malloc(1 &lt;&lt;28);  /* 256 MB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p2 = malloc(1 &lt;&lt; 8);  /* 256 B 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p3 = malloc(1 &lt;&lt;28);  /* 256 MB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p4 = malloc(1 &lt;&lt; 8);  /* 256 B 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/* Some print statements ...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400800" y="71656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6400800" y="62626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6858000" y="891680"/>
            <a:ext cx="1447800" cy="558531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6858000" y="88600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Stack</a:t>
            </a: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Text</a:t>
            </a: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Data</a:t>
            </a: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6858000" y="5257800"/>
            <a:ext cx="1447800" cy="304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6400800" y="601980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08</a:t>
            </a:r>
          </a:p>
        </p:txBody>
      </p:sp>
      <p:sp>
        <p:nvSpPr>
          <p:cNvPr id="12" name="Line 34"/>
          <p:cNvSpPr>
            <a:spLocks noChangeShapeType="1"/>
          </p:cNvSpPr>
          <p:nvPr/>
        </p:nvSpPr>
        <p:spPr bwMode="auto">
          <a:xfrm>
            <a:off x="7581900" y="12670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Line 35"/>
          <p:cNvSpPr>
            <a:spLocks noChangeShapeType="1"/>
          </p:cNvSpPr>
          <p:nvPr/>
        </p:nvSpPr>
        <p:spPr bwMode="auto">
          <a:xfrm flipV="1">
            <a:off x="7581900" y="501784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6858000" y="2027412"/>
            <a:ext cx="1447800" cy="1588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770440" y="304800"/>
            <a:ext cx="1950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drawn to scale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1068" y="6000690"/>
            <a:ext cx="3673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Where does everything go?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2971800" y="5158880"/>
            <a:ext cx="1524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2971800" y="4625480"/>
            <a:ext cx="15240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2971800" y="3505200"/>
            <a:ext cx="1524000" cy="1120280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2971800" y="2133600"/>
            <a:ext cx="1524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971800" y="2438400"/>
            <a:ext cx="1524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498175"/>
            <a:ext cx="6578600" cy="573088"/>
          </a:xfrm>
        </p:spPr>
        <p:txBody>
          <a:bodyPr/>
          <a:lstStyle/>
          <a:p>
            <a:r>
              <a:rPr lang="en-US"/>
              <a:t>IA32 Example Addresses</a:t>
            </a:r>
          </a:p>
        </p:txBody>
      </p:sp>
      <p:sp>
        <p:nvSpPr>
          <p:cNvPr id="353283" name="Rectangle 3"/>
          <p:cNvSpPr>
            <a:spLocks noChangeArrowheads="1"/>
          </p:cNvSpPr>
          <p:nvPr/>
        </p:nvSpPr>
        <p:spPr bwMode="auto">
          <a:xfrm>
            <a:off x="457200" y="2121044"/>
            <a:ext cx="4265613" cy="34137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$</a:t>
            </a:r>
            <a:r>
              <a:rPr lang="en-US" sz="1800" dirty="0" err="1">
                <a:latin typeface="Courier New" pitchFamily="49" charset="0"/>
              </a:rPr>
              <a:t>esp</a:t>
            </a:r>
            <a:r>
              <a:rPr lang="en-US" sz="1800" dirty="0">
                <a:latin typeface="Courier New" pitchFamily="49" charset="0"/>
              </a:rPr>
              <a:t>	0xffffbcd0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p3 	0x65586008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p1 	0x55585008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p4	0x1904a110 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p2	</a:t>
            </a:r>
            <a:r>
              <a:rPr lang="en-US" sz="1800" dirty="0" smtClean="0">
                <a:latin typeface="Courier New" pitchFamily="49" charset="0"/>
              </a:rPr>
              <a:t>0x1904a008</a:t>
            </a:r>
          </a:p>
          <a:p>
            <a:pPr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&amp;p2	0x18049760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beyond 	0x08049744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big_array</a:t>
            </a:r>
            <a:r>
              <a:rPr lang="en-US" sz="1800" dirty="0">
                <a:latin typeface="Courier New" pitchFamily="49" charset="0"/>
              </a:rPr>
              <a:t> 	0x18049780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0x08049760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main()	0x080483c6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useless() 	0x08049744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 smtClean="0">
                <a:latin typeface="Calibri" pitchFamily="34" charset="0"/>
              </a:rPr>
              <a:t>final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malloc</a:t>
            </a:r>
            <a:r>
              <a:rPr lang="en-US" sz="1800" dirty="0">
                <a:latin typeface="Courier New" pitchFamily="49" charset="0"/>
              </a:rPr>
              <a:t>()	</a:t>
            </a:r>
            <a:r>
              <a:rPr lang="en-US" sz="1800" dirty="0" smtClean="0">
                <a:latin typeface="Courier New" pitchFamily="49" charset="0"/>
              </a:rPr>
              <a:t>0x006be166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53340" name="Text Box 60"/>
          <p:cNvSpPr txBox="1">
            <a:spLocks noChangeArrowheads="1"/>
          </p:cNvSpPr>
          <p:nvPr/>
        </p:nvSpPr>
        <p:spPr bwMode="auto">
          <a:xfrm>
            <a:off x="496507" y="1216967"/>
            <a:ext cx="2475293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32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6400800" y="71656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6400800" y="62626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6858000" y="891680"/>
            <a:ext cx="1447800" cy="558531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6858000" y="88600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Stack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Text</a:t>
            </a: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Data</a:t>
            </a: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6858000" y="4267200"/>
            <a:ext cx="1447800" cy="1295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6400800" y="601980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08</a:t>
            </a:r>
          </a:p>
        </p:txBody>
      </p:sp>
      <p:sp>
        <p:nvSpPr>
          <p:cNvPr id="26" name="Line 34"/>
          <p:cNvSpPr>
            <a:spLocks noChangeShapeType="1"/>
          </p:cNvSpPr>
          <p:nvPr/>
        </p:nvSpPr>
        <p:spPr bwMode="auto">
          <a:xfrm>
            <a:off x="7581900" y="12670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Line 35"/>
          <p:cNvSpPr>
            <a:spLocks noChangeShapeType="1"/>
          </p:cNvSpPr>
          <p:nvPr/>
        </p:nvSpPr>
        <p:spPr bwMode="auto">
          <a:xfrm flipV="1">
            <a:off x="7581900" y="40386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400800" y="4097760"/>
            <a:ext cx="46038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80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770440" y="304800"/>
            <a:ext cx="1950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drawn to scale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7200" y="5830669"/>
            <a:ext cx="34006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 smtClean="0">
                <a:latin typeface="Courier New" pitchFamily="49" charset="0"/>
              </a:rPr>
              <a:t>malloc</a:t>
            </a:r>
            <a:r>
              <a:rPr lang="en-US" sz="1800" dirty="0" smtClean="0">
                <a:latin typeface="Courier New" pitchFamily="49" charset="0"/>
              </a:rPr>
              <a:t>() </a:t>
            </a:r>
            <a:r>
              <a:rPr lang="en-US" sz="1800" dirty="0" smtClean="0">
                <a:latin typeface="Calibri" pitchFamily="34" charset="0"/>
              </a:rPr>
              <a:t>is dynamically linked</a:t>
            </a:r>
          </a:p>
          <a:p>
            <a:r>
              <a:rPr lang="en-US" sz="1800" dirty="0" smtClean="0">
                <a:latin typeface="Calibri" pitchFamily="34" charset="0"/>
              </a:rPr>
              <a:t>address determined at runtime</a:t>
            </a:r>
            <a:endParaRPr lang="en-US" sz="180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6858000" cy="573088"/>
          </a:xfrm>
        </p:spPr>
        <p:txBody>
          <a:bodyPr/>
          <a:lstStyle/>
          <a:p>
            <a:r>
              <a:rPr lang="en-US" dirty="0"/>
              <a:t>Internet Worm and </a:t>
            </a:r>
            <a:r>
              <a:rPr lang="en-US" dirty="0" smtClean="0"/>
              <a:t>IM </a:t>
            </a:r>
            <a:r>
              <a:rPr lang="en-US" dirty="0"/>
              <a:t>War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7" cy="2819400"/>
          </a:xfrm>
        </p:spPr>
        <p:txBody>
          <a:bodyPr/>
          <a:lstStyle/>
          <a:p>
            <a:r>
              <a:rPr lang="en-US" dirty="0"/>
              <a:t>November, 1988</a:t>
            </a:r>
          </a:p>
          <a:p>
            <a:pPr lvl="1"/>
            <a:r>
              <a:rPr lang="en-US" dirty="0"/>
              <a:t>Internet Worm attacks thousands of Internet hosts.</a:t>
            </a:r>
          </a:p>
          <a:p>
            <a:pPr lvl="1"/>
            <a:r>
              <a:rPr lang="en-US" dirty="0"/>
              <a:t>How did it happen?</a:t>
            </a:r>
          </a:p>
          <a:p>
            <a:r>
              <a:rPr lang="en-US" dirty="0"/>
              <a:t>July, 1999</a:t>
            </a:r>
          </a:p>
          <a:p>
            <a:pPr lvl="1"/>
            <a:r>
              <a:rPr lang="en-US" dirty="0"/>
              <a:t>Microsoft launches MSN Messenger (instant messaging system).</a:t>
            </a:r>
          </a:p>
          <a:p>
            <a:pPr lvl="1"/>
            <a:r>
              <a:rPr lang="en-US" dirty="0"/>
              <a:t>Messenger clients can access popular AOL Instant Messaging Service (AIM) servers</a:t>
            </a:r>
          </a:p>
          <a:p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8686800" cy="573088"/>
          </a:xfrm>
        </p:spPr>
        <p:txBody>
          <a:bodyPr/>
          <a:lstStyle/>
          <a:p>
            <a:r>
              <a:rPr lang="en-US"/>
              <a:t>Internet Worm and IM War (cont.)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0950"/>
            <a:ext cx="8307387" cy="5454650"/>
          </a:xfrm>
        </p:spPr>
        <p:txBody>
          <a:bodyPr/>
          <a:lstStyle/>
          <a:p>
            <a:r>
              <a:rPr lang="en-US" dirty="0"/>
              <a:t>August 1999</a:t>
            </a:r>
          </a:p>
          <a:p>
            <a:pPr lvl="1"/>
            <a:r>
              <a:rPr lang="en-US" dirty="0"/>
              <a:t>Mysteriously, Messenger clients can no longer access AIM </a:t>
            </a:r>
            <a:r>
              <a:rPr lang="en-US" dirty="0" smtClean="0"/>
              <a:t>servers</a:t>
            </a:r>
          </a:p>
          <a:p>
            <a:pPr lvl="1"/>
            <a:r>
              <a:rPr lang="en-US" dirty="0"/>
              <a:t>Microsoft and AOL begin the IM war:</a:t>
            </a:r>
          </a:p>
          <a:p>
            <a:pPr lvl="2"/>
            <a:r>
              <a:rPr lang="en-US" dirty="0"/>
              <a:t>AOL changes server to disallow Messenger clients</a:t>
            </a:r>
          </a:p>
          <a:p>
            <a:pPr lvl="2"/>
            <a:r>
              <a:rPr lang="en-US" dirty="0"/>
              <a:t>Microsoft makes changes to clients to defeat AOL </a:t>
            </a:r>
            <a:r>
              <a:rPr lang="en-US" dirty="0" smtClean="0"/>
              <a:t>changes</a:t>
            </a:r>
          </a:p>
          <a:p>
            <a:pPr lvl="2"/>
            <a:r>
              <a:rPr lang="en-US" dirty="0"/>
              <a:t>At least 13 such </a:t>
            </a:r>
            <a:r>
              <a:rPr lang="en-US" dirty="0" smtClean="0"/>
              <a:t>skirmishes</a:t>
            </a:r>
          </a:p>
          <a:p>
            <a:pPr lvl="1"/>
            <a:r>
              <a:rPr lang="en-US" dirty="0"/>
              <a:t>How did it happen?</a:t>
            </a:r>
          </a:p>
          <a:p>
            <a:pPr lvl="1"/>
            <a:endParaRPr lang="en-US" dirty="0"/>
          </a:p>
          <a:p>
            <a:r>
              <a:rPr lang="en-US" dirty="0"/>
              <a:t>The Internet Worm and AOL/Microsoft War were both based on </a:t>
            </a:r>
            <a:r>
              <a:rPr lang="en-US" i="1" dirty="0"/>
              <a:t>stack buffer overflow</a:t>
            </a:r>
            <a:r>
              <a:rPr lang="en-US" dirty="0"/>
              <a:t> exploits!</a:t>
            </a:r>
          </a:p>
          <a:p>
            <a:pPr lvl="2"/>
            <a:r>
              <a:rPr lang="en-US" dirty="0"/>
              <a:t>many Unix functions do not check argument </a:t>
            </a:r>
            <a:r>
              <a:rPr lang="en-US" dirty="0" smtClean="0"/>
              <a:t>sizes</a:t>
            </a:r>
          </a:p>
          <a:p>
            <a:pPr lvl="2"/>
            <a:r>
              <a:rPr lang="en-US" dirty="0"/>
              <a:t>allows target buffers to </a:t>
            </a:r>
            <a:r>
              <a:rPr lang="en-US" dirty="0" smtClean="0"/>
              <a:t>overflow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9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92093" cy="762000"/>
          </a:xfrm>
        </p:spPr>
        <p:txBody>
          <a:bodyPr/>
          <a:lstStyle/>
          <a:p>
            <a:r>
              <a:rPr lang="en-US"/>
              <a:t>String Library Code</a:t>
            </a:r>
          </a:p>
        </p:txBody>
      </p:sp>
      <p:sp>
        <p:nvSpPr>
          <p:cNvPr id="3747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153400" cy="5791200"/>
          </a:xfrm>
        </p:spPr>
        <p:txBody>
          <a:bodyPr/>
          <a:lstStyle/>
          <a:p>
            <a:r>
              <a:rPr lang="en-US" dirty="0"/>
              <a:t>Implementation of Unix function </a:t>
            </a:r>
            <a:r>
              <a:rPr lang="en-US" dirty="0">
                <a:latin typeface="Courier New" pitchFamily="49" charset="0"/>
              </a:rPr>
              <a:t>gets()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No way </a:t>
            </a:r>
            <a:r>
              <a:rPr lang="en-US" dirty="0"/>
              <a:t>to specify limit on number of characters to </a:t>
            </a:r>
            <a:r>
              <a:rPr lang="en-US" dirty="0" smtClean="0"/>
              <a:t>read</a:t>
            </a:r>
            <a:endParaRPr lang="en-US" dirty="0"/>
          </a:p>
          <a:p>
            <a:r>
              <a:rPr lang="en-US" dirty="0"/>
              <a:t>Similar problems with other Unix functions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strcpy</a:t>
            </a:r>
            <a:r>
              <a:rPr lang="en-US" dirty="0"/>
              <a:t>: Copies string of arbitrary length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sscanf</a:t>
            </a:r>
            <a:r>
              <a:rPr lang="en-US" b="1" dirty="0"/>
              <a:t>, </a:t>
            </a:r>
            <a:r>
              <a:rPr lang="en-US" dirty="0"/>
              <a:t>when given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</p:txBody>
      </p:sp>
      <p:sp>
        <p:nvSpPr>
          <p:cNvPr id="374788" name="Rectangle 4"/>
          <p:cNvSpPr>
            <a:spLocks noChangeArrowheads="1"/>
          </p:cNvSpPr>
          <p:nvPr/>
        </p:nvSpPr>
        <p:spPr bwMode="auto">
          <a:xfrm>
            <a:off x="838200" y="1524000"/>
            <a:ext cx="54102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while (c != EOF &amp;&amp; c != '\n') 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*p++ = c;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13500" cy="573088"/>
          </a:xfrm>
        </p:spPr>
        <p:txBody>
          <a:bodyPr/>
          <a:lstStyle/>
          <a:p>
            <a:r>
              <a:rPr lang="en-US"/>
              <a:t>Vulnerable Buffer Code</a:t>
            </a:r>
          </a:p>
        </p:txBody>
      </p:sp>
      <p:sp>
        <p:nvSpPr>
          <p:cNvPr id="358403" name="Rectangle 3"/>
          <p:cNvSpPr>
            <a:spLocks noChangeArrowheads="1"/>
          </p:cNvSpPr>
          <p:nvPr/>
        </p:nvSpPr>
        <p:spPr bwMode="auto">
          <a:xfrm>
            <a:off x="609600" y="3124200"/>
            <a:ext cx="36576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int main()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printf("Type a string:");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echo();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return 0;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58404" name="Rectangle 4"/>
          <p:cNvSpPr>
            <a:spLocks noChangeArrowheads="1"/>
          </p:cNvSpPr>
          <p:nvPr/>
        </p:nvSpPr>
        <p:spPr bwMode="auto">
          <a:xfrm>
            <a:off x="609600" y="1219200"/>
            <a:ext cx="5029200" cy="18133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648200" y="3905736"/>
            <a:ext cx="41529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unix&gt;</a:t>
            </a:r>
            <a:r>
              <a:rPr lang="en-US" sz="1600" i="1">
                <a:latin typeface="Courier New" pitchFamily="49" charset="0"/>
                <a:ea typeface="MS Mincho" pitchFamily="49" charset="-128"/>
              </a:rPr>
              <a:t>./bufdemo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>
                <a:latin typeface="Courier New" pitchFamily="49" charset="0"/>
                <a:ea typeface="MS Mincho" pitchFamily="49" charset="-128"/>
              </a:rPr>
              <a:t>1234567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1234567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48200" y="4810368"/>
            <a:ext cx="41529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bufdemo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string: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</a:rPr>
              <a:t>12345678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8200" y="5724768"/>
            <a:ext cx="41529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bufdemo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string: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</a:rPr>
              <a:t>123456789ABC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2"/>
            <a:ext cx="7099300" cy="573088"/>
          </a:xfrm>
        </p:spPr>
        <p:txBody>
          <a:bodyPr/>
          <a:lstStyle/>
          <a:p>
            <a:r>
              <a:rPr lang="en-US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565150" y="1110684"/>
            <a:ext cx="8045450" cy="396775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080484f0 &lt;echo&gt;: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80484f0:	55               push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ebp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80484f1:	89 e5        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esp,%ebp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80484f3:	53               push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ebx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80484f4:	8d 5d f8         lea    0xfffffff8(%ebp),%ebx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80484f7:	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14         sub    $0x14,%esp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80484fa:	89 1c 24     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ebx,(%esp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80484fd:	e8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ae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ff ff ff   call   80484b0 &lt;gets&gt;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8048502:	89 1c 24     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ebx,(%esp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8048505:	e8 8a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fe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ff ff   call   8048394 &lt;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puts@plt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&gt;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804850a:	83 c4 14         add    $0x14,%esp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804850d:	5b               pop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ebx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804850e:	c9               leave 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804850f:	c3               ret    </a:t>
            </a:r>
          </a:p>
        </p:txBody>
      </p:sp>
      <p:sp>
        <p:nvSpPr>
          <p:cNvPr id="448517" name="Rectangle 5"/>
          <p:cNvSpPr>
            <a:spLocks noChangeArrowheads="1"/>
          </p:cNvSpPr>
          <p:nvPr/>
        </p:nvSpPr>
        <p:spPr bwMode="auto">
          <a:xfrm>
            <a:off x="565150" y="5078437"/>
            <a:ext cx="8045450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 80485f2:	e8 f9 fe ff ff   call   80484f0 &lt;echo&gt;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 80485f7:	8b 5d fc         mov 0xfffffffc(%ebp),%ebx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 80485fa:	c9               leave 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 80485fb:	31 c0            xor    %eax,%eax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 80485fd:	c3               ret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2"/>
            <a:ext cx="6489700" cy="573088"/>
          </a:xfrm>
        </p:spPr>
        <p:txBody>
          <a:bodyPr/>
          <a:lstStyle/>
          <a:p>
            <a:r>
              <a:rPr lang="en-US"/>
              <a:t>Buffer Overflow Stack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55194" y="4284662"/>
            <a:ext cx="6184006" cy="230575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pushl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ebp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# Save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ebp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on stack</a:t>
            </a:r>
          </a:p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ebp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pushl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ebx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# Save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ebx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leal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-8(%ebp),%ebx	# Compute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as %ebp-8</a:t>
            </a:r>
          </a:p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$20,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# Allocate stack space</a:t>
            </a:r>
          </a:p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ebx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(%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	# Push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addr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on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stack</a:t>
            </a:r>
          </a:p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call  gets	# Call gets</a:t>
            </a:r>
          </a:p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3733800" y="2286000"/>
            <a:ext cx="5105400" cy="18133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Return Address</a:t>
            </a:r>
          </a:p>
        </p:txBody>
      </p:sp>
      <p:sp>
        <p:nvSpPr>
          <p:cNvPr id="360471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Saved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330450" y="3221038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2743200" y="3048000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Stack Frame</a:t>
            </a:r>
            <a:endParaRPr lang="en-US" sz="1800" b="0" dirty="0">
              <a:latin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main</a:t>
            </a:r>
          </a:p>
        </p:txBody>
      </p:sp>
      <p:sp>
        <p:nvSpPr>
          <p:cNvPr id="360480" name="Rectangle 32"/>
          <p:cNvSpPr>
            <a:spLocks noChangeArrowheads="1"/>
          </p:cNvSpPr>
          <p:nvPr/>
        </p:nvSpPr>
        <p:spPr bwMode="auto">
          <a:xfrm>
            <a:off x="533400" y="33528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Stack Frame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echo</a:t>
            </a: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3692525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3692525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3692525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3692525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36718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1230868"/>
            <a:ext cx="1907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70" grpId="0" animBg="1"/>
      <p:bldP spid="360471" grpId="0" animBg="1"/>
      <p:bldP spid="360477" grpId="0" animBg="1"/>
      <p:bldP spid="360478" grpId="0"/>
      <p:bldP spid="360479" grpId="0" animBg="1"/>
      <p:bldP spid="360480" grpId="0" animBg="1"/>
      <p:bldP spid="360472" grpId="0" animBg="1"/>
      <p:bldP spid="360473" grpId="0" animBg="1"/>
      <p:bldP spid="360474" grpId="0" animBg="1"/>
      <p:bldP spid="360475" grpId="0" animBg="1"/>
      <p:bldP spid="360476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Buffer Overflow Stack Example</a:t>
            </a:r>
            <a:endParaRPr lang="en-US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61506" name="Text Box 34"/>
          <p:cNvSpPr txBox="1">
            <a:spLocks noChangeArrowheads="1"/>
          </p:cNvSpPr>
          <p:nvPr/>
        </p:nvSpPr>
        <p:spPr bwMode="auto">
          <a:xfrm>
            <a:off x="778138" y="5770713"/>
            <a:ext cx="7475091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800">
                <a:latin typeface="Courier New" pitchFamily="49" charset="0"/>
              </a:rPr>
              <a:t> 80485f2:	call 80484f0 &lt;echo&gt;</a:t>
            </a:r>
          </a:p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800">
                <a:latin typeface="Courier New" pitchFamily="49" charset="0"/>
              </a:rPr>
              <a:t> 80485f7:	mov  0xfffffffc(%ebp),%ebx </a:t>
            </a:r>
            <a:r>
              <a:rPr lang="en-US" sz="1800" i="1">
                <a:latin typeface="Courier New" pitchFamily="49" charset="0"/>
              </a:rPr>
              <a:t># Return Point</a:t>
            </a:r>
          </a:p>
        </p:txBody>
      </p:sp>
      <p:sp>
        <p:nvSpPr>
          <p:cNvPr id="361507" name="Rectangle 35"/>
          <p:cNvSpPr>
            <a:spLocks noChangeArrowheads="1"/>
          </p:cNvSpPr>
          <p:nvPr/>
        </p:nvSpPr>
        <p:spPr bwMode="auto">
          <a:xfrm>
            <a:off x="6277743" y="3902298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1530" name="Rectangle 58"/>
          <p:cNvSpPr>
            <a:spLocks noChangeArrowheads="1"/>
          </p:cNvSpPr>
          <p:nvPr/>
        </p:nvSpPr>
        <p:spPr bwMode="auto">
          <a:xfrm>
            <a:off x="2843029" y="4565378"/>
            <a:ext cx="595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1541" name="Rectangle 69"/>
          <p:cNvSpPr>
            <a:spLocks noChangeArrowheads="1"/>
          </p:cNvSpPr>
          <p:nvPr/>
        </p:nvSpPr>
        <p:spPr bwMode="auto">
          <a:xfrm>
            <a:off x="6277743" y="2414738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1014229" y="3633938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Return Address</a:t>
            </a:r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1014229" y="3938738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Saved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8" name="Rectangle 31"/>
          <p:cNvSpPr>
            <a:spLocks noChangeArrowheads="1"/>
          </p:cNvSpPr>
          <p:nvPr/>
        </p:nvSpPr>
        <p:spPr bwMode="auto">
          <a:xfrm>
            <a:off x="1014229" y="2490938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Stack Frame</a:t>
            </a:r>
            <a:endParaRPr lang="en-US" sz="1800" b="0" dirty="0">
              <a:latin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main</a:t>
            </a:r>
          </a:p>
        </p:txBody>
      </p:sp>
      <p:sp>
        <p:nvSpPr>
          <p:cNvPr id="49" name="Rectangle 32"/>
          <p:cNvSpPr>
            <a:spLocks noChangeArrowheads="1"/>
          </p:cNvSpPr>
          <p:nvPr/>
        </p:nvSpPr>
        <p:spPr bwMode="auto">
          <a:xfrm>
            <a:off x="1014229" y="4243538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Stack Frame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echo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1014229" y="4583263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[3]</a:t>
            </a:r>
          </a:p>
        </p:txBody>
      </p:sp>
      <p:sp>
        <p:nvSpPr>
          <p:cNvPr id="51" name="Rectangle 25"/>
          <p:cNvSpPr>
            <a:spLocks noChangeArrowheads="1"/>
          </p:cNvSpPr>
          <p:nvPr/>
        </p:nvSpPr>
        <p:spPr bwMode="auto">
          <a:xfrm>
            <a:off x="1463492" y="458326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[2]</a:t>
            </a:r>
          </a:p>
        </p:txBody>
      </p:sp>
      <p:sp>
        <p:nvSpPr>
          <p:cNvPr id="52" name="Rectangle 26"/>
          <p:cNvSpPr>
            <a:spLocks noChangeArrowheads="1"/>
          </p:cNvSpPr>
          <p:nvPr/>
        </p:nvSpPr>
        <p:spPr bwMode="auto">
          <a:xfrm>
            <a:off x="1911589" y="4583263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[1]</a:t>
            </a:r>
          </a:p>
        </p:txBody>
      </p:sp>
      <p:sp>
        <p:nvSpPr>
          <p:cNvPr id="53" name="Rectangle 27"/>
          <p:cNvSpPr>
            <a:spLocks noChangeArrowheads="1"/>
          </p:cNvSpPr>
          <p:nvPr/>
        </p:nvSpPr>
        <p:spPr bwMode="auto">
          <a:xfrm>
            <a:off x="2363109" y="458326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[0]</a:t>
            </a:r>
          </a:p>
        </p:txBody>
      </p:sp>
      <p:sp>
        <p:nvSpPr>
          <p:cNvPr id="59" name="Rectangle 31"/>
          <p:cNvSpPr>
            <a:spLocks noChangeArrowheads="1"/>
          </p:cNvSpPr>
          <p:nvPr/>
        </p:nvSpPr>
        <p:spPr bwMode="auto">
          <a:xfrm>
            <a:off x="4519941" y="2490938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Stack Frame</a:t>
            </a:r>
            <a:endParaRPr lang="en-US" sz="1800" b="0" dirty="0">
              <a:latin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main</a:t>
            </a:r>
          </a:p>
        </p:txBody>
      </p:sp>
      <p:sp>
        <p:nvSpPr>
          <p:cNvPr id="60" name="Rectangle 32"/>
          <p:cNvSpPr>
            <a:spLocks noChangeArrowheads="1"/>
          </p:cNvSpPr>
          <p:nvPr/>
        </p:nvSpPr>
        <p:spPr bwMode="auto">
          <a:xfrm>
            <a:off x="4519941" y="4243538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Stack Frame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echo</a:t>
            </a: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4521377" y="4583263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4969204" y="458326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5418466" y="4583263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5867729" y="458326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6332866" y="4562626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66" name="Rectangle 24"/>
          <p:cNvSpPr>
            <a:spLocks noChangeArrowheads="1"/>
          </p:cNvSpPr>
          <p:nvPr/>
        </p:nvSpPr>
        <p:spPr bwMode="auto">
          <a:xfrm>
            <a:off x="5417971" y="3938738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7" name="Rectangle 25"/>
          <p:cNvSpPr>
            <a:spLocks noChangeArrowheads="1"/>
          </p:cNvSpPr>
          <p:nvPr/>
        </p:nvSpPr>
        <p:spPr bwMode="auto">
          <a:xfrm>
            <a:off x="5867234" y="3938738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8" name="Rectangle 26"/>
          <p:cNvSpPr>
            <a:spLocks noChangeArrowheads="1"/>
          </p:cNvSpPr>
          <p:nvPr/>
        </p:nvSpPr>
        <p:spPr bwMode="auto">
          <a:xfrm>
            <a:off x="4969445" y="3938737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c6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9" name="Rectangle 27"/>
          <p:cNvSpPr>
            <a:spLocks noChangeArrowheads="1"/>
          </p:cNvSpPr>
          <p:nvPr/>
        </p:nvSpPr>
        <p:spPr bwMode="auto">
          <a:xfrm>
            <a:off x="4520665" y="3938737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867005" y="3633938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2" name="Rectangle 25"/>
          <p:cNvSpPr>
            <a:spLocks noChangeArrowheads="1"/>
          </p:cNvSpPr>
          <p:nvPr/>
        </p:nvSpPr>
        <p:spPr bwMode="auto">
          <a:xfrm>
            <a:off x="5418226" y="3633938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3" name="Rectangle 26"/>
          <p:cNvSpPr>
            <a:spLocks noChangeArrowheads="1"/>
          </p:cNvSpPr>
          <p:nvPr/>
        </p:nvSpPr>
        <p:spPr bwMode="auto">
          <a:xfrm>
            <a:off x="4969445" y="3633937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85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4" name="Rectangle 27"/>
          <p:cNvSpPr>
            <a:spLocks noChangeArrowheads="1"/>
          </p:cNvSpPr>
          <p:nvPr/>
        </p:nvSpPr>
        <p:spPr bwMode="auto">
          <a:xfrm>
            <a:off x="4520665" y="3633938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f7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5" name="Freeform 74"/>
          <p:cNvSpPr/>
          <p:nvPr/>
        </p:nvSpPr>
        <p:spPr bwMode="auto">
          <a:xfrm>
            <a:off x="3681229" y="2579444"/>
            <a:ext cx="770519" cy="1505068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38029" y="2118405"/>
            <a:ext cx="1907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40463" y="2109938"/>
            <a:ext cx="1907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 Overflow Example #1</a:t>
            </a: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62530" name="Text Box 34"/>
          <p:cNvSpPr txBox="1">
            <a:spLocks noChangeArrowheads="1"/>
          </p:cNvSpPr>
          <p:nvPr/>
        </p:nvSpPr>
        <p:spPr bwMode="auto">
          <a:xfrm>
            <a:off x="3657600" y="5029200"/>
            <a:ext cx="398557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Overflow </a:t>
            </a:r>
            <a:r>
              <a:rPr lang="en-US" sz="2400" dirty="0" err="1">
                <a:latin typeface="Calibri" pitchFamily="34" charset="0"/>
              </a:rPr>
              <a:t>buf</a:t>
            </a:r>
            <a:r>
              <a:rPr lang="en-US" sz="2400" dirty="0">
                <a:latin typeface="Calibri" pitchFamily="34" charset="0"/>
              </a:rPr>
              <a:t>, but no problem</a:t>
            </a:r>
          </a:p>
        </p:txBody>
      </p:sp>
      <p:sp>
        <p:nvSpPr>
          <p:cNvPr id="61" name="Rectangle 35"/>
          <p:cNvSpPr>
            <a:spLocks noChangeArrowheads="1"/>
          </p:cNvSpPr>
          <p:nvPr/>
        </p:nvSpPr>
        <p:spPr bwMode="auto">
          <a:xfrm>
            <a:off x="3008752" y="316396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2" name="Rectangle 69"/>
          <p:cNvSpPr>
            <a:spLocks noChangeArrowheads="1"/>
          </p:cNvSpPr>
          <p:nvPr/>
        </p:nvSpPr>
        <p:spPr bwMode="auto">
          <a:xfrm>
            <a:off x="3008752" y="1676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3" name="Rectangle 31"/>
          <p:cNvSpPr>
            <a:spLocks noChangeArrowheads="1"/>
          </p:cNvSpPr>
          <p:nvPr/>
        </p:nvSpPr>
        <p:spPr bwMode="auto">
          <a:xfrm>
            <a:off x="1250950" y="17526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Stack Frame</a:t>
            </a:r>
            <a:endParaRPr lang="en-US" sz="1800" b="0" dirty="0">
              <a:latin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main</a:t>
            </a:r>
          </a:p>
        </p:txBody>
      </p:sp>
      <p:sp>
        <p:nvSpPr>
          <p:cNvPr id="64" name="Rectangle 32"/>
          <p:cNvSpPr>
            <a:spLocks noChangeArrowheads="1"/>
          </p:cNvSpPr>
          <p:nvPr/>
        </p:nvSpPr>
        <p:spPr bwMode="auto">
          <a:xfrm>
            <a:off x="1250950" y="35052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Stack Frame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echo</a:t>
            </a:r>
          </a:p>
        </p:txBody>
      </p:sp>
      <p:sp>
        <p:nvSpPr>
          <p:cNvPr id="65" name="Rectangle 24"/>
          <p:cNvSpPr>
            <a:spLocks noChangeArrowheads="1"/>
          </p:cNvSpPr>
          <p:nvPr/>
        </p:nvSpPr>
        <p:spPr bwMode="auto">
          <a:xfrm>
            <a:off x="1252386" y="3844925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6" name="Rectangle 25"/>
          <p:cNvSpPr>
            <a:spLocks noChangeArrowheads="1"/>
          </p:cNvSpPr>
          <p:nvPr/>
        </p:nvSpPr>
        <p:spPr bwMode="auto">
          <a:xfrm>
            <a:off x="1700213" y="3844925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7" name="Rectangle 26"/>
          <p:cNvSpPr>
            <a:spLocks noChangeArrowheads="1"/>
          </p:cNvSpPr>
          <p:nvPr/>
        </p:nvSpPr>
        <p:spPr bwMode="auto">
          <a:xfrm>
            <a:off x="2149475" y="3844925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8" name="Rectangle 27"/>
          <p:cNvSpPr>
            <a:spLocks noChangeArrowheads="1"/>
          </p:cNvSpPr>
          <p:nvPr/>
        </p:nvSpPr>
        <p:spPr bwMode="auto">
          <a:xfrm>
            <a:off x="2598738" y="3844925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9" name="Rectangle 28"/>
          <p:cNvSpPr>
            <a:spLocks noChangeArrowheads="1"/>
          </p:cNvSpPr>
          <p:nvPr/>
        </p:nvSpPr>
        <p:spPr bwMode="auto">
          <a:xfrm>
            <a:off x="3063875" y="38242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78" name="Freeform 77"/>
          <p:cNvSpPr/>
          <p:nvPr/>
        </p:nvSpPr>
        <p:spPr bwMode="auto">
          <a:xfrm>
            <a:off x="412238" y="1841106"/>
            <a:ext cx="770519" cy="1505068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79" name="Rectangle 35"/>
          <p:cNvSpPr>
            <a:spLocks noChangeArrowheads="1"/>
          </p:cNvSpPr>
          <p:nvPr/>
        </p:nvSpPr>
        <p:spPr bwMode="auto">
          <a:xfrm>
            <a:off x="7428352" y="316396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0" name="Rectangle 69"/>
          <p:cNvSpPr>
            <a:spLocks noChangeArrowheads="1"/>
          </p:cNvSpPr>
          <p:nvPr/>
        </p:nvSpPr>
        <p:spPr bwMode="auto">
          <a:xfrm>
            <a:off x="7428352" y="1676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1" name="Rectangle 31"/>
          <p:cNvSpPr>
            <a:spLocks noChangeArrowheads="1"/>
          </p:cNvSpPr>
          <p:nvPr/>
        </p:nvSpPr>
        <p:spPr bwMode="auto">
          <a:xfrm>
            <a:off x="5670550" y="17526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Stack Frame</a:t>
            </a:r>
            <a:endParaRPr lang="en-US" sz="1800" b="0" dirty="0">
              <a:latin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main</a:t>
            </a:r>
          </a:p>
        </p:txBody>
      </p:sp>
      <p:sp>
        <p:nvSpPr>
          <p:cNvPr id="82" name="Rectangle 32"/>
          <p:cNvSpPr>
            <a:spLocks noChangeArrowheads="1"/>
          </p:cNvSpPr>
          <p:nvPr/>
        </p:nvSpPr>
        <p:spPr bwMode="auto">
          <a:xfrm>
            <a:off x="5670550" y="35052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Stack Frame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echo</a:t>
            </a:r>
          </a:p>
        </p:txBody>
      </p:sp>
      <p:sp>
        <p:nvSpPr>
          <p:cNvPr id="83" name="Rectangle 24"/>
          <p:cNvSpPr>
            <a:spLocks noChangeArrowheads="1"/>
          </p:cNvSpPr>
          <p:nvPr/>
        </p:nvSpPr>
        <p:spPr bwMode="auto">
          <a:xfrm>
            <a:off x="5671986" y="3807917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4" name="Rectangle 25"/>
          <p:cNvSpPr>
            <a:spLocks noChangeArrowheads="1"/>
          </p:cNvSpPr>
          <p:nvPr/>
        </p:nvSpPr>
        <p:spPr bwMode="auto">
          <a:xfrm>
            <a:off x="6119813" y="3807917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5" name="Rectangle 26"/>
          <p:cNvSpPr>
            <a:spLocks noChangeArrowheads="1"/>
          </p:cNvSpPr>
          <p:nvPr/>
        </p:nvSpPr>
        <p:spPr bwMode="auto">
          <a:xfrm>
            <a:off x="6569075" y="3807917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32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6" name="Rectangle 27"/>
          <p:cNvSpPr>
            <a:spLocks noChangeArrowheads="1"/>
          </p:cNvSpPr>
          <p:nvPr/>
        </p:nvSpPr>
        <p:spPr bwMode="auto">
          <a:xfrm>
            <a:off x="7018338" y="3807917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31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7" name="Rectangle 28"/>
          <p:cNvSpPr>
            <a:spLocks noChangeArrowheads="1"/>
          </p:cNvSpPr>
          <p:nvPr/>
        </p:nvSpPr>
        <p:spPr bwMode="auto">
          <a:xfrm>
            <a:off x="7483475" y="378728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96" name="Freeform 95"/>
          <p:cNvSpPr/>
          <p:nvPr/>
        </p:nvSpPr>
        <p:spPr bwMode="auto">
          <a:xfrm>
            <a:off x="4831838" y="1841106"/>
            <a:ext cx="770519" cy="1505068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105" name="Rectangle 24"/>
          <p:cNvSpPr>
            <a:spLocks noChangeArrowheads="1"/>
          </p:cNvSpPr>
          <p:nvPr/>
        </p:nvSpPr>
        <p:spPr bwMode="auto">
          <a:xfrm>
            <a:off x="5670550" y="35052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6" name="Rectangle 25"/>
          <p:cNvSpPr>
            <a:spLocks noChangeArrowheads="1"/>
          </p:cNvSpPr>
          <p:nvPr/>
        </p:nvSpPr>
        <p:spPr bwMode="auto">
          <a:xfrm>
            <a:off x="6119813" y="35052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37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7" name="Rectangle 26"/>
          <p:cNvSpPr>
            <a:spLocks noChangeArrowheads="1"/>
          </p:cNvSpPr>
          <p:nvPr/>
        </p:nvSpPr>
        <p:spPr bwMode="auto">
          <a:xfrm>
            <a:off x="6569075" y="35052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8" name="Rectangle 27"/>
          <p:cNvSpPr>
            <a:spLocks noChangeArrowheads="1"/>
          </p:cNvSpPr>
          <p:nvPr/>
        </p:nvSpPr>
        <p:spPr bwMode="auto">
          <a:xfrm>
            <a:off x="7018338" y="35052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35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148680" y="1307068"/>
            <a:ext cx="1907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5559834" y="1295400"/>
            <a:ext cx="155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Input 1234567</a:t>
            </a:r>
          </a:p>
        </p:txBody>
      </p:sp>
      <p:sp>
        <p:nvSpPr>
          <p:cNvPr id="100" name="Rectangle 24"/>
          <p:cNvSpPr>
            <a:spLocks noChangeArrowheads="1"/>
          </p:cNvSpPr>
          <p:nvPr/>
        </p:nvSpPr>
        <p:spPr bwMode="auto">
          <a:xfrm>
            <a:off x="6572597" y="320756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1" name="Rectangle 25"/>
          <p:cNvSpPr>
            <a:spLocks noChangeArrowheads="1"/>
          </p:cNvSpPr>
          <p:nvPr/>
        </p:nvSpPr>
        <p:spPr bwMode="auto">
          <a:xfrm>
            <a:off x="7021860" y="3207560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2" name="Rectangle 26"/>
          <p:cNvSpPr>
            <a:spLocks noChangeArrowheads="1"/>
          </p:cNvSpPr>
          <p:nvPr/>
        </p:nvSpPr>
        <p:spPr bwMode="auto">
          <a:xfrm>
            <a:off x="6124071" y="3207559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c6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3" name="Rectangle 27"/>
          <p:cNvSpPr>
            <a:spLocks noChangeArrowheads="1"/>
          </p:cNvSpPr>
          <p:nvPr/>
        </p:nvSpPr>
        <p:spPr bwMode="auto">
          <a:xfrm>
            <a:off x="5675291" y="3207559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4" name="Rectangle 24"/>
          <p:cNvSpPr>
            <a:spLocks noChangeArrowheads="1"/>
          </p:cNvSpPr>
          <p:nvPr/>
        </p:nvSpPr>
        <p:spPr bwMode="auto">
          <a:xfrm>
            <a:off x="7021631" y="290276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1" name="Rectangle 25"/>
          <p:cNvSpPr>
            <a:spLocks noChangeArrowheads="1"/>
          </p:cNvSpPr>
          <p:nvPr/>
        </p:nvSpPr>
        <p:spPr bwMode="auto">
          <a:xfrm>
            <a:off x="6572852" y="290276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2" name="Rectangle 26"/>
          <p:cNvSpPr>
            <a:spLocks noChangeArrowheads="1"/>
          </p:cNvSpPr>
          <p:nvPr/>
        </p:nvSpPr>
        <p:spPr bwMode="auto">
          <a:xfrm>
            <a:off x="6124071" y="2902759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85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3" name="Rectangle 27"/>
          <p:cNvSpPr>
            <a:spLocks noChangeArrowheads="1"/>
          </p:cNvSpPr>
          <p:nvPr/>
        </p:nvSpPr>
        <p:spPr bwMode="auto">
          <a:xfrm>
            <a:off x="5675291" y="290276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f7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4" name="Rectangle 24"/>
          <p:cNvSpPr>
            <a:spLocks noChangeArrowheads="1"/>
          </p:cNvSpPr>
          <p:nvPr/>
        </p:nvSpPr>
        <p:spPr bwMode="auto">
          <a:xfrm>
            <a:off x="2144979" y="3206028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5" name="Rectangle 25"/>
          <p:cNvSpPr>
            <a:spLocks noChangeArrowheads="1"/>
          </p:cNvSpPr>
          <p:nvPr/>
        </p:nvSpPr>
        <p:spPr bwMode="auto">
          <a:xfrm>
            <a:off x="2594242" y="3206028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6" name="Rectangle 26"/>
          <p:cNvSpPr>
            <a:spLocks noChangeArrowheads="1"/>
          </p:cNvSpPr>
          <p:nvPr/>
        </p:nvSpPr>
        <p:spPr bwMode="auto">
          <a:xfrm>
            <a:off x="1696453" y="3206027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c6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7" name="Rectangle 27"/>
          <p:cNvSpPr>
            <a:spLocks noChangeArrowheads="1"/>
          </p:cNvSpPr>
          <p:nvPr/>
        </p:nvSpPr>
        <p:spPr bwMode="auto">
          <a:xfrm>
            <a:off x="1247673" y="3206027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8" name="Rectangle 24"/>
          <p:cNvSpPr>
            <a:spLocks noChangeArrowheads="1"/>
          </p:cNvSpPr>
          <p:nvPr/>
        </p:nvSpPr>
        <p:spPr bwMode="auto">
          <a:xfrm>
            <a:off x="2594013" y="2901228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9" name="Rectangle 25"/>
          <p:cNvSpPr>
            <a:spLocks noChangeArrowheads="1"/>
          </p:cNvSpPr>
          <p:nvPr/>
        </p:nvSpPr>
        <p:spPr bwMode="auto">
          <a:xfrm>
            <a:off x="2145234" y="2901228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20" name="Rectangle 26"/>
          <p:cNvSpPr>
            <a:spLocks noChangeArrowheads="1"/>
          </p:cNvSpPr>
          <p:nvPr/>
        </p:nvSpPr>
        <p:spPr bwMode="auto">
          <a:xfrm>
            <a:off x="1696453" y="2901227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85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21" name="Rectangle 27"/>
          <p:cNvSpPr>
            <a:spLocks noChangeArrowheads="1"/>
          </p:cNvSpPr>
          <p:nvPr/>
        </p:nvSpPr>
        <p:spPr bwMode="auto">
          <a:xfrm>
            <a:off x="1247673" y="2901228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f7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02978" y="1924152"/>
            <a:ext cx="7723161" cy="538763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799" y="341312"/>
            <a:ext cx="8317704" cy="573088"/>
          </a:xfrm>
        </p:spPr>
        <p:txBody>
          <a:bodyPr/>
          <a:lstStyle/>
          <a:p>
            <a:r>
              <a:rPr lang="en-US" dirty="0" smtClean="0"/>
              <a:t>Operator Preference in C (16 levels)</a:t>
            </a:r>
            <a:endParaRPr lang="en-US" dirty="0"/>
          </a:p>
        </p:txBody>
      </p:sp>
      <p:sp>
        <p:nvSpPr>
          <p:cNvPr id="354307" name="Text Box 3"/>
          <p:cNvSpPr txBox="1">
            <a:spLocks noChangeArrowheads="1"/>
          </p:cNvSpPr>
          <p:nvPr/>
        </p:nvSpPr>
        <p:spPr bwMode="auto">
          <a:xfrm>
            <a:off x="578516" y="1295400"/>
            <a:ext cx="8001000" cy="50783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Operators					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Associativity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en-US" sz="1800" dirty="0">
                <a:latin typeface="Courier New" pitchFamily="49" charset="0"/>
              </a:rPr>
              <a:t>()  []  -&gt;  .</a:t>
            </a:r>
            <a:r>
              <a:rPr lang="en-US" sz="1800" dirty="0" smtClean="0">
                <a:latin typeface="Courier New" pitchFamily="49" charset="0"/>
              </a:rPr>
              <a:t>	 </a:t>
            </a:r>
            <a:r>
              <a:rPr lang="en-US" sz="1800" b="0" dirty="0" smtClean="0">
                <a:solidFill>
                  <a:srgbClr val="00CC99"/>
                </a:solidFill>
                <a:latin typeface="Calibri" pitchFamily="34" charset="0"/>
              </a:rPr>
              <a:t>(postfix versions of </a:t>
            </a:r>
            <a:r>
              <a:rPr lang="en-US" sz="1800" dirty="0" smtClean="0">
                <a:latin typeface="Courier New" pitchFamily="49" charset="0"/>
              </a:rPr>
              <a:t>++ --</a:t>
            </a:r>
            <a:r>
              <a:rPr lang="en-US" sz="1800" b="0" dirty="0" smtClean="0">
                <a:solidFill>
                  <a:srgbClr val="00CC99"/>
                </a:solidFill>
                <a:latin typeface="Calibri" pitchFamily="34" charset="0"/>
              </a:rPr>
              <a:t>)</a:t>
            </a:r>
            <a:r>
              <a:rPr lang="en-US" sz="1800" b="0" dirty="0" smtClean="0">
                <a:latin typeface="Calibri" pitchFamily="34" charset="0"/>
              </a:rPr>
              <a:t> 	</a:t>
            </a: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b="0" dirty="0" smtClean="0">
                <a:latin typeface="Calibri" pitchFamily="34" charset="0"/>
              </a:rPr>
              <a:t>left </a:t>
            </a:r>
            <a:r>
              <a:rPr lang="en-US" sz="1800" b="0" dirty="0">
                <a:latin typeface="Calibri" pitchFamily="34" charset="0"/>
              </a:rPr>
              <a:t>to </a:t>
            </a:r>
            <a:r>
              <a:rPr lang="en-US" sz="1800" b="0" dirty="0" smtClean="0">
                <a:latin typeface="Calibri" pitchFamily="34" charset="0"/>
              </a:rPr>
              <a:t>right	16</a:t>
            </a:r>
          </a:p>
          <a:p>
            <a:r>
              <a:rPr lang="en-US" sz="1800" b="0" dirty="0" smtClean="0">
                <a:solidFill>
                  <a:schemeClr val="accent1"/>
                </a:solidFill>
                <a:latin typeface="Calibri" pitchFamily="34" charset="0"/>
              </a:rPr>
              <a:t>(prefix versions of </a:t>
            </a:r>
            <a:r>
              <a:rPr lang="en-US" sz="1800" dirty="0" smtClean="0">
                <a:latin typeface="Courier New" pitchFamily="49" charset="0"/>
              </a:rPr>
              <a:t>++ --</a:t>
            </a:r>
            <a:r>
              <a:rPr lang="en-US" sz="1800" b="0" dirty="0" smtClean="0">
                <a:solidFill>
                  <a:srgbClr val="00CC99"/>
                </a:solidFill>
                <a:latin typeface="Calibri" pitchFamily="34" charset="0"/>
              </a:rPr>
              <a:t>)</a:t>
            </a:r>
            <a:r>
              <a:rPr lang="en-US" sz="1800" b="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sizeof</a:t>
            </a:r>
            <a:r>
              <a:rPr lang="en-US" sz="1800" b="0" dirty="0" smtClean="0">
                <a:latin typeface="Calibri" pitchFamily="34" charset="0"/>
              </a:rPr>
              <a:t>			right to left	15</a:t>
            </a:r>
          </a:p>
          <a:p>
            <a:r>
              <a:rPr lang="en-US" sz="1800" dirty="0" smtClean="0">
                <a:latin typeface="Courier New" pitchFamily="49" charset="0"/>
              </a:rPr>
              <a:t>!  </a:t>
            </a:r>
            <a:r>
              <a:rPr lang="en-US" sz="1800" dirty="0">
                <a:latin typeface="Courier New" pitchFamily="49" charset="0"/>
              </a:rPr>
              <a:t>~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0" dirty="0" smtClean="0">
                <a:solidFill>
                  <a:schemeClr val="accent1"/>
                </a:solidFill>
                <a:latin typeface="Calibri" pitchFamily="34" charset="0"/>
              </a:rPr>
              <a:t>(unary versions of </a:t>
            </a:r>
            <a:r>
              <a:rPr lang="en-US" sz="1800" dirty="0" smtClean="0">
                <a:latin typeface="Courier New" pitchFamily="49" charset="0"/>
              </a:rPr>
              <a:t>+  </a:t>
            </a:r>
            <a:r>
              <a:rPr lang="en-US" sz="1800" dirty="0">
                <a:latin typeface="Courier New" pitchFamily="49" charset="0"/>
              </a:rPr>
              <a:t>- </a:t>
            </a:r>
            <a:r>
              <a:rPr lang="en-US" sz="1800" dirty="0" smtClean="0">
                <a:latin typeface="Courier New" pitchFamily="49" charset="0"/>
              </a:rPr>
              <a:t> &amp;  *</a:t>
            </a:r>
            <a:r>
              <a:rPr lang="en-US" sz="1800" b="0" dirty="0" smtClean="0">
                <a:solidFill>
                  <a:schemeClr val="accent1"/>
                </a:solidFill>
                <a:latin typeface="Calibri" pitchFamily="34" charset="0"/>
              </a:rPr>
              <a:t>)</a:t>
            </a:r>
            <a:r>
              <a:rPr lang="en-US" sz="1800" dirty="0" smtClean="0">
                <a:latin typeface="Courier New" pitchFamily="49" charset="0"/>
              </a:rPr>
              <a:t>		</a:t>
            </a:r>
            <a:r>
              <a:rPr lang="en-US" sz="1800" b="0" dirty="0" smtClean="0">
                <a:latin typeface="Calibri" pitchFamily="34" charset="0"/>
              </a:rPr>
              <a:t>right </a:t>
            </a:r>
            <a:r>
              <a:rPr lang="en-US" sz="1800" b="0" dirty="0">
                <a:latin typeface="Calibri" pitchFamily="34" charset="0"/>
              </a:rPr>
              <a:t>to </a:t>
            </a:r>
            <a:r>
              <a:rPr lang="en-US" sz="1800" b="0" dirty="0" smtClean="0">
                <a:latin typeface="Calibri" pitchFamily="34" charset="0"/>
              </a:rPr>
              <a:t>left	15</a:t>
            </a:r>
          </a:p>
          <a:p>
            <a:r>
              <a:rPr lang="en-US" sz="1800" dirty="0" smtClean="0">
                <a:latin typeface="Courier New" pitchFamily="49" charset="0"/>
              </a:rPr>
              <a:t>(type) 					</a:t>
            </a:r>
            <a:r>
              <a:rPr lang="en-US" sz="1800" b="0" dirty="0" smtClean="0">
                <a:latin typeface="Calibri" pitchFamily="34" charset="0"/>
              </a:rPr>
              <a:t>right to left	14</a:t>
            </a:r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*  </a:t>
            </a:r>
            <a:r>
              <a:rPr lang="en-US" sz="1800" dirty="0">
                <a:latin typeface="Courier New" pitchFamily="49" charset="0"/>
              </a:rPr>
              <a:t>/  %	</a:t>
            </a:r>
            <a:r>
              <a:rPr lang="en-US" sz="1800" dirty="0" smtClean="0">
                <a:latin typeface="Courier New" pitchFamily="49" charset="0"/>
              </a:rPr>
              <a:t>		</a:t>
            </a:r>
            <a:r>
              <a:rPr lang="en-US" sz="1800" dirty="0">
                <a:latin typeface="Courier New" pitchFamily="49" charset="0"/>
              </a:rPr>
              <a:t>		</a:t>
            </a:r>
            <a:r>
              <a:rPr lang="en-US" sz="1800" b="0" dirty="0">
                <a:latin typeface="Calibri" pitchFamily="34" charset="0"/>
              </a:rPr>
              <a:t>left to </a:t>
            </a:r>
            <a:r>
              <a:rPr lang="en-US" sz="1800" b="0" dirty="0" smtClean="0">
                <a:latin typeface="Calibri" pitchFamily="34" charset="0"/>
              </a:rPr>
              <a:t>right	13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+  -						</a:t>
            </a:r>
            <a:r>
              <a:rPr lang="en-US" sz="1800" b="0" dirty="0">
                <a:latin typeface="Calibri" pitchFamily="34" charset="0"/>
              </a:rPr>
              <a:t>left to </a:t>
            </a:r>
            <a:r>
              <a:rPr lang="en-US" sz="1800" b="0" dirty="0" smtClean="0">
                <a:latin typeface="Calibri" pitchFamily="34" charset="0"/>
              </a:rPr>
              <a:t>right	12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&lt;&lt;  &gt;&gt;						</a:t>
            </a:r>
            <a:r>
              <a:rPr lang="en-US" sz="1800" b="0" dirty="0">
                <a:latin typeface="Calibri" pitchFamily="34" charset="0"/>
              </a:rPr>
              <a:t>left to </a:t>
            </a:r>
            <a:r>
              <a:rPr lang="en-US" sz="1800" b="0" dirty="0" smtClean="0">
                <a:latin typeface="Calibri" pitchFamily="34" charset="0"/>
              </a:rPr>
              <a:t>right	11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  &lt;=  &gt;  &gt;=					</a:t>
            </a:r>
            <a:r>
              <a:rPr lang="en-US" sz="1800" b="0" dirty="0">
                <a:latin typeface="Calibri" pitchFamily="34" charset="0"/>
              </a:rPr>
              <a:t>left to </a:t>
            </a:r>
            <a:r>
              <a:rPr lang="en-US" sz="1800" b="0" dirty="0" smtClean="0">
                <a:latin typeface="Calibri" pitchFamily="34" charset="0"/>
              </a:rPr>
              <a:t>right	10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==  !=						</a:t>
            </a:r>
            <a:r>
              <a:rPr lang="en-US" sz="1800" b="0" dirty="0">
                <a:latin typeface="Calibri" pitchFamily="34" charset="0"/>
              </a:rPr>
              <a:t>left to </a:t>
            </a:r>
            <a:r>
              <a:rPr lang="en-US" sz="1800" b="0" dirty="0" smtClean="0">
                <a:latin typeface="Calibri" pitchFamily="34" charset="0"/>
              </a:rPr>
              <a:t>right	  9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						</a:t>
            </a:r>
            <a:r>
              <a:rPr lang="en-US" sz="1800" b="0" dirty="0">
                <a:latin typeface="Calibri" pitchFamily="34" charset="0"/>
              </a:rPr>
              <a:t>left to </a:t>
            </a:r>
            <a:r>
              <a:rPr lang="en-US" sz="1800" b="0" dirty="0" smtClean="0">
                <a:latin typeface="Calibri" pitchFamily="34" charset="0"/>
              </a:rPr>
              <a:t>right	  8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^						</a:t>
            </a:r>
            <a:r>
              <a:rPr lang="en-US" sz="1800" b="0" dirty="0">
                <a:latin typeface="Calibri" pitchFamily="34" charset="0"/>
              </a:rPr>
              <a:t>left to </a:t>
            </a:r>
            <a:r>
              <a:rPr lang="en-US" sz="1800" b="0" dirty="0" smtClean="0">
                <a:latin typeface="Calibri" pitchFamily="34" charset="0"/>
              </a:rPr>
              <a:t>right	  7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						</a:t>
            </a:r>
            <a:r>
              <a:rPr lang="en-US" sz="1800" b="0" dirty="0">
                <a:latin typeface="Calibri" pitchFamily="34" charset="0"/>
              </a:rPr>
              <a:t>left to </a:t>
            </a:r>
            <a:r>
              <a:rPr lang="en-US" sz="1800" b="0" dirty="0" smtClean="0">
                <a:latin typeface="Calibri" pitchFamily="34" charset="0"/>
              </a:rPr>
              <a:t>right	  6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&amp;&amp;						</a:t>
            </a:r>
            <a:r>
              <a:rPr lang="en-US" sz="1800" b="0" dirty="0">
                <a:latin typeface="Calibri" pitchFamily="34" charset="0"/>
              </a:rPr>
              <a:t>left to </a:t>
            </a:r>
            <a:r>
              <a:rPr lang="en-US" sz="1800" b="0" dirty="0" smtClean="0">
                <a:latin typeface="Calibri" pitchFamily="34" charset="0"/>
              </a:rPr>
              <a:t>right	  5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||						</a:t>
            </a:r>
            <a:r>
              <a:rPr lang="en-US" sz="1800" b="0" dirty="0">
                <a:latin typeface="Calibri" pitchFamily="34" charset="0"/>
              </a:rPr>
              <a:t>left to </a:t>
            </a:r>
            <a:r>
              <a:rPr lang="en-US" sz="1800" b="0" dirty="0" smtClean="0">
                <a:latin typeface="Calibri" pitchFamily="34" charset="0"/>
              </a:rPr>
              <a:t>right	  4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?:						</a:t>
            </a:r>
            <a:r>
              <a:rPr lang="en-US" sz="1800" b="0" dirty="0">
                <a:latin typeface="Calibri" pitchFamily="34" charset="0"/>
              </a:rPr>
              <a:t>right to </a:t>
            </a:r>
            <a:r>
              <a:rPr lang="en-US" sz="1800" b="0" dirty="0" smtClean="0">
                <a:latin typeface="Calibri" pitchFamily="34" charset="0"/>
              </a:rPr>
              <a:t>left	  3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 += -= *= /= %= &amp;= ^= != &lt;&lt;= &gt;&gt;=		</a:t>
            </a:r>
            <a:r>
              <a:rPr lang="en-US" sz="1800" b="0" dirty="0">
                <a:latin typeface="Calibri" pitchFamily="34" charset="0"/>
              </a:rPr>
              <a:t>right to </a:t>
            </a:r>
            <a:r>
              <a:rPr lang="en-US" sz="1800" b="0" dirty="0" smtClean="0">
                <a:latin typeface="Calibri" pitchFamily="34" charset="0"/>
              </a:rPr>
              <a:t>left	  2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,						</a:t>
            </a:r>
            <a:r>
              <a:rPr lang="en-US" sz="1800" b="0" dirty="0">
                <a:latin typeface="Calibri" pitchFamily="34" charset="0"/>
              </a:rPr>
              <a:t>left to </a:t>
            </a:r>
            <a:r>
              <a:rPr lang="en-US" sz="1800" b="0" dirty="0" smtClean="0">
                <a:latin typeface="Calibri" pitchFamily="34" charset="0"/>
              </a:rPr>
              <a:t>right	  1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Overflow Example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62530" name="Text Box 34"/>
          <p:cNvSpPr txBox="1">
            <a:spLocks noChangeArrowheads="1"/>
          </p:cNvSpPr>
          <p:nvPr/>
        </p:nvSpPr>
        <p:spPr bwMode="auto">
          <a:xfrm>
            <a:off x="4495800" y="5029200"/>
            <a:ext cx="312585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Base pointer corrupted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1" name="Rectangle 35"/>
          <p:cNvSpPr>
            <a:spLocks noChangeArrowheads="1"/>
          </p:cNvSpPr>
          <p:nvPr/>
        </p:nvSpPr>
        <p:spPr bwMode="auto">
          <a:xfrm>
            <a:off x="3008752" y="316396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2" name="Rectangle 69"/>
          <p:cNvSpPr>
            <a:spLocks noChangeArrowheads="1"/>
          </p:cNvSpPr>
          <p:nvPr/>
        </p:nvSpPr>
        <p:spPr bwMode="auto">
          <a:xfrm>
            <a:off x="3008752" y="1676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3" name="Rectangle 31"/>
          <p:cNvSpPr>
            <a:spLocks noChangeArrowheads="1"/>
          </p:cNvSpPr>
          <p:nvPr/>
        </p:nvSpPr>
        <p:spPr bwMode="auto">
          <a:xfrm>
            <a:off x="1250950" y="17526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Stack Frame</a:t>
            </a:r>
            <a:endParaRPr lang="en-US" sz="1800" b="0" dirty="0">
              <a:latin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main</a:t>
            </a:r>
          </a:p>
        </p:txBody>
      </p:sp>
      <p:sp>
        <p:nvSpPr>
          <p:cNvPr id="64" name="Rectangle 32"/>
          <p:cNvSpPr>
            <a:spLocks noChangeArrowheads="1"/>
          </p:cNvSpPr>
          <p:nvPr/>
        </p:nvSpPr>
        <p:spPr bwMode="auto">
          <a:xfrm>
            <a:off x="1250950" y="35052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Stack Frame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echo</a:t>
            </a:r>
          </a:p>
        </p:txBody>
      </p:sp>
      <p:sp>
        <p:nvSpPr>
          <p:cNvPr id="65" name="Rectangle 24"/>
          <p:cNvSpPr>
            <a:spLocks noChangeArrowheads="1"/>
          </p:cNvSpPr>
          <p:nvPr/>
        </p:nvSpPr>
        <p:spPr bwMode="auto">
          <a:xfrm>
            <a:off x="1252386" y="3844925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6" name="Rectangle 25"/>
          <p:cNvSpPr>
            <a:spLocks noChangeArrowheads="1"/>
          </p:cNvSpPr>
          <p:nvPr/>
        </p:nvSpPr>
        <p:spPr bwMode="auto">
          <a:xfrm>
            <a:off x="1700213" y="3844925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7" name="Rectangle 26"/>
          <p:cNvSpPr>
            <a:spLocks noChangeArrowheads="1"/>
          </p:cNvSpPr>
          <p:nvPr/>
        </p:nvSpPr>
        <p:spPr bwMode="auto">
          <a:xfrm>
            <a:off x="2149475" y="3844925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8" name="Rectangle 27"/>
          <p:cNvSpPr>
            <a:spLocks noChangeArrowheads="1"/>
          </p:cNvSpPr>
          <p:nvPr/>
        </p:nvSpPr>
        <p:spPr bwMode="auto">
          <a:xfrm>
            <a:off x="2598738" y="3844925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9" name="Rectangle 28"/>
          <p:cNvSpPr>
            <a:spLocks noChangeArrowheads="1"/>
          </p:cNvSpPr>
          <p:nvPr/>
        </p:nvSpPr>
        <p:spPr bwMode="auto">
          <a:xfrm>
            <a:off x="3063875" y="38242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78" name="Freeform 77"/>
          <p:cNvSpPr/>
          <p:nvPr/>
        </p:nvSpPr>
        <p:spPr bwMode="auto">
          <a:xfrm>
            <a:off x="412238" y="1841106"/>
            <a:ext cx="770519" cy="1505068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79" name="Rectangle 35"/>
          <p:cNvSpPr>
            <a:spLocks noChangeArrowheads="1"/>
          </p:cNvSpPr>
          <p:nvPr/>
        </p:nvSpPr>
        <p:spPr bwMode="auto">
          <a:xfrm>
            <a:off x="7428352" y="316396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0" name="Rectangle 69"/>
          <p:cNvSpPr>
            <a:spLocks noChangeArrowheads="1"/>
          </p:cNvSpPr>
          <p:nvPr/>
        </p:nvSpPr>
        <p:spPr bwMode="auto">
          <a:xfrm>
            <a:off x="7428352" y="1676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1" name="Rectangle 31"/>
          <p:cNvSpPr>
            <a:spLocks noChangeArrowheads="1"/>
          </p:cNvSpPr>
          <p:nvPr/>
        </p:nvSpPr>
        <p:spPr bwMode="auto">
          <a:xfrm>
            <a:off x="5670550" y="17526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Stack Frame</a:t>
            </a:r>
            <a:endParaRPr lang="en-US" sz="1800" b="0" dirty="0">
              <a:latin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main</a:t>
            </a:r>
          </a:p>
        </p:txBody>
      </p:sp>
      <p:sp>
        <p:nvSpPr>
          <p:cNvPr id="82" name="Rectangle 32"/>
          <p:cNvSpPr>
            <a:spLocks noChangeArrowheads="1"/>
          </p:cNvSpPr>
          <p:nvPr/>
        </p:nvSpPr>
        <p:spPr bwMode="auto">
          <a:xfrm>
            <a:off x="5670550" y="35052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Stack Frame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echo</a:t>
            </a:r>
          </a:p>
        </p:txBody>
      </p:sp>
      <p:sp>
        <p:nvSpPr>
          <p:cNvPr id="83" name="Rectangle 24"/>
          <p:cNvSpPr>
            <a:spLocks noChangeArrowheads="1"/>
          </p:cNvSpPr>
          <p:nvPr/>
        </p:nvSpPr>
        <p:spPr bwMode="auto">
          <a:xfrm>
            <a:off x="5671986" y="3807917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4" name="Rectangle 25"/>
          <p:cNvSpPr>
            <a:spLocks noChangeArrowheads="1"/>
          </p:cNvSpPr>
          <p:nvPr/>
        </p:nvSpPr>
        <p:spPr bwMode="auto">
          <a:xfrm>
            <a:off x="6119813" y="3807917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5" name="Rectangle 26"/>
          <p:cNvSpPr>
            <a:spLocks noChangeArrowheads="1"/>
          </p:cNvSpPr>
          <p:nvPr/>
        </p:nvSpPr>
        <p:spPr bwMode="auto">
          <a:xfrm>
            <a:off x="6569075" y="3807917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32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6" name="Rectangle 27"/>
          <p:cNvSpPr>
            <a:spLocks noChangeArrowheads="1"/>
          </p:cNvSpPr>
          <p:nvPr/>
        </p:nvSpPr>
        <p:spPr bwMode="auto">
          <a:xfrm>
            <a:off x="7018338" y="3807917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31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7" name="Rectangle 28"/>
          <p:cNvSpPr>
            <a:spLocks noChangeArrowheads="1"/>
          </p:cNvSpPr>
          <p:nvPr/>
        </p:nvSpPr>
        <p:spPr bwMode="auto">
          <a:xfrm>
            <a:off x="7483475" y="378728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91" name="Rectangle 27"/>
          <p:cNvSpPr>
            <a:spLocks noChangeArrowheads="1"/>
          </p:cNvSpPr>
          <p:nvPr/>
        </p:nvSpPr>
        <p:spPr bwMode="auto">
          <a:xfrm>
            <a:off x="7018338" y="32004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5" name="Rectangle 24"/>
          <p:cNvSpPr>
            <a:spLocks noChangeArrowheads="1"/>
          </p:cNvSpPr>
          <p:nvPr/>
        </p:nvSpPr>
        <p:spPr bwMode="auto">
          <a:xfrm>
            <a:off x="5670550" y="35052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6" name="Rectangle 25"/>
          <p:cNvSpPr>
            <a:spLocks noChangeArrowheads="1"/>
          </p:cNvSpPr>
          <p:nvPr/>
        </p:nvSpPr>
        <p:spPr bwMode="auto">
          <a:xfrm>
            <a:off x="6119813" y="35052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37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7" name="Rectangle 26"/>
          <p:cNvSpPr>
            <a:spLocks noChangeArrowheads="1"/>
          </p:cNvSpPr>
          <p:nvPr/>
        </p:nvSpPr>
        <p:spPr bwMode="auto">
          <a:xfrm>
            <a:off x="6569075" y="35052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8" name="Rectangle 27"/>
          <p:cNvSpPr>
            <a:spLocks noChangeArrowheads="1"/>
          </p:cNvSpPr>
          <p:nvPr/>
        </p:nvSpPr>
        <p:spPr bwMode="auto">
          <a:xfrm>
            <a:off x="7018338" y="35052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35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48680" y="1307068"/>
            <a:ext cx="1907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559834" y="1295400"/>
            <a:ext cx="168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Input 12345678</a:t>
            </a:r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228600" y="5441950"/>
            <a:ext cx="8686800" cy="1339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600" dirty="0">
                <a:latin typeface="Courier New" pitchFamily="49" charset="0"/>
              </a:rPr>
              <a:t> . . . </a:t>
            </a:r>
          </a:p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600" dirty="0">
                <a:latin typeface="Courier New" pitchFamily="49" charset="0"/>
              </a:rPr>
              <a:t> 804850a:	83 c4 14  add    $0x14,%esp  # </a:t>
            </a:r>
            <a:r>
              <a:rPr lang="en-US" sz="1600" dirty="0" err="1">
                <a:latin typeface="Courier New" pitchFamily="49" charset="0"/>
              </a:rPr>
              <a:t>deallocate</a:t>
            </a:r>
            <a:r>
              <a:rPr lang="en-US" sz="1600" dirty="0">
                <a:latin typeface="Courier New" pitchFamily="49" charset="0"/>
              </a:rPr>
              <a:t> space</a:t>
            </a:r>
          </a:p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600" dirty="0">
                <a:latin typeface="Courier New" pitchFamily="49" charset="0"/>
              </a:rPr>
              <a:t> 804850d:	5b        pop    %</a:t>
            </a:r>
            <a:r>
              <a:rPr lang="en-US" sz="1600" dirty="0" err="1">
                <a:latin typeface="Courier New" pitchFamily="49" charset="0"/>
              </a:rPr>
              <a:t>ebx</a:t>
            </a:r>
            <a:r>
              <a:rPr lang="en-US" sz="1600" dirty="0">
                <a:latin typeface="Courier New" pitchFamily="49" charset="0"/>
              </a:rPr>
              <a:t>	  # restore %</a:t>
            </a:r>
            <a:r>
              <a:rPr lang="en-US" sz="1600" dirty="0" err="1">
                <a:latin typeface="Courier New" pitchFamily="49" charset="0"/>
              </a:rPr>
              <a:t>ebx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600" dirty="0">
                <a:latin typeface="Courier New" pitchFamily="49" charset="0"/>
              </a:rPr>
              <a:t> 804850e:	c9        leave              # </a:t>
            </a:r>
            <a:r>
              <a:rPr lang="en-US" sz="1600" dirty="0" err="1">
                <a:latin typeface="Courier New" pitchFamily="49" charset="0"/>
              </a:rPr>
              <a:t>movl</a:t>
            </a:r>
            <a:r>
              <a:rPr lang="en-US" sz="1600" dirty="0">
                <a:latin typeface="Courier New" pitchFamily="49" charset="0"/>
              </a:rPr>
              <a:t> %</a:t>
            </a:r>
            <a:r>
              <a:rPr lang="en-US" sz="1600" dirty="0" err="1">
                <a:latin typeface="Courier New" pitchFamily="49" charset="0"/>
              </a:rPr>
              <a:t>ebp</a:t>
            </a:r>
            <a:r>
              <a:rPr lang="en-US" sz="1600" dirty="0">
                <a:latin typeface="Courier New" pitchFamily="49" charset="0"/>
              </a:rPr>
              <a:t>, %</a:t>
            </a:r>
            <a:r>
              <a:rPr lang="en-US" sz="1600" dirty="0" err="1">
                <a:latin typeface="Courier New" pitchFamily="49" charset="0"/>
              </a:rPr>
              <a:t>esp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popl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%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ebp</a:t>
            </a:r>
            <a:endParaRPr lang="en-US" sz="1600" dirty="0">
              <a:solidFill>
                <a:srgbClr val="A5002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600" dirty="0">
                <a:latin typeface="Courier New" pitchFamily="49" charset="0"/>
              </a:rPr>
              <a:t> 804850f:	c3        ret   		  # Return </a:t>
            </a:r>
          </a:p>
        </p:txBody>
      </p:sp>
      <p:sp>
        <p:nvSpPr>
          <p:cNvPr id="100" name="Rectangle 24"/>
          <p:cNvSpPr>
            <a:spLocks noChangeArrowheads="1"/>
          </p:cNvSpPr>
          <p:nvPr/>
        </p:nvSpPr>
        <p:spPr bwMode="auto">
          <a:xfrm>
            <a:off x="2144978" y="3206027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1" name="Rectangle 25"/>
          <p:cNvSpPr>
            <a:spLocks noChangeArrowheads="1"/>
          </p:cNvSpPr>
          <p:nvPr/>
        </p:nvSpPr>
        <p:spPr bwMode="auto">
          <a:xfrm>
            <a:off x="2594241" y="3206027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2" name="Rectangle 26"/>
          <p:cNvSpPr>
            <a:spLocks noChangeArrowheads="1"/>
          </p:cNvSpPr>
          <p:nvPr/>
        </p:nvSpPr>
        <p:spPr bwMode="auto">
          <a:xfrm>
            <a:off x="1696452" y="3206026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c6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3" name="Rectangle 27"/>
          <p:cNvSpPr>
            <a:spLocks noChangeArrowheads="1"/>
          </p:cNvSpPr>
          <p:nvPr/>
        </p:nvSpPr>
        <p:spPr bwMode="auto">
          <a:xfrm>
            <a:off x="1247672" y="3206026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4" name="Rectangle 24"/>
          <p:cNvSpPr>
            <a:spLocks noChangeArrowheads="1"/>
          </p:cNvSpPr>
          <p:nvPr/>
        </p:nvSpPr>
        <p:spPr bwMode="auto">
          <a:xfrm>
            <a:off x="2594012" y="2901227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9" name="Rectangle 25"/>
          <p:cNvSpPr>
            <a:spLocks noChangeArrowheads="1"/>
          </p:cNvSpPr>
          <p:nvPr/>
        </p:nvSpPr>
        <p:spPr bwMode="auto">
          <a:xfrm>
            <a:off x="2145233" y="2901227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0" name="Rectangle 26"/>
          <p:cNvSpPr>
            <a:spLocks noChangeArrowheads="1"/>
          </p:cNvSpPr>
          <p:nvPr/>
        </p:nvSpPr>
        <p:spPr bwMode="auto">
          <a:xfrm>
            <a:off x="1696452" y="2901226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85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1" name="Rectangle 27"/>
          <p:cNvSpPr>
            <a:spLocks noChangeArrowheads="1"/>
          </p:cNvSpPr>
          <p:nvPr/>
        </p:nvSpPr>
        <p:spPr bwMode="auto">
          <a:xfrm>
            <a:off x="1247672" y="2901227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f7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2" name="Rectangle 24"/>
          <p:cNvSpPr>
            <a:spLocks noChangeArrowheads="1"/>
          </p:cNvSpPr>
          <p:nvPr/>
        </p:nvSpPr>
        <p:spPr bwMode="auto">
          <a:xfrm>
            <a:off x="6569497" y="3204495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4" name="Rectangle 26"/>
          <p:cNvSpPr>
            <a:spLocks noChangeArrowheads="1"/>
          </p:cNvSpPr>
          <p:nvPr/>
        </p:nvSpPr>
        <p:spPr bwMode="auto">
          <a:xfrm>
            <a:off x="6120971" y="3204494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c6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5" name="Rectangle 27"/>
          <p:cNvSpPr>
            <a:spLocks noChangeArrowheads="1"/>
          </p:cNvSpPr>
          <p:nvPr/>
        </p:nvSpPr>
        <p:spPr bwMode="auto">
          <a:xfrm>
            <a:off x="5672191" y="3204494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6" name="Rectangle 24"/>
          <p:cNvSpPr>
            <a:spLocks noChangeArrowheads="1"/>
          </p:cNvSpPr>
          <p:nvPr/>
        </p:nvSpPr>
        <p:spPr bwMode="auto">
          <a:xfrm>
            <a:off x="7018531" y="2899695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7" name="Rectangle 25"/>
          <p:cNvSpPr>
            <a:spLocks noChangeArrowheads="1"/>
          </p:cNvSpPr>
          <p:nvPr/>
        </p:nvSpPr>
        <p:spPr bwMode="auto">
          <a:xfrm>
            <a:off x="6569752" y="2899695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8" name="Rectangle 26"/>
          <p:cNvSpPr>
            <a:spLocks noChangeArrowheads="1"/>
          </p:cNvSpPr>
          <p:nvPr/>
        </p:nvSpPr>
        <p:spPr bwMode="auto">
          <a:xfrm>
            <a:off x="6120971" y="2899694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85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9" name="Rectangle 27"/>
          <p:cNvSpPr>
            <a:spLocks noChangeArrowheads="1"/>
          </p:cNvSpPr>
          <p:nvPr/>
        </p:nvSpPr>
        <p:spPr bwMode="auto">
          <a:xfrm>
            <a:off x="5672191" y="2899695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f7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Overflow Example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62530" name="Text Box 34"/>
          <p:cNvSpPr txBox="1">
            <a:spLocks noChangeArrowheads="1"/>
          </p:cNvSpPr>
          <p:nvPr/>
        </p:nvSpPr>
        <p:spPr bwMode="auto">
          <a:xfrm>
            <a:off x="4191000" y="5029200"/>
            <a:ext cx="34446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Return address corrupted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1" name="Rectangle 35"/>
          <p:cNvSpPr>
            <a:spLocks noChangeArrowheads="1"/>
          </p:cNvSpPr>
          <p:nvPr/>
        </p:nvSpPr>
        <p:spPr bwMode="auto">
          <a:xfrm>
            <a:off x="3008752" y="316396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2" name="Rectangle 69"/>
          <p:cNvSpPr>
            <a:spLocks noChangeArrowheads="1"/>
          </p:cNvSpPr>
          <p:nvPr/>
        </p:nvSpPr>
        <p:spPr bwMode="auto">
          <a:xfrm>
            <a:off x="3008752" y="1676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3" name="Rectangle 31"/>
          <p:cNvSpPr>
            <a:spLocks noChangeArrowheads="1"/>
          </p:cNvSpPr>
          <p:nvPr/>
        </p:nvSpPr>
        <p:spPr bwMode="auto">
          <a:xfrm>
            <a:off x="1250950" y="17526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Stack Frame</a:t>
            </a:r>
            <a:endParaRPr lang="en-US" sz="1800" b="0" dirty="0">
              <a:latin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main</a:t>
            </a:r>
          </a:p>
        </p:txBody>
      </p:sp>
      <p:sp>
        <p:nvSpPr>
          <p:cNvPr id="64" name="Rectangle 32"/>
          <p:cNvSpPr>
            <a:spLocks noChangeArrowheads="1"/>
          </p:cNvSpPr>
          <p:nvPr/>
        </p:nvSpPr>
        <p:spPr bwMode="auto">
          <a:xfrm>
            <a:off x="1250950" y="35052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Stack Frame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echo</a:t>
            </a:r>
          </a:p>
        </p:txBody>
      </p:sp>
      <p:sp>
        <p:nvSpPr>
          <p:cNvPr id="65" name="Rectangle 24"/>
          <p:cNvSpPr>
            <a:spLocks noChangeArrowheads="1"/>
          </p:cNvSpPr>
          <p:nvPr/>
        </p:nvSpPr>
        <p:spPr bwMode="auto">
          <a:xfrm>
            <a:off x="1252386" y="3844925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6" name="Rectangle 25"/>
          <p:cNvSpPr>
            <a:spLocks noChangeArrowheads="1"/>
          </p:cNvSpPr>
          <p:nvPr/>
        </p:nvSpPr>
        <p:spPr bwMode="auto">
          <a:xfrm>
            <a:off x="1700213" y="3844925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7" name="Rectangle 26"/>
          <p:cNvSpPr>
            <a:spLocks noChangeArrowheads="1"/>
          </p:cNvSpPr>
          <p:nvPr/>
        </p:nvSpPr>
        <p:spPr bwMode="auto">
          <a:xfrm>
            <a:off x="2149475" y="3844925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8" name="Rectangle 27"/>
          <p:cNvSpPr>
            <a:spLocks noChangeArrowheads="1"/>
          </p:cNvSpPr>
          <p:nvPr/>
        </p:nvSpPr>
        <p:spPr bwMode="auto">
          <a:xfrm>
            <a:off x="2598738" y="3844925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9" name="Rectangle 28"/>
          <p:cNvSpPr>
            <a:spLocks noChangeArrowheads="1"/>
          </p:cNvSpPr>
          <p:nvPr/>
        </p:nvSpPr>
        <p:spPr bwMode="auto">
          <a:xfrm>
            <a:off x="3063875" y="38242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78" name="Freeform 77"/>
          <p:cNvSpPr/>
          <p:nvPr/>
        </p:nvSpPr>
        <p:spPr bwMode="auto">
          <a:xfrm>
            <a:off x="412238" y="1841106"/>
            <a:ext cx="770519" cy="1505068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79" name="Rectangle 35"/>
          <p:cNvSpPr>
            <a:spLocks noChangeArrowheads="1"/>
          </p:cNvSpPr>
          <p:nvPr/>
        </p:nvSpPr>
        <p:spPr bwMode="auto">
          <a:xfrm>
            <a:off x="7428352" y="316396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0" name="Rectangle 69"/>
          <p:cNvSpPr>
            <a:spLocks noChangeArrowheads="1"/>
          </p:cNvSpPr>
          <p:nvPr/>
        </p:nvSpPr>
        <p:spPr bwMode="auto">
          <a:xfrm>
            <a:off x="7428352" y="1676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1" name="Rectangle 31"/>
          <p:cNvSpPr>
            <a:spLocks noChangeArrowheads="1"/>
          </p:cNvSpPr>
          <p:nvPr/>
        </p:nvSpPr>
        <p:spPr bwMode="auto">
          <a:xfrm>
            <a:off x="5670550" y="17526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Stack Frame</a:t>
            </a:r>
            <a:endParaRPr lang="en-US" sz="1800" b="0" dirty="0">
              <a:latin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main</a:t>
            </a:r>
          </a:p>
        </p:txBody>
      </p:sp>
      <p:sp>
        <p:nvSpPr>
          <p:cNvPr id="82" name="Rectangle 32"/>
          <p:cNvSpPr>
            <a:spLocks noChangeArrowheads="1"/>
          </p:cNvSpPr>
          <p:nvPr/>
        </p:nvSpPr>
        <p:spPr bwMode="auto">
          <a:xfrm>
            <a:off x="5670550" y="35052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Stack Frame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echo</a:t>
            </a:r>
          </a:p>
        </p:txBody>
      </p:sp>
      <p:sp>
        <p:nvSpPr>
          <p:cNvPr id="83" name="Rectangle 24"/>
          <p:cNvSpPr>
            <a:spLocks noChangeArrowheads="1"/>
          </p:cNvSpPr>
          <p:nvPr/>
        </p:nvSpPr>
        <p:spPr bwMode="auto">
          <a:xfrm>
            <a:off x="5671986" y="3807917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4" name="Rectangle 25"/>
          <p:cNvSpPr>
            <a:spLocks noChangeArrowheads="1"/>
          </p:cNvSpPr>
          <p:nvPr/>
        </p:nvSpPr>
        <p:spPr bwMode="auto">
          <a:xfrm>
            <a:off x="6119813" y="3807917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5" name="Rectangle 26"/>
          <p:cNvSpPr>
            <a:spLocks noChangeArrowheads="1"/>
          </p:cNvSpPr>
          <p:nvPr/>
        </p:nvSpPr>
        <p:spPr bwMode="auto">
          <a:xfrm>
            <a:off x="6569075" y="3807917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32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6" name="Rectangle 27"/>
          <p:cNvSpPr>
            <a:spLocks noChangeArrowheads="1"/>
          </p:cNvSpPr>
          <p:nvPr/>
        </p:nvSpPr>
        <p:spPr bwMode="auto">
          <a:xfrm>
            <a:off x="7018338" y="3807917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31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7" name="Rectangle 28"/>
          <p:cNvSpPr>
            <a:spLocks noChangeArrowheads="1"/>
          </p:cNvSpPr>
          <p:nvPr/>
        </p:nvSpPr>
        <p:spPr bwMode="auto">
          <a:xfrm>
            <a:off x="7483475" y="378728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88" name="Rectangle 24"/>
          <p:cNvSpPr>
            <a:spLocks noChangeArrowheads="1"/>
          </p:cNvSpPr>
          <p:nvPr/>
        </p:nvSpPr>
        <p:spPr bwMode="auto">
          <a:xfrm>
            <a:off x="5670550" y="32004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43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9" name="Rectangle 25"/>
          <p:cNvSpPr>
            <a:spLocks noChangeArrowheads="1"/>
          </p:cNvSpPr>
          <p:nvPr/>
        </p:nvSpPr>
        <p:spPr bwMode="auto">
          <a:xfrm>
            <a:off x="6119813" y="32004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42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0" name="Rectangle 26"/>
          <p:cNvSpPr>
            <a:spLocks noChangeArrowheads="1"/>
          </p:cNvSpPr>
          <p:nvPr/>
        </p:nvSpPr>
        <p:spPr bwMode="auto">
          <a:xfrm>
            <a:off x="6569075" y="32004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41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1" name="Rectangle 27"/>
          <p:cNvSpPr>
            <a:spLocks noChangeArrowheads="1"/>
          </p:cNvSpPr>
          <p:nvPr/>
        </p:nvSpPr>
        <p:spPr bwMode="auto">
          <a:xfrm>
            <a:off x="7018338" y="32004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39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5" name="Rectangle 27"/>
          <p:cNvSpPr>
            <a:spLocks noChangeArrowheads="1"/>
          </p:cNvSpPr>
          <p:nvPr/>
        </p:nvSpPr>
        <p:spPr bwMode="auto">
          <a:xfrm>
            <a:off x="7018338" y="28956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5" name="Rectangle 24"/>
          <p:cNvSpPr>
            <a:spLocks noChangeArrowheads="1"/>
          </p:cNvSpPr>
          <p:nvPr/>
        </p:nvSpPr>
        <p:spPr bwMode="auto">
          <a:xfrm>
            <a:off x="5670550" y="35052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6" name="Rectangle 25"/>
          <p:cNvSpPr>
            <a:spLocks noChangeArrowheads="1"/>
          </p:cNvSpPr>
          <p:nvPr/>
        </p:nvSpPr>
        <p:spPr bwMode="auto">
          <a:xfrm>
            <a:off x="6119813" y="35052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37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7" name="Rectangle 26"/>
          <p:cNvSpPr>
            <a:spLocks noChangeArrowheads="1"/>
          </p:cNvSpPr>
          <p:nvPr/>
        </p:nvSpPr>
        <p:spPr bwMode="auto">
          <a:xfrm>
            <a:off x="6569075" y="35052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8" name="Rectangle 27"/>
          <p:cNvSpPr>
            <a:spLocks noChangeArrowheads="1"/>
          </p:cNvSpPr>
          <p:nvPr/>
        </p:nvSpPr>
        <p:spPr bwMode="auto">
          <a:xfrm>
            <a:off x="7018338" y="35052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35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48680" y="1307068"/>
            <a:ext cx="1907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559834" y="1295400"/>
            <a:ext cx="2242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Input 123456789ABC</a:t>
            </a:r>
          </a:p>
        </p:txBody>
      </p:sp>
      <p:sp>
        <p:nvSpPr>
          <p:cNvPr id="47" name="Text Box 107"/>
          <p:cNvSpPr txBox="1">
            <a:spLocks noChangeArrowheads="1"/>
          </p:cNvSpPr>
          <p:nvPr/>
        </p:nvSpPr>
        <p:spPr bwMode="auto">
          <a:xfrm>
            <a:off x="990600" y="5867400"/>
            <a:ext cx="6629400" cy="606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600">
                <a:latin typeface="Courier New" pitchFamily="49" charset="0"/>
              </a:rPr>
              <a:t> 80485f2:	call 80484f0 &lt;echo&gt;</a:t>
            </a:r>
          </a:p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600">
                <a:latin typeface="Courier New" pitchFamily="49" charset="0"/>
              </a:rPr>
              <a:t> 80485f7:	mov  0xfffffffc(%ebp),%ebx </a:t>
            </a:r>
            <a:r>
              <a:rPr lang="en-US" sz="1600" i="1">
                <a:latin typeface="Courier New" pitchFamily="49" charset="0"/>
              </a:rPr>
              <a:t># Return Point</a:t>
            </a:r>
          </a:p>
        </p:txBody>
      </p:sp>
      <p:sp>
        <p:nvSpPr>
          <p:cNvPr id="49" name="Rectangle 24"/>
          <p:cNvSpPr>
            <a:spLocks noChangeArrowheads="1"/>
          </p:cNvSpPr>
          <p:nvPr/>
        </p:nvSpPr>
        <p:spPr bwMode="auto">
          <a:xfrm>
            <a:off x="2144978" y="3206027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0" name="Rectangle 25"/>
          <p:cNvSpPr>
            <a:spLocks noChangeArrowheads="1"/>
          </p:cNvSpPr>
          <p:nvPr/>
        </p:nvSpPr>
        <p:spPr bwMode="auto">
          <a:xfrm>
            <a:off x="2594241" y="3206027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1696452" y="3206026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c6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2" name="Rectangle 27"/>
          <p:cNvSpPr>
            <a:spLocks noChangeArrowheads="1"/>
          </p:cNvSpPr>
          <p:nvPr/>
        </p:nvSpPr>
        <p:spPr bwMode="auto">
          <a:xfrm>
            <a:off x="1247672" y="3206026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3" name="Rectangle 24"/>
          <p:cNvSpPr>
            <a:spLocks noChangeArrowheads="1"/>
          </p:cNvSpPr>
          <p:nvPr/>
        </p:nvSpPr>
        <p:spPr bwMode="auto">
          <a:xfrm>
            <a:off x="2594012" y="2901227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4" name="Rectangle 25"/>
          <p:cNvSpPr>
            <a:spLocks noChangeArrowheads="1"/>
          </p:cNvSpPr>
          <p:nvPr/>
        </p:nvSpPr>
        <p:spPr bwMode="auto">
          <a:xfrm>
            <a:off x="2145233" y="2901227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Rectangle 26"/>
          <p:cNvSpPr>
            <a:spLocks noChangeArrowheads="1"/>
          </p:cNvSpPr>
          <p:nvPr/>
        </p:nvSpPr>
        <p:spPr bwMode="auto">
          <a:xfrm>
            <a:off x="1696452" y="2901226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85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27"/>
          <p:cNvSpPr>
            <a:spLocks noChangeArrowheads="1"/>
          </p:cNvSpPr>
          <p:nvPr/>
        </p:nvSpPr>
        <p:spPr bwMode="auto">
          <a:xfrm>
            <a:off x="1247672" y="2901227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f7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0" name="Rectangle 25"/>
          <p:cNvSpPr>
            <a:spLocks noChangeArrowheads="1"/>
          </p:cNvSpPr>
          <p:nvPr/>
        </p:nvSpPr>
        <p:spPr bwMode="auto">
          <a:xfrm>
            <a:off x="6569751" y="2899695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1" name="Rectangle 26"/>
          <p:cNvSpPr>
            <a:spLocks noChangeArrowheads="1"/>
          </p:cNvSpPr>
          <p:nvPr/>
        </p:nvSpPr>
        <p:spPr bwMode="auto">
          <a:xfrm>
            <a:off x="6120970" y="2899694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85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2" name="Rectangle 27"/>
          <p:cNvSpPr>
            <a:spLocks noChangeArrowheads="1"/>
          </p:cNvSpPr>
          <p:nvPr/>
        </p:nvSpPr>
        <p:spPr bwMode="auto">
          <a:xfrm>
            <a:off x="5672190" y="2899695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f7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Malicious Use of Buffer Overflow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89000" y="5357352"/>
            <a:ext cx="8255000" cy="1143000"/>
          </a:xfrm>
        </p:spPr>
        <p:txBody>
          <a:bodyPr anchor="ctr" anchorCtr="0"/>
          <a:lstStyle/>
          <a:p>
            <a:pPr marL="160338" defTabSz="895350">
              <a:lnSpc>
                <a:spcPct val="90000"/>
              </a:lnSpc>
            </a:pPr>
            <a:r>
              <a:rPr lang="en-US" sz="2000" dirty="0"/>
              <a:t>Input string contains byte representation of executable </a:t>
            </a:r>
            <a:r>
              <a:rPr lang="en-US" sz="2000" dirty="0" smtClean="0"/>
              <a:t>code</a:t>
            </a:r>
          </a:p>
          <a:p>
            <a:pPr marL="160338" defTabSz="895350">
              <a:lnSpc>
                <a:spcPct val="90000"/>
              </a:lnSpc>
            </a:pPr>
            <a:r>
              <a:rPr lang="en-US" sz="2000" dirty="0" smtClean="0"/>
              <a:t>Stack frame must be big enough to hold exploit code</a:t>
            </a:r>
          </a:p>
          <a:p>
            <a:pPr marL="160338" defTabSz="895350">
              <a:lnSpc>
                <a:spcPct val="90000"/>
              </a:lnSpc>
            </a:pPr>
            <a:r>
              <a:rPr lang="en-US" sz="2000" dirty="0"/>
              <a:t>Overwrite return address with address of </a:t>
            </a:r>
            <a:r>
              <a:rPr lang="en-US" sz="2000" dirty="0" smtClean="0"/>
              <a:t>buffer (need to know B)</a:t>
            </a:r>
          </a:p>
          <a:p>
            <a:pPr marL="160338" defTabSz="895350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dirty="0">
                <a:latin typeface="Courier New" pitchFamily="49" charset="0"/>
              </a:rPr>
              <a:t>bar()</a:t>
            </a:r>
            <a:r>
              <a:rPr lang="en-US" sz="2000" dirty="0"/>
              <a:t> executes</a:t>
            </a:r>
            <a:r>
              <a:rPr lang="en-US" sz="2000" dirty="0">
                <a:latin typeface="Courier New" pitchFamily="49" charset="0"/>
              </a:rPr>
              <a:t> ret</a:t>
            </a:r>
            <a:r>
              <a:rPr lang="en-US" sz="2000" dirty="0"/>
              <a:t>, will jump to exploit </a:t>
            </a:r>
            <a:r>
              <a:rPr lang="en-US" sz="2000" dirty="0" smtClean="0"/>
              <a:t>code (instead of A)</a:t>
            </a:r>
          </a:p>
        </p:txBody>
      </p:sp>
      <p:sp>
        <p:nvSpPr>
          <p:cNvPr id="365572" name="Rectangle 4"/>
          <p:cNvSpPr>
            <a:spLocks noChangeArrowheads="1"/>
          </p:cNvSpPr>
          <p:nvPr/>
        </p:nvSpPr>
        <p:spPr bwMode="auto">
          <a:xfrm>
            <a:off x="533400" y="3214867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int bar() 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char buf[64];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gets(buf);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...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return ...;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65573" name="Rectangle 5"/>
          <p:cNvSpPr>
            <a:spLocks noChangeArrowheads="1"/>
          </p:cNvSpPr>
          <p:nvPr/>
        </p:nvSpPr>
        <p:spPr bwMode="auto">
          <a:xfrm>
            <a:off x="533400" y="1770242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foo</a:t>
            </a:r>
            <a:r>
              <a:rPr lang="en-US" sz="1800" dirty="0">
                <a:latin typeface="Courier New" pitchFamily="49" charset="0"/>
              </a:rPr>
              <a:t>(){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bar();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65574" name="Text Box 6"/>
          <p:cNvSpPr txBox="1">
            <a:spLocks noChangeArrowheads="1"/>
          </p:cNvSpPr>
          <p:nvPr/>
        </p:nvSpPr>
        <p:spPr bwMode="auto">
          <a:xfrm>
            <a:off x="5631285" y="1013560"/>
            <a:ext cx="26745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Stack </a:t>
            </a:r>
            <a:r>
              <a:rPr lang="en-US" sz="1800" b="0" dirty="0" smtClean="0">
                <a:latin typeface="Calibri" pitchFamily="34" charset="0"/>
              </a:rPr>
              <a:t>after </a:t>
            </a:r>
            <a:r>
              <a:rPr lang="en-US" sz="1800" b="0" dirty="0">
                <a:latin typeface="Calibri" pitchFamily="34" charset="0"/>
              </a:rPr>
              <a:t>call to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5727700" y="2678292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0"/>
          <a:lstStyle/>
          <a:p>
            <a:pPr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B (was A)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5727700" y="1459092"/>
            <a:ext cx="1066800" cy="12192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365579" name="Rectangle 11"/>
          <p:cNvSpPr>
            <a:spLocks noChangeArrowheads="1"/>
          </p:cNvSpPr>
          <p:nvPr/>
        </p:nvSpPr>
        <p:spPr bwMode="auto">
          <a:xfrm>
            <a:off x="5727700" y="4583292"/>
            <a:ext cx="1066800" cy="622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365580" name="Text Box 12"/>
          <p:cNvSpPr txBox="1">
            <a:spLocks noChangeArrowheads="1"/>
          </p:cNvSpPr>
          <p:nvPr/>
        </p:nvSpPr>
        <p:spPr bwMode="auto">
          <a:xfrm>
            <a:off x="2594181" y="2348865"/>
            <a:ext cx="2114129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return address</a:t>
            </a:r>
            <a:r>
              <a:rPr lang="en-US" sz="1800" b="0" dirty="0">
                <a:latin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</a:rPr>
              <a:t>A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65581" name="Line 13"/>
          <p:cNvSpPr>
            <a:spLocks noChangeShapeType="1"/>
          </p:cNvSpPr>
          <p:nvPr/>
        </p:nvSpPr>
        <p:spPr bwMode="auto">
          <a:xfrm flipH="1">
            <a:off x="1904999" y="2529067"/>
            <a:ext cx="68918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65582" name="Text Box 14"/>
          <p:cNvSpPr txBox="1">
            <a:spLocks noChangeArrowheads="1"/>
          </p:cNvSpPr>
          <p:nvPr/>
        </p:nvSpPr>
        <p:spPr bwMode="auto">
          <a:xfrm>
            <a:off x="7162800" y="1882212"/>
            <a:ext cx="1819216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foo</a:t>
            </a:r>
            <a:r>
              <a:rPr lang="en-US" sz="1800" b="0" dirty="0">
                <a:latin typeface="Courier New" pitchFamily="49" charset="0"/>
              </a:rPr>
              <a:t> </a:t>
            </a:r>
            <a:r>
              <a:rPr lang="en-US" sz="1800" b="0" dirty="0">
                <a:latin typeface="Calibri" pitchFamily="34" charset="0"/>
              </a:rPr>
              <a:t>stack frame</a:t>
            </a:r>
          </a:p>
        </p:txBody>
      </p:sp>
      <p:sp>
        <p:nvSpPr>
          <p:cNvPr id="365583" name="Text Box 15"/>
          <p:cNvSpPr txBox="1">
            <a:spLocks noChangeArrowheads="1"/>
          </p:cNvSpPr>
          <p:nvPr/>
        </p:nvSpPr>
        <p:spPr bwMode="auto">
          <a:xfrm>
            <a:off x="7162800" y="3956652"/>
            <a:ext cx="1734257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bar</a:t>
            </a:r>
            <a:r>
              <a:rPr lang="en-US" sz="1800" b="0" dirty="0">
                <a:latin typeface="Calibri" pitchFamily="34" charset="0"/>
              </a:rPr>
              <a:t> stack frame</a:t>
            </a:r>
          </a:p>
        </p:txBody>
      </p:sp>
      <p:sp>
        <p:nvSpPr>
          <p:cNvPr id="365584" name="Text Box 16"/>
          <p:cNvSpPr txBox="1">
            <a:spLocks noChangeArrowheads="1"/>
          </p:cNvSpPr>
          <p:nvPr/>
        </p:nvSpPr>
        <p:spPr bwMode="auto">
          <a:xfrm>
            <a:off x="4975720" y="4337652"/>
            <a:ext cx="31451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</a:t>
            </a:r>
          </a:p>
        </p:txBody>
      </p:sp>
      <p:sp>
        <p:nvSpPr>
          <p:cNvPr id="365585" name="Line 17"/>
          <p:cNvSpPr>
            <a:spLocks noChangeShapeType="1"/>
          </p:cNvSpPr>
          <p:nvPr/>
        </p:nvSpPr>
        <p:spPr bwMode="auto">
          <a:xfrm>
            <a:off x="5267510" y="4524554"/>
            <a:ext cx="39669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65586" name="Rectangle 18"/>
          <p:cNvSpPr>
            <a:spLocks noChangeArrowheads="1"/>
          </p:cNvSpPr>
          <p:nvPr/>
        </p:nvSpPr>
        <p:spPr bwMode="auto">
          <a:xfrm>
            <a:off x="5727700" y="3936961"/>
            <a:ext cx="10668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exploit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code</a:t>
            </a:r>
          </a:p>
        </p:txBody>
      </p:sp>
      <p:sp>
        <p:nvSpPr>
          <p:cNvPr id="365587" name="Rectangle 19"/>
          <p:cNvSpPr>
            <a:spLocks noChangeArrowheads="1"/>
          </p:cNvSpPr>
          <p:nvPr/>
        </p:nvSpPr>
        <p:spPr bwMode="auto">
          <a:xfrm>
            <a:off x="5727700" y="3017799"/>
            <a:ext cx="1065212" cy="936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pad</a:t>
            </a:r>
          </a:p>
        </p:txBody>
      </p:sp>
      <p:sp>
        <p:nvSpPr>
          <p:cNvPr id="365589" name="Text Box 21"/>
          <p:cNvSpPr txBox="1">
            <a:spLocks noChangeArrowheads="1"/>
          </p:cNvSpPr>
          <p:nvPr/>
        </p:nvSpPr>
        <p:spPr bwMode="auto">
          <a:xfrm>
            <a:off x="4021561" y="3310321"/>
            <a:ext cx="1371599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data </a:t>
            </a:r>
            <a:r>
              <a:rPr lang="en-US" sz="1800" b="0" dirty="0" smtClean="0">
                <a:latin typeface="Calibri" pitchFamily="34" charset="0"/>
              </a:rPr>
              <a:t>written</a:t>
            </a:r>
            <a:endParaRPr lang="en-US" sz="1800" b="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by </a:t>
            </a:r>
            <a:r>
              <a:rPr lang="en-US" sz="1800" dirty="0" smtClean="0">
                <a:latin typeface="Courier New" pitchFamily="49" charset="0"/>
              </a:rPr>
              <a:t>gets</a:t>
            </a:r>
            <a:r>
              <a:rPr lang="en-US" sz="1800" dirty="0">
                <a:latin typeface="Courier New" pitchFamily="49" charset="0"/>
              </a:rPr>
              <a:t>()</a:t>
            </a:r>
          </a:p>
        </p:txBody>
      </p:sp>
      <p:sp>
        <p:nvSpPr>
          <p:cNvPr id="22" name="AutoShape 16"/>
          <p:cNvSpPr>
            <a:spLocks/>
          </p:cNvSpPr>
          <p:nvPr/>
        </p:nvSpPr>
        <p:spPr bwMode="auto">
          <a:xfrm rot="10800000">
            <a:off x="6892925" y="1459092"/>
            <a:ext cx="228600" cy="1600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" name="AutoShape 16"/>
          <p:cNvSpPr>
            <a:spLocks/>
          </p:cNvSpPr>
          <p:nvPr/>
        </p:nvSpPr>
        <p:spPr bwMode="auto">
          <a:xfrm rot="10800000">
            <a:off x="6892926" y="3059292"/>
            <a:ext cx="228600" cy="215766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4" name="AutoShape 16"/>
          <p:cNvSpPr>
            <a:spLocks/>
          </p:cNvSpPr>
          <p:nvPr/>
        </p:nvSpPr>
        <p:spPr bwMode="auto">
          <a:xfrm rot="10800000" flipH="1">
            <a:off x="5359400" y="2678292"/>
            <a:ext cx="228600" cy="1905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8534400" cy="573088"/>
          </a:xfrm>
        </p:spPr>
        <p:txBody>
          <a:bodyPr/>
          <a:lstStyle/>
          <a:p>
            <a:r>
              <a:rPr lang="en-US"/>
              <a:t>Exploits Based on Buffer Overflows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Buffer overflow bugs allow remote machines to execute arbitrary code on victim </a:t>
            </a:r>
            <a:r>
              <a:rPr lang="en-US" i="1" dirty="0" smtClean="0">
                <a:solidFill>
                  <a:srgbClr val="C00000"/>
                </a:solidFill>
              </a:rPr>
              <a:t>machines</a:t>
            </a:r>
            <a:endParaRPr lang="en-US" i="1" dirty="0">
              <a:solidFill>
                <a:srgbClr val="C00000"/>
              </a:solidFill>
            </a:endParaRPr>
          </a:p>
          <a:p>
            <a:r>
              <a:rPr lang="en-US" dirty="0"/>
              <a:t>Internet worm</a:t>
            </a:r>
          </a:p>
          <a:p>
            <a:pPr lvl="1"/>
            <a:r>
              <a:rPr lang="en-US" dirty="0"/>
              <a:t>Early versions of the finger server (</a:t>
            </a:r>
            <a:r>
              <a:rPr lang="en-US" dirty="0" err="1"/>
              <a:t>fingerd</a:t>
            </a:r>
            <a:r>
              <a:rPr lang="en-US" dirty="0"/>
              <a:t>) used </a:t>
            </a:r>
            <a:r>
              <a:rPr lang="en-US" b="1" dirty="0">
                <a:latin typeface="Courier New" pitchFamily="49" charset="0"/>
              </a:rPr>
              <a:t>gets()</a:t>
            </a:r>
            <a:r>
              <a:rPr lang="en-US" b="1" dirty="0"/>
              <a:t> </a:t>
            </a:r>
            <a:r>
              <a:rPr lang="en-US" dirty="0"/>
              <a:t>to read the argument sent by the client:</a:t>
            </a:r>
          </a:p>
          <a:p>
            <a:pPr lvl="2"/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finger droh@cs.cmu.edu</a:t>
            </a:r>
          </a:p>
          <a:p>
            <a:pPr lvl="1"/>
            <a:r>
              <a:rPr lang="en-US" dirty="0"/>
              <a:t>Worm attacked </a:t>
            </a:r>
            <a:r>
              <a:rPr lang="en-US" dirty="0" err="1"/>
              <a:t>fingerd</a:t>
            </a:r>
            <a:r>
              <a:rPr lang="en-US" dirty="0"/>
              <a:t> server by sending phony argument:</a:t>
            </a:r>
          </a:p>
          <a:p>
            <a:pPr lvl="2"/>
            <a:r>
              <a:rPr lang="en-US" b="1" dirty="0">
                <a:latin typeface="Courier New" pitchFamily="49" charset="0"/>
              </a:rPr>
              <a:t>finger</a:t>
            </a:r>
            <a:r>
              <a:rPr lang="en-US" b="1" i="1" dirty="0">
                <a:latin typeface="Courier New" pitchFamily="49" charset="0"/>
              </a:rPr>
              <a:t> “exploit-code  padding  new-return-address”</a:t>
            </a:r>
          </a:p>
          <a:p>
            <a:pPr lvl="2"/>
            <a:r>
              <a:rPr lang="en-US" dirty="0"/>
              <a:t>exploit code: executed a root shell on the victim machine with a direct TCP connection to the attacker.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534400" cy="573088"/>
          </a:xfrm>
        </p:spPr>
        <p:txBody>
          <a:bodyPr/>
          <a:lstStyle/>
          <a:p>
            <a:r>
              <a:rPr lang="en-US"/>
              <a:t>Exploits Based on Buffer Overflows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360" y="1290638"/>
            <a:ext cx="8281987" cy="5454650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Buffer overflow bugs allow remote machines to execute arbitrary code on victim </a:t>
            </a:r>
            <a:r>
              <a:rPr lang="en-US" i="1" dirty="0" smtClean="0">
                <a:solidFill>
                  <a:srgbClr val="C00000"/>
                </a:solidFill>
              </a:rPr>
              <a:t>machines</a:t>
            </a:r>
            <a:endParaRPr lang="en-US" i="1" dirty="0">
              <a:solidFill>
                <a:srgbClr val="C00000"/>
              </a:solidFill>
            </a:endParaRPr>
          </a:p>
          <a:p>
            <a:r>
              <a:rPr lang="en-US" dirty="0"/>
              <a:t>IM War</a:t>
            </a:r>
          </a:p>
          <a:p>
            <a:pPr lvl="1"/>
            <a:r>
              <a:rPr lang="en-US" dirty="0"/>
              <a:t>AOL exploited existing buffer overflow bug in AIM clients</a:t>
            </a:r>
          </a:p>
          <a:p>
            <a:pPr lvl="1"/>
            <a:r>
              <a:rPr lang="en-US" dirty="0"/>
              <a:t>exploit code: returned 4-byte signature (the bytes at some location in the AIM client) to server. </a:t>
            </a:r>
          </a:p>
          <a:p>
            <a:pPr lvl="1"/>
            <a:r>
              <a:rPr lang="en-US" dirty="0"/>
              <a:t>When Microsoft changed code to match signature, AOL changed signature location.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Red Worm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History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June 18, 2001.  Microsoft announces buffer overflow vulnerability in IIS Internet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July 19, 2001. over 250,000 machines infected by new virus in 9 hours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White house must change its IP address.  Pentagon shut down public WWW servers for </a:t>
            </a:r>
            <a:r>
              <a:rPr lang="en-US" dirty="0" smtClean="0"/>
              <a:t>day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77958" y="457200"/>
            <a:ext cx="7592093" cy="762000"/>
          </a:xfrm>
        </p:spPr>
        <p:txBody>
          <a:bodyPr/>
          <a:lstStyle/>
          <a:p>
            <a:r>
              <a:rPr lang="en-US"/>
              <a:t>Code Red Exploit Code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700" y="1143000"/>
            <a:ext cx="8597900" cy="5224463"/>
          </a:xfrm>
        </p:spPr>
        <p:txBody>
          <a:bodyPr/>
          <a:lstStyle/>
          <a:p>
            <a:r>
              <a:rPr lang="en-US" sz="2000" dirty="0"/>
              <a:t>Starts 100 threads running</a:t>
            </a:r>
          </a:p>
          <a:p>
            <a:r>
              <a:rPr lang="en-US" sz="2000" dirty="0"/>
              <a:t>Spread self</a:t>
            </a:r>
          </a:p>
          <a:p>
            <a:pPr lvl="1"/>
            <a:r>
              <a:rPr lang="en-US" dirty="0"/>
              <a:t>Generate random IP addresses &amp; send attack string</a:t>
            </a:r>
          </a:p>
          <a:p>
            <a:pPr lvl="1"/>
            <a:r>
              <a:rPr lang="en-US" dirty="0"/>
              <a:t>Between 1st &amp; 19th of month</a:t>
            </a:r>
          </a:p>
          <a:p>
            <a:r>
              <a:rPr lang="en-US" sz="2000" dirty="0"/>
              <a:t>Attack www.whitehouse.gov</a:t>
            </a:r>
          </a:p>
          <a:p>
            <a:pPr lvl="1"/>
            <a:r>
              <a:rPr lang="en-US" dirty="0"/>
              <a:t>Send 98,304 packets; sleep for 4-1/2 hours; repeat</a:t>
            </a:r>
          </a:p>
          <a:p>
            <a:pPr lvl="2"/>
            <a:r>
              <a:rPr lang="en-US" dirty="0"/>
              <a:t>Denial of service attack</a:t>
            </a:r>
          </a:p>
          <a:p>
            <a:pPr lvl="1"/>
            <a:r>
              <a:rPr lang="en-US" dirty="0"/>
              <a:t>Between 21st &amp; 27th of month</a:t>
            </a:r>
          </a:p>
          <a:p>
            <a:r>
              <a:rPr lang="en-US" sz="2000" dirty="0"/>
              <a:t>Deface server’s home page</a:t>
            </a:r>
          </a:p>
          <a:p>
            <a:pPr lvl="1"/>
            <a:r>
              <a:rPr lang="en-US" dirty="0"/>
              <a:t>After waiting 2 </a:t>
            </a:r>
            <a:r>
              <a:rPr lang="en-US" dirty="0" smtClean="0"/>
              <a:t>hours</a:t>
            </a:r>
          </a:p>
          <a:p>
            <a:r>
              <a:rPr lang="en-US" sz="2000" dirty="0" smtClean="0"/>
              <a:t>Later versions even more</a:t>
            </a:r>
            <a:br>
              <a:rPr lang="en-US" sz="2000" dirty="0" smtClean="0"/>
            </a:br>
            <a:r>
              <a:rPr lang="en-US" sz="2000" dirty="0" smtClean="0"/>
              <a:t>aggressive</a:t>
            </a:r>
          </a:p>
          <a:p>
            <a:r>
              <a:rPr lang="en-US" sz="2000" dirty="0" smtClean="0"/>
              <a:t>And it goes on still…</a:t>
            </a:r>
            <a:endParaRPr lang="en-US" sz="2000" dirty="0"/>
          </a:p>
        </p:txBody>
      </p:sp>
      <p:pic>
        <p:nvPicPr>
          <p:cNvPr id="377861" name="Picture 5" descr="hackedwe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505200"/>
            <a:ext cx="389413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107" y="457200"/>
            <a:ext cx="7592093" cy="762000"/>
          </a:xfrm>
        </p:spPr>
        <p:txBody>
          <a:bodyPr/>
          <a:lstStyle/>
          <a:p>
            <a:r>
              <a:rPr lang="en-US"/>
              <a:t>Avoiding Overflow Vulnerability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038600"/>
            <a:ext cx="8091487" cy="24828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Use </a:t>
            </a:r>
            <a:r>
              <a:rPr lang="en-US" dirty="0" smtClean="0"/>
              <a:t>library routines </a:t>
            </a:r>
            <a:r>
              <a:rPr lang="en-US" dirty="0"/>
              <a:t>that </a:t>
            </a:r>
            <a:r>
              <a:rPr lang="en-US" dirty="0" smtClean="0"/>
              <a:t>limit string lengths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instead of </a:t>
            </a:r>
            <a:r>
              <a:rPr lang="en-US" b="1" dirty="0" smtClean="0">
                <a:latin typeface="Courier New" pitchFamily="49" charset="0"/>
              </a:rPr>
              <a:t>gets </a:t>
            </a:r>
            <a:r>
              <a:rPr lang="en-US" dirty="0" smtClean="0"/>
              <a:t>(second argument to </a:t>
            </a:r>
            <a:r>
              <a:rPr lang="en-US" dirty="0" err="1" smtClean="0"/>
              <a:t>fgets</a:t>
            </a:r>
            <a:r>
              <a:rPr lang="en-US" dirty="0" smtClean="0"/>
              <a:t> sets limit)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strncpy</a:t>
            </a:r>
            <a:r>
              <a:rPr lang="en-US" dirty="0"/>
              <a:t> instead of </a:t>
            </a:r>
            <a:r>
              <a:rPr lang="en-US" b="1" dirty="0" err="1">
                <a:latin typeface="Courier New" pitchFamily="49" charset="0"/>
              </a:rPr>
              <a:t>strcpy</a:t>
            </a:r>
            <a:endParaRPr lang="en-US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Don’t use </a:t>
            </a:r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dirty="0"/>
              <a:t> with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Use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fgets</a:t>
            </a:r>
            <a:r>
              <a:rPr lang="en-US" dirty="0"/>
              <a:t> to read the string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Or use </a:t>
            </a:r>
            <a:r>
              <a:rPr lang="en-US" b="1" dirty="0">
                <a:latin typeface="Courier New" pitchFamily="49" charset="0"/>
              </a:rPr>
              <a:t>%ns</a:t>
            </a:r>
            <a:r>
              <a:rPr lang="en-US" b="1" dirty="0"/>
              <a:t>  </a:t>
            </a:r>
            <a:r>
              <a:rPr lang="en-US" dirty="0"/>
              <a:t>where </a:t>
            </a:r>
            <a:r>
              <a:rPr lang="en-US" b="1" dirty="0">
                <a:latin typeface="Courier New" pitchFamily="49" charset="0"/>
              </a:rPr>
              <a:t>n</a:t>
            </a:r>
            <a:r>
              <a:rPr lang="en-US" dirty="0"/>
              <a:t> is a suitable integer</a:t>
            </a:r>
          </a:p>
        </p:txBody>
      </p:sp>
      <p:sp>
        <p:nvSpPr>
          <p:cNvPr id="379908" name="Rectangle 4"/>
          <p:cNvSpPr>
            <a:spLocks noChangeArrowheads="1"/>
          </p:cNvSpPr>
          <p:nvPr/>
        </p:nvSpPr>
        <p:spPr bwMode="auto">
          <a:xfrm>
            <a:off x="609600" y="1447800"/>
            <a:ext cx="5269595" cy="2305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fgets(buf, 4, stdin);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r>
              <a:rPr lang="en-US"/>
              <a:t>System-Level Protections</a:t>
            </a:r>
          </a:p>
        </p:txBody>
      </p:sp>
      <p:sp>
        <p:nvSpPr>
          <p:cNvPr id="452652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5729287" cy="5224462"/>
          </a:xfrm>
        </p:spPr>
        <p:txBody>
          <a:bodyPr/>
          <a:lstStyle/>
          <a:p>
            <a:r>
              <a:rPr lang="en-US" dirty="0"/>
              <a:t>Randomized stack offsets</a:t>
            </a:r>
          </a:p>
          <a:p>
            <a:pPr lvl="1"/>
            <a:r>
              <a:rPr lang="en-US" dirty="0"/>
              <a:t>At start of program, allocate random amount of space on stack</a:t>
            </a:r>
          </a:p>
          <a:p>
            <a:pPr lvl="1"/>
            <a:r>
              <a:rPr lang="en-US" dirty="0"/>
              <a:t>Makes it difficult for hacker to predict beginning of inserted code</a:t>
            </a:r>
          </a:p>
          <a:p>
            <a:endParaRPr lang="en-US" dirty="0"/>
          </a:p>
          <a:p>
            <a:r>
              <a:rPr lang="en-US" dirty="0" err="1"/>
              <a:t>Nonexecutable</a:t>
            </a:r>
            <a:r>
              <a:rPr lang="en-US" dirty="0"/>
              <a:t> code </a:t>
            </a:r>
            <a:r>
              <a:rPr lang="en-US" dirty="0" smtClean="0"/>
              <a:t>segments</a:t>
            </a:r>
          </a:p>
          <a:p>
            <a:pPr lvl="1"/>
            <a:r>
              <a:rPr lang="en-US" dirty="0" smtClean="0"/>
              <a:t>Only allow code to execute from “text” sections of memory</a:t>
            </a:r>
          </a:p>
          <a:p>
            <a:pPr lvl="1"/>
            <a:r>
              <a:rPr lang="en-US" dirty="0" smtClean="0"/>
              <a:t>Do NOT execute code in stack, data, or heap regions</a:t>
            </a:r>
          </a:p>
          <a:p>
            <a:pPr lvl="1"/>
            <a:r>
              <a:rPr lang="en-US" dirty="0" smtClean="0"/>
              <a:t>Hardware support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400800" y="71656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6400800" y="62626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6858000" y="891680"/>
            <a:ext cx="1447800" cy="558531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6858000" y="88600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Stack</a:t>
            </a: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Text</a:t>
            </a:r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Data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6858000" y="5257800"/>
            <a:ext cx="1447800" cy="304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6400800" y="601980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08</a:t>
            </a:r>
          </a:p>
        </p:txBody>
      </p:sp>
      <p:sp>
        <p:nvSpPr>
          <p:cNvPr id="15" name="Line 34"/>
          <p:cNvSpPr>
            <a:spLocks noChangeShapeType="1"/>
          </p:cNvSpPr>
          <p:nvPr/>
        </p:nvSpPr>
        <p:spPr bwMode="auto">
          <a:xfrm>
            <a:off x="7581900" y="12670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6" name="Line 35"/>
          <p:cNvSpPr>
            <a:spLocks noChangeShapeType="1"/>
          </p:cNvSpPr>
          <p:nvPr/>
        </p:nvSpPr>
        <p:spPr bwMode="auto">
          <a:xfrm flipV="1">
            <a:off x="7581900" y="501784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858000" y="2027412"/>
            <a:ext cx="1447800" cy="1588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770440" y="304800"/>
            <a:ext cx="1950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drawn to scale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Worms and Viruses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Worm: A program that</a:t>
            </a:r>
          </a:p>
          <a:p>
            <a:pPr lvl="1"/>
            <a:r>
              <a:rPr lang="en-US" dirty="0" smtClean="0"/>
              <a:t>Can run by itself</a:t>
            </a:r>
          </a:p>
          <a:p>
            <a:pPr lvl="1"/>
            <a:r>
              <a:rPr lang="en-US" dirty="0" smtClean="0"/>
              <a:t>Can propagate a fully working version of itself to other computers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Virus: Code that</a:t>
            </a:r>
          </a:p>
          <a:p>
            <a:pPr lvl="1"/>
            <a:r>
              <a:rPr lang="en-US" dirty="0" smtClean="0"/>
              <a:t>Adds itself to other programs</a:t>
            </a:r>
          </a:p>
          <a:p>
            <a:pPr lvl="1"/>
            <a:r>
              <a:rPr lang="en-US" dirty="0" smtClean="0"/>
              <a:t>Cannot run independently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Both are (usually) designed to spread among computers and to wreak havoc (and, these days</a:t>
            </a:r>
            <a:r>
              <a:rPr lang="en-US" smtClean="0"/>
              <a:t>, profit$$$)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++ and 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60000"/>
              <a:buFont typeface="Wingdings 2" pitchFamily="18" charset="2"/>
              <a:buChar char="¢"/>
            </a:pPr>
            <a:r>
              <a:rPr lang="en-US" dirty="0" smtClean="0"/>
              <a:t>Unary increment(++)/decrement(--) operators</a:t>
            </a:r>
          </a:p>
          <a:p>
            <a:pPr lvl="1"/>
            <a:r>
              <a:rPr lang="en-US" dirty="0" smtClean="0"/>
              <a:t>Prefix (to left, before): --</a:t>
            </a:r>
            <a:r>
              <a:rPr lang="en-US" dirty="0" err="1" smtClean="0"/>
              <a:t>x</a:t>
            </a:r>
            <a:r>
              <a:rPr lang="en-US" dirty="0" smtClean="0"/>
              <a:t>     decrement first, then use</a:t>
            </a:r>
          </a:p>
          <a:p>
            <a:pPr lvl="1"/>
            <a:r>
              <a:rPr lang="en-US" dirty="0" smtClean="0"/>
              <a:t>Postfix (to right, after): </a:t>
            </a:r>
            <a:r>
              <a:rPr lang="en-US" dirty="0" err="1" smtClean="0"/>
              <a:t>x</a:t>
            </a:r>
            <a:r>
              <a:rPr lang="en-US" dirty="0" smtClean="0"/>
              <a:t>++   use first, then increment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66067" y="2865113"/>
            <a:ext cx="5257892" cy="95154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400" dirty="0" err="1" smtClean="0">
                <a:latin typeface="Courier New" pitchFamily="49" charset="0"/>
              </a:rPr>
              <a:t>x</a:t>
            </a:r>
            <a:r>
              <a:rPr lang="en-US" sz="1400" dirty="0" smtClean="0">
                <a:latin typeface="Courier New" pitchFamily="49" charset="0"/>
              </a:rPr>
              <a:t> = 3;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400" dirty="0" err="1" smtClean="0">
                <a:latin typeface="Courier New" pitchFamily="49" charset="0"/>
              </a:rPr>
              <a:t>y</a:t>
            </a:r>
            <a:r>
              <a:rPr lang="en-US" sz="1400" dirty="0" smtClean="0">
                <a:latin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</a:rPr>
              <a:t>x</a:t>
            </a:r>
            <a:r>
              <a:rPr lang="en-US" sz="1400" dirty="0" smtClean="0">
                <a:latin typeface="Courier New" pitchFamily="49" charset="0"/>
              </a:rPr>
              <a:t>++;  // </a:t>
            </a:r>
            <a:r>
              <a:rPr lang="en-US" sz="1400" dirty="0" err="1" smtClean="0">
                <a:latin typeface="Courier New" pitchFamily="49" charset="0"/>
              </a:rPr>
              <a:t>y</a:t>
            </a:r>
            <a:r>
              <a:rPr lang="en-US" sz="1400" dirty="0" smtClean="0">
                <a:latin typeface="Courier New" pitchFamily="49" charset="0"/>
              </a:rPr>
              <a:t> gets 3, then </a:t>
            </a:r>
            <a:r>
              <a:rPr lang="en-US" sz="1400" dirty="0" err="1" smtClean="0">
                <a:latin typeface="Courier New" pitchFamily="49" charset="0"/>
              </a:rPr>
              <a:t>x</a:t>
            </a:r>
            <a:r>
              <a:rPr lang="en-US" sz="1400" dirty="0" smtClean="0">
                <a:latin typeface="Courier New" pitchFamily="49" charset="0"/>
              </a:rPr>
              <a:t> incremented to 4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400" dirty="0" err="1" smtClean="0">
                <a:latin typeface="Courier New" pitchFamily="49" charset="0"/>
              </a:rPr>
              <a:t>z</a:t>
            </a:r>
            <a:r>
              <a:rPr lang="en-US" sz="1400" dirty="0" smtClean="0">
                <a:latin typeface="Courier New" pitchFamily="49" charset="0"/>
              </a:rPr>
              <a:t> = --</a:t>
            </a:r>
            <a:r>
              <a:rPr lang="en-US" sz="1400" dirty="0" err="1" smtClean="0">
                <a:latin typeface="Courier New" pitchFamily="49" charset="0"/>
              </a:rPr>
              <a:t>x</a:t>
            </a:r>
            <a:r>
              <a:rPr lang="en-US" sz="1400" dirty="0" smtClean="0">
                <a:latin typeface="Courier New" pitchFamily="49" charset="0"/>
              </a:rPr>
              <a:t>;  // </a:t>
            </a:r>
            <a:r>
              <a:rPr lang="en-US" sz="1400" dirty="0" err="1" smtClean="0">
                <a:latin typeface="Courier New" pitchFamily="49" charset="0"/>
              </a:rPr>
              <a:t>x</a:t>
            </a:r>
            <a:r>
              <a:rPr lang="en-US" sz="1400" dirty="0" smtClean="0">
                <a:latin typeface="Courier New" pitchFamily="49" charset="0"/>
              </a:rPr>
              <a:t> decremented to 3, then </a:t>
            </a:r>
            <a:r>
              <a:rPr lang="en-US" sz="1400" dirty="0" err="1" smtClean="0">
                <a:latin typeface="Courier New" pitchFamily="49" charset="0"/>
              </a:rPr>
              <a:t>z</a:t>
            </a:r>
            <a:r>
              <a:rPr lang="en-US" sz="1400" dirty="0" smtClean="0">
                <a:latin typeface="Courier New" pitchFamily="49" charset="0"/>
              </a:rPr>
              <a:t> gets 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400" dirty="0" smtClean="0">
                <a:latin typeface="Courier New" pitchFamily="49" charset="0"/>
              </a:rPr>
              <a:t>          // </a:t>
            </a:r>
            <a:r>
              <a:rPr lang="en-US" sz="1400" dirty="0" err="1" smtClean="0">
                <a:latin typeface="Courier New" pitchFamily="49" charset="0"/>
              </a:rPr>
              <a:t>x</a:t>
            </a:r>
            <a:r>
              <a:rPr lang="en-US" sz="1400" dirty="0" smtClean="0">
                <a:latin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</a:rPr>
              <a:t>y</a:t>
            </a:r>
            <a:r>
              <a:rPr lang="en-US" sz="1400" dirty="0" smtClean="0">
                <a:latin typeface="Courier New" pitchFamily="49" charset="0"/>
              </a:rPr>
              <a:t>, and </a:t>
            </a:r>
            <a:r>
              <a:rPr lang="en-US" sz="1400" dirty="0" err="1" smtClean="0">
                <a:latin typeface="Courier New" pitchFamily="49" charset="0"/>
              </a:rPr>
              <a:t>z</a:t>
            </a:r>
            <a:r>
              <a:rPr lang="en-US" sz="1400" dirty="0" smtClean="0">
                <a:latin typeface="Courier New" pitchFamily="49" charset="0"/>
              </a:rPr>
              <a:t> all are 3 at end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73691" y="4689943"/>
            <a:ext cx="3809772" cy="1166986"/>
          </a:xfrm>
          <a:prstGeom prst="rect">
            <a:avLst/>
          </a:prstGeom>
          <a:solidFill>
            <a:srgbClr val="D5F1CF"/>
          </a:solidFill>
          <a:ln w="1270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>
                <a:latin typeface="Courier New" pitchFamily="-110" charset="0"/>
              </a:rPr>
              <a:t>   </a:t>
            </a:r>
            <a:r>
              <a:rPr lang="en-US" sz="1400" dirty="0" smtClean="0">
                <a:latin typeface="Courier New" pitchFamily="-110" charset="0"/>
              </a:rPr>
              <a:t> </a:t>
            </a:r>
            <a:r>
              <a:rPr lang="en-US" sz="1400" dirty="0" err="1" smtClean="0">
                <a:latin typeface="Courier New" pitchFamily="-110" charset="0"/>
              </a:rPr>
              <a:t>int</a:t>
            </a:r>
            <a:r>
              <a:rPr lang="en-US" sz="1400" dirty="0" smtClean="0">
                <a:latin typeface="Courier New" pitchFamily="-110" charset="0"/>
              </a:rPr>
              <a:t> </a:t>
            </a:r>
            <a:r>
              <a:rPr lang="en-US" sz="1400" dirty="0" err="1" smtClean="0">
                <a:latin typeface="Courier New" pitchFamily="-110" charset="0"/>
              </a:rPr>
              <a:t>j</a:t>
            </a:r>
            <a:r>
              <a:rPr lang="en-US" sz="1400" dirty="0">
                <a:latin typeface="Courier New" pitchFamily="-110" charset="0"/>
              </a:rPr>
              <a:t>;</a:t>
            </a:r>
          </a:p>
          <a:p>
            <a:pPr eaLnBrk="0" hangingPunct="0"/>
            <a:r>
              <a:rPr lang="en-US" sz="1400" dirty="0">
                <a:latin typeface="Courier New" pitchFamily="-110" charset="0"/>
              </a:rPr>
              <a:t>   </a:t>
            </a:r>
            <a:r>
              <a:rPr lang="en-US" sz="1400" dirty="0" smtClean="0">
                <a:latin typeface="Courier New" pitchFamily="-110" charset="0"/>
              </a:rPr>
              <a:t> </a:t>
            </a:r>
            <a:r>
              <a:rPr lang="en-US" sz="1400" dirty="0" err="1" smtClean="0">
                <a:latin typeface="Courier New" pitchFamily="-110" charset="0"/>
              </a:rPr>
              <a:t>int</a:t>
            </a:r>
            <a:r>
              <a:rPr lang="en-US" sz="1400" dirty="0" smtClean="0">
                <a:latin typeface="Courier New" pitchFamily="-110" charset="0"/>
              </a:rPr>
              <a:t> </a:t>
            </a:r>
            <a:r>
              <a:rPr lang="en-US" sz="1400" dirty="0" err="1" smtClean="0">
                <a:latin typeface="Courier New" pitchFamily="-110" charset="0"/>
              </a:rPr>
              <a:t>ni</a:t>
            </a:r>
            <a:r>
              <a:rPr lang="en-US" sz="1400" dirty="0" smtClean="0">
                <a:latin typeface="Courier New" pitchFamily="-110" charset="0"/>
              </a:rPr>
              <a:t> </a:t>
            </a:r>
            <a:r>
              <a:rPr lang="en-US" sz="1400" dirty="0">
                <a:latin typeface="Courier New" pitchFamily="-110" charset="0"/>
              </a:rPr>
              <a:t>= </a:t>
            </a:r>
            <a:r>
              <a:rPr lang="en-US" sz="1400" dirty="0" err="1">
                <a:latin typeface="Courier New" pitchFamily="-110" charset="0"/>
              </a:rPr>
              <a:t>n</a:t>
            </a:r>
            <a:r>
              <a:rPr lang="en-US" sz="1400" dirty="0">
                <a:latin typeface="Courier New" pitchFamily="-110" charset="0"/>
              </a:rPr>
              <a:t>*</a:t>
            </a:r>
            <a:r>
              <a:rPr lang="en-US" sz="1400" dirty="0" err="1">
                <a:latin typeface="Courier New" pitchFamily="-110" charset="0"/>
              </a:rPr>
              <a:t>i</a:t>
            </a:r>
            <a:r>
              <a:rPr lang="en-US" sz="1400" dirty="0">
                <a:latin typeface="Courier New" pitchFamily="-110" charset="0"/>
              </a:rPr>
              <a:t>;</a:t>
            </a:r>
          </a:p>
          <a:p>
            <a:pPr eaLnBrk="0" hangingPunct="0"/>
            <a:r>
              <a:rPr lang="en-US" sz="1400" dirty="0">
                <a:latin typeface="Courier New" pitchFamily="-110" charset="0"/>
              </a:rPr>
              <a:t>    double *</a:t>
            </a:r>
            <a:r>
              <a:rPr lang="en-US" sz="1400" dirty="0" err="1">
                <a:latin typeface="Courier New" pitchFamily="-110" charset="0"/>
              </a:rPr>
              <a:t>rowp</a:t>
            </a:r>
            <a:r>
              <a:rPr lang="en-US" sz="1400" dirty="0">
                <a:latin typeface="Courier New" pitchFamily="-110" charset="0"/>
              </a:rPr>
              <a:t> = </a:t>
            </a:r>
            <a:r>
              <a:rPr lang="en-US" sz="1400" dirty="0" err="1">
                <a:latin typeface="Courier New" pitchFamily="-110" charset="0"/>
              </a:rPr>
              <a:t>a+ni</a:t>
            </a:r>
            <a:r>
              <a:rPr lang="en-US" sz="1400" dirty="0">
                <a:latin typeface="Courier New" pitchFamily="-110" charset="0"/>
              </a:rPr>
              <a:t>;</a:t>
            </a:r>
          </a:p>
          <a:p>
            <a:pPr eaLnBrk="0" hangingPunct="0"/>
            <a:r>
              <a:rPr lang="en-US" sz="1400" dirty="0">
                <a:latin typeface="Courier New" pitchFamily="-110" charset="0"/>
              </a:rPr>
              <a:t>    for (</a:t>
            </a:r>
            <a:r>
              <a:rPr lang="en-US" sz="1400" dirty="0" err="1">
                <a:latin typeface="Courier New" pitchFamily="-110" charset="0"/>
              </a:rPr>
              <a:t>j</a:t>
            </a:r>
            <a:r>
              <a:rPr lang="en-US" sz="1400" dirty="0">
                <a:latin typeface="Courier New" pitchFamily="-110" charset="0"/>
              </a:rPr>
              <a:t> = 0; </a:t>
            </a:r>
            <a:r>
              <a:rPr lang="en-US" sz="1400" dirty="0" err="1">
                <a:latin typeface="Courier New" pitchFamily="-110" charset="0"/>
              </a:rPr>
              <a:t>j</a:t>
            </a:r>
            <a:r>
              <a:rPr lang="en-US" sz="1400" dirty="0">
                <a:latin typeface="Courier New" pitchFamily="-110" charset="0"/>
              </a:rPr>
              <a:t> &lt; </a:t>
            </a:r>
            <a:r>
              <a:rPr lang="en-US" sz="1400" dirty="0" err="1">
                <a:latin typeface="Courier New" pitchFamily="-110" charset="0"/>
              </a:rPr>
              <a:t>n</a:t>
            </a:r>
            <a:r>
              <a:rPr lang="en-US" sz="1400" dirty="0">
                <a:latin typeface="Courier New" pitchFamily="-110" charset="0"/>
              </a:rPr>
              <a:t>; </a:t>
            </a:r>
            <a:r>
              <a:rPr lang="en-US" sz="1400" dirty="0" err="1">
                <a:latin typeface="Courier New" pitchFamily="-110" charset="0"/>
              </a:rPr>
              <a:t>j</a:t>
            </a:r>
            <a:r>
              <a:rPr lang="en-US" sz="1400" dirty="0">
                <a:latin typeface="Courier New" pitchFamily="-110" charset="0"/>
              </a:rPr>
              <a:t>++)</a:t>
            </a:r>
          </a:p>
          <a:p>
            <a:pPr eaLnBrk="0" hangingPunct="0"/>
            <a:r>
              <a:rPr lang="en-US" sz="1400" dirty="0" smtClean="0">
                <a:latin typeface="Courier New" pitchFamily="-110" charset="0"/>
              </a:rPr>
              <a:t>	{*</a:t>
            </a:r>
            <a:r>
              <a:rPr lang="en-US" sz="1400" dirty="0" err="1" smtClean="0">
                <a:latin typeface="Courier New" pitchFamily="-110" charset="0"/>
              </a:rPr>
              <a:t>rowp</a:t>
            </a:r>
            <a:r>
              <a:rPr lang="en-US" sz="1400" dirty="0" smtClean="0">
                <a:latin typeface="Courier New" pitchFamily="-110" charset="0"/>
              </a:rPr>
              <a:t> </a:t>
            </a:r>
            <a:r>
              <a:rPr lang="en-US" sz="1400" dirty="0">
                <a:latin typeface="Courier New" pitchFamily="-110" charset="0"/>
              </a:rPr>
              <a:t>= </a:t>
            </a:r>
            <a:r>
              <a:rPr lang="en-US" sz="1400" dirty="0" err="1">
                <a:latin typeface="Courier New" pitchFamily="-110" charset="0"/>
              </a:rPr>
              <a:t>b[j</a:t>
            </a:r>
            <a:r>
              <a:rPr lang="en-US" sz="1400" dirty="0">
                <a:latin typeface="Courier New" pitchFamily="-110" charset="0"/>
              </a:rPr>
              <a:t>]</a:t>
            </a:r>
            <a:r>
              <a:rPr lang="en-US" sz="1400" dirty="0" smtClean="0">
                <a:latin typeface="Courier New" pitchFamily="-110" charset="0"/>
              </a:rPr>
              <a:t>; </a:t>
            </a:r>
            <a:r>
              <a:rPr lang="en-US" sz="1400" dirty="0" err="1" smtClean="0">
                <a:latin typeface="Courier New" pitchFamily="-110" charset="0"/>
              </a:rPr>
              <a:t>rowp</a:t>
            </a:r>
            <a:r>
              <a:rPr lang="en-US" sz="1400" dirty="0" smtClean="0">
                <a:latin typeface="Courier New" pitchFamily="-110" charset="0"/>
              </a:rPr>
              <a:t>++;}</a:t>
            </a:r>
            <a:endParaRPr lang="en-US" sz="1400" dirty="0">
              <a:latin typeface="Courier New" pitchFamily="-110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4158157" y="4823882"/>
            <a:ext cx="838200" cy="838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067882" y="4689061"/>
            <a:ext cx="3809772" cy="1166986"/>
          </a:xfrm>
          <a:prstGeom prst="rect">
            <a:avLst/>
          </a:prstGeom>
          <a:solidFill>
            <a:srgbClr val="D5F1CF"/>
          </a:solidFill>
          <a:ln w="1270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>
                <a:latin typeface="Courier New" pitchFamily="-110" charset="0"/>
              </a:rPr>
              <a:t>   </a:t>
            </a:r>
            <a:r>
              <a:rPr lang="en-US" sz="1400" dirty="0" smtClean="0">
                <a:latin typeface="Courier New" pitchFamily="-110" charset="0"/>
              </a:rPr>
              <a:t> </a:t>
            </a:r>
            <a:r>
              <a:rPr lang="en-US" sz="1400" dirty="0" err="1" smtClean="0">
                <a:latin typeface="Courier New" pitchFamily="-110" charset="0"/>
              </a:rPr>
              <a:t>int</a:t>
            </a:r>
            <a:r>
              <a:rPr lang="en-US" sz="1400" dirty="0" smtClean="0">
                <a:latin typeface="Courier New" pitchFamily="-110" charset="0"/>
              </a:rPr>
              <a:t> </a:t>
            </a:r>
            <a:r>
              <a:rPr lang="en-US" sz="1400" dirty="0" err="1" smtClean="0">
                <a:latin typeface="Courier New" pitchFamily="-110" charset="0"/>
              </a:rPr>
              <a:t>j</a:t>
            </a:r>
            <a:r>
              <a:rPr lang="en-US" sz="1400" dirty="0">
                <a:latin typeface="Courier New" pitchFamily="-110" charset="0"/>
              </a:rPr>
              <a:t>;</a:t>
            </a:r>
          </a:p>
          <a:p>
            <a:pPr eaLnBrk="0" hangingPunct="0"/>
            <a:r>
              <a:rPr lang="en-US" sz="1400" dirty="0">
                <a:latin typeface="Courier New" pitchFamily="-110" charset="0"/>
              </a:rPr>
              <a:t>   </a:t>
            </a:r>
            <a:r>
              <a:rPr lang="en-US" sz="1400" dirty="0" smtClean="0">
                <a:latin typeface="Courier New" pitchFamily="-110" charset="0"/>
              </a:rPr>
              <a:t> </a:t>
            </a:r>
            <a:r>
              <a:rPr lang="en-US" sz="1400" dirty="0" err="1" smtClean="0">
                <a:latin typeface="Courier New" pitchFamily="-110" charset="0"/>
              </a:rPr>
              <a:t>int</a:t>
            </a:r>
            <a:r>
              <a:rPr lang="en-US" sz="1400" dirty="0" smtClean="0">
                <a:latin typeface="Courier New" pitchFamily="-110" charset="0"/>
              </a:rPr>
              <a:t> </a:t>
            </a:r>
            <a:r>
              <a:rPr lang="en-US" sz="1400" dirty="0" err="1" smtClean="0">
                <a:latin typeface="Courier New" pitchFamily="-110" charset="0"/>
              </a:rPr>
              <a:t>ni</a:t>
            </a:r>
            <a:r>
              <a:rPr lang="en-US" sz="1400" dirty="0" smtClean="0">
                <a:latin typeface="Courier New" pitchFamily="-110" charset="0"/>
              </a:rPr>
              <a:t> </a:t>
            </a:r>
            <a:r>
              <a:rPr lang="en-US" sz="1400" dirty="0">
                <a:latin typeface="Courier New" pitchFamily="-110" charset="0"/>
              </a:rPr>
              <a:t>= </a:t>
            </a:r>
            <a:r>
              <a:rPr lang="en-US" sz="1400" dirty="0" err="1">
                <a:latin typeface="Courier New" pitchFamily="-110" charset="0"/>
              </a:rPr>
              <a:t>n</a:t>
            </a:r>
            <a:r>
              <a:rPr lang="en-US" sz="1400" dirty="0">
                <a:latin typeface="Courier New" pitchFamily="-110" charset="0"/>
              </a:rPr>
              <a:t>*</a:t>
            </a:r>
            <a:r>
              <a:rPr lang="en-US" sz="1400" dirty="0" err="1">
                <a:latin typeface="Courier New" pitchFamily="-110" charset="0"/>
              </a:rPr>
              <a:t>i</a:t>
            </a:r>
            <a:r>
              <a:rPr lang="en-US" sz="1400" dirty="0">
                <a:latin typeface="Courier New" pitchFamily="-110" charset="0"/>
              </a:rPr>
              <a:t>;</a:t>
            </a:r>
          </a:p>
          <a:p>
            <a:pPr eaLnBrk="0" hangingPunct="0"/>
            <a:r>
              <a:rPr lang="en-US" sz="1400" dirty="0">
                <a:latin typeface="Courier New" pitchFamily="-110" charset="0"/>
              </a:rPr>
              <a:t>    double *</a:t>
            </a:r>
            <a:r>
              <a:rPr lang="en-US" sz="1400" dirty="0" err="1">
                <a:latin typeface="Courier New" pitchFamily="-110" charset="0"/>
              </a:rPr>
              <a:t>rowp</a:t>
            </a:r>
            <a:r>
              <a:rPr lang="en-US" sz="1400" dirty="0">
                <a:latin typeface="Courier New" pitchFamily="-110" charset="0"/>
              </a:rPr>
              <a:t> = </a:t>
            </a:r>
            <a:r>
              <a:rPr lang="en-US" sz="1400" dirty="0" err="1">
                <a:latin typeface="Courier New" pitchFamily="-110" charset="0"/>
              </a:rPr>
              <a:t>a+ni</a:t>
            </a:r>
            <a:r>
              <a:rPr lang="en-US" sz="1400" dirty="0">
                <a:latin typeface="Courier New" pitchFamily="-110" charset="0"/>
              </a:rPr>
              <a:t>;</a:t>
            </a:r>
          </a:p>
          <a:p>
            <a:pPr eaLnBrk="0" hangingPunct="0"/>
            <a:r>
              <a:rPr lang="en-US" sz="1400" dirty="0">
                <a:latin typeface="Courier New" pitchFamily="-110" charset="0"/>
              </a:rPr>
              <a:t>    for (</a:t>
            </a:r>
            <a:r>
              <a:rPr lang="en-US" sz="1400" dirty="0" err="1">
                <a:latin typeface="Courier New" pitchFamily="-110" charset="0"/>
              </a:rPr>
              <a:t>j</a:t>
            </a:r>
            <a:r>
              <a:rPr lang="en-US" sz="1400" dirty="0">
                <a:latin typeface="Courier New" pitchFamily="-110" charset="0"/>
              </a:rPr>
              <a:t> = 0; </a:t>
            </a:r>
            <a:r>
              <a:rPr lang="en-US" sz="1400" dirty="0" err="1">
                <a:latin typeface="Courier New" pitchFamily="-110" charset="0"/>
              </a:rPr>
              <a:t>j</a:t>
            </a:r>
            <a:r>
              <a:rPr lang="en-US" sz="1400" dirty="0">
                <a:latin typeface="Courier New" pitchFamily="-110" charset="0"/>
              </a:rPr>
              <a:t> &lt; </a:t>
            </a:r>
            <a:r>
              <a:rPr lang="en-US" sz="1400" dirty="0" err="1">
                <a:latin typeface="Courier New" pitchFamily="-110" charset="0"/>
              </a:rPr>
              <a:t>n</a:t>
            </a:r>
            <a:r>
              <a:rPr lang="en-US" sz="1400" dirty="0">
                <a:latin typeface="Courier New" pitchFamily="-110" charset="0"/>
              </a:rPr>
              <a:t>; </a:t>
            </a:r>
            <a:r>
              <a:rPr lang="en-US" sz="1400" dirty="0" err="1">
                <a:latin typeface="Courier New" pitchFamily="-110" charset="0"/>
              </a:rPr>
              <a:t>j</a:t>
            </a:r>
            <a:r>
              <a:rPr lang="en-US" sz="1400" dirty="0">
                <a:latin typeface="Courier New" pitchFamily="-110" charset="0"/>
              </a:rPr>
              <a:t>++)</a:t>
            </a:r>
          </a:p>
          <a:p>
            <a:pPr eaLnBrk="0" hangingPunct="0"/>
            <a:r>
              <a:rPr lang="en-US" sz="1400" dirty="0" smtClean="0">
                <a:latin typeface="Courier New" pitchFamily="-110" charset="0"/>
              </a:rPr>
              <a:t>	*</a:t>
            </a:r>
            <a:r>
              <a:rPr lang="en-US" sz="1400" dirty="0" err="1" smtClean="0">
                <a:latin typeface="Courier New" pitchFamily="-110" charset="0"/>
              </a:rPr>
              <a:t>rowp</a:t>
            </a:r>
            <a:r>
              <a:rPr lang="en-US" sz="1400" dirty="0" smtClean="0">
                <a:latin typeface="Courier New" pitchFamily="-110" charset="0"/>
              </a:rPr>
              <a:t>++ </a:t>
            </a:r>
            <a:r>
              <a:rPr lang="en-US" sz="1400" dirty="0">
                <a:latin typeface="Courier New" pitchFamily="-110" charset="0"/>
              </a:rPr>
              <a:t>= </a:t>
            </a:r>
            <a:r>
              <a:rPr lang="en-US" sz="1400" dirty="0" err="1">
                <a:latin typeface="Courier New" pitchFamily="-110" charset="0"/>
              </a:rPr>
              <a:t>b[j</a:t>
            </a:r>
            <a:r>
              <a:rPr lang="en-US" sz="1400" dirty="0">
                <a:latin typeface="Courier New" pitchFamily="-110" charset="0"/>
              </a:rPr>
              <a:t>]</a:t>
            </a:r>
            <a:r>
              <a:rPr lang="en-US" sz="1400" dirty="0" smtClean="0">
                <a:latin typeface="Courier New" pitchFamily="-110" charset="0"/>
              </a:rPr>
              <a:t>;</a:t>
            </a:r>
            <a:endParaRPr lang="en-US" sz="1400" dirty="0">
              <a:latin typeface="Courier New" pitchFamily="-110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 Examples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7198" y="1197888"/>
            <a:ext cx="8410375" cy="4801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tabLst>
                <a:tab pos="3205163" algn="l"/>
              </a:tabLst>
            </a:pPr>
            <a:r>
              <a:rPr lang="en-US" sz="1800" dirty="0" smtClean="0">
                <a:latin typeface="Courier New" pitchFamily="49" charset="0"/>
              </a:rPr>
              <a:t>a*</a:t>
            </a:r>
            <a:r>
              <a:rPr lang="en-US" sz="1800" dirty="0" err="1" smtClean="0">
                <a:latin typeface="Courier New" pitchFamily="49" charset="0"/>
              </a:rPr>
              <a:t>b+c</a:t>
            </a:r>
            <a:r>
              <a:rPr lang="en-US" sz="1800" dirty="0" smtClean="0">
                <a:latin typeface="Courier New" pitchFamily="49" charset="0"/>
              </a:rPr>
              <a:t>	(a*</a:t>
            </a:r>
            <a:r>
              <a:rPr lang="en-US" sz="1800" dirty="0" err="1" smtClean="0">
                <a:latin typeface="Courier New" pitchFamily="49" charset="0"/>
              </a:rPr>
              <a:t>b)+c</a:t>
            </a:r>
            <a:r>
              <a:rPr lang="en-US" sz="1800" dirty="0" smtClean="0">
                <a:latin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>
                <a:latin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>
                <a:latin typeface="Courier New" pitchFamily="49" charset="0"/>
              </a:rPr>
              <a:t>a-</a:t>
            </a:r>
            <a:r>
              <a:rPr lang="en-US" sz="1800" dirty="0" err="1" smtClean="0">
                <a:latin typeface="Courier New" pitchFamily="49" charset="0"/>
              </a:rPr>
              <a:t>b+c</a:t>
            </a:r>
            <a:r>
              <a:rPr lang="en-US" sz="1800" dirty="0" smtClean="0">
                <a:latin typeface="Courier New" pitchFamily="49" charset="0"/>
              </a:rPr>
              <a:t>	(a-</a:t>
            </a:r>
            <a:r>
              <a:rPr lang="en-US" sz="1800" dirty="0" err="1" smtClean="0">
                <a:latin typeface="Courier New" pitchFamily="49" charset="0"/>
              </a:rPr>
              <a:t>b)+c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r>
              <a:rPr lang="en-US" sz="1800" dirty="0" err="1" smtClean="0">
                <a:latin typeface="Courier New" pitchFamily="49" charset="0"/>
              </a:rPr>
              <a:t>sizeof(int</a:t>
            </a:r>
            <a:r>
              <a:rPr lang="en-US" sz="1800" dirty="0" smtClean="0">
                <a:latin typeface="Courier New" pitchFamily="49" charset="0"/>
              </a:rPr>
              <a:t>)*</a:t>
            </a:r>
            <a:r>
              <a:rPr lang="en-US" sz="1800" dirty="0" err="1" smtClean="0">
                <a:latin typeface="Courier New" pitchFamily="49" charset="0"/>
              </a:rPr>
              <a:t>p</a:t>
            </a:r>
            <a:r>
              <a:rPr lang="en-US" sz="1800" dirty="0" smtClean="0">
                <a:latin typeface="Courier New" pitchFamily="49" charset="0"/>
              </a:rPr>
              <a:t>	(</a:t>
            </a:r>
            <a:r>
              <a:rPr lang="en-US" sz="1800" dirty="0" err="1" smtClean="0">
                <a:latin typeface="Courier New" pitchFamily="49" charset="0"/>
              </a:rPr>
              <a:t>sizeof(int</a:t>
            </a:r>
            <a:r>
              <a:rPr lang="en-US" sz="1800" dirty="0" smtClean="0">
                <a:latin typeface="Courier New" pitchFamily="49" charset="0"/>
              </a:rPr>
              <a:t>))*</a:t>
            </a:r>
            <a:r>
              <a:rPr lang="en-US" sz="1800" dirty="0" err="1" smtClean="0">
                <a:latin typeface="Courier New" pitchFamily="49" charset="0"/>
              </a:rPr>
              <a:t>p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r>
              <a:rPr lang="en-US" sz="1800" dirty="0" smtClean="0">
                <a:latin typeface="Courier New" pitchFamily="49" charset="0"/>
              </a:rPr>
              <a:t>*</a:t>
            </a:r>
            <a:r>
              <a:rPr lang="en-US" sz="1800" dirty="0" err="1" smtClean="0">
                <a:latin typeface="Courier New" pitchFamily="49" charset="0"/>
              </a:rPr>
              <a:t>p</a:t>
            </a:r>
            <a:r>
              <a:rPr lang="en-US" sz="1800" dirty="0" smtClean="0">
                <a:latin typeface="Courier New" pitchFamily="49" charset="0"/>
              </a:rPr>
              <a:t>-&gt;</a:t>
            </a:r>
            <a:r>
              <a:rPr lang="en-US" sz="1800" dirty="0" err="1" smtClean="0">
                <a:latin typeface="Courier New" pitchFamily="49" charset="0"/>
              </a:rPr>
              <a:t>q</a:t>
            </a:r>
            <a:r>
              <a:rPr lang="en-US" sz="1800" dirty="0" smtClean="0">
                <a:latin typeface="Courier New" pitchFamily="49" charset="0"/>
              </a:rPr>
              <a:t>	*(</a:t>
            </a:r>
            <a:r>
              <a:rPr lang="en-US" sz="1800" dirty="0" err="1" smtClean="0">
                <a:latin typeface="Courier New" pitchFamily="49" charset="0"/>
              </a:rPr>
              <a:t>p</a:t>
            </a:r>
            <a:r>
              <a:rPr lang="en-US" sz="1800" dirty="0" smtClean="0">
                <a:latin typeface="Courier New" pitchFamily="49" charset="0"/>
              </a:rPr>
              <a:t>-&gt;</a:t>
            </a:r>
            <a:r>
              <a:rPr lang="en-US" sz="1800" dirty="0" err="1" smtClean="0">
                <a:latin typeface="Courier New" pitchFamily="49" charset="0"/>
              </a:rPr>
              <a:t>q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r>
              <a:rPr lang="en-US" sz="1800" dirty="0" smtClean="0">
                <a:latin typeface="Courier New" pitchFamily="49" charset="0"/>
              </a:rPr>
              <a:t>*</a:t>
            </a:r>
            <a:r>
              <a:rPr lang="en-US" sz="1800" dirty="0" err="1" smtClean="0">
                <a:latin typeface="Courier New" pitchFamily="49" charset="0"/>
              </a:rPr>
              <a:t>x</a:t>
            </a:r>
            <a:r>
              <a:rPr lang="en-US" sz="1800" dirty="0" smtClean="0">
                <a:latin typeface="Courier New" pitchFamily="49" charset="0"/>
              </a:rPr>
              <a:t>++</a:t>
            </a:r>
            <a:r>
              <a:rPr lang="en-US" sz="1800" b="0" dirty="0" smtClean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*(</a:t>
            </a:r>
            <a:r>
              <a:rPr lang="en-US" sz="1800" dirty="0" err="1" smtClean="0">
                <a:latin typeface="Courier New" pitchFamily="49" charset="0"/>
              </a:rPr>
              <a:t>x</a:t>
            </a:r>
            <a:r>
              <a:rPr lang="en-US" sz="1800" dirty="0" smtClean="0">
                <a:latin typeface="Courier New" pitchFamily="49" charset="0"/>
              </a:rPr>
              <a:t>++) </a:t>
            </a:r>
            <a:r>
              <a:rPr lang="en-US" sz="1800" dirty="0" smtClean="0">
                <a:latin typeface="Calibri"/>
                <a:cs typeface="Calibri"/>
              </a:rPr>
              <a:t>not  </a:t>
            </a:r>
            <a:r>
              <a:rPr lang="en-US" sz="1800" dirty="0" smtClean="0">
                <a:latin typeface="Courier New" pitchFamily="49" charset="0"/>
              </a:rPr>
              <a:t>(*</a:t>
            </a:r>
            <a:r>
              <a:rPr lang="en-US" sz="1800" dirty="0" err="1" smtClean="0">
                <a:latin typeface="Courier New" pitchFamily="49" charset="0"/>
              </a:rPr>
              <a:t>x</a:t>
            </a:r>
            <a:r>
              <a:rPr lang="en-US" sz="1800" dirty="0" smtClean="0">
                <a:latin typeface="Courier New" pitchFamily="49" charset="0"/>
              </a:rPr>
              <a:t>)++  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but increment after use</a:t>
            </a:r>
          </a:p>
          <a:p>
            <a:pPr>
              <a:tabLst>
                <a:tab pos="3205163" algn="l"/>
              </a:tabLst>
            </a:pPr>
            <a:r>
              <a:rPr lang="en-US" sz="1800" dirty="0" smtClean="0">
                <a:latin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>
                <a:latin typeface="Courier New" pitchFamily="49" charset="0"/>
              </a:rPr>
              <a:t>a+=</a:t>
            </a:r>
            <a:r>
              <a:rPr lang="en-US" sz="1800" dirty="0" err="1" smtClean="0">
                <a:latin typeface="Courier New" pitchFamily="49" charset="0"/>
              </a:rPr>
              <a:t>b</a:t>
            </a:r>
            <a:r>
              <a:rPr lang="en-US" sz="1800" dirty="0" smtClean="0">
                <a:latin typeface="Courier New" pitchFamily="49" charset="0"/>
              </a:rPr>
              <a:t>++	a+=(</a:t>
            </a:r>
            <a:r>
              <a:rPr lang="en-US" sz="1800" dirty="0" err="1" smtClean="0">
                <a:latin typeface="Courier New" pitchFamily="49" charset="0"/>
              </a:rPr>
              <a:t>b</a:t>
            </a:r>
            <a:r>
              <a:rPr lang="en-US" sz="1800" dirty="0" smtClean="0">
                <a:latin typeface="Courier New" pitchFamily="49" charset="0"/>
              </a:rPr>
              <a:t>++)  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but increment after use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r>
              <a:rPr lang="en-US" sz="1800" dirty="0" err="1" smtClean="0">
                <a:latin typeface="Courier New" pitchFamily="49" charset="0"/>
              </a:rPr>
              <a:t>a++b</a:t>
            </a: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a+(+b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205163" algn="l"/>
              </a:tabLst>
            </a:pPr>
            <a:r>
              <a:rPr lang="en-US" sz="1800" dirty="0" err="1" smtClean="0">
                <a:latin typeface="Courier New" pitchFamily="49" charset="0"/>
              </a:rPr>
              <a:t>a+++b</a:t>
            </a:r>
            <a:r>
              <a:rPr lang="en-US" sz="1800" dirty="0" smtClean="0">
                <a:latin typeface="Courier New" pitchFamily="49" charset="0"/>
              </a:rPr>
              <a:t>	(</a:t>
            </a:r>
            <a:r>
              <a:rPr lang="en-US" sz="1800" dirty="0" err="1" smtClean="0">
                <a:latin typeface="Courier New" pitchFamily="49" charset="0"/>
              </a:rPr>
              <a:t>a++)+b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latin typeface="Calibri"/>
                <a:cs typeface="Calibri"/>
              </a:rPr>
              <a:t>not   </a:t>
            </a:r>
            <a:r>
              <a:rPr lang="en-US" sz="1800" dirty="0" err="1" smtClean="0">
                <a:latin typeface="Courier New" pitchFamily="49" charset="0"/>
              </a:rPr>
              <a:t>a+(++b</a:t>
            </a:r>
            <a:r>
              <a:rPr lang="en-US" sz="1800" dirty="0" smtClean="0">
                <a:latin typeface="Courier New" pitchFamily="49" charset="0"/>
              </a:rPr>
              <a:t>) 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but increment after use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205163" algn="l"/>
              </a:tabLst>
            </a:pPr>
            <a:r>
              <a:rPr lang="en-US" sz="1800" dirty="0" err="1" smtClean="0">
                <a:latin typeface="Courier New" pitchFamily="49" charset="0"/>
              </a:rPr>
              <a:t>a++++b</a:t>
            </a:r>
            <a:r>
              <a:rPr lang="en-US" sz="1800" dirty="0" smtClean="0">
                <a:latin typeface="Courier New" pitchFamily="49" charset="0"/>
              </a:rPr>
              <a:t>	(</a:t>
            </a:r>
            <a:r>
              <a:rPr lang="en-US" sz="1800" dirty="0" err="1" smtClean="0">
                <a:latin typeface="Courier New" pitchFamily="49" charset="0"/>
              </a:rPr>
              <a:t>a++)+(+b</a:t>
            </a:r>
            <a:r>
              <a:rPr lang="en-US" sz="1800" dirty="0" smtClean="0">
                <a:latin typeface="Courier New" pitchFamily="49" charset="0"/>
              </a:rPr>
              <a:t>) 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but increment after use</a:t>
            </a:r>
            <a:endParaRPr lang="en-US" sz="1800" dirty="0" smtClean="0">
              <a:latin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05199" y="1197888"/>
            <a:ext cx="5340477" cy="4856778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 Examples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7198" y="1197888"/>
            <a:ext cx="8410375" cy="4801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tabLst>
                <a:tab pos="3205163" algn="l"/>
              </a:tabLst>
            </a:pPr>
            <a:r>
              <a:rPr lang="en-US" sz="1800" dirty="0" smtClean="0">
                <a:latin typeface="Courier New" pitchFamily="49" charset="0"/>
              </a:rPr>
              <a:t>a*</a:t>
            </a:r>
            <a:r>
              <a:rPr lang="en-US" sz="1800" dirty="0" err="1" smtClean="0">
                <a:latin typeface="Courier New" pitchFamily="49" charset="0"/>
              </a:rPr>
              <a:t>b+c</a:t>
            </a:r>
            <a:r>
              <a:rPr lang="en-US" sz="1800" dirty="0" smtClean="0">
                <a:latin typeface="Courier New" pitchFamily="49" charset="0"/>
              </a:rPr>
              <a:t>	(a*</a:t>
            </a:r>
            <a:r>
              <a:rPr lang="en-US" sz="1800" dirty="0" err="1" smtClean="0">
                <a:latin typeface="Courier New" pitchFamily="49" charset="0"/>
              </a:rPr>
              <a:t>b)+c</a:t>
            </a:r>
            <a:r>
              <a:rPr lang="en-US" sz="1800" dirty="0" smtClean="0">
                <a:latin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>
                <a:latin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>
                <a:latin typeface="Courier New" pitchFamily="49" charset="0"/>
              </a:rPr>
              <a:t>a-</a:t>
            </a:r>
            <a:r>
              <a:rPr lang="en-US" sz="1800" dirty="0" err="1" smtClean="0">
                <a:latin typeface="Courier New" pitchFamily="49" charset="0"/>
              </a:rPr>
              <a:t>b+c</a:t>
            </a:r>
            <a:r>
              <a:rPr lang="en-US" sz="1800" dirty="0" smtClean="0">
                <a:latin typeface="Courier New" pitchFamily="49" charset="0"/>
              </a:rPr>
              <a:t>	(a-</a:t>
            </a:r>
            <a:r>
              <a:rPr lang="en-US" sz="1800" dirty="0" err="1" smtClean="0">
                <a:latin typeface="Courier New" pitchFamily="49" charset="0"/>
              </a:rPr>
              <a:t>b)+c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r>
              <a:rPr lang="en-US" sz="1800" dirty="0" err="1" smtClean="0">
                <a:latin typeface="Courier New" pitchFamily="49" charset="0"/>
              </a:rPr>
              <a:t>sizeof(int</a:t>
            </a:r>
            <a:r>
              <a:rPr lang="en-US" sz="1800" dirty="0" smtClean="0">
                <a:latin typeface="Courier New" pitchFamily="49" charset="0"/>
              </a:rPr>
              <a:t>)*</a:t>
            </a:r>
            <a:r>
              <a:rPr lang="en-US" sz="1800" dirty="0" err="1" smtClean="0">
                <a:latin typeface="Courier New" pitchFamily="49" charset="0"/>
              </a:rPr>
              <a:t>p</a:t>
            </a:r>
            <a:r>
              <a:rPr lang="en-US" sz="1800" dirty="0" smtClean="0">
                <a:latin typeface="Courier New" pitchFamily="49" charset="0"/>
              </a:rPr>
              <a:t>	(</a:t>
            </a:r>
            <a:r>
              <a:rPr lang="en-US" sz="1800" dirty="0" err="1" smtClean="0">
                <a:latin typeface="Courier New" pitchFamily="49" charset="0"/>
              </a:rPr>
              <a:t>sizeof(int</a:t>
            </a:r>
            <a:r>
              <a:rPr lang="en-US" sz="1800" dirty="0" smtClean="0">
                <a:latin typeface="Courier New" pitchFamily="49" charset="0"/>
              </a:rPr>
              <a:t>))*</a:t>
            </a:r>
            <a:r>
              <a:rPr lang="en-US" sz="1800" dirty="0" err="1" smtClean="0">
                <a:latin typeface="Courier New" pitchFamily="49" charset="0"/>
              </a:rPr>
              <a:t>p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r>
              <a:rPr lang="en-US" sz="1800" dirty="0" smtClean="0">
                <a:latin typeface="Courier New" pitchFamily="49" charset="0"/>
              </a:rPr>
              <a:t>*</a:t>
            </a:r>
            <a:r>
              <a:rPr lang="en-US" sz="1800" dirty="0" err="1" smtClean="0">
                <a:latin typeface="Courier New" pitchFamily="49" charset="0"/>
              </a:rPr>
              <a:t>p</a:t>
            </a:r>
            <a:r>
              <a:rPr lang="en-US" sz="1800" dirty="0" smtClean="0">
                <a:latin typeface="Courier New" pitchFamily="49" charset="0"/>
              </a:rPr>
              <a:t>-&gt;</a:t>
            </a:r>
            <a:r>
              <a:rPr lang="en-US" sz="1800" dirty="0" err="1" smtClean="0">
                <a:latin typeface="Courier New" pitchFamily="49" charset="0"/>
              </a:rPr>
              <a:t>q</a:t>
            </a:r>
            <a:r>
              <a:rPr lang="en-US" sz="1800" dirty="0" smtClean="0">
                <a:latin typeface="Courier New" pitchFamily="49" charset="0"/>
              </a:rPr>
              <a:t>	*(</a:t>
            </a:r>
            <a:r>
              <a:rPr lang="en-US" sz="1800" dirty="0" err="1" smtClean="0">
                <a:latin typeface="Courier New" pitchFamily="49" charset="0"/>
              </a:rPr>
              <a:t>p</a:t>
            </a:r>
            <a:r>
              <a:rPr lang="en-US" sz="1800" dirty="0" smtClean="0">
                <a:latin typeface="Courier New" pitchFamily="49" charset="0"/>
              </a:rPr>
              <a:t>-&gt;</a:t>
            </a:r>
            <a:r>
              <a:rPr lang="en-US" sz="1800" dirty="0" err="1" smtClean="0">
                <a:latin typeface="Courier New" pitchFamily="49" charset="0"/>
              </a:rPr>
              <a:t>q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r>
              <a:rPr lang="en-US" sz="1800" dirty="0" smtClean="0">
                <a:latin typeface="Courier New" pitchFamily="49" charset="0"/>
              </a:rPr>
              <a:t>*</a:t>
            </a:r>
            <a:r>
              <a:rPr lang="en-US" sz="1800" dirty="0" err="1" smtClean="0">
                <a:latin typeface="Courier New" pitchFamily="49" charset="0"/>
              </a:rPr>
              <a:t>x</a:t>
            </a:r>
            <a:r>
              <a:rPr lang="en-US" sz="1800" dirty="0" smtClean="0">
                <a:latin typeface="Courier New" pitchFamily="49" charset="0"/>
              </a:rPr>
              <a:t>++</a:t>
            </a:r>
            <a:r>
              <a:rPr lang="en-US" sz="1800" b="0" dirty="0" smtClean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*(</a:t>
            </a:r>
            <a:r>
              <a:rPr lang="en-US" sz="1800" dirty="0" err="1" smtClean="0">
                <a:latin typeface="Courier New" pitchFamily="49" charset="0"/>
              </a:rPr>
              <a:t>x</a:t>
            </a:r>
            <a:r>
              <a:rPr lang="en-US" sz="1800" dirty="0" smtClean="0">
                <a:latin typeface="Courier New" pitchFamily="49" charset="0"/>
              </a:rPr>
              <a:t>++) </a:t>
            </a:r>
            <a:r>
              <a:rPr lang="en-US" sz="1800" dirty="0" smtClean="0">
                <a:latin typeface="Calibri"/>
                <a:cs typeface="Calibri"/>
              </a:rPr>
              <a:t>not  </a:t>
            </a:r>
            <a:r>
              <a:rPr lang="en-US" sz="1800" dirty="0" smtClean="0">
                <a:latin typeface="Courier New" pitchFamily="49" charset="0"/>
              </a:rPr>
              <a:t>(*</a:t>
            </a:r>
            <a:r>
              <a:rPr lang="en-US" sz="1800" dirty="0" err="1" smtClean="0">
                <a:latin typeface="Courier New" pitchFamily="49" charset="0"/>
              </a:rPr>
              <a:t>x</a:t>
            </a:r>
            <a:r>
              <a:rPr lang="en-US" sz="1800" dirty="0" smtClean="0">
                <a:latin typeface="Courier New" pitchFamily="49" charset="0"/>
              </a:rPr>
              <a:t>)++  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but increment after use</a:t>
            </a:r>
          </a:p>
          <a:p>
            <a:pPr>
              <a:tabLst>
                <a:tab pos="3205163" algn="l"/>
              </a:tabLst>
            </a:pPr>
            <a:r>
              <a:rPr lang="en-US" sz="1800" dirty="0" smtClean="0">
                <a:latin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>
                <a:latin typeface="Courier New" pitchFamily="49" charset="0"/>
              </a:rPr>
              <a:t>a+=</a:t>
            </a:r>
            <a:r>
              <a:rPr lang="en-US" sz="1800" dirty="0" err="1" smtClean="0">
                <a:latin typeface="Courier New" pitchFamily="49" charset="0"/>
              </a:rPr>
              <a:t>b</a:t>
            </a:r>
            <a:r>
              <a:rPr lang="en-US" sz="1800" dirty="0" smtClean="0">
                <a:latin typeface="Courier New" pitchFamily="49" charset="0"/>
              </a:rPr>
              <a:t>++	a+=(</a:t>
            </a:r>
            <a:r>
              <a:rPr lang="en-US" sz="1800" dirty="0" err="1" smtClean="0">
                <a:latin typeface="Courier New" pitchFamily="49" charset="0"/>
              </a:rPr>
              <a:t>b</a:t>
            </a:r>
            <a:r>
              <a:rPr lang="en-US" sz="1800" dirty="0" smtClean="0">
                <a:latin typeface="Courier New" pitchFamily="49" charset="0"/>
              </a:rPr>
              <a:t>++)  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but increment after use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r>
              <a:rPr lang="en-US" sz="1800" dirty="0" err="1" smtClean="0">
                <a:latin typeface="Courier New" pitchFamily="49" charset="0"/>
              </a:rPr>
              <a:t>a++b</a:t>
            </a: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a+(+b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205163" algn="l"/>
              </a:tabLst>
            </a:pPr>
            <a:r>
              <a:rPr lang="en-US" sz="1800" dirty="0" err="1" smtClean="0">
                <a:latin typeface="Courier New" pitchFamily="49" charset="0"/>
              </a:rPr>
              <a:t>a+++b</a:t>
            </a:r>
            <a:r>
              <a:rPr lang="en-US" sz="1800" dirty="0" smtClean="0">
                <a:latin typeface="Courier New" pitchFamily="49" charset="0"/>
              </a:rPr>
              <a:t>	(</a:t>
            </a:r>
            <a:r>
              <a:rPr lang="en-US" sz="1800" dirty="0" err="1" smtClean="0">
                <a:latin typeface="Courier New" pitchFamily="49" charset="0"/>
              </a:rPr>
              <a:t>a++)+b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latin typeface="Calibri"/>
                <a:cs typeface="Calibri"/>
              </a:rPr>
              <a:t>not   </a:t>
            </a:r>
            <a:r>
              <a:rPr lang="en-US" sz="1800" dirty="0" err="1" smtClean="0">
                <a:latin typeface="Courier New" pitchFamily="49" charset="0"/>
              </a:rPr>
              <a:t>a+(++b</a:t>
            </a:r>
            <a:r>
              <a:rPr lang="en-US" sz="1800" dirty="0" smtClean="0">
                <a:latin typeface="Courier New" pitchFamily="49" charset="0"/>
              </a:rPr>
              <a:t>) 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but increment after use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205163" algn="l"/>
              </a:tabLst>
            </a:pPr>
            <a:r>
              <a:rPr lang="en-US" sz="1800" dirty="0" err="1" smtClean="0">
                <a:latin typeface="Courier New" pitchFamily="49" charset="0"/>
              </a:rPr>
              <a:t>a++++b</a:t>
            </a:r>
            <a:r>
              <a:rPr lang="en-US" sz="1800" dirty="0" smtClean="0">
                <a:latin typeface="Courier New" pitchFamily="49" charset="0"/>
              </a:rPr>
              <a:t>	(</a:t>
            </a:r>
            <a:r>
              <a:rPr lang="en-US" sz="1800" dirty="0" err="1" smtClean="0">
                <a:latin typeface="Courier New" pitchFamily="49" charset="0"/>
              </a:rPr>
              <a:t>a++)+(+b</a:t>
            </a:r>
            <a:r>
              <a:rPr lang="en-US" sz="1800" dirty="0" smtClean="0">
                <a:latin typeface="Courier New" pitchFamily="49" charset="0"/>
              </a:rPr>
              <a:t>) 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but increment after use</a:t>
            </a:r>
            <a:endParaRPr lang="en-US" sz="1800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2"/>
            <a:ext cx="8382000" cy="573088"/>
          </a:xfrm>
        </p:spPr>
        <p:txBody>
          <a:bodyPr/>
          <a:lstStyle/>
          <a:p>
            <a:r>
              <a:rPr lang="en-US" dirty="0"/>
              <a:t>C P</a:t>
            </a:r>
            <a:r>
              <a:rPr lang="en-US" dirty="0" smtClean="0"/>
              <a:t>ointer Declarations</a:t>
            </a:r>
            <a:endParaRPr lang="en-US" dirty="0"/>
          </a:p>
        </p:txBody>
      </p:sp>
      <p:sp>
        <p:nvSpPr>
          <p:cNvPr id="355331" name="Text Box 3"/>
          <p:cNvSpPr txBox="1">
            <a:spLocks noChangeArrowheads="1"/>
          </p:cNvSpPr>
          <p:nvPr/>
        </p:nvSpPr>
        <p:spPr bwMode="auto">
          <a:xfrm>
            <a:off x="457200" y="1197888"/>
            <a:ext cx="7772400" cy="369331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tabLst>
                <a:tab pos="3205163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*p</a:t>
            </a:r>
            <a:r>
              <a:rPr lang="en-US" sz="1800" b="0" dirty="0">
                <a:latin typeface="Courier New" pitchFamily="49" charset="0"/>
              </a:rPr>
              <a:t>	</a:t>
            </a:r>
            <a:r>
              <a:rPr lang="en-US" sz="1800" b="0" dirty="0" err="1">
                <a:latin typeface="Calibri" pitchFamily="34" charset="0"/>
              </a:rPr>
              <a:t>p</a:t>
            </a:r>
            <a:r>
              <a:rPr lang="en-US" sz="1800" b="0" dirty="0">
                <a:latin typeface="Calibri" pitchFamily="34" charset="0"/>
              </a:rPr>
              <a:t> is a pointer to </a:t>
            </a:r>
            <a:r>
              <a:rPr lang="en-US" sz="1800" b="0" dirty="0" err="1">
                <a:latin typeface="Calibri" pitchFamily="34" charset="0"/>
              </a:rPr>
              <a:t>int</a:t>
            </a:r>
            <a:endParaRPr lang="en-US" sz="1800" b="0" dirty="0">
              <a:latin typeface="Calibri" pitchFamily="34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endParaRPr lang="en-US" sz="1800" b="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*p[13]</a:t>
            </a:r>
            <a:r>
              <a:rPr lang="en-US" sz="1800" b="0" dirty="0">
                <a:latin typeface="Courier New" pitchFamily="49" charset="0"/>
              </a:rPr>
              <a:t>	</a:t>
            </a:r>
            <a:r>
              <a:rPr lang="en-US" sz="1800" b="0" dirty="0">
                <a:latin typeface="Calibri" pitchFamily="34" charset="0"/>
              </a:rPr>
              <a:t>p is an array[13] of pointer to </a:t>
            </a:r>
            <a:r>
              <a:rPr lang="en-US" sz="1800" b="0" dirty="0" err="1">
                <a:latin typeface="Calibri" pitchFamily="34" charset="0"/>
              </a:rPr>
              <a:t>int</a:t>
            </a:r>
            <a:endParaRPr lang="en-US" sz="1800" b="0" dirty="0">
              <a:latin typeface="Calibri" pitchFamily="34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endParaRPr lang="en-US" sz="1800" b="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*(p[13])</a:t>
            </a:r>
            <a:r>
              <a:rPr lang="en-US" sz="1800" b="0" dirty="0">
                <a:latin typeface="Courier New" pitchFamily="49" charset="0"/>
              </a:rPr>
              <a:t>	</a:t>
            </a:r>
            <a:r>
              <a:rPr lang="en-US" sz="1800" b="0" dirty="0">
                <a:latin typeface="Calibri" pitchFamily="34" charset="0"/>
              </a:rPr>
              <a:t>p is an array[13] of pointer to </a:t>
            </a:r>
            <a:r>
              <a:rPr lang="en-US" sz="1800" b="0" dirty="0" err="1">
                <a:latin typeface="Calibri" pitchFamily="34" charset="0"/>
              </a:rPr>
              <a:t>int</a:t>
            </a:r>
            <a:endParaRPr lang="en-US" sz="1800" b="0" dirty="0">
              <a:latin typeface="Calibri" pitchFamily="34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**p</a:t>
            </a:r>
            <a:r>
              <a:rPr lang="en-US" sz="1800" b="0" dirty="0">
                <a:latin typeface="Courier New" pitchFamily="49" charset="0"/>
              </a:rPr>
              <a:t>	</a:t>
            </a:r>
            <a:r>
              <a:rPr lang="en-US" sz="1800" b="0" dirty="0" err="1">
                <a:latin typeface="Calibri" pitchFamily="34" charset="0"/>
              </a:rPr>
              <a:t>p</a:t>
            </a:r>
            <a:r>
              <a:rPr lang="en-US" sz="1800" b="0" dirty="0">
                <a:latin typeface="Calibri" pitchFamily="34" charset="0"/>
              </a:rPr>
              <a:t> is a pointer to a pointer to an </a:t>
            </a:r>
            <a:r>
              <a:rPr lang="en-US" sz="1800" b="0" dirty="0" err="1">
                <a:latin typeface="Calibri" pitchFamily="34" charset="0"/>
              </a:rPr>
              <a:t>int</a:t>
            </a:r>
            <a:endParaRPr lang="en-US" sz="1800" b="0" dirty="0">
              <a:latin typeface="Calibri" pitchFamily="34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(*p)[13]</a:t>
            </a:r>
            <a:r>
              <a:rPr lang="en-US" sz="1800" b="0" dirty="0">
                <a:latin typeface="Courier New" pitchFamily="49" charset="0"/>
              </a:rPr>
              <a:t>	</a:t>
            </a:r>
            <a:r>
              <a:rPr lang="en-US" sz="1800" b="0" dirty="0">
                <a:latin typeface="Calibri" pitchFamily="34" charset="0"/>
              </a:rPr>
              <a:t>p is a pointer to an array[13] of </a:t>
            </a:r>
            <a:r>
              <a:rPr lang="en-US" sz="1800" b="0" dirty="0" err="1">
                <a:latin typeface="Calibri" pitchFamily="34" charset="0"/>
              </a:rPr>
              <a:t>int</a:t>
            </a:r>
            <a:endParaRPr lang="en-US" sz="1800" b="0" dirty="0">
              <a:latin typeface="Calibri" pitchFamily="34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*f()</a:t>
            </a:r>
            <a:r>
              <a:rPr lang="en-US" sz="1800" b="0" dirty="0">
                <a:latin typeface="Courier New" pitchFamily="49" charset="0"/>
              </a:rPr>
              <a:t>	</a:t>
            </a:r>
            <a:r>
              <a:rPr lang="en-US" sz="1800" b="0" dirty="0">
                <a:latin typeface="Calibri" pitchFamily="34" charset="0"/>
              </a:rPr>
              <a:t>f is a function returning a pointer to </a:t>
            </a:r>
            <a:r>
              <a:rPr lang="en-US" sz="1800" b="0" dirty="0" err="1">
                <a:latin typeface="Calibri" pitchFamily="34" charset="0"/>
              </a:rPr>
              <a:t>int</a:t>
            </a:r>
            <a:endParaRPr lang="en-US" sz="1800" b="0" dirty="0">
              <a:latin typeface="Calibri" pitchFamily="34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(*f)()</a:t>
            </a:r>
            <a:r>
              <a:rPr lang="en-US" sz="1800" b="0" dirty="0">
                <a:latin typeface="Courier New" pitchFamily="49" charset="0"/>
              </a:rPr>
              <a:t>	</a:t>
            </a:r>
            <a:r>
              <a:rPr lang="en-US" sz="1800" b="0" dirty="0">
                <a:latin typeface="Calibri" pitchFamily="34" charset="0"/>
              </a:rPr>
              <a:t>f is a pointer to a function returning </a:t>
            </a:r>
            <a:r>
              <a:rPr lang="en-US" sz="1800" b="0" dirty="0" err="1" smtClean="0">
                <a:latin typeface="Calibri" pitchFamily="34" charset="0"/>
              </a:rPr>
              <a:t>int</a:t>
            </a:r>
            <a:endParaRPr lang="en-US" sz="1800" b="0" dirty="0" smtClean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05200" y="1197888"/>
            <a:ext cx="4038600" cy="369331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2"/>
            <a:ext cx="8305800" cy="573088"/>
          </a:xfrm>
        </p:spPr>
        <p:txBody>
          <a:bodyPr/>
          <a:lstStyle/>
          <a:p>
            <a:r>
              <a:rPr lang="en-US" dirty="0"/>
              <a:t>C </a:t>
            </a:r>
            <a:r>
              <a:rPr lang="en-US" dirty="0" smtClean="0"/>
              <a:t>Pointer </a:t>
            </a:r>
            <a:r>
              <a:rPr lang="en-US" smtClean="0"/>
              <a:t>Declarations (Check </a:t>
            </a:r>
            <a:r>
              <a:rPr lang="en-US" dirty="0" smtClean="0"/>
              <a:t>out </a:t>
            </a:r>
            <a:r>
              <a:rPr lang="en-US" dirty="0" smtClean="0">
                <a:hlinkClick r:id="rId3"/>
              </a:rPr>
              <a:t>guide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55331" name="Text Box 3"/>
          <p:cNvSpPr txBox="1">
            <a:spLocks noChangeArrowheads="1"/>
          </p:cNvSpPr>
          <p:nvPr/>
        </p:nvSpPr>
        <p:spPr bwMode="auto">
          <a:xfrm>
            <a:off x="457200" y="1197888"/>
            <a:ext cx="7772400" cy="369331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tabLst>
                <a:tab pos="3205163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*p</a:t>
            </a:r>
            <a:r>
              <a:rPr lang="en-US" sz="1800" b="0" dirty="0">
                <a:latin typeface="Courier New" pitchFamily="49" charset="0"/>
              </a:rPr>
              <a:t>	</a:t>
            </a:r>
            <a:r>
              <a:rPr lang="en-US" sz="1800" b="0" dirty="0" err="1">
                <a:latin typeface="Calibri" pitchFamily="34" charset="0"/>
              </a:rPr>
              <a:t>p</a:t>
            </a:r>
            <a:r>
              <a:rPr lang="en-US" sz="1800" b="0" dirty="0">
                <a:latin typeface="Calibri" pitchFamily="34" charset="0"/>
              </a:rPr>
              <a:t> is a pointer to </a:t>
            </a:r>
            <a:r>
              <a:rPr lang="en-US" sz="1800" b="0" dirty="0" err="1">
                <a:latin typeface="Calibri" pitchFamily="34" charset="0"/>
              </a:rPr>
              <a:t>int</a:t>
            </a:r>
            <a:endParaRPr lang="en-US" sz="1800" b="0" dirty="0">
              <a:latin typeface="Calibri" pitchFamily="34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endParaRPr lang="en-US" sz="1800" b="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*p[13]</a:t>
            </a:r>
            <a:r>
              <a:rPr lang="en-US" sz="1800" b="0" dirty="0">
                <a:latin typeface="Courier New" pitchFamily="49" charset="0"/>
              </a:rPr>
              <a:t>	</a:t>
            </a:r>
            <a:r>
              <a:rPr lang="en-US" sz="1800" b="0" dirty="0">
                <a:latin typeface="Calibri" pitchFamily="34" charset="0"/>
              </a:rPr>
              <a:t>p is an array[13] of pointer to </a:t>
            </a:r>
            <a:r>
              <a:rPr lang="en-US" sz="1800" b="0" dirty="0" err="1">
                <a:latin typeface="Calibri" pitchFamily="34" charset="0"/>
              </a:rPr>
              <a:t>int</a:t>
            </a:r>
            <a:endParaRPr lang="en-US" sz="1800" b="0" dirty="0">
              <a:latin typeface="Calibri" pitchFamily="34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endParaRPr lang="en-US" sz="1800" b="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*(p[13])</a:t>
            </a:r>
            <a:r>
              <a:rPr lang="en-US" sz="1800" b="0" dirty="0">
                <a:latin typeface="Courier New" pitchFamily="49" charset="0"/>
              </a:rPr>
              <a:t>	</a:t>
            </a:r>
            <a:r>
              <a:rPr lang="en-US" sz="1800" b="0" dirty="0">
                <a:latin typeface="Calibri" pitchFamily="34" charset="0"/>
              </a:rPr>
              <a:t>p is an array[13] of pointer to </a:t>
            </a:r>
            <a:r>
              <a:rPr lang="en-US" sz="1800" b="0" dirty="0" err="1">
                <a:latin typeface="Calibri" pitchFamily="34" charset="0"/>
              </a:rPr>
              <a:t>int</a:t>
            </a:r>
            <a:endParaRPr lang="en-US" sz="1800" b="0" dirty="0">
              <a:latin typeface="Calibri" pitchFamily="34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**p</a:t>
            </a:r>
            <a:r>
              <a:rPr lang="en-US" sz="1800" b="0" dirty="0">
                <a:latin typeface="Courier New" pitchFamily="49" charset="0"/>
              </a:rPr>
              <a:t>	</a:t>
            </a:r>
            <a:r>
              <a:rPr lang="en-US" sz="1800" b="0" dirty="0" err="1">
                <a:latin typeface="Calibri" pitchFamily="34" charset="0"/>
              </a:rPr>
              <a:t>p</a:t>
            </a:r>
            <a:r>
              <a:rPr lang="en-US" sz="1800" b="0" dirty="0">
                <a:latin typeface="Calibri" pitchFamily="34" charset="0"/>
              </a:rPr>
              <a:t> is a pointer to a pointer to an </a:t>
            </a:r>
            <a:r>
              <a:rPr lang="en-US" sz="1800" b="0" dirty="0" err="1">
                <a:latin typeface="Calibri" pitchFamily="34" charset="0"/>
              </a:rPr>
              <a:t>int</a:t>
            </a:r>
            <a:endParaRPr lang="en-US" sz="1800" b="0" dirty="0">
              <a:latin typeface="Calibri" pitchFamily="34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(*p)[13]</a:t>
            </a:r>
            <a:r>
              <a:rPr lang="en-US" sz="1800" b="0" dirty="0">
                <a:latin typeface="Courier New" pitchFamily="49" charset="0"/>
              </a:rPr>
              <a:t>	</a:t>
            </a:r>
            <a:r>
              <a:rPr lang="en-US" sz="1800" b="0" dirty="0">
                <a:latin typeface="Calibri" pitchFamily="34" charset="0"/>
              </a:rPr>
              <a:t>p is a pointer to an array[13] of </a:t>
            </a:r>
            <a:r>
              <a:rPr lang="en-US" sz="1800" b="0" dirty="0" err="1">
                <a:latin typeface="Calibri" pitchFamily="34" charset="0"/>
              </a:rPr>
              <a:t>int</a:t>
            </a:r>
            <a:endParaRPr lang="en-US" sz="1800" b="0" dirty="0">
              <a:latin typeface="Calibri" pitchFamily="34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*f()</a:t>
            </a:r>
            <a:r>
              <a:rPr lang="en-US" sz="1800" b="0" dirty="0">
                <a:latin typeface="Courier New" pitchFamily="49" charset="0"/>
              </a:rPr>
              <a:t>	</a:t>
            </a:r>
            <a:r>
              <a:rPr lang="en-US" sz="1800" b="0" dirty="0">
                <a:latin typeface="Calibri" pitchFamily="34" charset="0"/>
              </a:rPr>
              <a:t>f is a function returning a pointer to </a:t>
            </a:r>
            <a:r>
              <a:rPr lang="en-US" sz="1800" b="0" dirty="0" err="1">
                <a:latin typeface="Calibri" pitchFamily="34" charset="0"/>
              </a:rPr>
              <a:t>int</a:t>
            </a:r>
            <a:endParaRPr lang="en-US" sz="1800" b="0" dirty="0">
              <a:latin typeface="Calibri" pitchFamily="34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algn="l">
              <a:lnSpc>
                <a:spcPct val="100000"/>
              </a:lnSpc>
              <a:tabLst>
                <a:tab pos="3205163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(*f)()</a:t>
            </a:r>
            <a:r>
              <a:rPr lang="en-US" sz="1800" b="0" dirty="0">
                <a:latin typeface="Courier New" pitchFamily="49" charset="0"/>
              </a:rPr>
              <a:t>	</a:t>
            </a:r>
            <a:r>
              <a:rPr lang="en-US" sz="1800" b="0" dirty="0">
                <a:latin typeface="Calibri" pitchFamily="34" charset="0"/>
              </a:rPr>
              <a:t>f is a pointer to a function returning </a:t>
            </a:r>
            <a:r>
              <a:rPr lang="en-US" sz="1800" b="0" dirty="0" err="1" smtClean="0">
                <a:latin typeface="Calibri" pitchFamily="34" charset="0"/>
              </a:rPr>
              <a:t>int</a:t>
            </a:r>
            <a:endParaRPr lang="en-US" sz="1800" b="0" dirty="0" smtClean="0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Avoiding Complex Declarations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/>
              <a:t>Use </a:t>
            </a:r>
            <a:r>
              <a:rPr lang="en-US" sz="2000" dirty="0" err="1">
                <a:latin typeface="Courier New" pitchFamily="49" charset="0"/>
              </a:rPr>
              <a:t>typedef</a:t>
            </a:r>
            <a:r>
              <a:rPr lang="en-US" sz="2000" dirty="0"/>
              <a:t> to build up the declaration</a:t>
            </a:r>
          </a:p>
          <a:p>
            <a:pPr>
              <a:spcBef>
                <a:spcPts val="1200"/>
              </a:spcBef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(*(*x[3])())[5]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</a:p>
          <a:p>
            <a:pPr lvl="1">
              <a:spcBef>
                <a:spcPts val="1200"/>
              </a:spcBef>
            </a:pPr>
            <a:r>
              <a:rPr lang="en-US" sz="1600" dirty="0" err="1" smtClean="0">
                <a:latin typeface="Courier New" pitchFamily="49" charset="0"/>
              </a:rPr>
              <a:t>x</a:t>
            </a:r>
            <a:r>
              <a:rPr lang="en-US" sz="1600" dirty="0" smtClean="0"/>
              <a:t> is an array of 3 elements, </a:t>
            </a:r>
            <a:br>
              <a:rPr lang="en-US" sz="1600" dirty="0" smtClean="0"/>
            </a:br>
            <a:r>
              <a:rPr lang="en-US" sz="1600" dirty="0" smtClean="0"/>
              <a:t>each of which is a pointer to a function returning an array of 5 </a:t>
            </a:r>
            <a:r>
              <a:rPr lang="en-US" sz="1600" dirty="0" err="1" smtClean="0"/>
              <a:t>ints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lvl="1">
              <a:spcBef>
                <a:spcPts val="1200"/>
              </a:spcBef>
            </a:pP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</a:rPr>
              <a:t>typedef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fiveints[5]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  <a:endParaRPr lang="en-US" b="1" dirty="0" smtClean="0">
              <a:latin typeface="Courier New" pitchFamily="49" charset="0"/>
            </a:endParaRPr>
          </a:p>
          <a:p>
            <a:pPr lvl="1">
              <a:spcBef>
                <a:spcPts val="1200"/>
              </a:spcBef>
            </a:pP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</a:rPr>
              <a:t>typedef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fiveints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* p5i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  <a:endParaRPr lang="en-US" b="1" dirty="0" smtClean="0">
              <a:latin typeface="Courier New" pitchFamily="49" charset="0"/>
            </a:endParaRPr>
          </a:p>
          <a:p>
            <a:pPr lvl="1">
              <a:spcBef>
                <a:spcPts val="1200"/>
              </a:spcBef>
            </a:pP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</a:rPr>
              <a:t>typedef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p5i (*f_of_p5is)()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  <a:endParaRPr lang="en-US" b="1" dirty="0" smtClean="0">
              <a:latin typeface="Courier New" pitchFamily="49" charset="0"/>
            </a:endParaRPr>
          </a:p>
          <a:p>
            <a:pPr lvl="1">
              <a:spcBef>
                <a:spcPts val="1200"/>
              </a:spcBef>
            </a:pP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f_of_p5is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x[3];</a:t>
            </a:r>
            <a:endParaRPr lang="en-US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>
              <a:spcBef>
                <a:spcPts val="1200"/>
              </a:spcBef>
              <a:buNone/>
            </a:pPr>
            <a:endParaRPr lang="en-US" sz="2000" dirty="0" smtClean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5791200" cy="573088"/>
          </a:xfrm>
        </p:spPr>
        <p:txBody>
          <a:bodyPr/>
          <a:lstStyle/>
          <a:p>
            <a:r>
              <a:rPr lang="en-US" sz="3400"/>
              <a:t>IA32 Linux Memory Layout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5257800" cy="5486400"/>
          </a:xfrm>
        </p:spPr>
        <p:txBody>
          <a:bodyPr/>
          <a:lstStyle/>
          <a:p>
            <a:r>
              <a:rPr lang="en-US" sz="2000" dirty="0"/>
              <a:t>Stack</a:t>
            </a:r>
          </a:p>
          <a:p>
            <a:pPr marL="463550" lvl="1" indent="-238125">
              <a:lnSpc>
                <a:spcPct val="85000"/>
              </a:lnSpc>
            </a:pPr>
            <a:r>
              <a:rPr lang="en-US" sz="1800" dirty="0"/>
              <a:t>Runtime stack (8MB limit)</a:t>
            </a:r>
          </a:p>
          <a:p>
            <a:r>
              <a:rPr lang="en-US" sz="2000" dirty="0"/>
              <a:t>Heap</a:t>
            </a:r>
          </a:p>
          <a:p>
            <a:pPr marL="463550" lvl="1" indent="-238125">
              <a:lnSpc>
                <a:spcPct val="85000"/>
              </a:lnSpc>
            </a:pPr>
            <a:r>
              <a:rPr lang="en-US" sz="1800" dirty="0"/>
              <a:t>Dynamically allocated storage</a:t>
            </a:r>
          </a:p>
          <a:p>
            <a:pPr marL="463550" lvl="1" indent="-238125">
              <a:lnSpc>
                <a:spcPct val="85000"/>
              </a:lnSpc>
            </a:pPr>
            <a:r>
              <a:rPr lang="en-US" sz="1800" dirty="0"/>
              <a:t>When call </a:t>
            </a:r>
            <a:r>
              <a:rPr lang="en-US" sz="1800" b="1" dirty="0" err="1">
                <a:latin typeface="Courier New" pitchFamily="49" charset="0"/>
              </a:rPr>
              <a:t>malloc</a:t>
            </a:r>
            <a:r>
              <a:rPr lang="en-US" sz="1800" b="1" dirty="0">
                <a:latin typeface="Courier New" pitchFamily="49" charset="0"/>
              </a:rPr>
              <a:t>(), </a:t>
            </a:r>
            <a:r>
              <a:rPr lang="en-US" sz="1800" b="1" dirty="0" err="1">
                <a:latin typeface="Courier New" pitchFamily="49" charset="0"/>
              </a:rPr>
              <a:t>calloc</a:t>
            </a:r>
            <a:r>
              <a:rPr lang="en-US" sz="1800" b="1" dirty="0">
                <a:latin typeface="Courier New" pitchFamily="49" charset="0"/>
              </a:rPr>
              <a:t>(), new()</a:t>
            </a:r>
          </a:p>
          <a:p>
            <a:r>
              <a:rPr lang="en-US" sz="2000" dirty="0"/>
              <a:t>Data</a:t>
            </a:r>
          </a:p>
          <a:p>
            <a:pPr marL="463550" lvl="1" indent="-238125">
              <a:lnSpc>
                <a:spcPct val="85000"/>
              </a:lnSpc>
            </a:pPr>
            <a:r>
              <a:rPr lang="en-US" sz="1800" dirty="0"/>
              <a:t>Statically allocated data</a:t>
            </a:r>
          </a:p>
          <a:p>
            <a:pPr marL="463550" lvl="1" indent="-238125">
              <a:lnSpc>
                <a:spcPct val="85000"/>
              </a:lnSpc>
            </a:pPr>
            <a:r>
              <a:rPr lang="en-US" sz="1800" dirty="0"/>
              <a:t>E.g., arrays &amp; strings declared in code</a:t>
            </a:r>
          </a:p>
          <a:p>
            <a:r>
              <a:rPr lang="en-US" sz="2000" dirty="0"/>
              <a:t>Text</a:t>
            </a:r>
          </a:p>
          <a:p>
            <a:pPr marL="463550" lvl="1" indent="-238125">
              <a:lnSpc>
                <a:spcPct val="85000"/>
              </a:lnSpc>
            </a:pPr>
            <a:r>
              <a:rPr lang="en-US" sz="1800" dirty="0"/>
              <a:t>Executable machine instructions</a:t>
            </a:r>
          </a:p>
          <a:p>
            <a:pPr marL="463550" lvl="1" indent="-238125">
              <a:lnSpc>
                <a:spcPct val="85000"/>
              </a:lnSpc>
            </a:pPr>
            <a:r>
              <a:rPr lang="en-US" sz="1800" dirty="0"/>
              <a:t>Read-only</a:t>
            </a:r>
          </a:p>
        </p:txBody>
      </p:sp>
      <p:sp>
        <p:nvSpPr>
          <p:cNvPr id="348165" name="Text Box 5"/>
          <p:cNvSpPr txBox="1">
            <a:spLocks noChangeArrowheads="1"/>
          </p:cNvSpPr>
          <p:nvPr/>
        </p:nvSpPr>
        <p:spPr bwMode="auto">
          <a:xfrm>
            <a:off x="3581400" y="5878469"/>
            <a:ext cx="2133600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Upper </a:t>
            </a:r>
            <a:r>
              <a:rPr lang="en-US" sz="1800" b="0" dirty="0" smtClean="0">
                <a:latin typeface="Calibri" pitchFamily="34" charset="0"/>
              </a:rPr>
              <a:t>2 </a:t>
            </a:r>
            <a:r>
              <a:rPr lang="en-US" sz="1800" b="0" dirty="0">
                <a:latin typeface="Calibri" pitchFamily="34" charset="0"/>
              </a:rPr>
              <a:t>hex </a:t>
            </a:r>
            <a:r>
              <a:rPr lang="en-US" sz="1800" b="0" dirty="0" smtClean="0">
                <a:latin typeface="Calibri" pitchFamily="34" charset="0"/>
              </a:rPr>
              <a:t>digits </a:t>
            </a:r>
            <a:br>
              <a:rPr lang="en-US" sz="1800" b="0" dirty="0" smtClean="0">
                <a:latin typeface="Calibri" pitchFamily="34" charset="0"/>
              </a:rPr>
            </a:br>
            <a:r>
              <a:rPr lang="en-US" sz="1800" b="0" dirty="0" smtClean="0">
                <a:latin typeface="Calibri" pitchFamily="34" charset="0"/>
              </a:rPr>
              <a:t>= 8 bits </a:t>
            </a:r>
            <a:r>
              <a:rPr lang="en-US" sz="1800" b="0" dirty="0">
                <a:latin typeface="Calibri" pitchFamily="34" charset="0"/>
              </a:rPr>
              <a:t>of address</a:t>
            </a:r>
          </a:p>
        </p:txBody>
      </p:sp>
      <p:sp>
        <p:nvSpPr>
          <p:cNvPr id="348172" name="Text Box 12"/>
          <p:cNvSpPr txBox="1">
            <a:spLocks noChangeArrowheads="1"/>
          </p:cNvSpPr>
          <p:nvPr/>
        </p:nvSpPr>
        <p:spPr bwMode="auto">
          <a:xfrm>
            <a:off x="6400800" y="71656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</a:t>
            </a:r>
          </a:p>
        </p:txBody>
      </p:sp>
      <p:sp>
        <p:nvSpPr>
          <p:cNvPr id="348179" name="Text Box 19"/>
          <p:cNvSpPr txBox="1">
            <a:spLocks noChangeArrowheads="1"/>
          </p:cNvSpPr>
          <p:nvPr/>
        </p:nvSpPr>
        <p:spPr bwMode="auto">
          <a:xfrm>
            <a:off x="6400800" y="62626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6858000" y="891680"/>
            <a:ext cx="1447800" cy="558531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6858000" y="88600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Stack</a:t>
            </a:r>
          </a:p>
        </p:txBody>
      </p:sp>
      <p:sp>
        <p:nvSpPr>
          <p:cNvPr id="348183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Text</a:t>
            </a:r>
          </a:p>
        </p:txBody>
      </p:sp>
      <p:sp>
        <p:nvSpPr>
          <p:cNvPr id="348184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Data</a:t>
            </a:r>
          </a:p>
        </p:txBody>
      </p:sp>
      <p:sp>
        <p:nvSpPr>
          <p:cNvPr id="348185" name="Rectangle 25"/>
          <p:cNvSpPr>
            <a:spLocks noChangeArrowheads="1"/>
          </p:cNvSpPr>
          <p:nvPr/>
        </p:nvSpPr>
        <p:spPr bwMode="auto">
          <a:xfrm>
            <a:off x="6858000" y="5257800"/>
            <a:ext cx="1447800" cy="304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348187" name="Text Box 27"/>
          <p:cNvSpPr txBox="1">
            <a:spLocks noChangeArrowheads="1"/>
          </p:cNvSpPr>
          <p:nvPr/>
        </p:nvSpPr>
        <p:spPr bwMode="auto">
          <a:xfrm>
            <a:off x="6400800" y="601980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08</a:t>
            </a:r>
          </a:p>
        </p:txBody>
      </p:sp>
      <p:sp>
        <p:nvSpPr>
          <p:cNvPr id="348194" name="Line 34"/>
          <p:cNvSpPr>
            <a:spLocks noChangeShapeType="1"/>
          </p:cNvSpPr>
          <p:nvPr/>
        </p:nvSpPr>
        <p:spPr bwMode="auto">
          <a:xfrm>
            <a:off x="7581900" y="12670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48195" name="Line 35"/>
          <p:cNvSpPr>
            <a:spLocks noChangeShapeType="1"/>
          </p:cNvSpPr>
          <p:nvPr/>
        </p:nvSpPr>
        <p:spPr bwMode="auto">
          <a:xfrm flipV="1">
            <a:off x="7581900" y="501784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5791200" y="5966320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858000" y="2027412"/>
            <a:ext cx="1447800" cy="1588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AutoShape 16"/>
          <p:cNvSpPr>
            <a:spLocks/>
          </p:cNvSpPr>
          <p:nvPr/>
        </p:nvSpPr>
        <p:spPr bwMode="auto">
          <a:xfrm rot="10800000">
            <a:off x="8364960" y="886000"/>
            <a:ext cx="228600" cy="1141412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65160" y="1272680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kern="0" dirty="0" smtClean="0">
                <a:solidFill>
                  <a:srgbClr val="000000"/>
                </a:solidFill>
                <a:latin typeface="Calibri" pitchFamily="34" charset="0"/>
              </a:rPr>
              <a:t>8MB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440" y="304800"/>
            <a:ext cx="1950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drawn to scale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16478</TotalTime>
  <Words>1693</Words>
  <Application>Microsoft Macintosh PowerPoint</Application>
  <PresentationFormat>On-screen Show (4:3)</PresentationFormat>
  <Paragraphs>587</Paragraphs>
  <Slides>29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template2010</vt:lpstr>
      <vt:lpstr>Today</vt:lpstr>
      <vt:lpstr>Operator Preference in C (16 levels)</vt:lpstr>
      <vt:lpstr>++ and --</vt:lpstr>
      <vt:lpstr>Precedence Examples</vt:lpstr>
      <vt:lpstr>Precedence Examples</vt:lpstr>
      <vt:lpstr>C Pointer Declarations</vt:lpstr>
      <vt:lpstr>C Pointer Declarations (Check out guide)</vt:lpstr>
      <vt:lpstr>Avoiding Complex Declarations</vt:lpstr>
      <vt:lpstr>IA32 Linux Memory Layout</vt:lpstr>
      <vt:lpstr>Memory Allocation Example</vt:lpstr>
      <vt:lpstr>IA32 Example Addresses</vt:lpstr>
      <vt:lpstr>Internet Worm and IM War</vt:lpstr>
      <vt:lpstr>Internet Worm and IM War (cont.)</vt:lpstr>
      <vt:lpstr>String Library Code</vt:lpstr>
      <vt:lpstr>Vulnerable Buffer Code</vt:lpstr>
      <vt:lpstr>Buffer Overflow Disassembly</vt:lpstr>
      <vt:lpstr>Buffer Overflow Stack</vt:lpstr>
      <vt:lpstr>Buffer Overflow Stack Example</vt:lpstr>
      <vt:lpstr>Buffer Overflow Example #1</vt:lpstr>
      <vt:lpstr>Buffer Overflow Example #2</vt:lpstr>
      <vt:lpstr>Buffer Overflow Example #3</vt:lpstr>
      <vt:lpstr>Malicious Use of Buffer Overflow</vt:lpstr>
      <vt:lpstr>Exploits Based on Buffer Overflows</vt:lpstr>
      <vt:lpstr>Exploits Based on Buffer Overflows</vt:lpstr>
      <vt:lpstr>Code Red Worm</vt:lpstr>
      <vt:lpstr>Code Red Exploit Code</vt:lpstr>
      <vt:lpstr>Avoiding Overflow Vulnerability</vt:lpstr>
      <vt:lpstr>System-Level Protections</vt:lpstr>
      <vt:lpstr>Worms and Viruses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Luis Ceze</cp:lastModifiedBy>
  <cp:revision>249</cp:revision>
  <cp:lastPrinted>2010-04-26T08:30:43Z</cp:lastPrinted>
  <dcterms:created xsi:type="dcterms:W3CDTF">2010-10-31T21:59:11Z</dcterms:created>
  <dcterms:modified xsi:type="dcterms:W3CDTF">2011-04-23T01:52:27Z</dcterms:modified>
</cp:coreProperties>
</file>