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67"/>
  </p:notesMasterIdLst>
  <p:handoutMasterIdLst>
    <p:handoutMasterId r:id="rId68"/>
  </p:handoutMasterIdLst>
  <p:sldIdLst>
    <p:sldId id="879" r:id="rId2"/>
    <p:sldId id="880" r:id="rId3"/>
    <p:sldId id="881" r:id="rId4"/>
    <p:sldId id="882" r:id="rId5"/>
    <p:sldId id="883" r:id="rId6"/>
    <p:sldId id="884" r:id="rId7"/>
    <p:sldId id="885" r:id="rId8"/>
    <p:sldId id="886" r:id="rId9"/>
    <p:sldId id="887" r:id="rId10"/>
    <p:sldId id="888" r:id="rId11"/>
    <p:sldId id="889" r:id="rId12"/>
    <p:sldId id="890" r:id="rId13"/>
    <p:sldId id="891" r:id="rId14"/>
    <p:sldId id="892" r:id="rId15"/>
    <p:sldId id="893" r:id="rId16"/>
    <p:sldId id="894" r:id="rId17"/>
    <p:sldId id="895" r:id="rId18"/>
    <p:sldId id="896" r:id="rId19"/>
    <p:sldId id="897" r:id="rId20"/>
    <p:sldId id="898" r:id="rId21"/>
    <p:sldId id="899" r:id="rId22"/>
    <p:sldId id="900" r:id="rId23"/>
    <p:sldId id="901" r:id="rId24"/>
    <p:sldId id="902" r:id="rId25"/>
    <p:sldId id="903" r:id="rId26"/>
    <p:sldId id="904" r:id="rId27"/>
    <p:sldId id="910" r:id="rId28"/>
    <p:sldId id="914" r:id="rId29"/>
    <p:sldId id="915" r:id="rId30"/>
    <p:sldId id="916" r:id="rId31"/>
    <p:sldId id="917" r:id="rId32"/>
    <p:sldId id="918" r:id="rId33"/>
    <p:sldId id="919" r:id="rId34"/>
    <p:sldId id="920" r:id="rId35"/>
    <p:sldId id="921" r:id="rId36"/>
    <p:sldId id="922" r:id="rId37"/>
    <p:sldId id="923" r:id="rId38"/>
    <p:sldId id="924" r:id="rId39"/>
    <p:sldId id="925" r:id="rId40"/>
    <p:sldId id="926" r:id="rId41"/>
    <p:sldId id="927" r:id="rId42"/>
    <p:sldId id="909" r:id="rId43"/>
    <p:sldId id="928" r:id="rId44"/>
    <p:sldId id="929" r:id="rId45"/>
    <p:sldId id="930" r:id="rId46"/>
    <p:sldId id="931" r:id="rId47"/>
    <p:sldId id="932" r:id="rId48"/>
    <p:sldId id="933" r:id="rId49"/>
    <p:sldId id="934" r:id="rId50"/>
    <p:sldId id="935" r:id="rId51"/>
    <p:sldId id="936" r:id="rId52"/>
    <p:sldId id="937" r:id="rId53"/>
    <p:sldId id="938" r:id="rId54"/>
    <p:sldId id="939" r:id="rId55"/>
    <p:sldId id="940" r:id="rId56"/>
    <p:sldId id="941" r:id="rId57"/>
    <p:sldId id="942" r:id="rId58"/>
    <p:sldId id="943" r:id="rId59"/>
    <p:sldId id="944" r:id="rId60"/>
    <p:sldId id="945" r:id="rId61"/>
    <p:sldId id="946" r:id="rId62"/>
    <p:sldId id="953" r:id="rId63"/>
    <p:sldId id="947" r:id="rId64"/>
    <p:sldId id="952" r:id="rId65"/>
    <p:sldId id="948" r:id="rId66"/>
  </p:sldIdLst>
  <p:sldSz cx="9144000" cy="6858000" type="screen4x3"/>
  <p:notesSz cx="7302500" cy="9586913"/>
  <p:custDataLst>
    <p:tags r:id="rId7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5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-1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gs" Target="tags/tag1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7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4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</a:p>
          <a:p>
            <a:pPr lvl="1"/>
            <a:r>
              <a:rPr lang="en-US" dirty="0" smtClean="0"/>
              <a:t>Size of data structures may only be known at run time</a:t>
            </a:r>
          </a:p>
          <a:p>
            <a:pPr lvl="1"/>
            <a:r>
              <a:rPr lang="en-US" dirty="0" smtClean="0"/>
              <a:t>Need to allocate space on the heap</a:t>
            </a:r>
          </a:p>
          <a:p>
            <a:pPr lvl="1"/>
            <a:r>
              <a:rPr lang="en-US" dirty="0" smtClean="0"/>
              <a:t>Need to de-allocate (free) unused memory so it can be re-allocated</a:t>
            </a:r>
          </a:p>
          <a:p>
            <a:r>
              <a:rPr lang="en-US" dirty="0" smtClean="0"/>
              <a:t>Implementation </a:t>
            </a:r>
          </a:p>
          <a:p>
            <a:pPr lvl="1"/>
            <a:r>
              <a:rPr lang="en-US" dirty="0" smtClean="0"/>
              <a:t>Implicit free lists</a:t>
            </a:r>
          </a:p>
          <a:p>
            <a:pPr lvl="1"/>
            <a:r>
              <a:rPr lang="en-US" dirty="0" smtClean="0"/>
              <a:t>Explicit free lists – subject of next programming assignment</a:t>
            </a:r>
          </a:p>
          <a:p>
            <a:pPr lvl="1"/>
            <a:r>
              <a:rPr lang="en-US" dirty="0" smtClean="0"/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Common memory-related bugs in C programs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 </a:t>
            </a:r>
            <a:r>
              <a:rPr lang="en-GB" i="1" dirty="0" smtClean="0"/>
              <a:t>=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Allocator can increase size of heap 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i&lt;k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Poor memory utilization caused by </a:t>
            </a:r>
            <a:r>
              <a:rPr lang="en-GB" i="1" dirty="0" smtClean="0">
                <a:solidFill>
                  <a:srgbClr val="C00000"/>
                </a:solidFill>
              </a:rPr>
              <a:t>fragmentation</a:t>
            </a:r>
            <a:endParaRPr lang="en-GB" dirty="0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 smtClean="0"/>
              <a:t> fragmentation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37011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33400"/>
            <a:ext cx="6718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Implementation Issues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2487" y="1371600"/>
            <a:ext cx="8178114" cy="447992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</a:t>
            </a:r>
            <a:r>
              <a:rPr lang="en-GB" dirty="0" smtClean="0"/>
              <a:t>to know </a:t>
            </a:r>
            <a:r>
              <a:rPr lang="en-GB" dirty="0"/>
              <a:t>how much memory is being </a:t>
            </a:r>
            <a:r>
              <a:rPr lang="en-GB" dirty="0">
                <a:latin typeface="Courier New" pitchFamily="49" charset="0"/>
              </a:rPr>
              <a:t>free()</a:t>
            </a:r>
            <a:r>
              <a:rPr lang="en-GB" dirty="0"/>
              <a:t>’d when </a:t>
            </a:r>
            <a:r>
              <a:rPr lang="en-GB" dirty="0" smtClean="0"/>
              <a:t>it is given </a:t>
            </a:r>
            <a:r>
              <a:rPr lang="en-GB" dirty="0"/>
              <a:t>only a pointer </a:t>
            </a:r>
            <a:r>
              <a:rPr lang="en-GB" dirty="0" smtClean="0"/>
              <a:t>(and no </a:t>
            </a:r>
            <a:r>
              <a:rPr lang="en-GB" dirty="0"/>
              <a:t>length)?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keep </a:t>
            </a:r>
            <a:r>
              <a:rPr lang="en-GB" dirty="0"/>
              <a:t>track of the free blocks?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What to do </a:t>
            </a:r>
            <a:r>
              <a:rPr lang="en-GB" dirty="0"/>
              <a:t>with extra space when allocating a block that is smaller than the free block it is placed in?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pick </a:t>
            </a:r>
            <a:r>
              <a:rPr lang="en-GB" dirty="0"/>
              <a:t>a block to use for </a:t>
            </a:r>
            <a:r>
              <a:rPr lang="en-GB" dirty="0" smtClean="0"/>
              <a:t>allocation—many </a:t>
            </a:r>
            <a:r>
              <a:rPr lang="en-GB" dirty="0"/>
              <a:t>might fit?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reinsert </a:t>
            </a:r>
            <a:r>
              <a:rPr lang="en-GB" dirty="0"/>
              <a:t>a freed block into the heap?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58900" y="5774724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free(p0)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11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8162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1210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4258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30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035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402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6450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498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559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8642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1690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4738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778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0834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3882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254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509912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1810" y="5334000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 </a:t>
            </a: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68436" y="5334000"/>
            <a:ext cx="56096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711825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01772" y="4786853"/>
            <a:ext cx="457200" cy="6370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5954172" y="4939253"/>
            <a:ext cx="457200" cy="3322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06572" y="5091653"/>
            <a:ext cx="457200" cy="27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258971" y="4966747"/>
            <a:ext cx="457200" cy="27730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70" name="Slide Number Placeholder 6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/>
      <p:bldP spid="60" grpId="0"/>
      <p:bldP spid="65" grpId="0" animBg="1"/>
      <p:bldP spid="67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binary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</a:t>
            </a:r>
            <a:r>
              <a:rPr lang="en-GB" dirty="0" smtClean="0"/>
              <a:t>need: length</a:t>
            </a:r>
            <a:r>
              <a:rPr lang="en-GB" dirty="0"/>
              <a:t>, is-allocated</a:t>
            </a:r>
            <a:r>
              <a:rPr lang="en-GB" dirty="0" smtClean="0"/>
              <a:t>?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FF0000"/>
                </a:solidFill>
              </a:rPr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95505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/>
      <p:bldP spid="20485" grpId="0"/>
      <p:bldP spid="20486" grpId="0" animBg="1"/>
      <p:bldP spid="20487" grpId="0"/>
      <p:bldP spid="20488" grpId="0" animBg="1"/>
      <p:bldP spid="2048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562475"/>
            <a:ext cx="7896225" cy="2143125"/>
          </a:xfrm>
        </p:spPr>
        <p:txBody>
          <a:bodyPr/>
          <a:lstStyle/>
          <a:p>
            <a:r>
              <a:rPr lang="en-US" dirty="0" smtClean="0"/>
              <a:t>8-byte alignment</a:t>
            </a:r>
          </a:p>
          <a:p>
            <a:pPr lvl="1"/>
            <a:r>
              <a:rPr lang="en-US" dirty="0" smtClean="0"/>
              <a:t>May require initial unused word</a:t>
            </a:r>
          </a:p>
          <a:p>
            <a:pPr lvl="1"/>
            <a:r>
              <a:rPr lang="en-US" dirty="0" smtClean="0"/>
              <a:t>Causes some internal fragmentation</a:t>
            </a:r>
          </a:p>
          <a:p>
            <a:r>
              <a:rPr lang="en-US" dirty="0" smtClean="0"/>
              <a:t>One word (0/1) to mark end of list</a:t>
            </a:r>
          </a:p>
          <a:p>
            <a:r>
              <a:rPr lang="en-US" dirty="0" smtClean="0"/>
              <a:t>Here: block size in words for simplicity</a:t>
            </a:r>
            <a:endParaRPr lang="en-US" dirty="0"/>
          </a:p>
        </p:txBody>
      </p:sp>
      <p:grpSp>
        <p:nvGrpSpPr>
          <p:cNvPr id="4" name="Group 44"/>
          <p:cNvGrpSpPr/>
          <p:nvPr/>
        </p:nvGrpSpPr>
        <p:grpSpPr>
          <a:xfrm>
            <a:off x="378942" y="2026506"/>
            <a:ext cx="8536458" cy="2316894"/>
            <a:chOff x="378942" y="1416906"/>
            <a:chExt cx="8536458" cy="231689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01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en-US" sz="1400" dirty="0" smtClean="0">
                <a:latin typeface="+mj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949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2/0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99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4045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4/1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093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141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23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8/0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9285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2333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5381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8429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0621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4/1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3669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3189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en-US" sz="1400" dirty="0" smtClean="0">
                <a:latin typeface="+mj-lt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147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4525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7573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6717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9765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813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0/1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7058013" y="1746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7058013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7439013" y="1746420"/>
              <a:ext cx="10424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Free word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7435838" y="2127420"/>
              <a:ext cx="1471919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Allocated word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7070719" y="2539419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7443481" y="2508420"/>
              <a:ext cx="1471919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Allocated </a:t>
              </a:r>
              <a:r>
                <a:rPr lang="en-GB" sz="1600" b="1" dirty="0" smtClean="0">
                  <a:latin typeface="Calibri" pitchFamily="34" charset="0"/>
                </a:rPr>
                <a:t>word</a:t>
              </a:r>
              <a:br>
                <a:rPr lang="en-GB" sz="1600" b="1" dirty="0" smtClean="0">
                  <a:latin typeface="Calibri" pitchFamily="34" charset="0"/>
                </a:rPr>
              </a:br>
              <a:r>
                <a:rPr lang="en-GB" sz="1600" b="1" dirty="0" smtClean="0">
                  <a:latin typeface="Calibri" pitchFamily="34" charset="0"/>
                </a:rPr>
                <a:t>unused</a:t>
              </a:r>
              <a:endParaRPr lang="en-GB" sz="1600" b="1" dirty="0">
                <a:latin typeface="Calibri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rot="5400000">
              <a:off x="307890" y="1945158"/>
              <a:ext cx="381000" cy="15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8942" y="1416906"/>
              <a:ext cx="1426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Start of heap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rot="5400000">
              <a:off x="1573058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6345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2792258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218265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401304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34034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523224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46226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58418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1170955" y="3364468"/>
              <a:ext cx="2824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8 bytes = 2 word alignment</a:t>
              </a:r>
            </a:p>
          </p:txBody>
        </p:sp>
        <p:cxnSp>
          <p:nvCxnSpPr>
            <p:cNvPr id="49" name="Straight Arrow Connector 48"/>
            <p:cNvCxnSpPr>
              <a:stCxn id="47" idx="0"/>
            </p:cNvCxnSpPr>
            <p:nvPr/>
          </p:nvCxnSpPr>
          <p:spPr bwMode="auto">
            <a:xfrm rot="16200000" flipV="1">
              <a:off x="2171807" y="2953120"/>
              <a:ext cx="566730" cy="2559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47" idx="0"/>
            </p:cNvCxnSpPr>
            <p:nvPr/>
          </p:nvCxnSpPr>
          <p:spPr bwMode="auto">
            <a:xfrm rot="5400000" flipH="1" flipV="1">
              <a:off x="2777288" y="2603604"/>
              <a:ext cx="566730" cy="95499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372533" y="1295400"/>
            <a:ext cx="447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</a:rPr>
              <a:t>Sequence of blocks in heap: 2/0, 4/1, 8/0, 4/1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 </a:t>
            </a: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(Cost?)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first-fit,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first-fit: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</a:t>
            </a:r>
            <a:r>
              <a:rPr lang="en-GB" sz="1800" b="0" dirty="0"/>
              <a:t>helps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first-fit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(*p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</a:t>
            </a:r>
            <a:r>
              <a:rPr lang="en-GB" sz="1600" b="1" dirty="0" smtClean="0">
                <a:latin typeface="Courier New" pitchFamily="49" charset="0"/>
              </a:rPr>
              <a:t> -2)</a:t>
            </a:r>
            <a:r>
              <a:rPr lang="en-GB" sz="1600" b="1" dirty="0">
                <a:latin typeface="Courier New" pitchFamily="49" charset="0"/>
              </a:rPr>
              <a:t>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553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Process Memory Image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457575" y="1233488"/>
            <a:ext cx="3200400" cy="487362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kernel virtual memory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57575" y="1981200"/>
            <a:ext cx="3200400" cy="234315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57575" y="4327525"/>
            <a:ext cx="3200400" cy="669925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run-time heap (via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57575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program text (.</a:t>
            </a:r>
            <a:r>
              <a:rPr lang="en-GB" sz="1800" b="1" dirty="0">
                <a:latin typeface="Courier New" pitchFamily="49" charset="0"/>
              </a:rPr>
              <a:t>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457575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initialized data (.</a:t>
            </a:r>
            <a:r>
              <a:rPr lang="en-GB" sz="1800" b="1" dirty="0">
                <a:latin typeface="Courier New" pitchFamily="49" charset="0"/>
              </a:rPr>
              <a:t>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57575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uninitialized data (.</a:t>
            </a:r>
            <a:r>
              <a:rPr lang="en-GB" sz="1800" b="1" dirty="0" err="1">
                <a:latin typeface="Courier New" pitchFamily="49" charset="0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457575" y="1690688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stack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57575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54363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61900" y="1847767"/>
            <a:ext cx="1087437" cy="384176"/>
            <a:chOff x="1493" y="1138"/>
            <a:chExt cx="685" cy="242"/>
          </a:xfrm>
        </p:grpSpPr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493" y="1138"/>
              <a:ext cx="502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1956" y="1251"/>
              <a:ext cx="222" cy="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781800" y="1129098"/>
            <a:ext cx="2119313" cy="638175"/>
            <a:chOff x="4272" y="732"/>
            <a:chExt cx="1335" cy="402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4365" y="732"/>
              <a:ext cx="1242" cy="4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memory protected</a:t>
              </a:r>
              <a:b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</a:b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from user code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4272" y="747"/>
              <a:ext cx="1" cy="338"/>
            </a:xfrm>
            <a:prstGeom prst="line">
              <a:avLst/>
            </a:prstGeom>
            <a:noFill/>
            <a:ln w="38160">
              <a:solidFill>
                <a:srgbClr val="99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990000"/>
                </a:solidFill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65312" y="4102401"/>
            <a:ext cx="2081212" cy="396875"/>
            <a:chOff x="4175" y="2579"/>
            <a:chExt cx="1311" cy="25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579"/>
              <a:ext cx="1077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latin typeface="Calibri" pitchFamily="34" charset="0"/>
                </a:rPr>
                <a:t>the “</a:t>
              </a:r>
              <a:r>
                <a:rPr lang="en-GB" sz="2000" b="1" dirty="0" err="1">
                  <a:latin typeface="Courier New" pitchFamily="49" charset="0"/>
                </a:rPr>
                <a:t>brk</a:t>
              </a:r>
              <a:r>
                <a:rPr lang="en-GB" sz="2000" b="1" dirty="0">
                  <a:latin typeface="Calibri" pitchFamily="34" charset="0"/>
                </a:rPr>
                <a:t>” </a:t>
              </a:r>
              <a:r>
                <a:rPr lang="en-GB" sz="2000" b="1" dirty="0" err="1">
                  <a:latin typeface="Calibri" pitchFamily="34" charset="0"/>
                </a:rPr>
                <a:t>ptr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0577" y="3124200"/>
            <a:ext cx="3457575" cy="1723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Allocators request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additional</a:t>
            </a:r>
            <a:r>
              <a:rPr lang="en-GB" sz="1800" b="1" dirty="0" smtClean="0">
                <a:latin typeface="Calibri" pitchFamily="34" charset="0"/>
              </a:rPr>
              <a:t> </a:t>
            </a:r>
            <a:r>
              <a:rPr lang="en-GB" sz="1800" b="1" dirty="0">
                <a:latin typeface="Calibri" pitchFamily="34" charset="0"/>
              </a:rPr>
              <a:t>heap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from the kernel using the </a:t>
            </a:r>
            <a:r>
              <a:rPr lang="en-GB" sz="1800" b="1" dirty="0" smtClean="0">
                <a:latin typeface="Calibri" pitchFamily="34" charset="0"/>
              </a:rPr>
              <a:t/>
            </a:r>
            <a:br>
              <a:rPr lang="en-GB" sz="1800" b="1" dirty="0" smtClean="0">
                <a:latin typeface="Calibri" pitchFamily="34" charset="0"/>
              </a:rPr>
            </a:br>
            <a:r>
              <a:rPr lang="en-GB" sz="1800" b="1" dirty="0" err="1" smtClean="0">
                <a:latin typeface="Courier New" pitchFamily="49" charset="0"/>
              </a:rPr>
              <a:t>sbrk</a:t>
            </a:r>
            <a:r>
              <a:rPr lang="en-GB" sz="1800" b="1" dirty="0">
                <a:latin typeface="Courier New" pitchFamily="49" charset="0"/>
              </a:rPr>
              <a:t>()</a:t>
            </a:r>
            <a:r>
              <a:rPr lang="en-GB" sz="1800" b="1" dirty="0">
                <a:latin typeface="Calibri" pitchFamily="34" charset="0"/>
              </a:rPr>
              <a:t> function</a:t>
            </a:r>
            <a:r>
              <a:rPr lang="en-GB" sz="1800" b="1" dirty="0" smtClean="0">
                <a:latin typeface="Calibri" pitchFamily="34" charset="0"/>
              </a:rPr>
              <a:t>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error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sbrk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amt_more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8763000" y="6477000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own Arrow 24"/>
          <p:cNvSpPr/>
          <p:nvPr/>
        </p:nvSpPr>
        <p:spPr bwMode="auto">
          <a:xfrm>
            <a:off x="4800600" y="2032457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800600" y="3877962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393266" y="4927849"/>
            <a:ext cx="3291840" cy="1682496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2000" i="1" dirty="0" smtClean="0">
              <a:latin typeface="+mn-lt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90" grpId="0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ptr</a:t>
            </a:r>
            <a:r>
              <a:rPr lang="en-GB" sz="1600" b="1" dirty="0">
                <a:latin typeface="Courier New" pitchFamily="49" charset="0"/>
              </a:rPr>
              <a:t> p) { 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  <a:endParaRPr lang="en-GB" sz="1600" b="1" dirty="0">
              <a:latin typeface="Courier New" pitchFamily="49" charset="0"/>
            </a:endParaRP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i="1" dirty="0">
              <a:solidFill>
                <a:srgbClr val="FF0000"/>
              </a:solidFill>
            </a:endParaRP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b="1" i="1" dirty="0" smtClean="0">
              <a:solidFill>
                <a:srgbClr val="C00000"/>
              </a:solidFill>
            </a:endParaRP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There </a:t>
            </a:r>
            <a:r>
              <a:rPr lang="en-GB" b="1" i="1" dirty="0">
                <a:solidFill>
                  <a:srgbClr val="C00000"/>
                </a:solidFill>
              </a:rPr>
              <a:t>is enough free space, but the allocator won’t be able to find it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528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576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624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2672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8768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816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4864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7912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0960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400800" y="31242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705600" y="31242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5720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3505200" y="28873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776913" y="311785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648200" y="2887362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5943600" y="296356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25500" y="3582988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3588" y="3505200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724400" y="3427413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1336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4384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048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352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4267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705600" y="4114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3505200" y="3877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2286000" y="3877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1336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384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7432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0480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2286000" y="28873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48768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51816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54864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57912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6096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776913" y="410845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>
            <a:off x="4648200" y="3877962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5943600" y="395416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781550"/>
            <a:ext cx="1292639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(5)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092325" y="4689390"/>
            <a:ext cx="943313" cy="458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rgbClr val="C00000"/>
                </a:solidFill>
                <a:latin typeface="Calibri" pitchFamily="34" charset="0"/>
              </a:rPr>
              <a:t>Oops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!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/>
      <p:bldP spid="24593" grpId="0" animBg="1"/>
      <p:bldP spid="24594" grpId="0" animBg="1"/>
      <p:bldP spid="24595" grpId="0"/>
      <p:bldP spid="24596" grpId="0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1" grpId="0" animBg="1"/>
      <p:bldP spid="24612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/>
      <p:bldP spid="24623" grpId="0" animBg="1"/>
      <p:bldP spid="24624" grpId="0" animBg="1"/>
      <p:bldP spid="24625" grpId="0"/>
      <p:bldP spid="24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8" name="Slide Number Placeholder 9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453088"/>
            <a:ext cx="2395505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81000" y="2749550"/>
            <a:ext cx="1271800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block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 bwMode="auto">
          <a:xfrm>
            <a:off x="0" y="3918757"/>
            <a:ext cx="4534186" cy="2780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4532314" y="1138666"/>
            <a:ext cx="4611685" cy="2780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</a:t>
            </a:r>
            <a:r>
              <a:rPr lang="en-GB" dirty="0" smtClean="0"/>
              <a:t>Coalescing</a:t>
            </a:r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285619" y="1324718"/>
            <a:ext cx="3797844" cy="2398638"/>
            <a:chOff x="482676" y="1324718"/>
            <a:chExt cx="4343400" cy="2743200"/>
          </a:xfrm>
        </p:grpSpPr>
        <p:sp>
          <p:nvSpPr>
            <p:cNvPr id="28673" name="Rectangle 1"/>
            <p:cNvSpPr>
              <a:spLocks noChangeArrowheads="1"/>
            </p:cNvSpPr>
            <p:nvPr/>
          </p:nvSpPr>
          <p:spPr bwMode="auto">
            <a:xfrm>
              <a:off x="482676" y="1324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74" name="Rectangle 2"/>
            <p:cNvSpPr>
              <a:spLocks noChangeArrowheads="1"/>
            </p:cNvSpPr>
            <p:nvPr/>
          </p:nvSpPr>
          <p:spPr bwMode="auto">
            <a:xfrm>
              <a:off x="1778076" y="1324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482676" y="16295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482676" y="19343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482676" y="19343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1778076" y="19343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482676" y="13247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1320876" y="3610718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82676" y="2239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778076" y="2239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482676" y="2543918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482676" y="28487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482676" y="2848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778076" y="2848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482676" y="22391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482676" y="31535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778076" y="31535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482676" y="34583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482676" y="37631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482676" y="3763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1778076" y="3763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482676" y="31535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149676" y="1324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4445076" y="1324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3149676" y="16295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149676" y="19343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3149676" y="19343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445076" y="19343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3149676" y="13247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3987876" y="3610718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3149676" y="2239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4445076" y="2239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3149676" y="2543918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3149676" y="28487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49676" y="2848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4445076" y="2848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149676" y="22391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3149676" y="31535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445076" y="31535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3149676" y="34583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3149676" y="37631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3149676" y="3763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4445076" y="3763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3149676" y="31535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2311476" y="2696318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976628" y="1324718"/>
            <a:ext cx="3934734" cy="2400855"/>
            <a:chOff x="1752600" y="1905000"/>
            <a:chExt cx="4495800" cy="2743200"/>
          </a:xfrm>
        </p:grpSpPr>
        <p:sp>
          <p:nvSpPr>
            <p:cNvPr id="52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53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4" name="Rectangle 14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6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8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0" name="Rectangle 20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1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22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73" name="Rectangle 23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26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8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32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33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84" name="Rectangle 34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5" name="Rectangle 35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85619" y="4114800"/>
            <a:ext cx="3797843" cy="2398638"/>
            <a:chOff x="1752600" y="1905000"/>
            <a:chExt cx="4343400" cy="2743200"/>
          </a:xfrm>
        </p:grpSpPr>
        <p:sp>
          <p:nvSpPr>
            <p:cNvPr id="90" name="Rectangle 1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91" name="Rectangle 2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" name="Rectangle 3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0" name="Rectangle 12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3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4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03" name="Rectangle 15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4" name="Rectangle 16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7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06" name="Rectangle 18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5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975763" y="4114800"/>
            <a:ext cx="3938184" cy="2487274"/>
            <a:chOff x="1752600" y="1905000"/>
            <a:chExt cx="4343400" cy="2743200"/>
          </a:xfrm>
        </p:grpSpPr>
        <p:sp>
          <p:nvSpPr>
            <p:cNvPr id="129" name="Rectangle 1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130" name="Rectangle 2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5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134" name="Rectangle 7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5" name="Rectangle 8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9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0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38" name="Rectangle 11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9" name="Rectangle 12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3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4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42" name="Rectangle 15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3" name="Rectangle 16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7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45" name="Rectangle 18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19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20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21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49" name="Rectangle 22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0" name="Rectangle 23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152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3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156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7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()/free()</a:t>
            </a:r>
            <a:r>
              <a:rPr lang="en-GB" dirty="0"/>
              <a:t> 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The concepts </a:t>
            </a:r>
            <a:r>
              <a:rPr lang="en-GB" dirty="0"/>
              <a:t>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7786656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alibri" pitchFamily="34" charset="0"/>
              </a:rPr>
              <a:t>prev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  <p:bldP spid="52" grpId="0" animBg="1"/>
      <p:bldP spid="53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97476" y="433989"/>
            <a:ext cx="7315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Memory Allocation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282700"/>
            <a:ext cx="8343900" cy="52705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Memory allocator?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VM hardware and kernel allocate pages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Application objects are typically smaller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Allocator manages objects within pages </a:t>
            </a: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Explicit </a:t>
            </a:r>
            <a:r>
              <a:rPr lang="en-GB" sz="2000" dirty="0"/>
              <a:t>vs. Implicit Memory Allocator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i="1" dirty="0">
                <a:solidFill>
                  <a:srgbClr val="C00000"/>
                </a:solidFill>
                <a:ea typeface="+mn-ea"/>
                <a:cs typeface="+mn-cs"/>
              </a:rPr>
              <a:t>Explicit:</a:t>
            </a:r>
            <a:r>
              <a:rPr lang="en-GB" sz="1800" dirty="0"/>
              <a:t>  application allocates and frees space </a:t>
            </a:r>
          </a:p>
          <a:p>
            <a:pPr lvl="2">
              <a:lnSpc>
                <a:spcPct val="95000"/>
              </a:lnSpc>
              <a:spcBef>
                <a:spcPts val="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smtClean="0"/>
              <a:t>In C:  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()</a:t>
            </a:r>
            <a:r>
              <a:rPr lang="en-GB" sz="1600" b="1" dirty="0"/>
              <a:t> </a:t>
            </a:r>
            <a:r>
              <a:rPr lang="en-GB" sz="1600" dirty="0"/>
              <a:t>and </a:t>
            </a:r>
            <a:r>
              <a:rPr lang="en-GB" sz="1600" b="1" dirty="0">
                <a:latin typeface="Courier New" pitchFamily="49" charset="0"/>
              </a:rPr>
              <a:t>free</a:t>
            </a:r>
            <a:r>
              <a:rPr lang="en-GB" sz="1600" b="1" dirty="0" smtClean="0">
                <a:latin typeface="Courier New" pitchFamily="49" charset="0"/>
              </a:rPr>
              <a:t>()</a:t>
            </a:r>
            <a:endParaRPr lang="en-GB" sz="16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i="1" dirty="0">
                <a:solidFill>
                  <a:srgbClr val="C00000"/>
                </a:solidFill>
                <a:ea typeface="+mn-ea"/>
                <a:cs typeface="+mn-cs"/>
              </a:rPr>
              <a:t>Implicit:</a:t>
            </a:r>
            <a:r>
              <a:rPr lang="en-GB" sz="1800" dirty="0"/>
              <a:t> application allocates, but does not free space</a:t>
            </a:r>
          </a:p>
          <a:p>
            <a:pPr lvl="2">
              <a:lnSpc>
                <a:spcPct val="95000"/>
              </a:lnSpc>
              <a:spcBef>
                <a:spcPts val="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smtClean="0"/>
              <a:t>In Java, ML, Lisp:  </a:t>
            </a:r>
            <a:r>
              <a:rPr lang="en-GB" sz="1600" dirty="0"/>
              <a:t>garbage </a:t>
            </a:r>
            <a:r>
              <a:rPr lang="en-GB" sz="1600" dirty="0" smtClean="0"/>
              <a:t>collection</a:t>
            </a:r>
            <a:endParaRPr lang="en-GB" sz="16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Allocation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 memory allocator doles out memory blocks to application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 “block” is a contiguous range of </a:t>
            </a:r>
            <a:r>
              <a:rPr lang="en-GB" sz="1800" dirty="0" smtClean="0"/>
              <a:t>bytes of the appropriate size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0" y="13880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Application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0" y="1845276"/>
            <a:ext cx="3505200" cy="4572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Dynamic Memory Allocator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0" y="23024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Heap Memory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 (doubly-linked lists):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Address-ordered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2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2)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97476" y="4575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31413" y="6137275"/>
            <a:ext cx="1065213" cy="455613"/>
            <a:chOff x="3216" y="3782"/>
            <a:chExt cx="671" cy="287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216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408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600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3696" y="37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688613" y="5145088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3)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012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317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621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49266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5841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145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27930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0978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4026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37074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40884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536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231413" y="4765675"/>
            <a:ext cx="1065213" cy="455613"/>
            <a:chOff x="3216" y="2918"/>
            <a:chExt cx="671" cy="287"/>
          </a:xfrm>
        </p:grpSpPr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3216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408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3600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3696" y="291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5307613" y="49180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383813" y="4994275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 flipV="1">
            <a:off x="5612413" y="62880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92813" y="552767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51475"/>
            <a:ext cx="1065213" cy="455613"/>
            <a:chOff x="4560" y="3350"/>
            <a:chExt cx="671" cy="287"/>
          </a:xfrm>
        </p:grpSpPr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4560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4752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4944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5040" y="33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74412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7517413" y="568007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7746013" y="5603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52314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Oval 83"/>
          <p:cNvSpPr>
            <a:spLocks noChangeArrowheads="1"/>
          </p:cNvSpPr>
          <p:nvPr/>
        </p:nvSpPr>
        <p:spPr bwMode="auto">
          <a:xfrm>
            <a:off x="4393213" y="560387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" name="Freeform 84"/>
          <p:cNvSpPr>
            <a:spLocks/>
          </p:cNvSpPr>
          <p:nvPr/>
        </p:nvSpPr>
        <p:spPr bwMode="auto">
          <a:xfrm>
            <a:off x="4151913" y="5326063"/>
            <a:ext cx="3213100" cy="354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288" y="31"/>
              </a:cxn>
              <a:cxn ang="0">
                <a:pos x="1349" y="36"/>
              </a:cxn>
              <a:cxn ang="0">
                <a:pos x="2024" y="223"/>
              </a:cxn>
            </a:cxnLst>
            <a:rect l="0" t="0" r="r" b="b"/>
            <a:pathLst>
              <a:path w="2024" h="223">
                <a:moveTo>
                  <a:pt x="0" y="223"/>
                </a:moveTo>
                <a:cubicBezTo>
                  <a:pt x="48" y="191"/>
                  <a:pt x="63" y="62"/>
                  <a:pt x="288" y="31"/>
                </a:cubicBezTo>
                <a:cubicBezTo>
                  <a:pt x="513" y="0"/>
                  <a:pt x="1060" y="4"/>
                  <a:pt x="1349" y="36"/>
                </a:cubicBezTo>
                <a:cubicBezTo>
                  <a:pt x="1638" y="68"/>
                  <a:pt x="1884" y="184"/>
                  <a:pt x="2024" y="223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6450613" y="5656263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Oval 87"/>
          <p:cNvSpPr>
            <a:spLocks noChangeArrowheads="1"/>
          </p:cNvSpPr>
          <p:nvPr/>
        </p:nvSpPr>
        <p:spPr bwMode="auto">
          <a:xfrm>
            <a:off x="5307613" y="62896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" name="Oval 88"/>
          <p:cNvSpPr>
            <a:spLocks noChangeArrowheads="1"/>
          </p:cNvSpPr>
          <p:nvPr/>
        </p:nvSpPr>
        <p:spPr bwMode="auto">
          <a:xfrm flipV="1">
            <a:off x="5612413" y="49164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30813" y="5476875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48635" y="45832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8" name="Freeform 94"/>
          <p:cNvSpPr>
            <a:spLocks/>
          </p:cNvSpPr>
          <p:nvPr/>
        </p:nvSpPr>
        <p:spPr bwMode="auto">
          <a:xfrm>
            <a:off x="1481738" y="5235575"/>
            <a:ext cx="2662238" cy="436563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15" y="43"/>
              </a:cxn>
              <a:cxn ang="0">
                <a:pos x="1389" y="22"/>
              </a:cxn>
              <a:cxn ang="0">
                <a:pos x="1677" y="174"/>
              </a:cxn>
            </a:cxnLst>
            <a:rect l="0" t="0" r="r" b="b"/>
            <a:pathLst>
              <a:path w="1677" h="275">
                <a:moveTo>
                  <a:pt x="0" y="275"/>
                </a:moveTo>
                <a:cubicBezTo>
                  <a:pt x="86" y="236"/>
                  <a:pt x="284" y="85"/>
                  <a:pt x="515" y="43"/>
                </a:cubicBezTo>
                <a:cubicBezTo>
                  <a:pt x="746" y="1"/>
                  <a:pt x="1195" y="0"/>
                  <a:pt x="1389" y="22"/>
                </a:cubicBezTo>
                <a:cubicBezTo>
                  <a:pt x="1583" y="44"/>
                  <a:pt x="1617" y="142"/>
                  <a:pt x="1677" y="174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0" name="Rectangle 132"/>
          <p:cNvSpPr>
            <a:spLocks noChangeArrowheads="1"/>
          </p:cNvSpPr>
          <p:nvPr/>
        </p:nvSpPr>
        <p:spPr bwMode="auto">
          <a:xfrm>
            <a:off x="405329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0866" y="6096000"/>
            <a:ext cx="1065213" cy="455612"/>
            <a:chOff x="1680" y="3827"/>
            <a:chExt cx="671" cy="28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68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2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64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60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580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00866" y="4724400"/>
            <a:ext cx="1065213" cy="455612"/>
            <a:chOff x="1680" y="2963"/>
            <a:chExt cx="671" cy="28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68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872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64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60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9532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39266" y="6096000"/>
            <a:ext cx="1065213" cy="455612"/>
            <a:chOff x="3216" y="3827"/>
            <a:chExt cx="671" cy="287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216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08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0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696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6964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020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324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629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4934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5848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6153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2800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105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3410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3715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2877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28770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V="1">
            <a:off x="31818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5544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5239266" y="4724400"/>
            <a:ext cx="1065213" cy="455612"/>
            <a:chOff x="3216" y="2963"/>
            <a:chExt cx="671" cy="287"/>
          </a:xfrm>
        </p:grpSpPr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3216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3408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60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696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53154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53916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 flipV="1">
            <a:off x="56202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200666" y="54864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7372866" y="5410200"/>
            <a:ext cx="1065213" cy="455612"/>
            <a:chOff x="4560" y="3395"/>
            <a:chExt cx="671" cy="287"/>
          </a:xfrm>
        </p:grpSpPr>
        <p:sp>
          <p:nvSpPr>
            <p:cNvPr id="12395" name="Rectangle 107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Rectangle 108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Rectangle 110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9" name="Oval 111"/>
          <p:cNvSpPr>
            <a:spLocks noChangeArrowheads="1"/>
          </p:cNvSpPr>
          <p:nvPr/>
        </p:nvSpPr>
        <p:spPr bwMode="auto">
          <a:xfrm>
            <a:off x="7449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7525266" y="56388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Oval 113"/>
          <p:cNvSpPr>
            <a:spLocks noChangeArrowheads="1"/>
          </p:cNvSpPr>
          <p:nvPr/>
        </p:nvSpPr>
        <p:spPr bwMode="auto">
          <a:xfrm>
            <a:off x="7753866" y="55626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>
            <a:off x="1429266" y="5638800"/>
            <a:ext cx="1371600" cy="1587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239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3181866" y="55626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2953266" y="5292725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/>
          </p:cNvSpPr>
          <p:nvPr/>
        </p:nvSpPr>
        <p:spPr bwMode="auto">
          <a:xfrm>
            <a:off x="6458466" y="5614987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28770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53154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 flipV="1">
            <a:off x="56202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5"/>
          <p:cNvSpPr>
            <a:spLocks noChangeArrowheads="1"/>
          </p:cNvSpPr>
          <p:nvPr/>
        </p:nvSpPr>
        <p:spPr bwMode="auto">
          <a:xfrm flipV="1">
            <a:off x="31818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438666" y="5435600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43429" y="45164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Malloc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dirty="0" err="1" smtClean="0"/>
              <a:t>errno</a:t>
            </a:r>
            <a:r>
              <a:rPr lang="en-GB" dirty="0" smtClean="0"/>
              <a:t> (a global variable)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Courier New" pitchFamily="49" charset="0"/>
              </a:rPr>
              <a:t>void </a:t>
            </a:r>
            <a:r>
              <a:rPr lang="en-GB" sz="2000" dirty="0" err="1" smtClean="0">
                <a:latin typeface="Courier New" pitchFamily="49" charset="0"/>
              </a:rPr>
              <a:t>free(void</a:t>
            </a:r>
            <a:r>
              <a:rPr lang="en-GB" sz="2000" dirty="0" smtClean="0">
                <a:latin typeface="Courier New" pitchFamily="49" charset="0"/>
              </a:rPr>
              <a:t> *</a:t>
            </a:r>
            <a:r>
              <a:rPr lang="en-GB" sz="2000" dirty="0" err="1" smtClean="0">
                <a:latin typeface="Courier New" pitchFamily="49" charset="0"/>
              </a:rPr>
              <a:t>p</a:t>
            </a:r>
            <a:r>
              <a:rPr lang="en-GB" sz="2000" dirty="0" smtClean="0">
                <a:latin typeface="Courier New" pitchFamily="49" charset="0"/>
              </a:rPr>
              <a:t>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Returns </a:t>
            </a:r>
            <a:r>
              <a:rPr lang="en-GB" dirty="0"/>
              <a:t>the block pointed at by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</a:t>
            </a:r>
            <a:r>
              <a:rPr lang="en-GB" dirty="0" smtClean="0"/>
              <a:t>to the </a:t>
            </a:r>
            <a:r>
              <a:rPr lang="en-GB" dirty="0"/>
              <a:t>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realloc</a:t>
            </a:r>
            <a:r>
              <a:rPr lang="en-GB" sz="2000" dirty="0">
                <a:latin typeface="Courier New" pitchFamily="49" charset="0"/>
              </a:rPr>
              <a:t>(void *p, 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Changes size of block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and returns pointer to new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Contents of new block unchanged up to min of old and new size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Old block has been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GB" dirty="0" err="1" smtClean="0"/>
              <a:t>'d</a:t>
            </a:r>
            <a:r>
              <a:rPr lang="en-GB" dirty="0" smtClean="0"/>
              <a:t>  </a:t>
            </a:r>
            <a:r>
              <a:rPr lang="en-GB" dirty="0"/>
              <a:t>(logically, if new != old)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</a:t>
            </a:r>
            <a:r>
              <a:rPr lang="en-GB" dirty="0" smtClean="0"/>
              <a:t>class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(optional)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</a:t>
            </a:r>
            <a:r>
              <a:rPr lang="en-GB" dirty="0" smtClean="0"/>
              <a:t> approximate </a:t>
            </a:r>
            <a:r>
              <a:rPr lang="en-GB" dirty="0"/>
              <a:t>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()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 functional languages, scripting languages, and modern object oriented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Lisp, ML, Java, Perl,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</a:t>
            </a:r>
            <a:r>
              <a:rPr lang="en-GB" dirty="0" smtClean="0"/>
              <a:t>general, </a:t>
            </a:r>
            <a:r>
              <a:rPr lang="en-GB" dirty="0"/>
              <a:t>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But, </a:t>
            </a:r>
            <a:r>
              <a:rPr lang="en-GB" dirty="0"/>
              <a:t>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</a:t>
            </a:r>
            <a:r>
              <a:rPr lang="en-GB" dirty="0" smtClean="0"/>
              <a:t> in the heap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</a:t>
            </a:r>
            <a:r>
              <a:rPr lang="en-GB" dirty="0" smtClean="0"/>
              <a:t> casting (</a:t>
            </a:r>
            <a:r>
              <a:rPr lang="en-GB" i="1" dirty="0" smtClean="0"/>
              <a:t>coercing</a:t>
            </a:r>
            <a:r>
              <a:rPr lang="en-GB" dirty="0" smtClean="0"/>
              <a:t>) them </a:t>
            </a:r>
            <a:r>
              <a:rPr lang="en-GB" dirty="0"/>
              <a:t>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</a:t>
            </a:r>
            <a:r>
              <a:rPr lang="en-GB" sz="1800" dirty="0" smtClean="0">
                <a:latin typeface="Calibri" pitchFamily="34" charset="0"/>
                <a:ea typeface="msgothic" charset="0"/>
                <a:cs typeface="msgothic" charset="0"/>
              </a:rPr>
              <a:t>node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198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766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/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3657600" y="368935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648200" y="366395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2362200" y="4222750"/>
            <a:ext cx="13716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79413" y="4035340"/>
            <a:ext cx="149557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 mark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343400" y="381635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030807" y="3461952"/>
            <a:ext cx="63386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0574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670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2766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886200" y="407035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800600" y="407035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019800" y="407035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9718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3622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581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1910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44958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105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4102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57150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3246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629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3657600" y="474980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4648200" y="472440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2514600" y="52832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77825" y="5086866"/>
            <a:ext cx="133277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 mark</a:t>
            </a: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4343400" y="487680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20574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26670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2766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886200" y="51308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4800600" y="513080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6019800" y="51308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29718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3622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35814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1910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44958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51054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54102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57150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63246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66294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20574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3657600" y="586740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4648200" y="584200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Freeform 52"/>
          <p:cNvSpPr>
            <a:spLocks/>
          </p:cNvSpPr>
          <p:nvPr/>
        </p:nvSpPr>
        <p:spPr bwMode="auto">
          <a:xfrm>
            <a:off x="2514600" y="64008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382588" y="6202395"/>
            <a:ext cx="147057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 sweep</a:t>
            </a: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4343400" y="599440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20574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670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2766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3886200" y="62484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4800600" y="624840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019800" y="62484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29718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8" name="Line 62"/>
          <p:cNvSpPr>
            <a:spLocks noChangeShapeType="1"/>
          </p:cNvSpPr>
          <p:nvPr/>
        </p:nvSpPr>
        <p:spPr bwMode="auto">
          <a:xfrm>
            <a:off x="23622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35814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41910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44958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>
            <a:off x="51054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54102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57150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63246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66294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4800600" y="6248400"/>
            <a:ext cx="1219200" cy="3048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7391400" y="5111341"/>
            <a:ext cx="304800" cy="304800"/>
          </a:xfrm>
          <a:prstGeom prst="rect">
            <a:avLst/>
          </a:prstGeom>
          <a:solidFill>
            <a:srgbClr val="EBAFA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7718425" y="5111341"/>
            <a:ext cx="1211079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Mark bit set</a:t>
            </a:r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2667000" y="6248400"/>
            <a:ext cx="609600" cy="3048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578" grpId="0" animBg="1"/>
      <p:bldP spid="24579" grpId="0" animBg="1"/>
      <p:bldP spid="24582" grpId="0" animBg="1"/>
      <p:bldP spid="24583" grpId="0" animBg="1"/>
      <p:bldP spid="24584" grpId="0" animBg="1"/>
      <p:bldP spid="24585" grpId="0"/>
      <p:bldP spid="24586" grpId="0" animBg="1"/>
      <p:bldP spid="24587" grpId="0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/>
      <p:bldP spid="24608" grpId="0" animBg="1"/>
      <p:bldP spid="24609" grpId="0" animBg="1"/>
      <p:bldP spid="24610" grpId="0" animBg="1"/>
      <p:bldP spid="24611" grpId="0" animBg="1"/>
      <p:bldP spid="24612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  <p:bldP spid="24625" grpId="0" animBg="1"/>
      <p:bldP spid="24626" grpId="0" animBg="1"/>
      <p:bldP spid="24627" grpId="0" animBg="1"/>
      <p:bldP spid="24628" grpId="0" animBg="1"/>
      <p:bldP spid="24629" grpId="0"/>
      <p:bldP spid="24630" grpId="0" animBg="1"/>
      <p:bldP spid="24631" grpId="0" animBg="1"/>
      <p:bldP spid="24632" grpId="0" animBg="1"/>
      <p:bldP spid="24633" grpId="0" animBg="1"/>
      <p:bldP spid="24634" grpId="0" animBg="1"/>
      <p:bldP spid="24635" grpId="0" animBg="1"/>
      <p:bldP spid="24636" grpId="0" animBg="1"/>
      <p:bldP spid="24637" grpId="0" animBg="1"/>
      <p:bldP spid="24638" grpId="0" animBg="1"/>
      <p:bldP spid="24639" grpId="0" animBg="1"/>
      <p:bldP spid="24640" grpId="0" animBg="1"/>
      <p:bldP spid="24641" grpId="0" animBg="1"/>
      <p:bldP spid="24642" grpId="0" animBg="1"/>
      <p:bldP spid="24643" grpId="0" animBg="1"/>
      <p:bldP spid="24644" grpId="0" animBg="1"/>
      <p:bldP spid="24645" grpId="0" animBg="1"/>
      <p:bldP spid="24646" grpId="0" animBg="1"/>
      <p:bldP spid="24647" grpId="0" animBg="1"/>
      <p:bldP spid="24648" grpId="0" animBg="1"/>
      <p:bldP spid="24649" grpId="0"/>
      <p:bldP spid="2465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  <a:endParaRPr lang="en-GB" dirty="0" smtClean="0"/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Addressed </a:t>
            </a:r>
            <a:r>
              <a:rPr lang="en-GB" dirty="0"/>
              <a:t>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 err="1">
                <a:latin typeface="Courier New" pitchFamily="49" charset="0"/>
              </a:rPr>
              <a:t>b</a:t>
            </a:r>
            <a:endParaRPr lang="en-GB" b="1" dirty="0" smtClean="0">
              <a:latin typeface="Courier New" pitchFamily="49" charset="0"/>
            </a:endParaRP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 smtClean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1585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recursivel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y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mark(p[i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all words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sweep(ptr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  <a:b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free(p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+=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length(p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Malloc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076325"/>
            <a:ext cx="8077200" cy="562927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foo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n,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m)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, *p;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allocate a block of n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ints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*)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(n * </a:t>
            </a:r>
            <a:r>
              <a:rPr lang="en-GB" sz="1600" b="1" dirty="0" err="1">
                <a:latin typeface="Courier New" pitchFamily="49" charset="0"/>
              </a:rPr>
              <a:t>sizeof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if (p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perror</a:t>
            </a:r>
            <a:r>
              <a:rPr lang="en-GB" sz="1600" b="1" dirty="0">
                <a:latin typeface="Courier New" pitchFamily="49" charset="0"/>
              </a:rPr>
              <a:t>("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 p[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add m bytes to end of p block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if ((p 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*)</a:t>
            </a:r>
            <a:r>
              <a:rPr lang="en-GB" sz="1600" b="1" dirty="0" err="1" smtClean="0">
                <a:latin typeface="Courier New" pitchFamily="49" charset="0"/>
              </a:rPr>
              <a:t>realloc</a:t>
            </a:r>
            <a:r>
              <a:rPr lang="en-GB" sz="1600" b="1" dirty="0" smtClean="0">
                <a:latin typeface="Courier New" pitchFamily="49" charset="0"/>
              </a:rPr>
              <a:t>(p</a:t>
            </a:r>
            <a:r>
              <a:rPr lang="en-GB" sz="1600" b="1" dirty="0">
                <a:latin typeface="Courier New" pitchFamily="49" charset="0"/>
              </a:rPr>
              <a:t>, (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) * </a:t>
            </a:r>
            <a:r>
              <a:rPr lang="en-GB" sz="1600" b="1" dirty="0" err="1">
                <a:latin typeface="Courier New" pitchFamily="49" charset="0"/>
              </a:rPr>
              <a:t>sizeof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)))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perror</a:t>
            </a:r>
            <a:r>
              <a:rPr lang="en-GB" sz="1600" b="1" dirty="0">
                <a:latin typeface="Courier New" pitchFamily="49" charset="0"/>
              </a:rPr>
              <a:t>("</a:t>
            </a:r>
            <a:r>
              <a:rPr lang="en-GB" sz="1600" b="1" dirty="0" err="1">
                <a:latin typeface="Courier New" pitchFamily="49" charset="0"/>
              </a:rPr>
              <a:t>realloc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 &lt; 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 p[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print new array */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printf</a:t>
            </a:r>
            <a:r>
              <a:rPr lang="en-GB" sz="1600" b="1" dirty="0">
                <a:latin typeface="Courier New" pitchFamily="49" charset="0"/>
              </a:rPr>
              <a:t>("%d\n", p[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]);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free(p);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return p to available memory pool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70438" y="2886761"/>
            <a:ext cx="7828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84513" y="5438775"/>
            <a:ext cx="60655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0075" y="5438775"/>
            <a:ext cx="56096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95600" y="6369050"/>
            <a:ext cx="4857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719513" y="6369050"/>
            <a:ext cx="58218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44114" y="5784850"/>
            <a:ext cx="45734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6030464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y[i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A[i][j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]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[j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969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72263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72263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&lt;=N;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</a:p>
          <a:p>
            <a:pPr lvl="1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Your last assignment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Nasty</a:t>
            </a:r>
            <a:r>
              <a:rPr lang="en-GB" dirty="0" smtClean="0"/>
              <a:t>!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What does the free list look like?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79915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82486" y="5297778"/>
            <a:ext cx="4799158" cy="132562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  <a:endParaRPr lang="en-GB" sz="20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free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58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66712" y="457200"/>
            <a:ext cx="679608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699" y="1296988"/>
            <a:ext cx="8307387" cy="9890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</a:t>
            </a:r>
            <a:r>
              <a:rPr lang="en-GB" dirty="0"/>
              <a:t>is word addressed (each word can hold a pointer)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79915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686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</a:t>
            </a:r>
            <a:r>
              <a:rPr lang="en-GB" dirty="0" smtClean="0"/>
              <a:t> silent, long</a:t>
            </a:r>
            <a:r>
              <a:rPr lang="en-GB" dirty="0"/>
              <a:t>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90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is reachable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procedure is recursive</a:t>
            </a:r>
          </a:p>
          <a:p>
            <a:pPr lvl="1"/>
            <a:r>
              <a:rPr lang="en-US" dirty="0" smtClean="0"/>
              <a:t>Will we have enough stack space?</a:t>
            </a:r>
          </a:p>
          <a:p>
            <a:r>
              <a:rPr lang="en-US" dirty="0" smtClean="0"/>
              <a:t>We are garbage collecting because we are running out of memory, right?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339164" cy="440338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6646118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*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getPacket(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*packets,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0] =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 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// what is happening here?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reorderPackets(packets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Conventional debugger (</a:t>
            </a:r>
            <a:r>
              <a:rPr lang="en-GB" dirty="0" err="1">
                <a:latin typeface="Courier New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Debugging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Wrapper around conventional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Detects memory bugs at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boundaries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6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dirty="0" err="1"/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)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dirty="0" err="1"/>
              <a:t>malloc</a:t>
            </a:r>
            <a:r>
              <a:rPr lang="en-GB" dirty="0"/>
              <a:t>()’d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How to do </a:t>
            </a:r>
            <a:r>
              <a:rPr lang="en-GB" b="1" i="1" dirty="0" err="1" smtClean="0">
                <a:solidFill>
                  <a:srgbClr val="C00000"/>
                </a:solidFill>
                <a:latin typeface="Courier New" pitchFamily="49" charset="0"/>
              </a:rPr>
              <a:t>malloc</a:t>
            </a:r>
            <a:r>
              <a:rPr lang="en-GB" b="1" i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GB" b="1" i="1" dirty="0" smtClean="0">
                <a:solidFill>
                  <a:srgbClr val="C00000"/>
                </a:solidFill>
              </a:rPr>
              <a:t> and </a:t>
            </a:r>
            <a:r>
              <a:rPr lang="en-GB" b="1" i="1" dirty="0" smtClean="0">
                <a:solidFill>
                  <a:srgbClr val="C00000"/>
                </a:solidFill>
                <a:latin typeface="Courier New" pitchFamily="49" charset="0"/>
              </a:rPr>
              <a:t>free()</a:t>
            </a:r>
            <a:r>
              <a:rPr lang="en-GB" b="1" i="1" dirty="0" smtClean="0">
                <a:solidFill>
                  <a:srgbClr val="C00000"/>
                </a:solidFill>
              </a:rPr>
              <a:t> in O(1)? What’s the problem?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21065</TotalTime>
  <Words>4808</Words>
  <Application>Microsoft Macintosh PowerPoint</Application>
  <PresentationFormat>On-screen Show (4:3)</PresentationFormat>
  <Paragraphs>1071</Paragraphs>
  <Slides>65</Slides>
  <Notes>64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template2010</vt:lpstr>
      <vt:lpstr>Today</vt:lpstr>
      <vt:lpstr>Process Memory Image</vt:lpstr>
      <vt:lpstr>Dynamic Memory Allocation</vt:lpstr>
      <vt:lpstr>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Implicit List</vt:lpstr>
      <vt:lpstr>Example</vt:lpstr>
      <vt:lpstr>Implicit List: Finding a Free Block</vt:lpstr>
      <vt:lpstr>Implicit List: Allocating in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</vt:lpstr>
      <vt:lpstr>Implicit Lists: Summary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Segregated List (Seglist) Allocators</vt:lpstr>
      <vt:lpstr>Seglist Allocator</vt:lpstr>
      <vt:lpstr>Seglist Allocator (cont.)</vt:lpstr>
      <vt:lpstr>Summary of Key Allocator Policies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Too much is reachable</vt:lpstr>
      <vt:lpstr>Failing to Free Blocks (Memory Leaks)</vt:lpstr>
      <vt:lpstr>Overwriting Memory</vt:lpstr>
      <vt:lpstr>Dealing With Memory Bugs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272</cp:revision>
  <cp:lastPrinted>2010-05-17T07:03:45Z</cp:lastPrinted>
  <dcterms:created xsi:type="dcterms:W3CDTF">2010-05-19T18:07:38Z</dcterms:created>
  <dcterms:modified xsi:type="dcterms:W3CDTF">2011-05-17T05:51:16Z</dcterms:modified>
</cp:coreProperties>
</file>