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1" r:id="rId1"/>
  </p:sldMasterIdLst>
  <p:notesMasterIdLst>
    <p:notesMasterId r:id="rId31"/>
  </p:notesMasterIdLst>
  <p:handoutMasterIdLst>
    <p:handoutMasterId r:id="rId32"/>
  </p:handoutMasterIdLst>
  <p:sldIdLst>
    <p:sldId id="879" r:id="rId2"/>
    <p:sldId id="887" r:id="rId3"/>
    <p:sldId id="899" r:id="rId4"/>
    <p:sldId id="880" r:id="rId5"/>
    <p:sldId id="900" r:id="rId6"/>
    <p:sldId id="882" r:id="rId7"/>
    <p:sldId id="881" r:id="rId8"/>
    <p:sldId id="904" r:id="rId9"/>
    <p:sldId id="908" r:id="rId10"/>
    <p:sldId id="905" r:id="rId11"/>
    <p:sldId id="906" r:id="rId12"/>
    <p:sldId id="901" r:id="rId13"/>
    <p:sldId id="907" r:id="rId14"/>
    <p:sldId id="892" r:id="rId15"/>
    <p:sldId id="893" r:id="rId16"/>
    <p:sldId id="894" r:id="rId17"/>
    <p:sldId id="895" r:id="rId18"/>
    <p:sldId id="909" r:id="rId19"/>
    <p:sldId id="888" r:id="rId20"/>
    <p:sldId id="898" r:id="rId21"/>
    <p:sldId id="910" r:id="rId22"/>
    <p:sldId id="917" r:id="rId23"/>
    <p:sldId id="897" r:id="rId24"/>
    <p:sldId id="913" r:id="rId25"/>
    <p:sldId id="911" r:id="rId26"/>
    <p:sldId id="914" r:id="rId27"/>
    <p:sldId id="912" r:id="rId28"/>
    <p:sldId id="915" r:id="rId29"/>
    <p:sldId id="916" r:id="rId30"/>
  </p:sldIdLst>
  <p:sldSz cx="9144000" cy="6858000" type="screen4x3"/>
  <p:notesSz cx="7302500" cy="9586913"/>
  <p:custDataLst>
    <p:tags r:id="rId34"/>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B5B5F9"/>
    <a:srgbClr val="5CE455"/>
    <a:srgbClr val="FF9999"/>
    <a:srgbClr val="FFFF99"/>
    <a:srgbClr val="DCB834"/>
    <a:srgbClr val="DFC03D"/>
    <a:srgbClr val="CDF1C5"/>
    <a:srgbClr val="F1C7C7"/>
    <a:srgbClr val="EFBFBF"/>
    <a:srgbClr val="C5F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0" autoAdjust="0"/>
    <p:restoredTop sz="71029" autoAdjust="0"/>
  </p:normalViewPr>
  <p:slideViewPr>
    <p:cSldViewPr snapToGrid="0">
      <p:cViewPr varScale="1">
        <p:scale>
          <a:sx n="146" d="100"/>
          <a:sy n="146" d="100"/>
        </p:scale>
        <p:origin x="-112" y="-3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49" d="100"/>
          <a:sy n="49" d="100"/>
        </p:scale>
        <p:origin x="-1812" y="-90"/>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tags" Target="tags/tag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50363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51771583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The first </a:t>
            </a:r>
            <a:r>
              <a:rPr lang="en-US" dirty="0" err="1" smtClean="0"/>
              <a:t>opcode</a:t>
            </a:r>
            <a:r>
              <a:rPr lang="en-US" dirty="0" smtClean="0"/>
              <a:t> instruction at location 0, aload_0, pushes the this reference onto the operand stack. (Remember, the first entry of the local variable table for instance methods and constructors is the this reference.)</a:t>
            </a:r>
          </a:p>
          <a:p>
            <a:r>
              <a:rPr lang="en-US" dirty="0" smtClean="0"/>
              <a:t>The next </a:t>
            </a:r>
            <a:r>
              <a:rPr lang="en-US" dirty="0" err="1" smtClean="0"/>
              <a:t>opcode</a:t>
            </a:r>
            <a:r>
              <a:rPr lang="en-US" dirty="0" smtClean="0"/>
              <a:t> instruction at location 1, </a:t>
            </a:r>
            <a:r>
              <a:rPr lang="en-US" dirty="0" err="1" smtClean="0"/>
              <a:t>invokespecial</a:t>
            </a:r>
            <a:r>
              <a:rPr lang="en-US" dirty="0" smtClean="0"/>
              <a:t>, calls the constructor of this class's </a:t>
            </a:r>
            <a:r>
              <a:rPr lang="en-US" dirty="0" err="1" smtClean="0"/>
              <a:t>superclass</a:t>
            </a:r>
            <a:r>
              <a:rPr lang="en-US" dirty="0" smtClean="0"/>
              <a:t>. Because all classes that do not explicitly extend any other class implicitly inherit from </a:t>
            </a:r>
            <a:r>
              <a:rPr lang="en-US" dirty="0" err="1" smtClean="0"/>
              <a:t>java.lang.Object</a:t>
            </a:r>
            <a:r>
              <a:rPr lang="en-US" dirty="0" smtClean="0"/>
              <a:t> , the compiler provides the necessary </a:t>
            </a:r>
            <a:r>
              <a:rPr lang="en-US" dirty="0" err="1" smtClean="0"/>
              <a:t>bytecode</a:t>
            </a:r>
            <a:r>
              <a:rPr lang="en-US" dirty="0" smtClean="0"/>
              <a:t> to invoke this base class constructor. During this </a:t>
            </a:r>
            <a:r>
              <a:rPr lang="en-US" dirty="0" err="1" smtClean="0"/>
              <a:t>opcode</a:t>
            </a:r>
            <a:r>
              <a:rPr lang="en-US" dirty="0" smtClean="0"/>
              <a:t>, the top value from the operand stack, this, is popped.</a:t>
            </a:r>
          </a:p>
          <a:p>
            <a:r>
              <a:rPr lang="en-US" dirty="0" smtClean="0"/>
              <a:t>The next two </a:t>
            </a:r>
            <a:r>
              <a:rPr lang="en-US" dirty="0" err="1" smtClean="0"/>
              <a:t>opcodes</a:t>
            </a:r>
            <a:r>
              <a:rPr lang="en-US" dirty="0" smtClean="0"/>
              <a:t>, at locations 4 and 5 push the first two entries from the local variable table onto the operand stack. The first value to be pushed is the this reference. The second value is the first formal parameter to the constructor, </a:t>
            </a:r>
            <a:r>
              <a:rPr lang="en-US" dirty="0" err="1" smtClean="0"/>
              <a:t>strName</a:t>
            </a:r>
            <a:r>
              <a:rPr lang="en-US" dirty="0" smtClean="0"/>
              <a:t> . These values are pushed in preparation for the </a:t>
            </a:r>
            <a:r>
              <a:rPr lang="en-US" dirty="0" err="1" smtClean="0"/>
              <a:t>putfield</a:t>
            </a:r>
            <a:r>
              <a:rPr lang="en-US" dirty="0" smtClean="0"/>
              <a:t> </a:t>
            </a:r>
            <a:r>
              <a:rPr lang="en-US" dirty="0" err="1" smtClean="0"/>
              <a:t>opcode</a:t>
            </a:r>
            <a:r>
              <a:rPr lang="en-US" dirty="0" smtClean="0"/>
              <a:t> instruction at location 6.</a:t>
            </a:r>
          </a:p>
          <a:p>
            <a:r>
              <a:rPr lang="en-US" dirty="0" smtClean="0"/>
              <a:t>The </a:t>
            </a:r>
            <a:r>
              <a:rPr lang="en-US" dirty="0" err="1" smtClean="0"/>
              <a:t>putfield</a:t>
            </a:r>
            <a:r>
              <a:rPr lang="en-US" dirty="0" smtClean="0"/>
              <a:t> </a:t>
            </a:r>
            <a:r>
              <a:rPr lang="en-US" dirty="0" err="1" smtClean="0"/>
              <a:t>opcode</a:t>
            </a:r>
            <a:r>
              <a:rPr lang="en-US" dirty="0" smtClean="0"/>
              <a:t> pops the two top values off the stack and stores a reference to </a:t>
            </a:r>
            <a:r>
              <a:rPr lang="en-US" dirty="0" err="1" smtClean="0"/>
              <a:t>strName</a:t>
            </a:r>
            <a:r>
              <a:rPr lang="en-US" dirty="0" smtClean="0"/>
              <a:t> into the instance data name of the object referenced by this .</a:t>
            </a:r>
          </a:p>
          <a:p>
            <a:r>
              <a:rPr lang="en-US" dirty="0" smtClean="0"/>
              <a:t>The next three </a:t>
            </a:r>
            <a:r>
              <a:rPr lang="en-US" dirty="0" err="1" smtClean="0"/>
              <a:t>opcode</a:t>
            </a:r>
            <a:r>
              <a:rPr lang="en-US" dirty="0" smtClean="0"/>
              <a:t> instructions at locations 9, 10, and 11 perform the same operation with the second formal parameter to the constructor, num , and the instance variable, </a:t>
            </a:r>
            <a:r>
              <a:rPr lang="en-US" dirty="0" err="1" smtClean="0"/>
              <a:t>idNumber</a:t>
            </a:r>
            <a:r>
              <a:rPr lang="en-US" dirty="0" smtClean="0"/>
              <a:t> .</a:t>
            </a:r>
          </a:p>
          <a:p>
            <a:r>
              <a:rPr lang="en-US" dirty="0" smtClean="0"/>
              <a:t>The next three </a:t>
            </a:r>
            <a:r>
              <a:rPr lang="en-US" dirty="0" err="1" smtClean="0"/>
              <a:t>opcode</a:t>
            </a:r>
            <a:r>
              <a:rPr lang="en-US" dirty="0" smtClean="0"/>
              <a:t> instructions at locations 14, 15, and 16 prepare the stack for the </a:t>
            </a:r>
            <a:r>
              <a:rPr lang="en-US" dirty="0" err="1" smtClean="0"/>
              <a:t>storeData</a:t>
            </a:r>
            <a:r>
              <a:rPr lang="en-US" dirty="0" smtClean="0"/>
              <a:t> method call. These instructions push the this reference, </a:t>
            </a:r>
            <a:r>
              <a:rPr lang="en-US" dirty="0" err="1" smtClean="0"/>
              <a:t>strName</a:t>
            </a:r>
            <a:r>
              <a:rPr lang="en-US" dirty="0" smtClean="0"/>
              <a:t> , and num , respectively. The this reference must be pushed because an instance method is being called. If the method was declared static, the this reference would not need to be pushed. The </a:t>
            </a:r>
            <a:r>
              <a:rPr lang="en-US" dirty="0" err="1" smtClean="0"/>
              <a:t>strName</a:t>
            </a:r>
            <a:r>
              <a:rPr lang="en-US" dirty="0" smtClean="0"/>
              <a:t> and num values are pushed since they are the parameters to the </a:t>
            </a:r>
            <a:r>
              <a:rPr lang="en-US" dirty="0" err="1" smtClean="0"/>
              <a:t>storeData</a:t>
            </a:r>
            <a:r>
              <a:rPr lang="en-US" dirty="0" smtClean="0"/>
              <a:t> method. When the </a:t>
            </a:r>
            <a:r>
              <a:rPr lang="en-US" dirty="0" err="1" smtClean="0"/>
              <a:t>storeData</a:t>
            </a:r>
            <a:r>
              <a:rPr lang="en-US" dirty="0" smtClean="0"/>
              <a:t> method executes, the this reference, </a:t>
            </a:r>
            <a:r>
              <a:rPr lang="en-US" dirty="0" err="1" smtClean="0"/>
              <a:t>strName</a:t>
            </a:r>
            <a:r>
              <a:rPr lang="en-US" dirty="0" smtClean="0"/>
              <a:t> , and num , will occupy indexes 0, 1, and 2, respectively, of the local variable table contained in the frame for that method.</a:t>
            </a:r>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7772400"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Date Placeholder 9"/>
          <p:cNvSpPr>
            <a:spLocks noGrp="1"/>
          </p:cNvSpPr>
          <p:nvPr>
            <p:ph type="dt" sz="half" idx="2"/>
          </p:nvPr>
        </p:nvSpPr>
        <p:spPr>
          <a:xfrm>
            <a:off x="0" y="6569075"/>
            <a:ext cx="2743200" cy="365125"/>
          </a:xfrm>
          <a:prstGeom prst="rect">
            <a:avLst/>
          </a:prstGeom>
        </p:spPr>
        <p:txBody>
          <a:bodyPr vert="horz" lIns="91440" tIns="45720" rIns="91440" bIns="45720" rtlCol="0" anchor="ctr"/>
          <a:lstStyle>
            <a:lvl1pPr algn="l">
              <a:defRPr sz="900">
                <a:solidFill>
                  <a:schemeClr val="tx1">
                    <a:tint val="75000"/>
                  </a:schemeClr>
                </a:solidFill>
                <a:latin typeface="Calibri" pitchFamily="34" charset="0"/>
                <a:cs typeface="Calibri" pitchFamily="34" charset="0"/>
              </a:defRPr>
            </a:lvl1pPr>
          </a:lstStyle>
          <a:p>
            <a:r>
              <a:rPr lang="en-US" smtClean="0"/>
              <a:t>CSE351 - Autumn 2010</a:t>
            </a:r>
            <a:endParaRPr lang="en-US" dirty="0"/>
          </a:p>
        </p:txBody>
      </p:sp>
      <p:sp>
        <p:nvSpPr>
          <p:cNvPr id="5" name="Slide Number Placeholder 10"/>
          <p:cNvSpPr>
            <a:spLocks noGrp="1"/>
          </p:cNvSpPr>
          <p:nvPr>
            <p:ph type="sldNum" sz="quarter" idx="4"/>
          </p:nvPr>
        </p:nvSpPr>
        <p:spPr>
          <a:xfrm>
            <a:off x="8534400" y="6569075"/>
            <a:ext cx="609600" cy="365125"/>
          </a:xfrm>
          <a:prstGeom prst="rect">
            <a:avLst/>
          </a:prstGeom>
        </p:spPr>
        <p:txBody>
          <a:bodyPr vert="horz" lIns="91440" tIns="45720" rIns="91440" bIns="45720" rtlCol="0" anchor="ctr"/>
          <a:lstStyle>
            <a:lvl1pPr algn="r">
              <a:defRPr sz="900">
                <a:solidFill>
                  <a:schemeClr val="tx1">
                    <a:tint val="75000"/>
                  </a:schemeClr>
                </a:solidFill>
                <a:latin typeface="Calibri" pitchFamily="34" charset="0"/>
                <a:cs typeface="Calibri" pitchFamily="34" charset="0"/>
              </a:defRPr>
            </a:lvl1pPr>
          </a:lstStyle>
          <a:p>
            <a:fld id="{7CBE8339-D2AD-46DC-A898-FD1E949067F0}"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96875" y="1362075"/>
            <a:ext cx="8366125" cy="4972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2"/>
          </p:nvPr>
        </p:nvSpPr>
        <p:spPr>
          <a:xfrm>
            <a:off x="0" y="6569075"/>
            <a:ext cx="2743200" cy="365125"/>
          </a:xfrm>
          <a:prstGeom prst="rect">
            <a:avLst/>
          </a:prstGeom>
        </p:spPr>
        <p:txBody>
          <a:bodyPr vert="horz" lIns="91440" tIns="45720" rIns="91440" bIns="45720" rtlCol="0" anchor="ctr"/>
          <a:lstStyle>
            <a:lvl1pPr algn="l">
              <a:defRPr sz="900">
                <a:solidFill>
                  <a:schemeClr val="tx1">
                    <a:tint val="75000"/>
                  </a:schemeClr>
                </a:solidFill>
                <a:latin typeface="Calibri" pitchFamily="34" charset="0"/>
                <a:cs typeface="Calibri" pitchFamily="34" charset="0"/>
              </a:defRPr>
            </a:lvl1pPr>
          </a:lstStyle>
          <a:p>
            <a:r>
              <a:rPr lang="en-US" smtClean="0"/>
              <a:t>CSE351 - Autumn 2010</a:t>
            </a:r>
            <a:endParaRPr lang="en-US" dirty="0"/>
          </a:p>
        </p:txBody>
      </p:sp>
      <p:sp>
        <p:nvSpPr>
          <p:cNvPr id="5" name="Slide Number Placeholder 10"/>
          <p:cNvSpPr>
            <a:spLocks noGrp="1"/>
          </p:cNvSpPr>
          <p:nvPr>
            <p:ph type="sldNum" sz="quarter" idx="4"/>
          </p:nvPr>
        </p:nvSpPr>
        <p:spPr>
          <a:xfrm>
            <a:off x="8534400" y="6569075"/>
            <a:ext cx="609600" cy="365125"/>
          </a:xfrm>
          <a:prstGeom prst="rect">
            <a:avLst/>
          </a:prstGeom>
        </p:spPr>
        <p:txBody>
          <a:bodyPr vert="horz" lIns="91440" tIns="45720" rIns="91440" bIns="45720" rtlCol="0" anchor="ctr"/>
          <a:lstStyle>
            <a:lvl1pPr algn="r">
              <a:defRPr sz="900">
                <a:solidFill>
                  <a:schemeClr val="tx1">
                    <a:tint val="75000"/>
                  </a:schemeClr>
                </a:solidFill>
                <a:latin typeface="Calibri" pitchFamily="34" charset="0"/>
                <a:cs typeface="Calibri" pitchFamily="34" charset="0"/>
              </a:defRPr>
            </a:lvl1pPr>
          </a:lstStyle>
          <a:p>
            <a:fld id="{7CBE8339-D2AD-46DC-A898-FD1E949067F0}"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8405238" cy="762000"/>
          </a:xfrm>
        </p:spPr>
        <p:txBody>
          <a:bodyPr/>
          <a:lstStyle/>
          <a:p>
            <a:r>
              <a:rPr lang="en-US" smtClean="0"/>
              <a:t>Click to edit Master title style</a:t>
            </a:r>
            <a:endParaRPr lang="en-US"/>
          </a:p>
        </p:txBody>
      </p:sp>
      <p:sp>
        <p:nvSpPr>
          <p:cNvPr id="3" name="Date Placeholder 9"/>
          <p:cNvSpPr>
            <a:spLocks noGrp="1"/>
          </p:cNvSpPr>
          <p:nvPr>
            <p:ph type="dt" sz="half" idx="2"/>
          </p:nvPr>
        </p:nvSpPr>
        <p:spPr>
          <a:xfrm>
            <a:off x="0" y="6569075"/>
            <a:ext cx="2743200" cy="365125"/>
          </a:xfrm>
          <a:prstGeom prst="rect">
            <a:avLst/>
          </a:prstGeom>
        </p:spPr>
        <p:txBody>
          <a:bodyPr vert="horz" lIns="91440" tIns="45720" rIns="91440" bIns="45720" rtlCol="0" anchor="ctr"/>
          <a:lstStyle>
            <a:lvl1pPr algn="l">
              <a:defRPr sz="900">
                <a:solidFill>
                  <a:schemeClr val="tx1">
                    <a:tint val="75000"/>
                  </a:schemeClr>
                </a:solidFill>
                <a:latin typeface="Calibri" pitchFamily="34" charset="0"/>
                <a:cs typeface="Calibri" pitchFamily="34" charset="0"/>
              </a:defRPr>
            </a:lvl1pPr>
          </a:lstStyle>
          <a:p>
            <a:r>
              <a:rPr lang="en-US" smtClean="0"/>
              <a:t>CSE351 - Autumn 2010</a:t>
            </a:r>
            <a:endParaRPr lang="en-US" dirty="0"/>
          </a:p>
        </p:txBody>
      </p:sp>
      <p:sp>
        <p:nvSpPr>
          <p:cNvPr id="4" name="Slide Number Placeholder 10"/>
          <p:cNvSpPr>
            <a:spLocks noGrp="1"/>
          </p:cNvSpPr>
          <p:nvPr>
            <p:ph type="sldNum" sz="quarter" idx="4"/>
          </p:nvPr>
        </p:nvSpPr>
        <p:spPr>
          <a:xfrm>
            <a:off x="8534400" y="6569075"/>
            <a:ext cx="609600" cy="365125"/>
          </a:xfrm>
          <a:prstGeom prst="rect">
            <a:avLst/>
          </a:prstGeom>
        </p:spPr>
        <p:txBody>
          <a:bodyPr vert="horz" lIns="91440" tIns="45720" rIns="91440" bIns="45720" rtlCol="0" anchor="ctr"/>
          <a:lstStyle>
            <a:lvl1pPr algn="r">
              <a:defRPr sz="900">
                <a:solidFill>
                  <a:schemeClr val="tx1">
                    <a:tint val="75000"/>
                  </a:schemeClr>
                </a:solidFill>
                <a:latin typeface="Calibri" pitchFamily="34" charset="0"/>
                <a:cs typeface="Calibri" pitchFamily="34" charset="0"/>
              </a:defRPr>
            </a:lvl1pPr>
          </a:lstStyle>
          <a:p>
            <a:fld id="{7CBE8339-D2AD-46DC-A898-FD1E949067F0}"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2"/>
          </p:nvPr>
        </p:nvSpPr>
        <p:spPr>
          <a:xfrm>
            <a:off x="0" y="6569075"/>
            <a:ext cx="2743200" cy="365125"/>
          </a:xfrm>
          <a:prstGeom prst="rect">
            <a:avLst/>
          </a:prstGeom>
        </p:spPr>
        <p:txBody>
          <a:bodyPr vert="horz" lIns="91440" tIns="45720" rIns="91440" bIns="45720" rtlCol="0" anchor="ctr"/>
          <a:lstStyle>
            <a:lvl1pPr algn="l">
              <a:defRPr sz="900">
                <a:solidFill>
                  <a:schemeClr val="tx1">
                    <a:tint val="75000"/>
                  </a:schemeClr>
                </a:solidFill>
                <a:latin typeface="Calibri" pitchFamily="34" charset="0"/>
                <a:cs typeface="Calibri" pitchFamily="34" charset="0"/>
              </a:defRPr>
            </a:lvl1pPr>
          </a:lstStyle>
          <a:p>
            <a:r>
              <a:rPr lang="en-US" smtClean="0"/>
              <a:t>CSE351 - Autumn 2010</a:t>
            </a:r>
            <a:endParaRPr lang="en-US" dirty="0"/>
          </a:p>
        </p:txBody>
      </p:sp>
      <p:sp>
        <p:nvSpPr>
          <p:cNvPr id="3" name="Slide Number Placeholder 10"/>
          <p:cNvSpPr>
            <a:spLocks noGrp="1"/>
          </p:cNvSpPr>
          <p:nvPr>
            <p:ph type="sldNum" sz="quarter" idx="4"/>
          </p:nvPr>
        </p:nvSpPr>
        <p:spPr>
          <a:xfrm>
            <a:off x="8534400" y="6569075"/>
            <a:ext cx="609600" cy="365125"/>
          </a:xfrm>
          <a:prstGeom prst="rect">
            <a:avLst/>
          </a:prstGeom>
        </p:spPr>
        <p:txBody>
          <a:bodyPr vert="horz" lIns="91440" tIns="45720" rIns="91440" bIns="45720" rtlCol="0" anchor="ctr"/>
          <a:lstStyle>
            <a:lvl1pPr algn="r">
              <a:defRPr sz="900">
                <a:solidFill>
                  <a:schemeClr val="tx1">
                    <a:tint val="75000"/>
                  </a:schemeClr>
                </a:solidFill>
                <a:latin typeface="Calibri" pitchFamily="34" charset="0"/>
                <a:cs typeface="Calibri" pitchFamily="34" charset="0"/>
              </a:defRPr>
            </a:lvl1pPr>
          </a:lstStyle>
          <a:p>
            <a:fld id="{7CBE8339-D2AD-46DC-A898-FD1E949067F0}"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838891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8195" name="Rectangle 3"/>
          <p:cNvSpPr>
            <a:spLocks noGrp="1" noChangeArrowheads="1"/>
          </p:cNvSpPr>
          <p:nvPr>
            <p:ph type="body" idx="1"/>
          </p:nvPr>
        </p:nvSpPr>
        <p:spPr bwMode="auto">
          <a:xfrm>
            <a:off x="396875" y="1362075"/>
            <a:ext cx="83661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2" name="Rectangle 8"/>
          <p:cNvSpPr>
            <a:spLocks noChangeArrowheads="1"/>
          </p:cNvSpPr>
          <p:nvPr/>
        </p:nvSpPr>
        <p:spPr bwMode="auto">
          <a:xfrm>
            <a:off x="0" y="0"/>
            <a:ext cx="9144000" cy="228600"/>
          </a:xfrm>
          <a:prstGeom prst="rect">
            <a:avLst/>
          </a:prstGeom>
          <a:solidFill>
            <a:srgbClr val="7030A0"/>
          </a:solidFill>
          <a:ln w="9525">
            <a:noFill/>
            <a:miter lim="800000"/>
            <a:headEnd/>
            <a:tailEnd/>
          </a:ln>
          <a:effectLst/>
        </p:spPr>
        <p:txBody>
          <a:bodyPr wrap="none" anchor="ctr"/>
          <a:lstStyle/>
          <a:p>
            <a:pPr algn="ctr">
              <a:defRPr/>
            </a:pPr>
            <a:endParaRPr lang="en-US" b="0" dirty="0">
              <a:latin typeface="Times New Roman" pitchFamily="18" charset="0"/>
            </a:endParaRPr>
          </a:p>
        </p:txBody>
      </p:sp>
      <p:sp>
        <p:nvSpPr>
          <p:cNvPr id="7" name="Text Box 5"/>
          <p:cNvSpPr txBox="1">
            <a:spLocks noChangeArrowheads="1"/>
          </p:cNvSpPr>
          <p:nvPr/>
        </p:nvSpPr>
        <p:spPr bwMode="auto">
          <a:xfrm>
            <a:off x="6705600" y="-48399"/>
            <a:ext cx="2425700" cy="276999"/>
          </a:xfrm>
          <a:prstGeom prst="rect">
            <a:avLst/>
          </a:prstGeom>
          <a:noFill/>
          <a:ln w="25400">
            <a:noFill/>
            <a:miter lim="800000"/>
            <a:headEnd/>
            <a:tailEnd/>
          </a:ln>
          <a:effectLst/>
        </p:spPr>
        <p:txBody>
          <a:bodyPr wrap="square">
            <a:spAutoFit/>
          </a:bodyPr>
          <a:lstStyle/>
          <a:p>
            <a:pPr algn="r">
              <a:defRPr/>
            </a:pPr>
            <a:r>
              <a:rPr lang="en-US" sz="1200" dirty="0" smtClean="0">
                <a:solidFill>
                  <a:srgbClr val="DCB834"/>
                </a:solidFill>
                <a:latin typeface="Calibri" pitchFamily="34" charset="0"/>
                <a:cs typeface="Calibri" pitchFamily="34" charset="0"/>
              </a:rPr>
              <a:t>University of </a:t>
            </a:r>
            <a:r>
              <a:rPr lang="en-US" sz="1200" b="1" kern="1200" dirty="0" smtClean="0">
                <a:solidFill>
                  <a:srgbClr val="DCB834"/>
                </a:solidFill>
                <a:latin typeface="Calibri" pitchFamily="34" charset="0"/>
                <a:ea typeface="+mn-ea"/>
                <a:cs typeface="Calibri" pitchFamily="34" charset="0"/>
              </a:rPr>
              <a:t>Washington</a:t>
            </a:r>
            <a:endParaRPr lang="en-US" sz="1200" b="1" kern="1200" dirty="0">
              <a:solidFill>
                <a:srgbClr val="DCB834"/>
              </a:solidFill>
              <a:latin typeface="Calibri" pitchFamily="34" charset="0"/>
              <a:ea typeface="+mn-ea"/>
              <a:cs typeface="Calibri" pitchFamily="34" charset="0"/>
            </a:endParaRPr>
          </a:p>
        </p:txBody>
      </p:sp>
      <p:sp>
        <p:nvSpPr>
          <p:cNvPr id="10" name="Date Placeholder 9"/>
          <p:cNvSpPr>
            <a:spLocks noGrp="1"/>
          </p:cNvSpPr>
          <p:nvPr>
            <p:ph type="dt" sz="half" idx="2"/>
          </p:nvPr>
        </p:nvSpPr>
        <p:spPr>
          <a:xfrm>
            <a:off x="0" y="6569075"/>
            <a:ext cx="2743200" cy="365125"/>
          </a:xfrm>
          <a:prstGeom prst="rect">
            <a:avLst/>
          </a:prstGeom>
        </p:spPr>
        <p:txBody>
          <a:bodyPr vert="horz" lIns="91440" tIns="45720" rIns="91440" bIns="45720" rtlCol="0" anchor="ctr"/>
          <a:lstStyle>
            <a:lvl1pPr algn="l">
              <a:defRPr sz="900">
                <a:solidFill>
                  <a:schemeClr val="tx1">
                    <a:tint val="75000"/>
                  </a:schemeClr>
                </a:solidFill>
                <a:latin typeface="Calibri" pitchFamily="34" charset="0"/>
                <a:cs typeface="Calibri" pitchFamily="34" charset="0"/>
              </a:defRPr>
            </a:lvl1pPr>
          </a:lstStyle>
          <a:p>
            <a:r>
              <a:rPr lang="en-US" smtClean="0"/>
              <a:t>CSE351 - Autumn 2010</a:t>
            </a:r>
            <a:endParaRPr lang="en-US" dirty="0"/>
          </a:p>
        </p:txBody>
      </p:sp>
      <p:sp>
        <p:nvSpPr>
          <p:cNvPr id="11" name="Slide Number Placeholder 10"/>
          <p:cNvSpPr>
            <a:spLocks noGrp="1"/>
          </p:cNvSpPr>
          <p:nvPr>
            <p:ph type="sldNum" sz="quarter" idx="4"/>
          </p:nvPr>
        </p:nvSpPr>
        <p:spPr>
          <a:xfrm>
            <a:off x="8534400" y="6569075"/>
            <a:ext cx="609600" cy="365125"/>
          </a:xfrm>
          <a:prstGeom prst="rect">
            <a:avLst/>
          </a:prstGeom>
        </p:spPr>
        <p:txBody>
          <a:bodyPr vert="horz" lIns="91440" tIns="45720" rIns="91440" bIns="45720" rtlCol="0" anchor="ctr"/>
          <a:lstStyle>
            <a:lvl1pPr algn="r">
              <a:defRPr sz="900">
                <a:solidFill>
                  <a:schemeClr val="tx1">
                    <a:tint val="75000"/>
                  </a:schemeClr>
                </a:solidFill>
                <a:latin typeface="Calibri" pitchFamily="34" charset="0"/>
                <a:cs typeface="Calibri" pitchFamily="34" charset="0"/>
              </a:defRPr>
            </a:lvl1pPr>
          </a:lstStyle>
          <a:p>
            <a:fld id="{7CBE8339-D2AD-46DC-A898-FD1E949067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7" r:id="rId3"/>
    <p:sldLayoutId id="2147483678" r:id="rId4"/>
  </p:sldLayoutIdLst>
  <p:timing>
    <p:tnLst>
      <p:par>
        <p:cTn xmlns:p14="http://schemas.microsoft.com/office/powerpoint/2010/main" id="1" dur="indefinite" restart="never" nodeType="tmRoot"/>
      </p:par>
    </p:tnLst>
  </p:timing>
  <p:hf hdr="0" ftr="0" dt="0"/>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ipedia.org/wiki/Java_bytecode_instruction_listings"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r>
              <a:rPr lang="en-US" dirty="0" smtClean="0"/>
              <a:t>Reconnecting to </a:t>
            </a:r>
            <a:r>
              <a:rPr lang="en-US" dirty="0" smtClean="0"/>
              <a:t>Java</a:t>
            </a:r>
            <a:endParaRPr lang="en-US" dirty="0" smtClean="0"/>
          </a:p>
          <a:p>
            <a:pPr lvl="1"/>
            <a:r>
              <a:rPr lang="en-US" dirty="0" smtClean="0"/>
              <a:t>Back to CSE143!</a:t>
            </a:r>
          </a:p>
          <a:p>
            <a:pPr lvl="1"/>
            <a:r>
              <a:rPr lang="en-US" dirty="0" smtClean="0"/>
              <a:t>But now you know a lot more about what really happens</a:t>
            </a:r>
            <a:br>
              <a:rPr lang="en-US" dirty="0" smtClean="0"/>
            </a:br>
            <a:r>
              <a:rPr lang="en-US" dirty="0" smtClean="0"/>
              <a:t>when we execute programs</a:t>
            </a:r>
            <a:br>
              <a:rPr lang="en-US" dirty="0" smtClean="0"/>
            </a:br>
            <a:endParaRPr lang="en-US" dirty="0" smtClean="0"/>
          </a:p>
          <a:p>
            <a:r>
              <a:rPr lang="en-US" dirty="0" smtClean="0"/>
              <a:t>Java running native (compiled to C/assembly)</a:t>
            </a:r>
          </a:p>
          <a:p>
            <a:pPr lvl="1"/>
            <a:r>
              <a:rPr lang="en-US" dirty="0" smtClean="0"/>
              <a:t>Object representations: arrays, strings, etc.</a:t>
            </a:r>
          </a:p>
          <a:p>
            <a:pPr lvl="1"/>
            <a:r>
              <a:rPr lang="en-US" dirty="0" smtClean="0"/>
              <a:t>Bounds checking</a:t>
            </a:r>
          </a:p>
          <a:p>
            <a:pPr lvl="1"/>
            <a:r>
              <a:rPr lang="en-US" dirty="0" smtClean="0"/>
              <a:t>Memory allocation, constructors</a:t>
            </a:r>
          </a:p>
          <a:p>
            <a:pPr lvl="1"/>
            <a:r>
              <a:rPr lang="en-US" dirty="0" smtClean="0"/>
              <a:t>Garbage collection</a:t>
            </a:r>
          </a:p>
          <a:p>
            <a:r>
              <a:rPr lang="en-US" dirty="0" smtClean="0"/>
              <a:t>Java on a virtual machine</a:t>
            </a:r>
          </a:p>
          <a:p>
            <a:pPr lvl="1"/>
            <a:r>
              <a:rPr lang="en-US" dirty="0" smtClean="0"/>
              <a:t>Virtual processor</a:t>
            </a:r>
          </a:p>
          <a:p>
            <a:pPr lvl="1"/>
            <a:r>
              <a:rPr lang="en-US" dirty="0" smtClean="0"/>
              <a:t>Another language: byte-codes</a:t>
            </a:r>
          </a:p>
          <a:p>
            <a:pPr lvl="1"/>
            <a:endParaRPr lang="en-US" dirty="0" smtClean="0"/>
          </a:p>
          <a:p>
            <a:pPr lvl="1"/>
            <a:endParaRPr lang="en-US" dirty="0" smtClean="0"/>
          </a:p>
          <a:p>
            <a:endParaRPr lang="en-US" dirty="0" smtClean="0"/>
          </a:p>
        </p:txBody>
      </p:sp>
      <p:sp>
        <p:nvSpPr>
          <p:cNvPr id="5" name="Slide Number Placeholder 4"/>
          <p:cNvSpPr>
            <a:spLocks noGrp="1"/>
          </p:cNvSpPr>
          <p:nvPr>
            <p:ph type="sldNum" sz="quarter" idx="4"/>
          </p:nvPr>
        </p:nvSpPr>
        <p:spPr/>
        <p:txBody>
          <a:bodyPr/>
          <a:lstStyle/>
          <a:p>
            <a:fld id="{7CBE8339-D2AD-46DC-A898-FD1E949067F0}" type="slidenum">
              <a:rPr lang="en-US" smtClean="0"/>
              <a:pPr/>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p:cNvGrpSpPr/>
          <p:nvPr/>
        </p:nvGrpSpPr>
        <p:grpSpPr>
          <a:xfrm>
            <a:off x="1240049" y="5906157"/>
            <a:ext cx="6587500" cy="770556"/>
            <a:chOff x="1240049" y="5906157"/>
            <a:chExt cx="6587500" cy="770556"/>
          </a:xfrm>
        </p:grpSpPr>
        <p:sp>
          <p:nvSpPr>
            <p:cNvPr id="21" name="Rectangle 10"/>
            <p:cNvSpPr>
              <a:spLocks noChangeArrowheads="1"/>
            </p:cNvSpPr>
            <p:nvPr/>
          </p:nvSpPr>
          <p:spPr bwMode="auto">
            <a:xfrm>
              <a:off x="1410222" y="5907039"/>
              <a:ext cx="431800" cy="431800"/>
            </a:xfrm>
            <a:prstGeom prst="rect">
              <a:avLst/>
            </a:prstGeom>
            <a:solidFill>
              <a:srgbClr val="CDF1C5"/>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err="1" smtClean="0">
                  <a:latin typeface="Courier New" pitchFamily="49" charset="0"/>
                </a:rPr>
                <a:t>s</a:t>
              </a:r>
              <a:endParaRPr lang="en-US" sz="2000" dirty="0">
                <a:latin typeface="Courier New" pitchFamily="49" charset="0"/>
              </a:endParaRPr>
            </a:p>
          </p:txBody>
        </p:sp>
        <p:sp>
          <p:nvSpPr>
            <p:cNvPr id="22" name="Rectangle 11"/>
            <p:cNvSpPr>
              <a:spLocks noChangeArrowheads="1"/>
            </p:cNvSpPr>
            <p:nvPr/>
          </p:nvSpPr>
          <p:spPr bwMode="auto">
            <a:xfrm>
              <a:off x="1843795" y="5907039"/>
              <a:ext cx="5983754" cy="431800"/>
            </a:xfrm>
            <a:prstGeom prst="rect">
              <a:avLst/>
            </a:prstGeom>
            <a:solidFill>
              <a:srgbClr val="CDF1C5"/>
            </a:solidFill>
            <a:ln w="25400">
              <a:solidFill>
                <a:schemeClr val="tx1"/>
              </a:solidFill>
              <a:miter lim="800000"/>
              <a:headEnd/>
              <a:tailEnd/>
            </a:ln>
            <a:effectLst/>
          </p:spPr>
          <p:txBody>
            <a:bodyPr wrap="none" lIns="90487" tIns="44450" rIns="90487" bIns="44450" anchor="ctr"/>
            <a:lstStyle/>
            <a:p>
              <a:r>
                <a:rPr lang="en-US" sz="2000" dirty="0" err="1" smtClean="0">
                  <a:latin typeface="Courier New" pitchFamily="49" charset="0"/>
                </a:rPr>
                <a:t>n</a:t>
              </a:r>
              <a:endParaRPr lang="en-US" sz="2000" dirty="0">
                <a:latin typeface="Courier New" pitchFamily="49" charset="0"/>
              </a:endParaRPr>
            </a:p>
          </p:txBody>
        </p:sp>
        <p:sp>
          <p:nvSpPr>
            <p:cNvPr id="24" name="Rectangle 13"/>
            <p:cNvSpPr>
              <a:spLocks noChangeArrowheads="1"/>
            </p:cNvSpPr>
            <p:nvPr/>
          </p:nvSpPr>
          <p:spPr bwMode="auto">
            <a:xfrm>
              <a:off x="1240049" y="6279168"/>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0</a:t>
              </a:r>
            </a:p>
          </p:txBody>
        </p:sp>
        <p:sp>
          <p:nvSpPr>
            <p:cNvPr id="28" name="Rectangle 11"/>
            <p:cNvSpPr>
              <a:spLocks noChangeArrowheads="1"/>
            </p:cNvSpPr>
            <p:nvPr/>
          </p:nvSpPr>
          <p:spPr bwMode="auto">
            <a:xfrm>
              <a:off x="2288053" y="5906157"/>
              <a:ext cx="448853" cy="431800"/>
            </a:xfrm>
            <a:prstGeom prst="rect">
              <a:avLst/>
            </a:prstGeom>
            <a:solidFill>
              <a:srgbClr val="CDF1C5"/>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p</a:t>
              </a:r>
              <a:endParaRPr lang="en-US" sz="2000" dirty="0">
                <a:latin typeface="Courier New" pitchFamily="49" charset="0"/>
              </a:endParaRPr>
            </a:p>
          </p:txBody>
        </p:sp>
        <p:sp>
          <p:nvSpPr>
            <p:cNvPr id="33" name="Rectangle 14"/>
            <p:cNvSpPr>
              <a:spLocks noChangeArrowheads="1"/>
            </p:cNvSpPr>
            <p:nvPr/>
          </p:nvSpPr>
          <p:spPr bwMode="auto">
            <a:xfrm>
              <a:off x="1662357" y="6279168"/>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4</a:t>
              </a:r>
              <a:endParaRPr lang="en-US" sz="2000" dirty="0">
                <a:latin typeface="Courier New" pitchFamily="49" charset="0"/>
              </a:endParaRPr>
            </a:p>
          </p:txBody>
        </p:sp>
        <p:sp>
          <p:nvSpPr>
            <p:cNvPr id="34" name="Rectangle 14"/>
            <p:cNvSpPr>
              <a:spLocks noChangeArrowheads="1"/>
            </p:cNvSpPr>
            <p:nvPr/>
          </p:nvSpPr>
          <p:spPr bwMode="auto">
            <a:xfrm>
              <a:off x="2122157" y="6279168"/>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8</a:t>
              </a:r>
              <a:endParaRPr lang="en-US" sz="2000" dirty="0">
                <a:latin typeface="Courier New" pitchFamily="49" charset="0"/>
              </a:endParaRPr>
            </a:p>
          </p:txBody>
        </p:sp>
        <p:sp>
          <p:nvSpPr>
            <p:cNvPr id="35" name="Rectangle 14"/>
            <p:cNvSpPr>
              <a:spLocks noChangeArrowheads="1"/>
            </p:cNvSpPr>
            <p:nvPr/>
          </p:nvSpPr>
          <p:spPr bwMode="auto">
            <a:xfrm>
              <a:off x="2559195" y="6279168"/>
              <a:ext cx="49056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12</a:t>
              </a:r>
              <a:endParaRPr lang="en-US" sz="2000" dirty="0">
                <a:latin typeface="Courier New" pitchFamily="49" charset="0"/>
              </a:endParaRPr>
            </a:p>
          </p:txBody>
        </p:sp>
      </p:grpSp>
      <p:sp>
        <p:nvSpPr>
          <p:cNvPr id="2" name="Title 1"/>
          <p:cNvSpPr>
            <a:spLocks noGrp="1"/>
          </p:cNvSpPr>
          <p:nvPr>
            <p:ph type="title"/>
          </p:nvPr>
        </p:nvSpPr>
        <p:spPr/>
        <p:txBody>
          <a:bodyPr/>
          <a:lstStyle/>
          <a:p>
            <a:r>
              <a:rPr lang="en-US" dirty="0" smtClean="0"/>
              <a:t>Casting in C</a:t>
            </a:r>
            <a:endParaRPr lang="en-US" dirty="0"/>
          </a:p>
        </p:txBody>
      </p:sp>
      <p:sp>
        <p:nvSpPr>
          <p:cNvPr id="3" name="Content Placeholder 2"/>
          <p:cNvSpPr>
            <a:spLocks noGrp="1"/>
          </p:cNvSpPr>
          <p:nvPr>
            <p:ph idx="1"/>
          </p:nvPr>
        </p:nvSpPr>
        <p:spPr/>
        <p:txBody>
          <a:bodyPr/>
          <a:lstStyle/>
          <a:p>
            <a:r>
              <a:rPr lang="en-US" dirty="0" smtClean="0"/>
              <a:t>We can cast any pointer into any other pointer</a:t>
            </a:r>
          </a:p>
          <a:p>
            <a:pPr>
              <a:buNone/>
            </a:pPr>
            <a:endParaRPr lang="en-US" dirty="0" smtClean="0"/>
          </a:p>
        </p:txBody>
      </p:sp>
      <p:sp>
        <p:nvSpPr>
          <p:cNvPr id="5" name="Slide Number Placeholder 4"/>
          <p:cNvSpPr>
            <a:spLocks noGrp="1"/>
          </p:cNvSpPr>
          <p:nvPr>
            <p:ph type="sldNum" sz="quarter" idx="4"/>
          </p:nvPr>
        </p:nvSpPr>
        <p:spPr/>
        <p:txBody>
          <a:bodyPr/>
          <a:lstStyle/>
          <a:p>
            <a:fld id="{7CBE8339-D2AD-46DC-A898-FD1E949067F0}" type="slidenum">
              <a:rPr lang="en-US" smtClean="0"/>
              <a:pPr/>
              <a:t>10</a:t>
            </a:fld>
            <a:endParaRPr lang="en-US"/>
          </a:p>
        </p:txBody>
      </p:sp>
      <p:sp>
        <p:nvSpPr>
          <p:cNvPr id="6" name="Rectangle 2"/>
          <p:cNvSpPr>
            <a:spLocks noChangeArrowheads="1"/>
          </p:cNvSpPr>
          <p:nvPr/>
        </p:nvSpPr>
        <p:spPr bwMode="auto">
          <a:xfrm>
            <a:off x="821063" y="2052955"/>
            <a:ext cx="6393419" cy="3690754"/>
          </a:xfrm>
          <a:prstGeom prst="rect">
            <a:avLst/>
          </a:prstGeom>
          <a:solidFill>
            <a:srgbClr val="F6F5BD"/>
          </a:solidFill>
          <a:ln w="12700">
            <a:solidFill>
              <a:schemeClr val="tx1"/>
            </a:solidFill>
            <a:miter lim="800000"/>
            <a:headEnd/>
            <a:tailEnd/>
          </a:ln>
          <a:effectLst/>
        </p:spPr>
        <p:txBody>
          <a:bodyPr wrap="square" lIns="90487" tIns="44450" rIns="90487" bIns="44450">
            <a:spAutoFit/>
          </a:bodyPr>
          <a:lstStyle/>
          <a:p>
            <a:r>
              <a:rPr lang="en-US" sz="1800" dirty="0" err="1" smtClean="0">
                <a:latin typeface="Courier New" pitchFamily="49" charset="0"/>
              </a:rPr>
              <a:t>struct</a:t>
            </a:r>
            <a:r>
              <a:rPr lang="en-US" sz="1800" dirty="0" smtClean="0">
                <a:latin typeface="Courier New" pitchFamily="49" charset="0"/>
              </a:rPr>
              <a:t> </a:t>
            </a:r>
            <a:r>
              <a:rPr lang="en-US" sz="1800" dirty="0" err="1" smtClean="0">
                <a:latin typeface="Courier New" pitchFamily="49" charset="0"/>
              </a:rPr>
              <a:t>BlockInfo</a:t>
            </a:r>
            <a:r>
              <a:rPr lang="en-US" sz="1800" dirty="0" smtClean="0">
                <a:latin typeface="Courier New" pitchFamily="49" charset="0"/>
              </a:rPr>
              <a:t> {</a:t>
            </a:r>
          </a:p>
          <a:p>
            <a:r>
              <a:rPr lang="en-US" sz="1800" dirty="0" smtClean="0">
                <a:latin typeface="Courier New" pitchFamily="49" charset="0"/>
              </a:rPr>
              <a:t>	</a:t>
            </a:r>
            <a:r>
              <a:rPr lang="en-US" sz="1800" dirty="0" err="1" smtClean="0">
                <a:latin typeface="Courier New" pitchFamily="49" charset="0"/>
              </a:rPr>
              <a:t>int</a:t>
            </a:r>
            <a:r>
              <a:rPr lang="en-US" sz="1800" dirty="0" smtClean="0">
                <a:latin typeface="Courier New" pitchFamily="49" charset="0"/>
              </a:rPr>
              <a:t> </a:t>
            </a:r>
            <a:r>
              <a:rPr lang="en-US" sz="1800" dirty="0" err="1" smtClean="0">
                <a:latin typeface="Courier New" pitchFamily="49" charset="0"/>
              </a:rPr>
              <a:t>sizeAndTags</a:t>
            </a:r>
            <a:r>
              <a:rPr lang="en-US" sz="1800" dirty="0" smtClean="0">
                <a:latin typeface="Courier New" pitchFamily="49" charset="0"/>
              </a:rPr>
              <a:t>;</a:t>
            </a:r>
          </a:p>
          <a:p>
            <a:r>
              <a:rPr lang="en-US" sz="1800" dirty="0" smtClean="0">
                <a:latin typeface="Courier New" pitchFamily="49" charset="0"/>
              </a:rPr>
              <a:t>	</a:t>
            </a:r>
            <a:r>
              <a:rPr lang="en-US" sz="1800" dirty="0" err="1" smtClean="0">
                <a:latin typeface="Courier New" pitchFamily="49" charset="0"/>
              </a:rPr>
              <a:t>struct</a:t>
            </a:r>
            <a:r>
              <a:rPr lang="en-US" sz="1800" dirty="0" smtClean="0">
                <a:latin typeface="Courier New" pitchFamily="49" charset="0"/>
              </a:rPr>
              <a:t> </a:t>
            </a:r>
            <a:r>
              <a:rPr lang="en-US" sz="1800" dirty="0" err="1" smtClean="0">
                <a:latin typeface="Courier New" pitchFamily="49" charset="0"/>
              </a:rPr>
              <a:t>BlockInfo</a:t>
            </a:r>
            <a:r>
              <a:rPr lang="en-US" sz="1800" dirty="0" smtClean="0">
                <a:latin typeface="Courier New" pitchFamily="49" charset="0"/>
              </a:rPr>
              <a:t>* next;</a:t>
            </a:r>
          </a:p>
          <a:p>
            <a:r>
              <a:rPr lang="en-US" sz="1800" dirty="0" smtClean="0">
                <a:latin typeface="Courier New" pitchFamily="49" charset="0"/>
              </a:rPr>
              <a:t>	</a:t>
            </a:r>
            <a:r>
              <a:rPr lang="en-US" sz="1800" dirty="0" err="1" smtClean="0">
                <a:latin typeface="Courier New" pitchFamily="49" charset="0"/>
              </a:rPr>
              <a:t>struct</a:t>
            </a:r>
            <a:r>
              <a:rPr lang="en-US" sz="1800" dirty="0" smtClean="0">
                <a:latin typeface="Courier New" pitchFamily="49" charset="0"/>
              </a:rPr>
              <a:t> </a:t>
            </a:r>
            <a:r>
              <a:rPr lang="en-US" sz="1800" dirty="0" err="1" smtClean="0">
                <a:latin typeface="Courier New" pitchFamily="49" charset="0"/>
              </a:rPr>
              <a:t>BlockInfo</a:t>
            </a:r>
            <a:r>
              <a:rPr lang="en-US" sz="1800" dirty="0" smtClean="0">
                <a:latin typeface="Courier New" pitchFamily="49" charset="0"/>
              </a:rPr>
              <a:t>* </a:t>
            </a:r>
            <a:r>
              <a:rPr lang="en-US" sz="1800" dirty="0" err="1" smtClean="0">
                <a:latin typeface="Courier New" pitchFamily="49" charset="0"/>
              </a:rPr>
              <a:t>prev</a:t>
            </a:r>
            <a:r>
              <a:rPr lang="en-US" sz="1800" dirty="0" smtClean="0">
                <a:latin typeface="Courier New" pitchFamily="49" charset="0"/>
              </a:rPr>
              <a:t>;</a:t>
            </a:r>
          </a:p>
          <a:p>
            <a:r>
              <a:rPr lang="en-US" sz="1800" dirty="0" smtClean="0">
                <a:latin typeface="Courier New" pitchFamily="49" charset="0"/>
              </a:rPr>
              <a:t>};</a:t>
            </a:r>
          </a:p>
          <a:p>
            <a:r>
              <a:rPr lang="en-US" sz="1800" dirty="0" err="1" smtClean="0">
                <a:latin typeface="Courier New" pitchFamily="49" charset="0"/>
              </a:rPr>
              <a:t>typedef</a:t>
            </a:r>
            <a:r>
              <a:rPr lang="en-US" sz="1800" dirty="0" smtClean="0">
                <a:latin typeface="Courier New" pitchFamily="49" charset="0"/>
              </a:rPr>
              <a:t> </a:t>
            </a:r>
            <a:r>
              <a:rPr lang="en-US" sz="1800" dirty="0" err="1" smtClean="0">
                <a:latin typeface="Courier New" pitchFamily="49" charset="0"/>
              </a:rPr>
              <a:t>struct</a:t>
            </a:r>
            <a:r>
              <a:rPr lang="en-US" sz="1800" dirty="0" smtClean="0">
                <a:latin typeface="Courier New" pitchFamily="49" charset="0"/>
              </a:rPr>
              <a:t> </a:t>
            </a:r>
            <a:r>
              <a:rPr lang="en-US" sz="1800" dirty="0" err="1" smtClean="0">
                <a:latin typeface="Courier New" pitchFamily="49" charset="0"/>
              </a:rPr>
              <a:t>BlockInfo</a:t>
            </a:r>
            <a:r>
              <a:rPr lang="en-US" sz="1800" dirty="0" smtClean="0">
                <a:latin typeface="Courier New" pitchFamily="49" charset="0"/>
              </a:rPr>
              <a:t> </a:t>
            </a:r>
            <a:r>
              <a:rPr lang="en-US" sz="1800" dirty="0" err="1" smtClean="0">
                <a:latin typeface="Courier New" pitchFamily="49" charset="0"/>
              </a:rPr>
              <a:t>BlockInfo</a:t>
            </a:r>
            <a:r>
              <a:rPr lang="en-US" sz="1800" dirty="0" smtClean="0">
                <a:latin typeface="Courier New" pitchFamily="49" charset="0"/>
              </a:rPr>
              <a:t>;</a:t>
            </a:r>
          </a:p>
          <a:p>
            <a:r>
              <a:rPr lang="en-US" sz="1800" dirty="0" smtClean="0">
                <a:latin typeface="Courier New" pitchFamily="49" charset="0"/>
              </a:rPr>
              <a:t>…</a:t>
            </a:r>
          </a:p>
          <a:p>
            <a:r>
              <a:rPr lang="en-US" sz="1800" dirty="0" err="1" smtClean="0">
                <a:latin typeface="Courier New" pitchFamily="49" charset="0"/>
              </a:rPr>
              <a:t>int</a:t>
            </a:r>
            <a:r>
              <a:rPr lang="en-US" sz="1800" dirty="0" smtClean="0">
                <a:latin typeface="Courier New" pitchFamily="49" charset="0"/>
              </a:rPr>
              <a:t> </a:t>
            </a:r>
            <a:r>
              <a:rPr lang="en-US" sz="1800" dirty="0" err="1" smtClean="0">
                <a:latin typeface="Courier New" pitchFamily="49" charset="0"/>
              </a:rPr>
              <a:t>x</a:t>
            </a:r>
            <a:r>
              <a:rPr lang="en-US" sz="1800" dirty="0" smtClean="0">
                <a:latin typeface="Courier New" pitchFamily="49" charset="0"/>
              </a:rPr>
              <a:t>;</a:t>
            </a:r>
          </a:p>
          <a:p>
            <a:r>
              <a:rPr lang="en-US" sz="1800" dirty="0" err="1" smtClean="0">
                <a:latin typeface="Courier New" pitchFamily="49" charset="0"/>
              </a:rPr>
              <a:t>BlockInfo</a:t>
            </a:r>
            <a:r>
              <a:rPr lang="en-US" sz="1800" dirty="0" smtClean="0">
                <a:latin typeface="Courier New" pitchFamily="49" charset="0"/>
              </a:rPr>
              <a:t> *</a:t>
            </a:r>
            <a:r>
              <a:rPr lang="en-US" sz="1800" dirty="0" err="1" smtClean="0">
                <a:latin typeface="Courier New" pitchFamily="49" charset="0"/>
              </a:rPr>
              <a:t>p</a:t>
            </a:r>
            <a:r>
              <a:rPr lang="en-US" sz="1800" dirty="0" smtClean="0">
                <a:latin typeface="Courier New" pitchFamily="49" charset="0"/>
              </a:rPr>
              <a:t>;</a:t>
            </a:r>
          </a:p>
          <a:p>
            <a:r>
              <a:rPr lang="en-US" sz="1800" dirty="0" err="1" smtClean="0">
                <a:latin typeface="Courier New" pitchFamily="49" charset="0"/>
              </a:rPr>
              <a:t>BlockInfo</a:t>
            </a:r>
            <a:r>
              <a:rPr lang="en-US" sz="1800" dirty="0" smtClean="0">
                <a:latin typeface="Courier New" pitchFamily="49" charset="0"/>
              </a:rPr>
              <a:t> *</a:t>
            </a:r>
            <a:r>
              <a:rPr lang="en-US" sz="1800" dirty="0" err="1" smtClean="0">
                <a:latin typeface="Courier New" pitchFamily="49" charset="0"/>
              </a:rPr>
              <a:t>newBlock</a:t>
            </a:r>
            <a:r>
              <a:rPr lang="en-US" sz="1800" dirty="0" smtClean="0">
                <a:latin typeface="Courier New" pitchFamily="49" charset="0"/>
              </a:rPr>
              <a:t>; </a:t>
            </a:r>
          </a:p>
          <a:p>
            <a:r>
              <a:rPr lang="en-US" sz="1800" dirty="0" smtClean="0">
                <a:latin typeface="Courier New" pitchFamily="49" charset="0"/>
              </a:rPr>
              <a:t>…</a:t>
            </a:r>
          </a:p>
          <a:p>
            <a:r>
              <a:rPr lang="en-US" sz="1800" dirty="0" err="1" smtClean="0">
                <a:latin typeface="Courier New" pitchFamily="49" charset="0"/>
              </a:rPr>
              <a:t>newBlock</a:t>
            </a:r>
            <a:r>
              <a:rPr lang="en-US" sz="1800" dirty="0" smtClean="0">
                <a:latin typeface="Courier New" pitchFamily="49" charset="0"/>
              </a:rPr>
              <a:t> = (</a:t>
            </a:r>
            <a:r>
              <a:rPr lang="en-US" sz="1800" dirty="0" err="1" smtClean="0">
                <a:latin typeface="Courier New" pitchFamily="49" charset="0"/>
              </a:rPr>
              <a:t>BlockInfo</a:t>
            </a:r>
            <a:r>
              <a:rPr lang="en-US" sz="1800" dirty="0" smtClean="0">
                <a:latin typeface="Courier New" pitchFamily="49" charset="0"/>
              </a:rPr>
              <a:t> *) ( (char *) </a:t>
            </a:r>
            <a:r>
              <a:rPr lang="en-US" sz="1800" dirty="0" err="1" smtClean="0">
                <a:latin typeface="Courier New" pitchFamily="49" charset="0"/>
              </a:rPr>
              <a:t>p</a:t>
            </a:r>
            <a:r>
              <a:rPr lang="en-US" sz="1800" dirty="0" smtClean="0">
                <a:latin typeface="Courier New" pitchFamily="49" charset="0"/>
              </a:rPr>
              <a:t> + </a:t>
            </a:r>
            <a:r>
              <a:rPr lang="en-US" sz="1800" dirty="0" err="1" smtClean="0">
                <a:latin typeface="Courier New" pitchFamily="49" charset="0"/>
              </a:rPr>
              <a:t>x</a:t>
            </a:r>
            <a:r>
              <a:rPr lang="en-US" sz="1800" dirty="0" smtClean="0">
                <a:latin typeface="Courier New" pitchFamily="49" charset="0"/>
              </a:rPr>
              <a:t> );</a:t>
            </a:r>
          </a:p>
          <a:p>
            <a:r>
              <a:rPr lang="en-US" sz="1800" dirty="0" smtClean="0">
                <a:latin typeface="Courier New" pitchFamily="49" charset="0"/>
              </a:rPr>
              <a:t>…</a:t>
            </a:r>
          </a:p>
        </p:txBody>
      </p:sp>
      <p:grpSp>
        <p:nvGrpSpPr>
          <p:cNvPr id="42" name="Group 41"/>
          <p:cNvGrpSpPr/>
          <p:nvPr/>
        </p:nvGrpSpPr>
        <p:grpSpPr>
          <a:xfrm>
            <a:off x="5136015" y="2621624"/>
            <a:ext cx="2495590" cy="2547289"/>
            <a:chOff x="5136015" y="2621624"/>
            <a:chExt cx="2495590" cy="2547289"/>
          </a:xfrm>
        </p:grpSpPr>
        <p:cxnSp>
          <p:nvCxnSpPr>
            <p:cNvPr id="8" name="Straight Arrow Connector 7"/>
            <p:cNvCxnSpPr>
              <a:stCxn id="9" idx="2"/>
            </p:cNvCxnSpPr>
            <p:nvPr/>
          </p:nvCxnSpPr>
          <p:spPr bwMode="auto">
            <a:xfrm rot="5400000">
              <a:off x="5330424" y="3750654"/>
              <a:ext cx="1223850" cy="1612668"/>
            </a:xfrm>
            <a:prstGeom prst="straightConnector1">
              <a:avLst/>
            </a:prstGeom>
            <a:noFill/>
            <a:ln w="25400" cap="flat" cmpd="sng" algn="ctr">
              <a:solidFill>
                <a:srgbClr val="CC0000"/>
              </a:solidFill>
              <a:prstDash val="solid"/>
              <a:round/>
              <a:headEnd type="none" w="med" len="med"/>
              <a:tailEnd type="arrow"/>
            </a:ln>
            <a:effectLst/>
          </p:spPr>
        </p:cxnSp>
        <p:sp>
          <p:nvSpPr>
            <p:cNvPr id="9" name="TextBox 8"/>
            <p:cNvSpPr txBox="1"/>
            <p:nvPr/>
          </p:nvSpPr>
          <p:spPr>
            <a:xfrm>
              <a:off x="5865760" y="2621624"/>
              <a:ext cx="1765845" cy="1323439"/>
            </a:xfrm>
            <a:prstGeom prst="rect">
              <a:avLst/>
            </a:prstGeom>
            <a:solidFill>
              <a:srgbClr val="FF9999"/>
            </a:solidFill>
          </p:spPr>
          <p:txBody>
            <a:bodyPr wrap="square" rtlCol="0">
              <a:spAutoFit/>
            </a:bodyPr>
            <a:lstStyle/>
            <a:p>
              <a:r>
                <a:rPr lang="en-US" sz="1600" dirty="0" smtClean="0">
                  <a:latin typeface="Calibri" pitchFamily="34" charset="0"/>
                </a:rPr>
                <a:t>Cast </a:t>
              </a:r>
              <a:r>
                <a:rPr lang="en-US" sz="1600" dirty="0" err="1" smtClean="0">
                  <a:latin typeface="Calibri" pitchFamily="34" charset="0"/>
                </a:rPr>
                <a:t>p</a:t>
              </a:r>
              <a:r>
                <a:rPr lang="en-US" sz="1600" dirty="0" smtClean="0">
                  <a:latin typeface="Calibri" pitchFamily="34" charset="0"/>
                </a:rPr>
                <a:t> into char pointer so that you can add byte offset without scaling</a:t>
              </a:r>
            </a:p>
          </p:txBody>
        </p:sp>
      </p:grpSp>
      <p:grpSp>
        <p:nvGrpSpPr>
          <p:cNvPr id="43" name="Group 42"/>
          <p:cNvGrpSpPr/>
          <p:nvPr/>
        </p:nvGrpSpPr>
        <p:grpSpPr>
          <a:xfrm>
            <a:off x="3711244" y="4042006"/>
            <a:ext cx="4827527" cy="1158633"/>
            <a:chOff x="3711244" y="4042006"/>
            <a:chExt cx="4827527" cy="1158633"/>
          </a:xfrm>
        </p:grpSpPr>
        <p:cxnSp>
          <p:nvCxnSpPr>
            <p:cNvPr id="15" name="Straight Arrow Connector 14"/>
            <p:cNvCxnSpPr>
              <a:stCxn id="16" idx="1"/>
            </p:cNvCxnSpPr>
            <p:nvPr/>
          </p:nvCxnSpPr>
          <p:spPr bwMode="auto">
            <a:xfrm rot="10800000" flipV="1">
              <a:off x="3711244" y="4580615"/>
              <a:ext cx="3061683" cy="620024"/>
            </a:xfrm>
            <a:prstGeom prst="straightConnector1">
              <a:avLst/>
            </a:prstGeom>
            <a:noFill/>
            <a:ln w="25400" cap="flat" cmpd="sng" algn="ctr">
              <a:solidFill>
                <a:srgbClr val="CC0000"/>
              </a:solidFill>
              <a:prstDash val="solid"/>
              <a:round/>
              <a:headEnd type="none" w="med" len="med"/>
              <a:tailEnd type="arrow"/>
            </a:ln>
            <a:effectLst/>
          </p:spPr>
        </p:cxnSp>
        <p:sp>
          <p:nvSpPr>
            <p:cNvPr id="16" name="TextBox 15"/>
            <p:cNvSpPr txBox="1"/>
            <p:nvPr/>
          </p:nvSpPr>
          <p:spPr>
            <a:xfrm>
              <a:off x="6772926" y="4042006"/>
              <a:ext cx="1765845" cy="1077218"/>
            </a:xfrm>
            <a:prstGeom prst="rect">
              <a:avLst/>
            </a:prstGeom>
            <a:solidFill>
              <a:srgbClr val="FF9999"/>
            </a:solidFill>
          </p:spPr>
          <p:txBody>
            <a:bodyPr wrap="square" rtlCol="0">
              <a:spAutoFit/>
            </a:bodyPr>
            <a:lstStyle/>
            <a:p>
              <a:r>
                <a:rPr lang="en-US" sz="1600" dirty="0" smtClean="0">
                  <a:latin typeface="Calibri" pitchFamily="34" charset="0"/>
                </a:rPr>
                <a:t>Cast back into </a:t>
              </a:r>
              <a:r>
                <a:rPr lang="en-US" sz="1600" dirty="0" err="1" smtClean="0">
                  <a:latin typeface="Calibri" pitchFamily="34" charset="0"/>
                </a:rPr>
                <a:t>BlockInfo</a:t>
              </a:r>
              <a:r>
                <a:rPr lang="en-US" sz="1600" dirty="0" smtClean="0">
                  <a:latin typeface="Calibri" pitchFamily="34" charset="0"/>
                </a:rPr>
                <a:t> pointer so you can use it as </a:t>
              </a:r>
              <a:r>
                <a:rPr lang="en-US" sz="1600" dirty="0" err="1" smtClean="0">
                  <a:latin typeface="Calibri" pitchFamily="34" charset="0"/>
                </a:rPr>
                <a:t>BlockInfo</a:t>
              </a:r>
              <a:r>
                <a:rPr lang="en-US" sz="1600" dirty="0" smtClean="0">
                  <a:latin typeface="Calibri" pitchFamily="34" charset="0"/>
                </a:rPr>
                <a:t> </a:t>
              </a:r>
              <a:r>
                <a:rPr lang="en-US" sz="1600" dirty="0" err="1" smtClean="0">
                  <a:latin typeface="Calibri" pitchFamily="34" charset="0"/>
                </a:rPr>
                <a:t>struct</a:t>
              </a:r>
              <a:endParaRPr lang="en-US" sz="1600" dirty="0" smtClean="0">
                <a:latin typeface="Calibri" pitchFamily="34" charset="0"/>
              </a:endParaRPr>
            </a:p>
          </p:txBody>
        </p:sp>
      </p:grpSp>
      <p:sp>
        <p:nvSpPr>
          <p:cNvPr id="25" name="Rectangle 14"/>
          <p:cNvSpPr>
            <a:spLocks noChangeArrowheads="1"/>
          </p:cNvSpPr>
          <p:nvPr/>
        </p:nvSpPr>
        <p:spPr bwMode="auto">
          <a:xfrm>
            <a:off x="4269941" y="6279168"/>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err="1" smtClean="0">
                <a:latin typeface="Courier New" pitchFamily="49" charset="0"/>
              </a:rPr>
              <a:t>x</a:t>
            </a:r>
            <a:endParaRPr lang="en-US" sz="2000" dirty="0">
              <a:latin typeface="Courier New" pitchFamily="49" charset="0"/>
            </a:endParaRPr>
          </a:p>
        </p:txBody>
      </p:sp>
      <p:grpSp>
        <p:nvGrpSpPr>
          <p:cNvPr id="45" name="Group 44"/>
          <p:cNvGrpSpPr/>
          <p:nvPr/>
        </p:nvGrpSpPr>
        <p:grpSpPr>
          <a:xfrm>
            <a:off x="4441846" y="5904393"/>
            <a:ext cx="1326684" cy="433564"/>
            <a:chOff x="4441846" y="5904393"/>
            <a:chExt cx="1326684" cy="433564"/>
          </a:xfrm>
        </p:grpSpPr>
        <p:sp>
          <p:nvSpPr>
            <p:cNvPr id="30" name="Rectangle 10"/>
            <p:cNvSpPr>
              <a:spLocks noChangeArrowheads="1"/>
            </p:cNvSpPr>
            <p:nvPr/>
          </p:nvSpPr>
          <p:spPr bwMode="auto">
            <a:xfrm>
              <a:off x="4441846" y="5906157"/>
              <a:ext cx="431800" cy="431800"/>
            </a:xfrm>
            <a:prstGeom prst="rect">
              <a:avLst/>
            </a:prstGeom>
            <a:solidFill>
              <a:srgbClr val="CDF1C5"/>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err="1" smtClean="0">
                  <a:latin typeface="Courier New" pitchFamily="49" charset="0"/>
                </a:rPr>
                <a:t>s</a:t>
              </a:r>
              <a:endParaRPr lang="en-US" sz="2000" dirty="0">
                <a:latin typeface="Courier New" pitchFamily="49" charset="0"/>
              </a:endParaRPr>
            </a:p>
          </p:txBody>
        </p:sp>
        <p:sp>
          <p:nvSpPr>
            <p:cNvPr id="31" name="Rectangle 11"/>
            <p:cNvSpPr>
              <a:spLocks noChangeArrowheads="1"/>
            </p:cNvSpPr>
            <p:nvPr/>
          </p:nvSpPr>
          <p:spPr bwMode="auto">
            <a:xfrm>
              <a:off x="5319677" y="5905275"/>
              <a:ext cx="448853" cy="431800"/>
            </a:xfrm>
            <a:prstGeom prst="rect">
              <a:avLst/>
            </a:prstGeom>
            <a:solidFill>
              <a:srgbClr val="CDF1C5"/>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p</a:t>
              </a:r>
              <a:endParaRPr lang="en-US" sz="2000" dirty="0">
                <a:latin typeface="Courier New" pitchFamily="49" charset="0"/>
              </a:endParaRPr>
            </a:p>
          </p:txBody>
        </p:sp>
        <p:sp>
          <p:nvSpPr>
            <p:cNvPr id="32" name="Rectangle 11"/>
            <p:cNvSpPr>
              <a:spLocks noChangeArrowheads="1"/>
            </p:cNvSpPr>
            <p:nvPr/>
          </p:nvSpPr>
          <p:spPr bwMode="auto">
            <a:xfrm>
              <a:off x="4869958" y="5904393"/>
              <a:ext cx="448853" cy="431800"/>
            </a:xfrm>
            <a:prstGeom prst="rect">
              <a:avLst/>
            </a:prstGeom>
            <a:solidFill>
              <a:srgbClr val="CDF1C5"/>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n</a:t>
              </a:r>
              <a:endParaRPr lang="en-US" sz="2000" dirty="0">
                <a:latin typeface="Courier New" pitchFamily="49" charset="0"/>
              </a:endParaRPr>
            </a:p>
          </p:txBody>
        </p:sp>
      </p:grpSp>
      <p:cxnSp>
        <p:nvCxnSpPr>
          <p:cNvPr id="37" name="Straight Arrow Connector 36"/>
          <p:cNvCxnSpPr>
            <a:endCxn id="21" idx="0"/>
          </p:cNvCxnSpPr>
          <p:nvPr/>
        </p:nvCxnSpPr>
        <p:spPr bwMode="auto">
          <a:xfrm rot="10800000" flipV="1">
            <a:off x="1626123" y="5430561"/>
            <a:ext cx="4274647" cy="476478"/>
          </a:xfrm>
          <a:prstGeom prst="straightConnector1">
            <a:avLst/>
          </a:prstGeom>
          <a:noFill/>
          <a:ln w="38100" cap="flat" cmpd="sng" algn="ctr">
            <a:solidFill>
              <a:srgbClr val="0000FF"/>
            </a:solidFill>
            <a:prstDash val="solid"/>
            <a:round/>
            <a:headEnd type="oval" w="med" len="med"/>
            <a:tailEnd type="arrow" w="med" len="med"/>
          </a:ln>
          <a:effectLst/>
        </p:spPr>
      </p:cxnSp>
      <p:cxnSp>
        <p:nvCxnSpPr>
          <p:cNvPr id="38" name="Straight Arrow Connector 37"/>
          <p:cNvCxnSpPr>
            <a:endCxn id="30" idx="0"/>
          </p:cNvCxnSpPr>
          <p:nvPr/>
        </p:nvCxnSpPr>
        <p:spPr bwMode="auto">
          <a:xfrm>
            <a:off x="1576457" y="5430562"/>
            <a:ext cx="3081289" cy="475595"/>
          </a:xfrm>
          <a:prstGeom prst="straightConnector1">
            <a:avLst/>
          </a:prstGeom>
          <a:noFill/>
          <a:ln w="38100" cap="flat" cmpd="sng" algn="ctr">
            <a:solidFill>
              <a:srgbClr val="0000FF"/>
            </a:solidFill>
            <a:prstDash val="solid"/>
            <a:round/>
            <a:headEnd type="oval" w="med" len="med"/>
            <a:tailEnd type="arrow" w="med" len="med"/>
          </a:ln>
          <a:effectLst/>
        </p:spPr>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Casting in Java</a:t>
            </a:r>
            <a:endParaRPr lang="en-US" dirty="0"/>
          </a:p>
        </p:txBody>
      </p:sp>
      <p:sp>
        <p:nvSpPr>
          <p:cNvPr id="3" name="Content Placeholder 2"/>
          <p:cNvSpPr>
            <a:spLocks noGrp="1"/>
          </p:cNvSpPr>
          <p:nvPr>
            <p:ph idx="1"/>
          </p:nvPr>
        </p:nvSpPr>
        <p:spPr/>
        <p:txBody>
          <a:bodyPr/>
          <a:lstStyle/>
          <a:p>
            <a:r>
              <a:rPr lang="en-US" dirty="0" smtClean="0"/>
              <a:t>Can only cast compatible object references</a:t>
            </a:r>
          </a:p>
        </p:txBody>
      </p:sp>
      <p:sp>
        <p:nvSpPr>
          <p:cNvPr id="5" name="Slide Number Placeholder 4"/>
          <p:cNvSpPr>
            <a:spLocks noGrp="1"/>
          </p:cNvSpPr>
          <p:nvPr>
            <p:ph type="sldNum" sz="quarter" idx="4"/>
          </p:nvPr>
        </p:nvSpPr>
        <p:spPr/>
        <p:txBody>
          <a:bodyPr/>
          <a:lstStyle/>
          <a:p>
            <a:fld id="{7CBE8339-D2AD-46DC-A898-FD1E949067F0}" type="slidenum">
              <a:rPr lang="en-US" smtClean="0"/>
              <a:pPr/>
              <a:t>11</a:t>
            </a:fld>
            <a:endParaRPr lang="en-US"/>
          </a:p>
        </p:txBody>
      </p:sp>
      <p:sp>
        <p:nvSpPr>
          <p:cNvPr id="6" name="Rectangle 5"/>
          <p:cNvSpPr/>
          <p:nvPr/>
        </p:nvSpPr>
        <p:spPr>
          <a:xfrm>
            <a:off x="2734845" y="2215709"/>
            <a:ext cx="1895989" cy="646331"/>
          </a:xfrm>
          <a:prstGeom prst="rect">
            <a:avLst/>
          </a:prstGeom>
          <a:solidFill>
            <a:srgbClr val="F1C7C7"/>
          </a:solidFill>
          <a:ln>
            <a:solidFill>
              <a:srgbClr val="FF0000"/>
            </a:solidFill>
          </a:ln>
        </p:spPr>
        <p:txBody>
          <a:bodyPr wrap="square">
            <a:spAutoFit/>
          </a:bodyPr>
          <a:lstStyle/>
          <a:p>
            <a:r>
              <a:rPr lang="en-US" sz="1200" dirty="0" smtClean="0">
                <a:latin typeface="Courier New" pitchFamily="49" charset="0"/>
              </a:rPr>
              <a:t>class Parent {</a:t>
            </a:r>
          </a:p>
          <a:p>
            <a:r>
              <a:rPr lang="en-US" sz="1200" dirty="0" smtClean="0">
                <a:latin typeface="Courier New" pitchFamily="49" charset="0"/>
              </a:rPr>
              <a:t>  </a:t>
            </a:r>
            <a:r>
              <a:rPr lang="en-US" sz="1200" dirty="0" err="1" smtClean="0">
                <a:latin typeface="Courier New" pitchFamily="49" charset="0"/>
              </a:rPr>
              <a:t>int</a:t>
            </a:r>
            <a:r>
              <a:rPr lang="en-US" sz="1200" dirty="0" smtClean="0">
                <a:latin typeface="Courier New" pitchFamily="49" charset="0"/>
              </a:rPr>
              <a:t> address;</a:t>
            </a:r>
          </a:p>
          <a:p>
            <a:r>
              <a:rPr lang="en-US" sz="1200" dirty="0" smtClean="0">
                <a:latin typeface="Courier New" pitchFamily="49" charset="0"/>
              </a:rPr>
              <a:t>};</a:t>
            </a:r>
          </a:p>
        </p:txBody>
      </p:sp>
      <p:sp>
        <p:nvSpPr>
          <p:cNvPr id="7" name="Rectangle 6"/>
          <p:cNvSpPr/>
          <p:nvPr/>
        </p:nvSpPr>
        <p:spPr>
          <a:xfrm>
            <a:off x="5229363" y="1811444"/>
            <a:ext cx="3430391" cy="646331"/>
          </a:xfrm>
          <a:prstGeom prst="rect">
            <a:avLst/>
          </a:prstGeom>
          <a:solidFill>
            <a:srgbClr val="F1C7C7"/>
          </a:solidFill>
          <a:ln>
            <a:solidFill>
              <a:srgbClr val="FF0000"/>
            </a:solidFill>
          </a:ln>
        </p:spPr>
        <p:txBody>
          <a:bodyPr wrap="square">
            <a:spAutoFit/>
          </a:bodyPr>
          <a:lstStyle/>
          <a:p>
            <a:r>
              <a:rPr lang="en-US" sz="1200" dirty="0" smtClean="0">
                <a:latin typeface="Courier New" pitchFamily="49" charset="0"/>
              </a:rPr>
              <a:t>class Sister extends Parent{</a:t>
            </a:r>
          </a:p>
          <a:p>
            <a:r>
              <a:rPr lang="en-US" sz="1200" dirty="0" smtClean="0">
                <a:latin typeface="Courier New" pitchFamily="49" charset="0"/>
              </a:rPr>
              <a:t>  </a:t>
            </a:r>
            <a:r>
              <a:rPr lang="en-US" sz="1200" dirty="0" err="1" smtClean="0">
                <a:latin typeface="Courier New" pitchFamily="49" charset="0"/>
              </a:rPr>
              <a:t>int</a:t>
            </a:r>
            <a:r>
              <a:rPr lang="en-US" sz="1200" dirty="0" smtClean="0">
                <a:latin typeface="Courier New" pitchFamily="49" charset="0"/>
              </a:rPr>
              <a:t> hers;</a:t>
            </a:r>
          </a:p>
          <a:p>
            <a:r>
              <a:rPr lang="en-US" sz="1200" dirty="0" smtClean="0">
                <a:latin typeface="Courier New" pitchFamily="49" charset="0"/>
              </a:rPr>
              <a:t>};</a:t>
            </a:r>
          </a:p>
        </p:txBody>
      </p:sp>
      <p:sp>
        <p:nvSpPr>
          <p:cNvPr id="8" name="Rectangle 7"/>
          <p:cNvSpPr/>
          <p:nvPr/>
        </p:nvSpPr>
        <p:spPr>
          <a:xfrm>
            <a:off x="5218222" y="2662841"/>
            <a:ext cx="3430391" cy="646331"/>
          </a:xfrm>
          <a:prstGeom prst="rect">
            <a:avLst/>
          </a:prstGeom>
          <a:solidFill>
            <a:srgbClr val="F1C7C7"/>
          </a:solidFill>
          <a:ln>
            <a:solidFill>
              <a:srgbClr val="FF0000"/>
            </a:solidFill>
          </a:ln>
        </p:spPr>
        <p:txBody>
          <a:bodyPr wrap="square">
            <a:spAutoFit/>
          </a:bodyPr>
          <a:lstStyle/>
          <a:p>
            <a:r>
              <a:rPr lang="en-US" sz="1200" dirty="0" smtClean="0">
                <a:latin typeface="Courier New" pitchFamily="49" charset="0"/>
              </a:rPr>
              <a:t>class Brother extends Parent{</a:t>
            </a:r>
          </a:p>
          <a:p>
            <a:r>
              <a:rPr lang="en-US" sz="1200" dirty="0" smtClean="0">
                <a:latin typeface="Courier New" pitchFamily="49" charset="0"/>
              </a:rPr>
              <a:t>  </a:t>
            </a:r>
            <a:r>
              <a:rPr lang="en-US" sz="1200" dirty="0" err="1" smtClean="0">
                <a:latin typeface="Courier New" pitchFamily="49" charset="0"/>
              </a:rPr>
              <a:t>int</a:t>
            </a:r>
            <a:r>
              <a:rPr lang="en-US" sz="1200" dirty="0" smtClean="0">
                <a:latin typeface="Courier New" pitchFamily="49" charset="0"/>
              </a:rPr>
              <a:t> his;</a:t>
            </a:r>
          </a:p>
          <a:p>
            <a:r>
              <a:rPr lang="en-US" sz="1200" dirty="0" smtClean="0">
                <a:latin typeface="Courier New" pitchFamily="49" charset="0"/>
              </a:rPr>
              <a:t>};</a:t>
            </a:r>
          </a:p>
        </p:txBody>
      </p:sp>
      <p:sp>
        <p:nvSpPr>
          <p:cNvPr id="9" name="Rectangle 8"/>
          <p:cNvSpPr/>
          <p:nvPr/>
        </p:nvSpPr>
        <p:spPr>
          <a:xfrm>
            <a:off x="988565" y="3605045"/>
            <a:ext cx="7276887" cy="2862322"/>
          </a:xfrm>
          <a:prstGeom prst="rect">
            <a:avLst/>
          </a:prstGeom>
          <a:solidFill>
            <a:srgbClr val="CDF1C5"/>
          </a:solidFill>
          <a:ln>
            <a:solidFill>
              <a:srgbClr val="FF0000"/>
            </a:solidFill>
          </a:ln>
        </p:spPr>
        <p:txBody>
          <a:bodyPr wrap="square">
            <a:spAutoFit/>
          </a:bodyPr>
          <a:lstStyle/>
          <a:p>
            <a:r>
              <a:rPr lang="en-US" sz="1200" dirty="0" smtClean="0">
                <a:latin typeface="Courier"/>
                <a:cs typeface="Courier"/>
              </a:rPr>
              <a:t>// Parent is a super class of Brother and Sister, which are siblings</a:t>
            </a:r>
          </a:p>
          <a:p>
            <a:r>
              <a:rPr lang="en-US" sz="1200" dirty="0" smtClean="0">
                <a:latin typeface="Courier"/>
                <a:cs typeface="Courier"/>
              </a:rPr>
              <a:t>Parent    a = new Parent();</a:t>
            </a:r>
          </a:p>
          <a:p>
            <a:r>
              <a:rPr lang="en-US" sz="1200" dirty="0" smtClean="0">
                <a:latin typeface="Courier"/>
                <a:cs typeface="Courier"/>
              </a:rPr>
              <a:t>Sister   xx = new Sister();</a:t>
            </a:r>
          </a:p>
          <a:p>
            <a:r>
              <a:rPr lang="en-US" sz="1200" dirty="0" smtClean="0">
                <a:latin typeface="Courier"/>
                <a:cs typeface="Courier"/>
              </a:rPr>
              <a:t>Brother  </a:t>
            </a:r>
            <a:r>
              <a:rPr lang="en-US" sz="1200" dirty="0" err="1" smtClean="0">
                <a:latin typeface="Courier"/>
                <a:cs typeface="Courier"/>
              </a:rPr>
              <a:t>xy</a:t>
            </a:r>
            <a:r>
              <a:rPr lang="en-US" sz="1200" dirty="0" smtClean="0">
                <a:latin typeface="Courier"/>
                <a:cs typeface="Courier"/>
              </a:rPr>
              <a:t> = new Brother();</a:t>
            </a:r>
          </a:p>
          <a:p>
            <a:r>
              <a:rPr lang="en-US" sz="1200" dirty="0" smtClean="0">
                <a:latin typeface="Courier"/>
                <a:cs typeface="Courier"/>
              </a:rPr>
              <a:t>Parent   p1 = new Sister(); 	// ok, everything needed for Parent </a:t>
            </a:r>
          </a:p>
          <a:p>
            <a:r>
              <a:rPr lang="en-US" sz="1200" dirty="0" smtClean="0">
                <a:latin typeface="Courier"/>
                <a:cs typeface="Courier"/>
              </a:rPr>
              <a:t>			// is also in Sister</a:t>
            </a:r>
          </a:p>
          <a:p>
            <a:r>
              <a:rPr lang="en-US" sz="1200" dirty="0" smtClean="0">
                <a:latin typeface="Courier"/>
                <a:cs typeface="Courier"/>
              </a:rPr>
              <a:t>Parent   p2 = p1; 		// ok, p1 is already a Parent</a:t>
            </a:r>
          </a:p>
          <a:p>
            <a:r>
              <a:rPr lang="en-US" sz="1200" dirty="0" smtClean="0">
                <a:solidFill>
                  <a:srgbClr val="FF0000"/>
                </a:solidFill>
                <a:latin typeface="Courier"/>
                <a:cs typeface="Courier"/>
              </a:rPr>
              <a:t>Sister  xx2 = new Brother(); 	// incompatible type – Brother and </a:t>
            </a:r>
          </a:p>
          <a:p>
            <a:r>
              <a:rPr lang="en-US" sz="1200" dirty="0" smtClean="0">
                <a:solidFill>
                  <a:srgbClr val="FF0000"/>
                </a:solidFill>
                <a:latin typeface="Courier"/>
                <a:cs typeface="Courier"/>
              </a:rPr>
              <a:t>			// Sisters are siblings</a:t>
            </a:r>
          </a:p>
          <a:p>
            <a:r>
              <a:rPr lang="en-US" sz="1200" dirty="0" smtClean="0">
                <a:solidFill>
                  <a:srgbClr val="FF0000"/>
                </a:solidFill>
                <a:latin typeface="Courier"/>
                <a:cs typeface="Courier"/>
              </a:rPr>
              <a:t>Sister  xx3 = new Parent(); 	// wrong direction; elements in Sister </a:t>
            </a:r>
          </a:p>
          <a:p>
            <a:r>
              <a:rPr lang="en-US" sz="1200" dirty="0" smtClean="0">
                <a:solidFill>
                  <a:srgbClr val="FF0000"/>
                </a:solidFill>
                <a:latin typeface="Courier"/>
                <a:cs typeface="Courier"/>
              </a:rPr>
              <a:t>			// not in Parent (hers)</a:t>
            </a:r>
          </a:p>
          <a:p>
            <a:r>
              <a:rPr lang="en-US" sz="1200" dirty="0" smtClean="0">
                <a:solidFill>
                  <a:srgbClr val="FF0000"/>
                </a:solidFill>
                <a:latin typeface="Courier"/>
                <a:cs typeface="Courier"/>
              </a:rPr>
              <a:t>Brother xy2 = (Brother) a; 	// run-time error; Parent does not contain</a:t>
            </a:r>
          </a:p>
          <a:p>
            <a:r>
              <a:rPr lang="en-US" sz="1200" dirty="0" smtClean="0">
                <a:solidFill>
                  <a:srgbClr val="FF0000"/>
                </a:solidFill>
                <a:latin typeface="Courier"/>
                <a:cs typeface="Courier"/>
              </a:rPr>
              <a:t>			// all elements in Brother (his)</a:t>
            </a:r>
          </a:p>
          <a:p>
            <a:r>
              <a:rPr lang="en-US" sz="1200" dirty="0" smtClean="0">
                <a:latin typeface="Courier"/>
                <a:cs typeface="Courier"/>
              </a:rPr>
              <a:t>Sister  xx4 = (Sister) p2; 	// ok, p2 started out as Sister</a:t>
            </a:r>
          </a:p>
          <a:p>
            <a:r>
              <a:rPr lang="en-US" sz="1200" dirty="0" smtClean="0">
                <a:solidFill>
                  <a:srgbClr val="FF0000"/>
                </a:solidFill>
                <a:latin typeface="Courier"/>
                <a:cs typeface="Courier"/>
              </a:rPr>
              <a:t>Sister  xx5 = (Sister) </a:t>
            </a:r>
            <a:r>
              <a:rPr lang="en-US" sz="1200" dirty="0" err="1" smtClean="0">
                <a:solidFill>
                  <a:srgbClr val="FF0000"/>
                </a:solidFill>
                <a:latin typeface="Courier"/>
                <a:cs typeface="Courier"/>
              </a:rPr>
              <a:t>xy</a:t>
            </a:r>
            <a:r>
              <a:rPr lang="en-US" sz="1200" dirty="0" smtClean="0">
                <a:solidFill>
                  <a:srgbClr val="FF0000"/>
                </a:solidFill>
                <a:latin typeface="Courier"/>
                <a:cs typeface="Courier"/>
              </a:rPr>
              <a:t>; 	// inconvertible types, </a:t>
            </a:r>
            <a:r>
              <a:rPr lang="en-US" sz="1200" dirty="0" err="1" smtClean="0">
                <a:solidFill>
                  <a:srgbClr val="FF0000"/>
                </a:solidFill>
                <a:latin typeface="Courier"/>
                <a:cs typeface="Courier"/>
              </a:rPr>
              <a:t>xy</a:t>
            </a:r>
            <a:r>
              <a:rPr lang="en-US" sz="1200" dirty="0" smtClean="0">
                <a:solidFill>
                  <a:srgbClr val="FF0000"/>
                </a:solidFill>
                <a:latin typeface="Courier"/>
                <a:cs typeface="Courier"/>
              </a:rPr>
              <a:t> is Brother</a:t>
            </a:r>
          </a:p>
        </p:txBody>
      </p:sp>
      <p:sp>
        <p:nvSpPr>
          <p:cNvPr id="10" name="Rectangle 9"/>
          <p:cNvSpPr/>
          <p:nvPr/>
        </p:nvSpPr>
        <p:spPr>
          <a:xfrm>
            <a:off x="522560" y="2215709"/>
            <a:ext cx="1841252" cy="646331"/>
          </a:xfrm>
          <a:prstGeom prst="rect">
            <a:avLst/>
          </a:prstGeom>
          <a:solidFill>
            <a:srgbClr val="B5B5F9"/>
          </a:solidFill>
          <a:ln>
            <a:solidFill>
              <a:srgbClr val="FF0000"/>
            </a:solidFill>
          </a:ln>
        </p:spPr>
        <p:txBody>
          <a:bodyPr wrap="square">
            <a:spAutoFit/>
          </a:bodyPr>
          <a:lstStyle/>
          <a:p>
            <a:r>
              <a:rPr lang="en-US" sz="1200" dirty="0" smtClean="0">
                <a:latin typeface="Courier New" pitchFamily="49" charset="0"/>
              </a:rPr>
              <a:t>class Object{</a:t>
            </a:r>
          </a:p>
          <a:p>
            <a:r>
              <a:rPr lang="en-US" sz="1200" dirty="0" smtClean="0">
                <a:latin typeface="Courier New" pitchFamily="49" charset="0"/>
              </a:rPr>
              <a:t>  …</a:t>
            </a:r>
          </a:p>
          <a:p>
            <a:r>
              <a:rPr lang="en-US" sz="1200" dirty="0" smtClean="0">
                <a:latin typeface="Courier New" pitchFamily="49" charset="0"/>
              </a:rPr>
              <a:t>};</a:t>
            </a:r>
          </a:p>
        </p:txBody>
      </p:sp>
      <p:cxnSp>
        <p:nvCxnSpPr>
          <p:cNvPr id="11" name="Straight Arrow Connector 10"/>
          <p:cNvCxnSpPr>
            <a:stCxn id="10" idx="3"/>
            <a:endCxn id="6" idx="1"/>
          </p:cNvCxnSpPr>
          <p:nvPr/>
        </p:nvCxnSpPr>
        <p:spPr bwMode="auto">
          <a:xfrm>
            <a:off x="2363812" y="2538875"/>
            <a:ext cx="371033" cy="1588"/>
          </a:xfrm>
          <a:prstGeom prst="straightConnector1">
            <a:avLst/>
          </a:prstGeom>
          <a:noFill/>
          <a:ln w="25400" cap="flat" cmpd="sng" algn="ctr">
            <a:solidFill>
              <a:srgbClr val="CC0000"/>
            </a:solidFill>
            <a:prstDash val="solid"/>
            <a:round/>
            <a:headEnd type="none" w="med" len="med"/>
            <a:tailEnd type="arrow"/>
          </a:ln>
          <a:effectLst/>
        </p:spPr>
      </p:cxnSp>
      <p:cxnSp>
        <p:nvCxnSpPr>
          <p:cNvPr id="12" name="Straight Arrow Connector 11"/>
          <p:cNvCxnSpPr>
            <a:stCxn id="6" idx="3"/>
            <a:endCxn id="7" idx="1"/>
          </p:cNvCxnSpPr>
          <p:nvPr/>
        </p:nvCxnSpPr>
        <p:spPr bwMode="auto">
          <a:xfrm flipV="1">
            <a:off x="4630834" y="2134610"/>
            <a:ext cx="598529" cy="404265"/>
          </a:xfrm>
          <a:prstGeom prst="straightConnector1">
            <a:avLst/>
          </a:prstGeom>
          <a:noFill/>
          <a:ln w="25400" cap="flat" cmpd="sng" algn="ctr">
            <a:solidFill>
              <a:srgbClr val="CC0000"/>
            </a:solidFill>
            <a:prstDash val="solid"/>
            <a:round/>
            <a:headEnd type="none" w="med" len="med"/>
            <a:tailEnd type="arrow"/>
          </a:ln>
          <a:effectLst/>
        </p:spPr>
      </p:cxnSp>
      <p:cxnSp>
        <p:nvCxnSpPr>
          <p:cNvPr id="13" name="Straight Arrow Connector 12"/>
          <p:cNvCxnSpPr>
            <a:stCxn id="6" idx="3"/>
            <a:endCxn id="8" idx="1"/>
          </p:cNvCxnSpPr>
          <p:nvPr/>
        </p:nvCxnSpPr>
        <p:spPr bwMode="auto">
          <a:xfrm>
            <a:off x="4630834" y="2538875"/>
            <a:ext cx="587388" cy="447132"/>
          </a:xfrm>
          <a:prstGeom prst="straightConnector1">
            <a:avLst/>
          </a:prstGeom>
          <a:noFill/>
          <a:ln w="25400" cap="flat" cmpd="sng" algn="ctr">
            <a:solidFill>
              <a:srgbClr val="CC0000"/>
            </a:solidFill>
            <a:prstDash val="solid"/>
            <a:round/>
            <a:headEnd type="none" w="med" len="med"/>
            <a:tailEnd type="arrow"/>
          </a:ln>
          <a:effectLst/>
        </p:spPr>
      </p:cxn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objects in Java</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12</a:t>
            </a:fld>
            <a:endParaRPr lang="en-US"/>
          </a:p>
        </p:txBody>
      </p:sp>
      <p:sp>
        <p:nvSpPr>
          <p:cNvPr id="6" name="Rectangle 5"/>
          <p:cNvSpPr/>
          <p:nvPr/>
        </p:nvSpPr>
        <p:spPr>
          <a:xfrm>
            <a:off x="556277" y="1358821"/>
            <a:ext cx="5880924" cy="5078314"/>
          </a:xfrm>
          <a:prstGeom prst="rect">
            <a:avLst/>
          </a:prstGeom>
          <a:solidFill>
            <a:srgbClr val="F1C7C7"/>
          </a:solidFill>
          <a:ln>
            <a:solidFill>
              <a:srgbClr val="FF0000"/>
            </a:solidFill>
          </a:ln>
        </p:spPr>
        <p:txBody>
          <a:bodyPr wrap="square">
            <a:spAutoFit/>
          </a:bodyPr>
          <a:lstStyle/>
          <a:p>
            <a:r>
              <a:rPr lang="en-US" sz="1800" dirty="0" smtClean="0">
                <a:latin typeface="Courier New"/>
                <a:cs typeface="Courier New"/>
              </a:rPr>
              <a:t>class Point {</a:t>
            </a:r>
            <a:br>
              <a:rPr lang="en-US" sz="1800" dirty="0" smtClean="0">
                <a:latin typeface="Courier New"/>
                <a:cs typeface="Courier New"/>
              </a:rPr>
            </a:br>
            <a:r>
              <a:rPr lang="en-US" sz="1800" dirty="0" smtClean="0">
                <a:latin typeface="Courier New"/>
                <a:cs typeface="Courier New"/>
              </a:rPr>
              <a:t>	double </a:t>
            </a:r>
            <a:r>
              <a:rPr lang="en-US" sz="1800" dirty="0" err="1" smtClean="0">
                <a:latin typeface="Courier New"/>
                <a:cs typeface="Courier New"/>
              </a:rPr>
              <a:t>x</a:t>
            </a:r>
            <a:r>
              <a:rPr lang="en-US" sz="1800" dirty="0" smtClean="0">
                <a:latin typeface="Courier New"/>
                <a:cs typeface="Courier New"/>
              </a:rPr>
              <a:t>;</a:t>
            </a:r>
            <a:br>
              <a:rPr lang="en-US" sz="1800" dirty="0" smtClean="0">
                <a:latin typeface="Courier New"/>
                <a:cs typeface="Courier New"/>
              </a:rPr>
            </a:br>
            <a:r>
              <a:rPr lang="en-US" sz="1800" dirty="0" smtClean="0">
                <a:latin typeface="Courier New"/>
                <a:cs typeface="Courier New"/>
              </a:rPr>
              <a:t>	double </a:t>
            </a:r>
            <a:r>
              <a:rPr lang="en-US" sz="1800" dirty="0" err="1" smtClean="0">
                <a:latin typeface="Courier New"/>
                <a:cs typeface="Courier New"/>
              </a:rPr>
              <a:t>y</a:t>
            </a:r>
            <a:r>
              <a:rPr lang="en-US" sz="1800" dirty="0" smtClean="0">
                <a:latin typeface="Courier New"/>
                <a:cs typeface="Courier New"/>
              </a:rPr>
              <a:t>;</a:t>
            </a:r>
            <a:br>
              <a:rPr lang="en-US" sz="1800" dirty="0" smtClean="0">
                <a:latin typeface="Courier New"/>
                <a:cs typeface="Courier New"/>
              </a:rPr>
            </a:br>
            <a:endParaRPr lang="en-US" sz="1800" dirty="0" smtClean="0">
              <a:latin typeface="Courier New"/>
              <a:cs typeface="Courier New"/>
            </a:endParaRPr>
          </a:p>
          <a:p>
            <a:r>
              <a:rPr lang="en-US" sz="1800" dirty="0" smtClean="0">
                <a:latin typeface="Courier New"/>
                <a:cs typeface="Courier New"/>
              </a:rPr>
              <a:t>Point() {</a:t>
            </a:r>
            <a:br>
              <a:rPr lang="en-US" sz="1800" dirty="0" smtClean="0">
                <a:latin typeface="Courier New"/>
                <a:cs typeface="Courier New"/>
              </a:rPr>
            </a:br>
            <a:r>
              <a:rPr lang="en-US" sz="1800" dirty="0" smtClean="0">
                <a:latin typeface="Courier New"/>
                <a:cs typeface="Courier New"/>
              </a:rPr>
              <a:t>	</a:t>
            </a:r>
            <a:r>
              <a:rPr lang="en-US" sz="1800" dirty="0" err="1" smtClean="0">
                <a:latin typeface="Courier New"/>
                <a:cs typeface="Courier New"/>
              </a:rPr>
              <a:t>x</a:t>
            </a:r>
            <a:r>
              <a:rPr lang="en-US" sz="1800" dirty="0" smtClean="0">
                <a:latin typeface="Courier New"/>
                <a:cs typeface="Courier New"/>
              </a:rPr>
              <a:t> = 0;</a:t>
            </a:r>
            <a:br>
              <a:rPr lang="en-US" sz="1800" dirty="0" smtClean="0">
                <a:latin typeface="Courier New"/>
                <a:cs typeface="Courier New"/>
              </a:rPr>
            </a:br>
            <a:r>
              <a:rPr lang="en-US" sz="1800" dirty="0" smtClean="0">
                <a:latin typeface="Courier New"/>
                <a:cs typeface="Courier New"/>
              </a:rPr>
              <a:t>	</a:t>
            </a:r>
            <a:r>
              <a:rPr lang="en-US" sz="1800" dirty="0" err="1" smtClean="0">
                <a:latin typeface="Courier New"/>
                <a:cs typeface="Courier New"/>
              </a:rPr>
              <a:t>y</a:t>
            </a:r>
            <a:r>
              <a:rPr lang="en-US" sz="1800" dirty="0" smtClean="0">
                <a:latin typeface="Courier New"/>
                <a:cs typeface="Courier New"/>
              </a:rPr>
              <a:t> = 0;</a:t>
            </a:r>
            <a:br>
              <a:rPr lang="en-US" sz="1800" dirty="0" smtClean="0">
                <a:latin typeface="Courier New"/>
                <a:cs typeface="Courier New"/>
              </a:rPr>
            </a:br>
            <a:r>
              <a:rPr lang="en-US" sz="1800" dirty="0" smtClean="0">
                <a:latin typeface="Courier New"/>
                <a:cs typeface="Courier New"/>
              </a:rPr>
              <a:t>    }</a:t>
            </a:r>
            <a:br>
              <a:rPr lang="en-US" sz="1800" dirty="0" smtClean="0">
                <a:latin typeface="Courier New"/>
                <a:cs typeface="Courier New"/>
              </a:rPr>
            </a:br>
            <a:r>
              <a:rPr lang="en-US" sz="1800" dirty="0" smtClean="0">
                <a:latin typeface="Courier New"/>
                <a:cs typeface="Courier New"/>
              </a:rPr>
              <a:t/>
            </a:r>
            <a:br>
              <a:rPr lang="en-US" sz="1800" dirty="0" smtClean="0">
                <a:latin typeface="Courier New"/>
                <a:cs typeface="Courier New"/>
              </a:rPr>
            </a:br>
            <a:r>
              <a:rPr lang="en-US" sz="1800" dirty="0" err="1" smtClean="0">
                <a:latin typeface="Courier New"/>
                <a:cs typeface="Courier New"/>
              </a:rPr>
              <a:t>boolean</a:t>
            </a:r>
            <a:r>
              <a:rPr lang="en-US" sz="1800" dirty="0" smtClean="0">
                <a:latin typeface="Courier New"/>
                <a:cs typeface="Courier New"/>
              </a:rPr>
              <a:t> </a:t>
            </a:r>
            <a:r>
              <a:rPr lang="en-US" sz="1800" dirty="0" err="1" smtClean="0">
                <a:latin typeface="Courier New"/>
                <a:cs typeface="Courier New"/>
              </a:rPr>
              <a:t>samePlace(Point</a:t>
            </a:r>
            <a:r>
              <a:rPr lang="en-US" sz="1800" dirty="0" smtClean="0">
                <a:latin typeface="Courier New"/>
                <a:cs typeface="Courier New"/>
              </a:rPr>
              <a:t> </a:t>
            </a:r>
            <a:r>
              <a:rPr lang="en-US" sz="1800" dirty="0" err="1" smtClean="0">
                <a:latin typeface="Courier New"/>
                <a:cs typeface="Courier New"/>
              </a:rPr>
              <a:t>p</a:t>
            </a:r>
            <a:r>
              <a:rPr lang="en-US" sz="1800" dirty="0" smtClean="0">
                <a:latin typeface="Courier New"/>
                <a:cs typeface="Courier New"/>
              </a:rPr>
              <a:t>) {</a:t>
            </a:r>
            <a:br>
              <a:rPr lang="en-US" sz="1800" dirty="0" smtClean="0">
                <a:latin typeface="Courier New"/>
                <a:cs typeface="Courier New"/>
              </a:rPr>
            </a:br>
            <a:r>
              <a:rPr lang="en-US" sz="1800" dirty="0" smtClean="0">
                <a:latin typeface="Courier New"/>
                <a:cs typeface="Courier New"/>
              </a:rPr>
              <a:t>	return (</a:t>
            </a:r>
            <a:r>
              <a:rPr lang="en-US" sz="1800" dirty="0" err="1" smtClean="0">
                <a:latin typeface="Courier New"/>
                <a:cs typeface="Courier New"/>
              </a:rPr>
              <a:t>x</a:t>
            </a:r>
            <a:r>
              <a:rPr lang="en-US" sz="1800" dirty="0" smtClean="0">
                <a:latin typeface="Courier New"/>
                <a:cs typeface="Courier New"/>
              </a:rPr>
              <a:t> == </a:t>
            </a:r>
            <a:r>
              <a:rPr lang="en-US" sz="1800" dirty="0" err="1" smtClean="0">
                <a:latin typeface="Courier New"/>
                <a:cs typeface="Courier New"/>
              </a:rPr>
              <a:t>p.x</a:t>
            </a:r>
            <a:r>
              <a:rPr lang="en-US" sz="1800" dirty="0" smtClean="0">
                <a:latin typeface="Courier New"/>
                <a:cs typeface="Courier New"/>
              </a:rPr>
              <a:t>) &amp;&amp; (</a:t>
            </a:r>
            <a:r>
              <a:rPr lang="en-US" sz="1800" dirty="0" err="1" smtClean="0">
                <a:latin typeface="Courier New"/>
                <a:cs typeface="Courier New"/>
              </a:rPr>
              <a:t>y</a:t>
            </a:r>
            <a:r>
              <a:rPr lang="en-US" sz="1800" dirty="0" smtClean="0">
                <a:latin typeface="Courier New"/>
                <a:cs typeface="Courier New"/>
              </a:rPr>
              <a:t> == </a:t>
            </a:r>
            <a:r>
              <a:rPr lang="en-US" sz="1800" dirty="0" err="1" smtClean="0">
                <a:latin typeface="Courier New"/>
                <a:cs typeface="Courier New"/>
              </a:rPr>
              <a:t>p.y</a:t>
            </a:r>
            <a:r>
              <a:rPr lang="en-US" sz="1800" dirty="0" smtClean="0">
                <a:latin typeface="Courier New"/>
                <a:cs typeface="Courier New"/>
              </a:rPr>
              <a:t>);</a:t>
            </a:r>
            <a:br>
              <a:rPr lang="en-US" sz="1800" dirty="0" smtClean="0">
                <a:latin typeface="Courier New"/>
                <a:cs typeface="Courier New"/>
              </a:rPr>
            </a:br>
            <a:r>
              <a:rPr lang="en-US" sz="1800" dirty="0" smtClean="0">
                <a:latin typeface="Courier New"/>
                <a:cs typeface="Courier New"/>
              </a:rPr>
              <a:t>    }</a:t>
            </a:r>
            <a:br>
              <a:rPr lang="en-US" sz="1800" dirty="0" smtClean="0">
                <a:latin typeface="Courier New"/>
                <a:cs typeface="Courier New"/>
              </a:rPr>
            </a:br>
            <a:r>
              <a:rPr lang="en-US" sz="1800" dirty="0" smtClean="0">
                <a:latin typeface="Courier New"/>
                <a:cs typeface="Courier New"/>
              </a:rPr>
              <a:t/>
            </a:r>
            <a:br>
              <a:rPr lang="en-US" sz="1800" dirty="0" smtClean="0">
                <a:latin typeface="Courier New"/>
                <a:cs typeface="Courier New"/>
              </a:rPr>
            </a:br>
            <a:r>
              <a:rPr lang="en-US" sz="1800" dirty="0" smtClean="0">
                <a:latin typeface="Courier New"/>
                <a:cs typeface="Courier New"/>
              </a:rPr>
              <a:t>}</a:t>
            </a:r>
          </a:p>
          <a:p>
            <a:r>
              <a:rPr lang="en-US" sz="1800" dirty="0" smtClean="0">
                <a:latin typeface="Courier New"/>
                <a:cs typeface="Courier New"/>
              </a:rPr>
              <a:t>…</a:t>
            </a:r>
          </a:p>
          <a:p>
            <a:r>
              <a:rPr lang="en-US" sz="1800" dirty="0" smtClean="0">
                <a:latin typeface="Courier New"/>
                <a:cs typeface="Courier New"/>
              </a:rPr>
              <a:t>Point </a:t>
            </a:r>
            <a:r>
              <a:rPr lang="en-US" sz="1800" dirty="0" err="1" smtClean="0">
                <a:latin typeface="Courier New"/>
                <a:cs typeface="Courier New"/>
              </a:rPr>
              <a:t>newPoint</a:t>
            </a:r>
            <a:r>
              <a:rPr lang="en-US" sz="1800" dirty="0" smtClean="0">
                <a:latin typeface="Courier New"/>
                <a:cs typeface="Courier New"/>
              </a:rPr>
              <a:t> = new Point();</a:t>
            </a:r>
          </a:p>
          <a:p>
            <a:r>
              <a:rPr lang="en-US" sz="1800" dirty="0" smtClean="0">
                <a:latin typeface="Courier New"/>
                <a:cs typeface="Courier New"/>
              </a:rPr>
              <a:t>…</a:t>
            </a:r>
            <a:br>
              <a:rPr lang="en-US" sz="1800" dirty="0" smtClean="0">
                <a:latin typeface="Courier New"/>
                <a:cs typeface="Courier New"/>
              </a:rPr>
            </a:br>
            <a:endParaRPr lang="en-US" sz="1800" dirty="0" smtClean="0">
              <a:latin typeface="Courier New"/>
              <a:cs typeface="Courier New"/>
            </a:endParaRPr>
          </a:p>
        </p:txBody>
      </p:sp>
      <p:cxnSp>
        <p:nvCxnSpPr>
          <p:cNvPr id="9" name="Straight Arrow Connector 8"/>
          <p:cNvCxnSpPr>
            <a:stCxn id="18" idx="1"/>
          </p:cNvCxnSpPr>
          <p:nvPr/>
        </p:nvCxnSpPr>
        <p:spPr bwMode="auto">
          <a:xfrm rot="10800000" flipV="1">
            <a:off x="2901121" y="1521898"/>
            <a:ext cx="3929328" cy="492663"/>
          </a:xfrm>
          <a:prstGeom prst="straightConnector1">
            <a:avLst/>
          </a:prstGeom>
          <a:noFill/>
          <a:ln w="25400" cap="flat" cmpd="sng" algn="ctr">
            <a:solidFill>
              <a:srgbClr val="CC0000"/>
            </a:solidFill>
            <a:prstDash val="solid"/>
            <a:round/>
            <a:headEnd type="none" w="med" len="med"/>
            <a:tailEnd type="arrow"/>
          </a:ln>
          <a:effectLst/>
        </p:spPr>
      </p:cxnSp>
      <p:cxnSp>
        <p:nvCxnSpPr>
          <p:cNvPr id="12" name="Straight Arrow Connector 11"/>
          <p:cNvCxnSpPr>
            <a:stCxn id="17" idx="1"/>
          </p:cNvCxnSpPr>
          <p:nvPr/>
        </p:nvCxnSpPr>
        <p:spPr bwMode="auto">
          <a:xfrm rot="10800000" flipV="1">
            <a:off x="2703199" y="2530063"/>
            <a:ext cx="4128116" cy="545642"/>
          </a:xfrm>
          <a:prstGeom prst="straightConnector1">
            <a:avLst/>
          </a:prstGeom>
          <a:noFill/>
          <a:ln w="25400" cap="flat" cmpd="sng" algn="ctr">
            <a:solidFill>
              <a:srgbClr val="CC0000"/>
            </a:solidFill>
            <a:prstDash val="solid"/>
            <a:round/>
            <a:headEnd type="none" w="med" len="med"/>
            <a:tailEnd type="arrow"/>
          </a:ln>
          <a:effectLst/>
        </p:spPr>
      </p:cxnSp>
      <p:cxnSp>
        <p:nvCxnSpPr>
          <p:cNvPr id="14" name="Straight Arrow Connector 13"/>
          <p:cNvCxnSpPr>
            <a:stCxn id="21" idx="1"/>
          </p:cNvCxnSpPr>
          <p:nvPr/>
        </p:nvCxnSpPr>
        <p:spPr bwMode="auto">
          <a:xfrm rot="10800000" flipV="1">
            <a:off x="4727643" y="3799231"/>
            <a:ext cx="2069963" cy="282874"/>
          </a:xfrm>
          <a:prstGeom prst="straightConnector1">
            <a:avLst/>
          </a:prstGeom>
          <a:noFill/>
          <a:ln w="25400" cap="flat" cmpd="sng" algn="ctr">
            <a:solidFill>
              <a:srgbClr val="CC0000"/>
            </a:solidFill>
            <a:prstDash val="solid"/>
            <a:round/>
            <a:headEnd type="none" w="med" len="med"/>
            <a:tailEnd type="arrow"/>
          </a:ln>
          <a:effectLst/>
        </p:spPr>
      </p:cxnSp>
      <p:cxnSp>
        <p:nvCxnSpPr>
          <p:cNvPr id="16" name="Straight Arrow Connector 15"/>
          <p:cNvCxnSpPr>
            <a:stCxn id="22" idx="1"/>
          </p:cNvCxnSpPr>
          <p:nvPr/>
        </p:nvCxnSpPr>
        <p:spPr bwMode="auto">
          <a:xfrm rot="10800000" flipV="1">
            <a:off x="4781514" y="5342116"/>
            <a:ext cx="2080911" cy="293823"/>
          </a:xfrm>
          <a:prstGeom prst="straightConnector1">
            <a:avLst/>
          </a:prstGeom>
          <a:noFill/>
          <a:ln w="25400" cap="flat" cmpd="sng" algn="ctr">
            <a:solidFill>
              <a:srgbClr val="CC0000"/>
            </a:solidFill>
            <a:prstDash val="solid"/>
            <a:round/>
            <a:headEnd type="none" w="med" len="med"/>
            <a:tailEnd type="arrow"/>
          </a:ln>
          <a:effectLst/>
        </p:spPr>
      </p:cxnSp>
      <p:sp>
        <p:nvSpPr>
          <p:cNvPr id="17" name="TextBox 16"/>
          <p:cNvSpPr txBox="1"/>
          <p:nvPr/>
        </p:nvSpPr>
        <p:spPr>
          <a:xfrm>
            <a:off x="6831315" y="2299230"/>
            <a:ext cx="1650512" cy="461665"/>
          </a:xfrm>
          <a:prstGeom prst="rect">
            <a:avLst/>
          </a:prstGeom>
          <a:noFill/>
        </p:spPr>
        <p:txBody>
          <a:bodyPr wrap="none" rtlCol="0">
            <a:spAutoFit/>
          </a:bodyPr>
          <a:lstStyle/>
          <a:p>
            <a:r>
              <a:rPr lang="en-US" dirty="0" smtClean="0">
                <a:latin typeface="Calibri" pitchFamily="34" charset="0"/>
              </a:rPr>
              <a:t>constructor</a:t>
            </a:r>
          </a:p>
        </p:txBody>
      </p:sp>
      <p:sp>
        <p:nvSpPr>
          <p:cNvPr id="18" name="TextBox 17"/>
          <p:cNvSpPr txBox="1"/>
          <p:nvPr/>
        </p:nvSpPr>
        <p:spPr>
          <a:xfrm>
            <a:off x="6830449" y="1291066"/>
            <a:ext cx="873707" cy="461665"/>
          </a:xfrm>
          <a:prstGeom prst="rect">
            <a:avLst/>
          </a:prstGeom>
          <a:noFill/>
        </p:spPr>
        <p:txBody>
          <a:bodyPr wrap="none" rtlCol="0">
            <a:spAutoFit/>
          </a:bodyPr>
          <a:lstStyle/>
          <a:p>
            <a:r>
              <a:rPr lang="en-US" dirty="0" smtClean="0">
                <a:latin typeface="Calibri" pitchFamily="34" charset="0"/>
              </a:rPr>
              <a:t>fields</a:t>
            </a:r>
          </a:p>
        </p:txBody>
      </p:sp>
      <p:sp>
        <p:nvSpPr>
          <p:cNvPr id="21" name="TextBox 20"/>
          <p:cNvSpPr txBox="1"/>
          <p:nvPr/>
        </p:nvSpPr>
        <p:spPr>
          <a:xfrm>
            <a:off x="6797605" y="3568398"/>
            <a:ext cx="1190350" cy="461665"/>
          </a:xfrm>
          <a:prstGeom prst="rect">
            <a:avLst/>
          </a:prstGeom>
          <a:noFill/>
        </p:spPr>
        <p:txBody>
          <a:bodyPr wrap="none" rtlCol="0">
            <a:spAutoFit/>
          </a:bodyPr>
          <a:lstStyle/>
          <a:p>
            <a:r>
              <a:rPr lang="en-US" dirty="0" smtClean="0">
                <a:latin typeface="Calibri" pitchFamily="34" charset="0"/>
              </a:rPr>
              <a:t>method</a:t>
            </a:r>
          </a:p>
        </p:txBody>
      </p:sp>
      <p:sp>
        <p:nvSpPr>
          <p:cNvPr id="22" name="TextBox 21"/>
          <p:cNvSpPr txBox="1"/>
          <p:nvPr/>
        </p:nvSpPr>
        <p:spPr>
          <a:xfrm>
            <a:off x="6862424" y="5111284"/>
            <a:ext cx="1237087" cy="461665"/>
          </a:xfrm>
          <a:prstGeom prst="rect">
            <a:avLst/>
          </a:prstGeom>
          <a:noFill/>
        </p:spPr>
        <p:txBody>
          <a:bodyPr wrap="none" rtlCol="0">
            <a:spAutoFit/>
          </a:bodyPr>
          <a:lstStyle/>
          <a:p>
            <a:r>
              <a:rPr lang="en-US" dirty="0" smtClean="0">
                <a:latin typeface="Calibri" pitchFamily="34" charset="0"/>
              </a:rPr>
              <a:t>creation</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objects in Java</a:t>
            </a:r>
            <a:endParaRPr lang="en-US" dirty="0"/>
          </a:p>
        </p:txBody>
      </p:sp>
      <p:sp>
        <p:nvSpPr>
          <p:cNvPr id="3" name="Content Placeholder 2"/>
          <p:cNvSpPr>
            <a:spLocks noGrp="1"/>
          </p:cNvSpPr>
          <p:nvPr>
            <p:ph idx="1"/>
          </p:nvPr>
        </p:nvSpPr>
        <p:spPr/>
        <p:txBody>
          <a:bodyPr/>
          <a:lstStyle/>
          <a:p>
            <a:r>
              <a:rPr lang="en-US" dirty="0" smtClean="0"/>
              <a:t>“new”</a:t>
            </a:r>
          </a:p>
          <a:p>
            <a:pPr lvl="1"/>
            <a:r>
              <a:rPr lang="en-US" dirty="0" smtClean="0"/>
              <a:t>Allocates space for data fields</a:t>
            </a:r>
          </a:p>
          <a:p>
            <a:pPr lvl="1"/>
            <a:r>
              <a:rPr lang="en-US" dirty="0" smtClean="0"/>
              <a:t>Adds pointer in object to “virtual table” or “</a:t>
            </a:r>
            <a:r>
              <a:rPr lang="en-US" dirty="0" err="1" smtClean="0"/>
              <a:t>vtable</a:t>
            </a:r>
            <a:r>
              <a:rPr lang="en-US" dirty="0" smtClean="0"/>
              <a:t>” for class (shared)</a:t>
            </a:r>
          </a:p>
          <a:p>
            <a:pPr lvl="2"/>
            <a:r>
              <a:rPr lang="en-US" dirty="0" smtClean="0"/>
              <a:t>Includes space for “static fields” and pointers to methods’ code</a:t>
            </a:r>
          </a:p>
          <a:p>
            <a:pPr lvl="1"/>
            <a:r>
              <a:rPr lang="en-US" dirty="0" smtClean="0"/>
              <a:t>Returns reference (pointer) to new object in memory</a:t>
            </a:r>
          </a:p>
          <a:p>
            <a:r>
              <a:rPr lang="en-US" dirty="0" smtClean="0"/>
              <a:t>Runs “constructor” method</a:t>
            </a:r>
          </a:p>
          <a:p>
            <a:r>
              <a:rPr lang="en-US" dirty="0" smtClean="0"/>
              <a:t>Eventually garbage collected if all references </a:t>
            </a:r>
            <a:br>
              <a:rPr lang="en-US" dirty="0" smtClean="0"/>
            </a:br>
            <a:r>
              <a:rPr lang="en-US" dirty="0" smtClean="0"/>
              <a:t>to the object are discarded </a:t>
            </a:r>
          </a:p>
        </p:txBody>
      </p:sp>
      <p:sp>
        <p:nvSpPr>
          <p:cNvPr id="5" name="Slide Number Placeholder 4"/>
          <p:cNvSpPr>
            <a:spLocks noGrp="1"/>
          </p:cNvSpPr>
          <p:nvPr>
            <p:ph type="sldNum" sz="quarter" idx="4"/>
          </p:nvPr>
        </p:nvSpPr>
        <p:spPr/>
        <p:txBody>
          <a:bodyPr/>
          <a:lstStyle/>
          <a:p>
            <a:fld id="{7CBE8339-D2AD-46DC-A898-FD1E949067F0}" type="slidenum">
              <a:rPr lang="en-US" smtClean="0"/>
              <a:pPr/>
              <a:t>13</a:t>
            </a:fld>
            <a:endParaRPr lang="en-US"/>
          </a:p>
        </p:txBody>
      </p:sp>
      <p:sp>
        <p:nvSpPr>
          <p:cNvPr id="6" name="Rectangle 11"/>
          <p:cNvSpPr>
            <a:spLocks noChangeArrowheads="1"/>
          </p:cNvSpPr>
          <p:nvPr/>
        </p:nvSpPr>
        <p:spPr bwMode="auto">
          <a:xfrm>
            <a:off x="2259804" y="4691732"/>
            <a:ext cx="2699468"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x</a:t>
            </a:r>
            <a:endParaRPr lang="en-US" sz="2000" dirty="0">
              <a:latin typeface="Courier New" pitchFamily="49" charset="0"/>
            </a:endParaRPr>
          </a:p>
        </p:txBody>
      </p:sp>
      <p:sp>
        <p:nvSpPr>
          <p:cNvPr id="8" name="Rectangle 11"/>
          <p:cNvSpPr>
            <a:spLocks noChangeArrowheads="1"/>
          </p:cNvSpPr>
          <p:nvPr/>
        </p:nvSpPr>
        <p:spPr bwMode="auto">
          <a:xfrm>
            <a:off x="913246" y="4691732"/>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vtable</a:t>
            </a:r>
            <a:endParaRPr lang="en-US" sz="2000" dirty="0">
              <a:latin typeface="Courier New" pitchFamily="49" charset="0"/>
            </a:endParaRPr>
          </a:p>
        </p:txBody>
      </p:sp>
      <p:cxnSp>
        <p:nvCxnSpPr>
          <p:cNvPr id="9" name="Straight Arrow Connector 8"/>
          <p:cNvCxnSpPr>
            <a:endCxn id="11" idx="1"/>
          </p:cNvCxnSpPr>
          <p:nvPr/>
        </p:nvCxnSpPr>
        <p:spPr bwMode="auto">
          <a:xfrm>
            <a:off x="2014365" y="5036408"/>
            <a:ext cx="1569234" cy="658648"/>
          </a:xfrm>
          <a:prstGeom prst="straightConnector1">
            <a:avLst/>
          </a:prstGeom>
          <a:noFill/>
          <a:ln w="38100" cap="flat" cmpd="sng" algn="ctr">
            <a:solidFill>
              <a:srgbClr val="CC0000"/>
            </a:solidFill>
            <a:prstDash val="solid"/>
            <a:round/>
            <a:headEnd type="oval" w="med" len="med"/>
            <a:tailEnd type="arrow" w="med" len="med"/>
          </a:ln>
          <a:effectLst/>
        </p:spPr>
      </p:cxnSp>
      <p:sp>
        <p:nvSpPr>
          <p:cNvPr id="11" name="Rectangle 11"/>
          <p:cNvSpPr>
            <a:spLocks noChangeArrowheads="1"/>
          </p:cNvSpPr>
          <p:nvPr/>
        </p:nvSpPr>
        <p:spPr bwMode="auto">
          <a:xfrm>
            <a:off x="3583599" y="5479156"/>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1400" dirty="0" smtClean="0">
                <a:latin typeface="Courier New" pitchFamily="49" charset="0"/>
              </a:rPr>
              <a:t>constructor</a:t>
            </a:r>
            <a:endParaRPr lang="en-US" sz="1400" dirty="0">
              <a:latin typeface="Courier New" pitchFamily="49" charset="0"/>
            </a:endParaRPr>
          </a:p>
        </p:txBody>
      </p:sp>
      <p:sp>
        <p:nvSpPr>
          <p:cNvPr id="15" name="Rectangle 11"/>
          <p:cNvSpPr>
            <a:spLocks noChangeArrowheads="1"/>
          </p:cNvSpPr>
          <p:nvPr/>
        </p:nvSpPr>
        <p:spPr bwMode="auto">
          <a:xfrm>
            <a:off x="4929290" y="5478274"/>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1400" dirty="0" err="1" smtClean="0">
                <a:latin typeface="Courier New" pitchFamily="49" charset="0"/>
              </a:rPr>
              <a:t>samePlace</a:t>
            </a:r>
            <a:endParaRPr lang="en-US" sz="1600" dirty="0">
              <a:latin typeface="Courier New" pitchFamily="49" charset="0"/>
            </a:endParaRPr>
          </a:p>
        </p:txBody>
      </p:sp>
      <p:cxnSp>
        <p:nvCxnSpPr>
          <p:cNvPr id="17" name="Curved Connector 16"/>
          <p:cNvCxnSpPr/>
          <p:nvPr/>
        </p:nvCxnSpPr>
        <p:spPr bwMode="auto">
          <a:xfrm>
            <a:off x="4685581" y="5835664"/>
            <a:ext cx="886758" cy="635025"/>
          </a:xfrm>
          <a:prstGeom prst="curvedConnector3">
            <a:avLst>
              <a:gd name="adj1" fmla="val -21605"/>
            </a:avLst>
          </a:prstGeom>
          <a:noFill/>
          <a:ln w="38100" cap="flat" cmpd="sng" algn="ctr">
            <a:solidFill>
              <a:srgbClr val="CC0000"/>
            </a:solidFill>
            <a:prstDash val="solid"/>
            <a:round/>
            <a:headEnd type="oval" w="med" len="med"/>
            <a:tailEnd type="arrow" w="med" len="med"/>
          </a:ln>
          <a:effectLst/>
        </p:spPr>
      </p:cxnSp>
      <p:cxnSp>
        <p:nvCxnSpPr>
          <p:cNvPr id="22" name="Curved Connector 21"/>
          <p:cNvCxnSpPr/>
          <p:nvPr/>
        </p:nvCxnSpPr>
        <p:spPr bwMode="auto">
          <a:xfrm flipV="1">
            <a:off x="6064115" y="5386767"/>
            <a:ext cx="1139419" cy="437067"/>
          </a:xfrm>
          <a:prstGeom prst="curvedConnector3">
            <a:avLst>
              <a:gd name="adj1" fmla="val 50000"/>
            </a:avLst>
          </a:prstGeom>
          <a:noFill/>
          <a:ln w="38100" cap="flat" cmpd="sng" algn="ctr">
            <a:solidFill>
              <a:srgbClr val="CC0000"/>
            </a:solidFill>
            <a:prstDash val="solid"/>
            <a:round/>
            <a:headEnd type="oval" w="med" len="med"/>
            <a:tailEnd type="arrow" w="med" len="med"/>
          </a:ln>
          <a:effectLst/>
        </p:spPr>
      </p:cxnSp>
      <p:sp>
        <p:nvSpPr>
          <p:cNvPr id="25" name="Rectangle 11"/>
          <p:cNvSpPr>
            <a:spLocks noChangeArrowheads="1"/>
          </p:cNvSpPr>
          <p:nvPr/>
        </p:nvSpPr>
        <p:spPr bwMode="auto">
          <a:xfrm>
            <a:off x="4952052" y="4690850"/>
            <a:ext cx="2699468"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y</a:t>
            </a:r>
            <a:endParaRPr lang="en-US" sz="2000" dirty="0">
              <a:latin typeface="Courier New" pitchFamily="49"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Initialization</a:t>
            </a:r>
            <a:endParaRPr lang="en-US" dirty="0"/>
          </a:p>
        </p:txBody>
      </p:sp>
      <p:sp>
        <p:nvSpPr>
          <p:cNvPr id="3" name="Content Placeholder 2"/>
          <p:cNvSpPr>
            <a:spLocks noGrp="1"/>
          </p:cNvSpPr>
          <p:nvPr>
            <p:ph idx="1"/>
          </p:nvPr>
        </p:nvSpPr>
        <p:spPr/>
        <p:txBody>
          <a:bodyPr/>
          <a:lstStyle/>
          <a:p>
            <a:r>
              <a:rPr lang="en-US" dirty="0" err="1" smtClean="0"/>
              <a:t>newPoint’s</a:t>
            </a:r>
            <a:r>
              <a:rPr lang="en-US" dirty="0" smtClean="0"/>
              <a:t> fields are initialized starting with the </a:t>
            </a:r>
            <a:r>
              <a:rPr lang="en-US" dirty="0" err="1" smtClean="0"/>
              <a:t>vtable</a:t>
            </a:r>
            <a:r>
              <a:rPr lang="en-US" dirty="0" smtClean="0"/>
              <a:t> pointer to the </a:t>
            </a:r>
            <a:r>
              <a:rPr lang="en-US" dirty="0" err="1" smtClean="0"/>
              <a:t>vtable</a:t>
            </a:r>
            <a:r>
              <a:rPr lang="en-US" dirty="0" smtClean="0"/>
              <a:t> for this class</a:t>
            </a:r>
          </a:p>
          <a:p>
            <a:r>
              <a:rPr lang="en-US" dirty="0" smtClean="0"/>
              <a:t>The next step is to call the ‘constructor’ for this object type</a:t>
            </a:r>
          </a:p>
          <a:p>
            <a:r>
              <a:rPr lang="en-US" dirty="0" smtClean="0"/>
              <a:t>Constructor code is found using the ‘</a:t>
            </a:r>
            <a:r>
              <a:rPr lang="en-US" dirty="0" err="1" smtClean="0"/>
              <a:t>vtable</a:t>
            </a:r>
            <a:r>
              <a:rPr lang="en-US" dirty="0" smtClean="0"/>
              <a:t> pointer’ and passed a pointer to the newly allocated memory area for </a:t>
            </a:r>
            <a:r>
              <a:rPr lang="en-US" dirty="0" err="1" smtClean="0"/>
              <a:t>newPoint</a:t>
            </a:r>
            <a:r>
              <a:rPr lang="en-US" dirty="0" smtClean="0"/>
              <a:t> so that the constructor can set its </a:t>
            </a:r>
            <a:r>
              <a:rPr lang="en-US" dirty="0" err="1" smtClean="0"/>
              <a:t>x</a:t>
            </a:r>
            <a:r>
              <a:rPr lang="en-US" dirty="0" smtClean="0"/>
              <a:t> and </a:t>
            </a:r>
            <a:r>
              <a:rPr lang="en-US" dirty="0" err="1" smtClean="0"/>
              <a:t>y</a:t>
            </a:r>
            <a:r>
              <a:rPr lang="en-US" dirty="0" smtClean="0"/>
              <a:t> to 0</a:t>
            </a:r>
          </a:p>
          <a:p>
            <a:pPr lvl="1"/>
            <a:r>
              <a:rPr lang="en-US" dirty="0" smtClean="0"/>
              <a:t>This can be resolved statically, so </a:t>
            </a:r>
            <a:r>
              <a:rPr lang="en-US" dirty="0" err="1" smtClean="0"/>
              <a:t>does’t</a:t>
            </a:r>
            <a:r>
              <a:rPr lang="en-US" dirty="0" smtClean="0"/>
              <a:t> require </a:t>
            </a:r>
            <a:r>
              <a:rPr lang="en-US" dirty="0" err="1" smtClean="0"/>
              <a:t>vtable</a:t>
            </a:r>
            <a:r>
              <a:rPr lang="en-US" dirty="0" smtClean="0"/>
              <a:t> lookup</a:t>
            </a:r>
          </a:p>
          <a:p>
            <a:pPr lvl="1"/>
            <a:r>
              <a:rPr lang="en-US" dirty="0" err="1" smtClean="0"/>
              <a:t>Point.constructor</a:t>
            </a:r>
            <a:r>
              <a:rPr lang="en-US" dirty="0" smtClean="0"/>
              <a:t>(         )</a:t>
            </a:r>
          </a:p>
          <a:p>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14</a:t>
            </a:fld>
            <a:endParaRPr lang="en-US"/>
          </a:p>
        </p:txBody>
      </p:sp>
      <p:sp>
        <p:nvSpPr>
          <p:cNvPr id="6" name="Rectangle 11"/>
          <p:cNvSpPr>
            <a:spLocks noChangeArrowheads="1"/>
          </p:cNvSpPr>
          <p:nvPr/>
        </p:nvSpPr>
        <p:spPr bwMode="auto">
          <a:xfrm>
            <a:off x="2391176" y="4910711"/>
            <a:ext cx="2699468"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x</a:t>
            </a:r>
            <a:r>
              <a:rPr lang="en-US" sz="2000" dirty="0" smtClean="0">
                <a:latin typeface="Courier New" pitchFamily="49" charset="0"/>
              </a:rPr>
              <a:t> = 0</a:t>
            </a:r>
            <a:endParaRPr lang="en-US" sz="2000" dirty="0">
              <a:latin typeface="Courier New" pitchFamily="49" charset="0"/>
            </a:endParaRPr>
          </a:p>
        </p:txBody>
      </p:sp>
      <p:sp>
        <p:nvSpPr>
          <p:cNvPr id="7" name="Rectangle 11"/>
          <p:cNvSpPr>
            <a:spLocks noChangeArrowheads="1"/>
          </p:cNvSpPr>
          <p:nvPr/>
        </p:nvSpPr>
        <p:spPr bwMode="auto">
          <a:xfrm>
            <a:off x="1044618" y="4910711"/>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vtable</a:t>
            </a:r>
            <a:endParaRPr lang="en-US" sz="2000" dirty="0">
              <a:latin typeface="Courier New" pitchFamily="49" charset="0"/>
            </a:endParaRPr>
          </a:p>
        </p:txBody>
      </p:sp>
      <p:cxnSp>
        <p:nvCxnSpPr>
          <p:cNvPr id="8" name="Straight Arrow Connector 7"/>
          <p:cNvCxnSpPr>
            <a:endCxn id="9" idx="1"/>
          </p:cNvCxnSpPr>
          <p:nvPr/>
        </p:nvCxnSpPr>
        <p:spPr bwMode="auto">
          <a:xfrm>
            <a:off x="2145737" y="5255387"/>
            <a:ext cx="1569234" cy="658648"/>
          </a:xfrm>
          <a:prstGeom prst="straightConnector1">
            <a:avLst/>
          </a:prstGeom>
          <a:noFill/>
          <a:ln w="38100" cap="flat" cmpd="sng" algn="ctr">
            <a:solidFill>
              <a:srgbClr val="CC0000"/>
            </a:solidFill>
            <a:prstDash val="solid"/>
            <a:round/>
            <a:headEnd type="oval" w="med" len="med"/>
            <a:tailEnd type="arrow" w="med" len="med"/>
          </a:ln>
          <a:effectLst/>
        </p:spPr>
      </p:cxnSp>
      <p:sp>
        <p:nvSpPr>
          <p:cNvPr id="9" name="Rectangle 11"/>
          <p:cNvSpPr>
            <a:spLocks noChangeArrowheads="1"/>
          </p:cNvSpPr>
          <p:nvPr/>
        </p:nvSpPr>
        <p:spPr bwMode="auto">
          <a:xfrm>
            <a:off x="3714971" y="5698135"/>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1400" dirty="0" smtClean="0">
                <a:latin typeface="Courier New" pitchFamily="49" charset="0"/>
              </a:rPr>
              <a:t>constructor</a:t>
            </a:r>
            <a:endParaRPr lang="en-US" sz="1400" dirty="0">
              <a:latin typeface="Courier New" pitchFamily="49" charset="0"/>
            </a:endParaRPr>
          </a:p>
        </p:txBody>
      </p:sp>
      <p:sp>
        <p:nvSpPr>
          <p:cNvPr id="10" name="Rectangle 11"/>
          <p:cNvSpPr>
            <a:spLocks noChangeArrowheads="1"/>
          </p:cNvSpPr>
          <p:nvPr/>
        </p:nvSpPr>
        <p:spPr bwMode="auto">
          <a:xfrm>
            <a:off x="5060662" y="5697253"/>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1400" dirty="0" err="1" smtClean="0">
                <a:latin typeface="Courier New" pitchFamily="49" charset="0"/>
              </a:rPr>
              <a:t>samePlace</a:t>
            </a:r>
            <a:endParaRPr lang="en-US" sz="1600" dirty="0">
              <a:latin typeface="Courier New" pitchFamily="49" charset="0"/>
            </a:endParaRPr>
          </a:p>
        </p:txBody>
      </p:sp>
      <p:cxnSp>
        <p:nvCxnSpPr>
          <p:cNvPr id="11" name="Curved Connector 10"/>
          <p:cNvCxnSpPr/>
          <p:nvPr/>
        </p:nvCxnSpPr>
        <p:spPr bwMode="auto">
          <a:xfrm>
            <a:off x="4816953" y="6054643"/>
            <a:ext cx="886758" cy="635025"/>
          </a:xfrm>
          <a:prstGeom prst="curvedConnector3">
            <a:avLst>
              <a:gd name="adj1" fmla="val -21605"/>
            </a:avLst>
          </a:prstGeom>
          <a:noFill/>
          <a:ln w="38100" cap="flat" cmpd="sng" algn="ctr">
            <a:solidFill>
              <a:srgbClr val="CC0000"/>
            </a:solidFill>
            <a:prstDash val="solid"/>
            <a:round/>
            <a:headEnd type="oval" w="med" len="med"/>
            <a:tailEnd type="arrow" w="med" len="med"/>
          </a:ln>
          <a:effectLst/>
        </p:spPr>
      </p:cxnSp>
      <p:cxnSp>
        <p:nvCxnSpPr>
          <p:cNvPr id="12" name="Curved Connector 11"/>
          <p:cNvCxnSpPr/>
          <p:nvPr/>
        </p:nvCxnSpPr>
        <p:spPr bwMode="auto">
          <a:xfrm flipV="1">
            <a:off x="6195487" y="5605746"/>
            <a:ext cx="1139419" cy="437067"/>
          </a:xfrm>
          <a:prstGeom prst="curvedConnector3">
            <a:avLst>
              <a:gd name="adj1" fmla="val 50000"/>
            </a:avLst>
          </a:prstGeom>
          <a:noFill/>
          <a:ln w="38100" cap="flat" cmpd="sng" algn="ctr">
            <a:solidFill>
              <a:srgbClr val="CC0000"/>
            </a:solidFill>
            <a:prstDash val="solid"/>
            <a:round/>
            <a:headEnd type="oval" w="med" len="med"/>
            <a:tailEnd type="arrow" w="med" len="med"/>
          </a:ln>
          <a:effectLst/>
        </p:spPr>
      </p:cxnSp>
      <p:sp>
        <p:nvSpPr>
          <p:cNvPr id="13" name="Rectangle 11"/>
          <p:cNvSpPr>
            <a:spLocks noChangeArrowheads="1"/>
          </p:cNvSpPr>
          <p:nvPr/>
        </p:nvSpPr>
        <p:spPr bwMode="auto">
          <a:xfrm>
            <a:off x="5083424" y="4909829"/>
            <a:ext cx="2699468"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y</a:t>
            </a:r>
            <a:r>
              <a:rPr lang="en-US" sz="2000" dirty="0" smtClean="0">
                <a:latin typeface="Courier New" pitchFamily="49" charset="0"/>
              </a:rPr>
              <a:t> = 0</a:t>
            </a:r>
            <a:endParaRPr lang="en-US" sz="2000" dirty="0">
              <a:latin typeface="Courier New" pitchFamily="49" charset="0"/>
            </a:endParaRPr>
          </a:p>
        </p:txBody>
      </p:sp>
      <p:cxnSp>
        <p:nvCxnSpPr>
          <p:cNvPr id="14" name="Straight Arrow Connector 13"/>
          <p:cNvCxnSpPr>
            <a:endCxn id="7" idx="0"/>
          </p:cNvCxnSpPr>
          <p:nvPr/>
        </p:nvCxnSpPr>
        <p:spPr bwMode="auto">
          <a:xfrm rot="10800000" flipV="1">
            <a:off x="1717719" y="4368535"/>
            <a:ext cx="1643201" cy="542175"/>
          </a:xfrm>
          <a:prstGeom prst="straightConnector1">
            <a:avLst/>
          </a:prstGeom>
          <a:noFill/>
          <a:ln w="38100" cap="flat" cmpd="sng" algn="ctr">
            <a:solidFill>
              <a:srgbClr val="CC0000"/>
            </a:solidFill>
            <a:prstDash val="solid"/>
            <a:round/>
            <a:headEnd type="oval" w="med" len="med"/>
            <a:tailEnd type="arrow" w="med" len="med"/>
          </a:ln>
          <a:effectLst/>
        </p:spPr>
      </p:cxn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the </a:t>
            </a:r>
            <a:r>
              <a:rPr lang="en-US" dirty="0" err="1" smtClean="0"/>
              <a:t>vtable</a:t>
            </a:r>
            <a:r>
              <a:rPr lang="en-US" dirty="0" smtClean="0"/>
              <a:t> itself?</a:t>
            </a:r>
            <a:endParaRPr lang="en-US" dirty="0"/>
          </a:p>
        </p:txBody>
      </p:sp>
      <p:sp>
        <p:nvSpPr>
          <p:cNvPr id="3" name="Content Placeholder 2"/>
          <p:cNvSpPr>
            <a:spLocks noGrp="1"/>
          </p:cNvSpPr>
          <p:nvPr>
            <p:ph idx="1"/>
          </p:nvPr>
        </p:nvSpPr>
        <p:spPr/>
        <p:txBody>
          <a:bodyPr/>
          <a:lstStyle/>
          <a:p>
            <a:r>
              <a:rPr lang="en-US" dirty="0" smtClean="0"/>
              <a:t>Array of pointers to every method defined for the object Point</a:t>
            </a:r>
          </a:p>
          <a:p>
            <a:r>
              <a:rPr lang="en-US" dirty="0" smtClean="0"/>
              <a:t>Compiler decided in which element of the array to put each pointer and keeps track of which it puts where</a:t>
            </a:r>
          </a:p>
          <a:p>
            <a:r>
              <a:rPr lang="en-US" dirty="0" smtClean="0"/>
              <a:t>Methods are just C functions but with an extra argument – the pointer to the allocated memory for the object whose method is being called</a:t>
            </a:r>
          </a:p>
          <a:p>
            <a:pPr lvl="1"/>
            <a:r>
              <a:rPr lang="en-US" dirty="0" smtClean="0"/>
              <a:t>E.g., </a:t>
            </a:r>
            <a:r>
              <a:rPr lang="en-US" dirty="0" err="1" smtClean="0"/>
              <a:t>newPoint.samePlace</a:t>
            </a:r>
            <a:r>
              <a:rPr lang="en-US" dirty="0" smtClean="0"/>
              <a:t> calls the </a:t>
            </a:r>
            <a:r>
              <a:rPr lang="en-US" dirty="0" err="1" smtClean="0"/>
              <a:t>samePlace</a:t>
            </a:r>
            <a:r>
              <a:rPr lang="en-US" dirty="0" smtClean="0"/>
              <a:t> method with a pointer to </a:t>
            </a:r>
            <a:r>
              <a:rPr lang="en-US" dirty="0" err="1" smtClean="0"/>
              <a:t>newPoint</a:t>
            </a:r>
            <a:r>
              <a:rPr lang="en-US" dirty="0" smtClean="0"/>
              <a:t> (called ‘this’) and a pointer to the argument, </a:t>
            </a:r>
            <a:r>
              <a:rPr lang="en-US" dirty="0" err="1" smtClean="0"/>
              <a:t>p</a:t>
            </a:r>
            <a:r>
              <a:rPr lang="en-US" dirty="0" smtClean="0"/>
              <a:t> – in this case, both of these are pointers to objects of type Point</a:t>
            </a:r>
          </a:p>
          <a:p>
            <a:pPr lvl="1"/>
            <a:r>
              <a:rPr lang="en-US" dirty="0" smtClean="0"/>
              <a:t>Method becomes </a:t>
            </a:r>
            <a:r>
              <a:rPr lang="en-US" dirty="0" err="1" smtClean="0"/>
              <a:t>Point.samePlace(Point</a:t>
            </a:r>
            <a:r>
              <a:rPr lang="en-US" dirty="0" smtClean="0"/>
              <a:t> this, Point </a:t>
            </a:r>
            <a:r>
              <a:rPr lang="en-US" dirty="0" err="1" smtClean="0"/>
              <a:t>p</a:t>
            </a:r>
            <a:r>
              <a:rPr lang="en-US" dirty="0" smtClean="0"/>
              <a:t>) </a:t>
            </a:r>
          </a:p>
          <a:p>
            <a:pPr>
              <a:buNone/>
            </a:pP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15</a:t>
            </a:fld>
            <a:endParaRPr lang="en-US"/>
          </a:p>
        </p:txBody>
      </p:sp>
      <p:sp>
        <p:nvSpPr>
          <p:cNvPr id="6" name="Rectangle 11"/>
          <p:cNvSpPr>
            <a:spLocks noChangeArrowheads="1"/>
          </p:cNvSpPr>
          <p:nvPr/>
        </p:nvSpPr>
        <p:spPr bwMode="auto">
          <a:xfrm>
            <a:off x="4875418" y="5720028"/>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1400" dirty="0" smtClean="0">
                <a:latin typeface="Courier New" pitchFamily="49" charset="0"/>
              </a:rPr>
              <a:t>constructor</a:t>
            </a:r>
            <a:endParaRPr lang="en-US" sz="1400" dirty="0">
              <a:latin typeface="Courier New" pitchFamily="49" charset="0"/>
            </a:endParaRPr>
          </a:p>
        </p:txBody>
      </p:sp>
      <p:sp>
        <p:nvSpPr>
          <p:cNvPr id="7" name="Rectangle 11"/>
          <p:cNvSpPr>
            <a:spLocks noChangeArrowheads="1"/>
          </p:cNvSpPr>
          <p:nvPr/>
        </p:nvSpPr>
        <p:spPr bwMode="auto">
          <a:xfrm>
            <a:off x="6221109" y="5719146"/>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1400" dirty="0" err="1" smtClean="0">
                <a:latin typeface="Courier New" pitchFamily="49" charset="0"/>
              </a:rPr>
              <a:t>samePlace</a:t>
            </a:r>
            <a:endParaRPr lang="en-US" sz="1600" dirty="0">
              <a:latin typeface="Courier New" pitchFamily="49" charset="0"/>
            </a:endParaRPr>
          </a:p>
        </p:txBody>
      </p:sp>
      <p:cxnSp>
        <p:nvCxnSpPr>
          <p:cNvPr id="8" name="Curved Connector 7"/>
          <p:cNvCxnSpPr/>
          <p:nvPr/>
        </p:nvCxnSpPr>
        <p:spPr bwMode="auto">
          <a:xfrm>
            <a:off x="5977400" y="6076536"/>
            <a:ext cx="886758" cy="635025"/>
          </a:xfrm>
          <a:prstGeom prst="curvedConnector3">
            <a:avLst>
              <a:gd name="adj1" fmla="val -21605"/>
            </a:avLst>
          </a:prstGeom>
          <a:noFill/>
          <a:ln w="38100" cap="flat" cmpd="sng" algn="ctr">
            <a:solidFill>
              <a:srgbClr val="CC0000"/>
            </a:solidFill>
            <a:prstDash val="solid"/>
            <a:round/>
            <a:headEnd type="oval" w="med" len="med"/>
            <a:tailEnd type="arrow" w="med" len="med"/>
          </a:ln>
          <a:effectLst/>
        </p:spPr>
      </p:cxnSp>
      <p:cxnSp>
        <p:nvCxnSpPr>
          <p:cNvPr id="9" name="Curved Connector 8"/>
          <p:cNvCxnSpPr/>
          <p:nvPr/>
        </p:nvCxnSpPr>
        <p:spPr bwMode="auto">
          <a:xfrm flipV="1">
            <a:off x="7355934" y="5627639"/>
            <a:ext cx="1139419" cy="437067"/>
          </a:xfrm>
          <a:prstGeom prst="curvedConnector3">
            <a:avLst>
              <a:gd name="adj1" fmla="val 50000"/>
            </a:avLst>
          </a:prstGeom>
          <a:noFill/>
          <a:ln w="38100" cap="flat" cmpd="sng" algn="ctr">
            <a:solidFill>
              <a:srgbClr val="CC0000"/>
            </a:solidFill>
            <a:prstDash val="solid"/>
            <a:round/>
            <a:headEnd type="oval" w="med" len="med"/>
            <a:tailEnd type="arrow" w="med" len="med"/>
          </a:ln>
          <a:effectLst/>
        </p:spPr>
      </p:cxn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Calling a method</a:t>
            </a:r>
            <a:endParaRPr lang="en-US" dirty="0"/>
          </a:p>
        </p:txBody>
      </p:sp>
      <p:sp>
        <p:nvSpPr>
          <p:cNvPr id="3" name="Content Placeholder 2"/>
          <p:cNvSpPr>
            <a:spLocks noGrp="1"/>
          </p:cNvSpPr>
          <p:nvPr>
            <p:ph idx="1"/>
          </p:nvPr>
        </p:nvSpPr>
        <p:spPr/>
        <p:txBody>
          <a:bodyPr/>
          <a:lstStyle/>
          <a:p>
            <a:r>
              <a:rPr lang="en-US" dirty="0" smtClean="0"/>
              <a:t>newPoint.samePlace(p2) is a call to the </a:t>
            </a:r>
            <a:r>
              <a:rPr lang="en-US" dirty="0" err="1" smtClean="0"/>
              <a:t>samePlace</a:t>
            </a:r>
            <a:r>
              <a:rPr lang="en-US" dirty="0" smtClean="0"/>
              <a:t> method of the object of type Point with the arguments </a:t>
            </a:r>
            <a:r>
              <a:rPr lang="en-US" dirty="0" err="1" smtClean="0"/>
              <a:t>newPoint</a:t>
            </a:r>
            <a:r>
              <a:rPr lang="en-US" dirty="0" smtClean="0"/>
              <a:t> and p2 which are both pointers to Point objects </a:t>
            </a:r>
          </a:p>
          <a:p>
            <a:r>
              <a:rPr lang="en-US" dirty="0" smtClean="0"/>
              <a:t>In C</a:t>
            </a:r>
          </a:p>
          <a:p>
            <a:pPr lvl="1"/>
            <a:r>
              <a:rPr lang="en-US" dirty="0" err="1" smtClean="0"/>
              <a:t>CodePtr</a:t>
            </a:r>
            <a:r>
              <a:rPr lang="en-US" dirty="0" smtClean="0"/>
              <a:t> = (</a:t>
            </a:r>
            <a:r>
              <a:rPr lang="en-US" dirty="0" err="1" smtClean="0"/>
              <a:t>newPoint</a:t>
            </a:r>
            <a:r>
              <a:rPr lang="en-US" dirty="0" smtClean="0"/>
              <a:t>-&gt;</a:t>
            </a:r>
            <a:r>
              <a:rPr lang="en-US" dirty="0" err="1" smtClean="0"/>
              <a:t>vtable)[theRightIndexForSamePlace</a:t>
            </a:r>
            <a:r>
              <a:rPr lang="en-US" dirty="0" smtClean="0"/>
              <a:t>] </a:t>
            </a:r>
          </a:p>
          <a:p>
            <a:pPr lvl="2"/>
            <a:r>
              <a:rPr lang="en-US" dirty="0" smtClean="0"/>
              <a:t>Gets address of method’s code</a:t>
            </a:r>
          </a:p>
          <a:p>
            <a:pPr lvl="1"/>
            <a:r>
              <a:rPr lang="en-US" dirty="0" err="1" smtClean="0"/>
              <a:t>CodePtr(this</a:t>
            </a:r>
            <a:r>
              <a:rPr lang="en-US" dirty="0" smtClean="0"/>
              <a:t>, p2)</a:t>
            </a:r>
          </a:p>
          <a:p>
            <a:pPr lvl="2"/>
            <a:r>
              <a:rPr lang="en-US" dirty="0" smtClean="0"/>
              <a:t>Calls method with references to object and parameter</a:t>
            </a:r>
          </a:p>
          <a:p>
            <a:r>
              <a:rPr lang="en-US" dirty="0" smtClean="0"/>
              <a:t>We need ‘this’ so that we can read the </a:t>
            </a:r>
            <a:r>
              <a:rPr lang="en-US" dirty="0" err="1" smtClean="0"/>
              <a:t>x</a:t>
            </a:r>
            <a:r>
              <a:rPr lang="en-US" dirty="0" smtClean="0"/>
              <a:t> and </a:t>
            </a:r>
            <a:r>
              <a:rPr lang="en-US" dirty="0" err="1" smtClean="0"/>
              <a:t>y</a:t>
            </a:r>
            <a:r>
              <a:rPr lang="en-US" dirty="0" smtClean="0"/>
              <a:t> of our object and execute</a:t>
            </a:r>
          </a:p>
          <a:p>
            <a:pPr lvl="1"/>
            <a:r>
              <a:rPr lang="en-US" dirty="0" smtClean="0"/>
              <a:t>return </a:t>
            </a:r>
            <a:r>
              <a:rPr lang="en-US" dirty="0" err="1" smtClean="0"/>
              <a:t>x</a:t>
            </a:r>
            <a:r>
              <a:rPr lang="en-US" dirty="0" smtClean="0"/>
              <a:t>==</a:t>
            </a:r>
            <a:r>
              <a:rPr lang="en-US" dirty="0" err="1" smtClean="0"/>
              <a:t>p.x</a:t>
            </a:r>
            <a:r>
              <a:rPr lang="en-US" dirty="0" smtClean="0"/>
              <a:t> &amp;&amp; </a:t>
            </a:r>
            <a:r>
              <a:rPr lang="en-US" dirty="0" err="1" smtClean="0"/>
              <a:t>y</a:t>
            </a:r>
            <a:r>
              <a:rPr lang="en-US" dirty="0" smtClean="0"/>
              <a:t>==</a:t>
            </a:r>
            <a:r>
              <a:rPr lang="en-US" dirty="0" err="1" smtClean="0"/>
              <a:t>p.y</a:t>
            </a:r>
            <a:r>
              <a:rPr lang="en-US" dirty="0" smtClean="0"/>
              <a:t>; which becomes</a:t>
            </a:r>
          </a:p>
          <a:p>
            <a:pPr lvl="1"/>
            <a:r>
              <a:rPr lang="en-US" dirty="0" smtClean="0"/>
              <a:t>return (this-&gt;</a:t>
            </a:r>
            <a:r>
              <a:rPr lang="en-US" dirty="0" err="1" smtClean="0"/>
              <a:t>x</a:t>
            </a:r>
            <a:r>
              <a:rPr lang="en-US" dirty="0" smtClean="0"/>
              <a:t>==p2-&gt;</a:t>
            </a:r>
            <a:r>
              <a:rPr lang="en-US" dirty="0" err="1" smtClean="0"/>
              <a:t>x</a:t>
            </a:r>
            <a:r>
              <a:rPr lang="en-US" dirty="0" smtClean="0"/>
              <a:t>) &amp;&amp; (this-&gt;</a:t>
            </a:r>
            <a:r>
              <a:rPr lang="en-US" dirty="0" err="1" smtClean="0"/>
              <a:t>y</a:t>
            </a:r>
            <a:r>
              <a:rPr lang="en-US" dirty="0" smtClean="0"/>
              <a:t>==p2-&gt;</a:t>
            </a:r>
            <a:r>
              <a:rPr lang="en-US" dirty="0" err="1" smtClean="0"/>
              <a:t>y</a:t>
            </a:r>
            <a:r>
              <a:rPr lang="en-US" dirty="0" smtClean="0"/>
              <a:t>)</a:t>
            </a:r>
          </a:p>
          <a:p>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16</a:t>
            </a:fld>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Subclassing</a:t>
            </a:r>
            <a:endParaRPr lang="en-US" dirty="0"/>
          </a:p>
        </p:txBody>
      </p:sp>
      <p:sp>
        <p:nvSpPr>
          <p:cNvPr id="3" name="Content Placeholder 2"/>
          <p:cNvSpPr>
            <a:spLocks noGrp="1"/>
          </p:cNvSpPr>
          <p:nvPr>
            <p:ph idx="1"/>
          </p:nvPr>
        </p:nvSpPr>
        <p:spPr>
          <a:xfrm>
            <a:off x="396875" y="3492639"/>
            <a:ext cx="8366125" cy="2841485"/>
          </a:xfrm>
        </p:spPr>
        <p:txBody>
          <a:bodyPr/>
          <a:lstStyle/>
          <a:p>
            <a:r>
              <a:rPr lang="en-US" dirty="0" smtClean="0"/>
              <a:t>Where does “</a:t>
            </a:r>
            <a:r>
              <a:rPr lang="en-US" dirty="0" err="1" smtClean="0"/>
              <a:t>aNewField</a:t>
            </a:r>
            <a:r>
              <a:rPr lang="en-US" dirty="0" smtClean="0"/>
              <a:t>” go?</a:t>
            </a:r>
          </a:p>
          <a:p>
            <a:pPr lvl="1"/>
            <a:r>
              <a:rPr lang="en-US" dirty="0" smtClean="0"/>
              <a:t>At end of fields of Point</a:t>
            </a:r>
          </a:p>
          <a:p>
            <a:r>
              <a:rPr lang="en-US" dirty="0" smtClean="0"/>
              <a:t>Where does pointer to code for two new methods go?</a:t>
            </a:r>
          </a:p>
          <a:p>
            <a:pPr lvl="1"/>
            <a:r>
              <a:rPr lang="en-US" dirty="0" smtClean="0"/>
              <a:t>To override “</a:t>
            </a:r>
            <a:r>
              <a:rPr lang="en-US" dirty="0" err="1" smtClean="0"/>
              <a:t>samePlace</a:t>
            </a:r>
            <a:r>
              <a:rPr lang="en-US" dirty="0" smtClean="0"/>
              <a:t>”, write over old pointer</a:t>
            </a:r>
          </a:p>
          <a:p>
            <a:pPr lvl="1"/>
            <a:r>
              <a:rPr lang="en-US" dirty="0" smtClean="0"/>
              <a:t>Add new pointer at end of table for new method “</a:t>
            </a:r>
            <a:r>
              <a:rPr lang="en-US" dirty="0" err="1" smtClean="0"/>
              <a:t>sayHi</a:t>
            </a:r>
            <a:r>
              <a:rPr lang="en-US" dirty="0" smtClean="0"/>
              <a:t>”</a:t>
            </a:r>
          </a:p>
          <a:p>
            <a:pPr lvl="1"/>
            <a:r>
              <a:rPr lang="en-US" dirty="0" smtClean="0"/>
              <a:t>This necessitates “dynamic” </a:t>
            </a:r>
            <a:r>
              <a:rPr lang="en-US" dirty="0" err="1" smtClean="0"/>
              <a:t>vtable</a:t>
            </a:r>
            <a:endParaRPr lang="en-US" dirty="0" smtClean="0"/>
          </a:p>
        </p:txBody>
      </p:sp>
      <p:sp>
        <p:nvSpPr>
          <p:cNvPr id="5" name="Slide Number Placeholder 4"/>
          <p:cNvSpPr>
            <a:spLocks noGrp="1"/>
          </p:cNvSpPr>
          <p:nvPr>
            <p:ph type="sldNum" sz="quarter" idx="4"/>
          </p:nvPr>
        </p:nvSpPr>
        <p:spPr/>
        <p:txBody>
          <a:bodyPr/>
          <a:lstStyle/>
          <a:p>
            <a:fld id="{7CBE8339-D2AD-46DC-A898-FD1E949067F0}" type="slidenum">
              <a:rPr lang="en-US" smtClean="0"/>
              <a:pPr/>
              <a:t>17</a:t>
            </a:fld>
            <a:endParaRPr lang="en-US"/>
          </a:p>
        </p:txBody>
      </p:sp>
      <p:sp>
        <p:nvSpPr>
          <p:cNvPr id="6" name="Rectangle 5"/>
          <p:cNvSpPr/>
          <p:nvPr/>
        </p:nvSpPr>
        <p:spPr>
          <a:xfrm>
            <a:off x="808070" y="1293840"/>
            <a:ext cx="4572000" cy="2031325"/>
          </a:xfrm>
          <a:prstGeom prst="rect">
            <a:avLst/>
          </a:prstGeom>
          <a:solidFill>
            <a:srgbClr val="F1C7C7"/>
          </a:solidFill>
          <a:ln>
            <a:solidFill>
              <a:srgbClr val="FF0000"/>
            </a:solidFill>
          </a:ln>
        </p:spPr>
        <p:txBody>
          <a:bodyPr>
            <a:spAutoFit/>
          </a:bodyPr>
          <a:lstStyle/>
          <a:p>
            <a:r>
              <a:rPr lang="en-US" sz="1400" dirty="0" smtClean="0">
                <a:latin typeface="Courier"/>
                <a:cs typeface="Courier"/>
              </a:rPr>
              <a:t>class </a:t>
            </a:r>
            <a:r>
              <a:rPr lang="en-US" sz="1400" dirty="0" err="1" smtClean="0">
                <a:latin typeface="Courier"/>
                <a:cs typeface="Courier"/>
              </a:rPr>
              <a:t>PtSubClass</a:t>
            </a:r>
            <a:r>
              <a:rPr lang="en-US" sz="1400" dirty="0" smtClean="0">
                <a:latin typeface="Courier"/>
                <a:cs typeface="Courier"/>
              </a:rPr>
              <a:t> extends Point{</a:t>
            </a:r>
            <a:br>
              <a:rPr lang="en-US" sz="1400" dirty="0" smtClean="0">
                <a:latin typeface="Courier"/>
                <a:cs typeface="Courier"/>
              </a:rPr>
            </a:br>
            <a:r>
              <a:rPr lang="en-US" sz="1400" dirty="0" smtClean="0">
                <a:latin typeface="Courier"/>
                <a:cs typeface="Courier"/>
              </a:rPr>
              <a:t>   </a:t>
            </a:r>
            <a:r>
              <a:rPr lang="en-US" sz="1400" dirty="0" err="1" smtClean="0">
                <a:latin typeface="Courier"/>
                <a:cs typeface="Courier"/>
              </a:rPr>
              <a:t>int</a:t>
            </a:r>
            <a:r>
              <a:rPr lang="en-US" sz="1400" dirty="0" smtClean="0">
                <a:latin typeface="Courier"/>
                <a:cs typeface="Courier"/>
              </a:rPr>
              <a:t> </a:t>
            </a:r>
            <a:r>
              <a:rPr lang="en-US" sz="1400" dirty="0" err="1" smtClean="0">
                <a:latin typeface="Courier"/>
                <a:cs typeface="Courier"/>
              </a:rPr>
              <a:t>aNewField</a:t>
            </a:r>
            <a:r>
              <a:rPr lang="en-US" sz="1400" dirty="0" smtClean="0">
                <a:latin typeface="Courier"/>
                <a:cs typeface="Courier"/>
              </a:rPr>
              <a:t>;</a:t>
            </a:r>
            <a:br>
              <a:rPr lang="en-US" sz="1400" dirty="0" smtClean="0">
                <a:latin typeface="Courier"/>
                <a:cs typeface="Courier"/>
              </a:rPr>
            </a:br>
            <a:r>
              <a:rPr lang="en-US" sz="1400" dirty="0" smtClean="0">
                <a:latin typeface="Courier"/>
                <a:cs typeface="Courier"/>
              </a:rPr>
              <a:t>   </a:t>
            </a:r>
            <a:r>
              <a:rPr lang="en-US" sz="1400" dirty="0" err="1" smtClean="0">
                <a:latin typeface="Courier"/>
                <a:cs typeface="Courier"/>
              </a:rPr>
              <a:t>boolean</a:t>
            </a:r>
            <a:r>
              <a:rPr lang="en-US" sz="1400" dirty="0" smtClean="0">
                <a:latin typeface="Courier"/>
                <a:cs typeface="Courier"/>
              </a:rPr>
              <a:t> </a:t>
            </a:r>
            <a:r>
              <a:rPr lang="en-US" sz="1400" dirty="0" err="1" smtClean="0">
                <a:latin typeface="Courier"/>
                <a:cs typeface="Courier"/>
              </a:rPr>
              <a:t>samePlace(Point</a:t>
            </a:r>
            <a:r>
              <a:rPr lang="en-US" sz="1400" dirty="0" smtClean="0">
                <a:latin typeface="Courier"/>
                <a:cs typeface="Courier"/>
              </a:rPr>
              <a:t> p2) {</a:t>
            </a:r>
            <a:br>
              <a:rPr lang="en-US" sz="1400" dirty="0" smtClean="0">
                <a:latin typeface="Courier"/>
                <a:cs typeface="Courier"/>
              </a:rPr>
            </a:br>
            <a:r>
              <a:rPr lang="en-US" sz="1400" dirty="0" smtClean="0">
                <a:latin typeface="Courier"/>
                <a:cs typeface="Courier"/>
              </a:rPr>
              <a:t>       return false;</a:t>
            </a:r>
            <a:br>
              <a:rPr lang="en-US" sz="1400" dirty="0" smtClean="0">
                <a:latin typeface="Courier"/>
                <a:cs typeface="Courier"/>
              </a:rPr>
            </a:br>
            <a:r>
              <a:rPr lang="en-US" sz="1400" dirty="0" smtClean="0">
                <a:latin typeface="Courier"/>
                <a:cs typeface="Courier"/>
              </a:rPr>
              <a:t>   }</a:t>
            </a:r>
            <a:br>
              <a:rPr lang="en-US" sz="1400" dirty="0" smtClean="0">
                <a:latin typeface="Courier"/>
                <a:cs typeface="Courier"/>
              </a:rPr>
            </a:br>
            <a:r>
              <a:rPr lang="en-US" sz="1400" dirty="0" smtClean="0">
                <a:latin typeface="Courier"/>
                <a:cs typeface="Courier"/>
              </a:rPr>
              <a:t>   void </a:t>
            </a:r>
            <a:r>
              <a:rPr lang="en-US" sz="1400" dirty="0" err="1" smtClean="0">
                <a:latin typeface="Courier"/>
                <a:cs typeface="Courier"/>
              </a:rPr>
              <a:t>sayHi</a:t>
            </a:r>
            <a:r>
              <a:rPr lang="en-US" sz="1400" dirty="0" smtClean="0">
                <a:latin typeface="Courier"/>
                <a:cs typeface="Courier"/>
              </a:rPr>
              <a:t>() {</a:t>
            </a:r>
            <a:br>
              <a:rPr lang="en-US" sz="1400" dirty="0" smtClean="0">
                <a:latin typeface="Courier"/>
                <a:cs typeface="Courier"/>
              </a:rPr>
            </a:br>
            <a:r>
              <a:rPr lang="en-US" sz="1400" dirty="0" smtClean="0">
                <a:latin typeface="Courier"/>
                <a:cs typeface="Courier"/>
              </a:rPr>
              <a:t>      </a:t>
            </a:r>
            <a:r>
              <a:rPr lang="en-US" sz="1400" dirty="0" err="1" smtClean="0">
                <a:latin typeface="Courier"/>
                <a:cs typeface="Courier"/>
              </a:rPr>
              <a:t>System.out.println("hello</a:t>
            </a:r>
            <a:r>
              <a:rPr lang="en-US" sz="1400" dirty="0" smtClean="0">
                <a:latin typeface="Courier"/>
                <a:cs typeface="Courier"/>
              </a:rPr>
              <a:t>");</a:t>
            </a:r>
            <a:br>
              <a:rPr lang="en-US" sz="1400" dirty="0" smtClean="0">
                <a:latin typeface="Courier"/>
                <a:cs typeface="Courier"/>
              </a:rPr>
            </a:br>
            <a:r>
              <a:rPr lang="en-US" sz="1400" dirty="0" smtClean="0">
                <a:latin typeface="Courier"/>
                <a:cs typeface="Courier"/>
              </a:rPr>
              <a:t>   }</a:t>
            </a:r>
            <a:br>
              <a:rPr lang="en-US" sz="1400" dirty="0" smtClean="0">
                <a:latin typeface="Courier"/>
                <a:cs typeface="Courier"/>
              </a:rPr>
            </a:br>
            <a:r>
              <a:rPr lang="en-US" sz="1400" dirty="0" smtClean="0">
                <a:latin typeface="Courier"/>
                <a:cs typeface="Courier"/>
              </a:rPr>
              <a:t> }</a:t>
            </a:r>
            <a:endParaRPr lang="en-US" sz="1400" dirty="0">
              <a:latin typeface="Courier"/>
              <a:cs typeface="Courier"/>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Subclassing</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18</a:t>
            </a:fld>
            <a:endParaRPr lang="en-US"/>
          </a:p>
        </p:txBody>
      </p:sp>
      <p:sp>
        <p:nvSpPr>
          <p:cNvPr id="6" name="Rectangle 5"/>
          <p:cNvSpPr/>
          <p:nvPr/>
        </p:nvSpPr>
        <p:spPr>
          <a:xfrm>
            <a:off x="808070" y="1293840"/>
            <a:ext cx="4572000" cy="2031325"/>
          </a:xfrm>
          <a:prstGeom prst="rect">
            <a:avLst/>
          </a:prstGeom>
          <a:solidFill>
            <a:srgbClr val="F1C7C7"/>
          </a:solidFill>
          <a:ln>
            <a:solidFill>
              <a:srgbClr val="FF0000"/>
            </a:solidFill>
          </a:ln>
        </p:spPr>
        <p:txBody>
          <a:bodyPr>
            <a:spAutoFit/>
          </a:bodyPr>
          <a:lstStyle/>
          <a:p>
            <a:r>
              <a:rPr lang="en-US" sz="1400" dirty="0" smtClean="0">
                <a:latin typeface="Courier"/>
                <a:cs typeface="Courier"/>
              </a:rPr>
              <a:t>class </a:t>
            </a:r>
            <a:r>
              <a:rPr lang="en-US" sz="1400" dirty="0" err="1" smtClean="0">
                <a:latin typeface="Courier"/>
                <a:cs typeface="Courier"/>
              </a:rPr>
              <a:t>PtSubClass</a:t>
            </a:r>
            <a:r>
              <a:rPr lang="en-US" sz="1400" dirty="0" smtClean="0">
                <a:latin typeface="Courier"/>
                <a:cs typeface="Courier"/>
              </a:rPr>
              <a:t> extends Point{</a:t>
            </a:r>
            <a:br>
              <a:rPr lang="en-US" sz="1400" dirty="0" smtClean="0">
                <a:latin typeface="Courier"/>
                <a:cs typeface="Courier"/>
              </a:rPr>
            </a:br>
            <a:r>
              <a:rPr lang="en-US" sz="1400" dirty="0" smtClean="0">
                <a:latin typeface="Courier"/>
                <a:cs typeface="Courier"/>
              </a:rPr>
              <a:t>   </a:t>
            </a:r>
            <a:r>
              <a:rPr lang="en-US" sz="1400" dirty="0" err="1" smtClean="0">
                <a:latin typeface="Courier"/>
                <a:cs typeface="Courier"/>
              </a:rPr>
              <a:t>int</a:t>
            </a:r>
            <a:r>
              <a:rPr lang="en-US" sz="1400" dirty="0" smtClean="0">
                <a:latin typeface="Courier"/>
                <a:cs typeface="Courier"/>
              </a:rPr>
              <a:t> </a:t>
            </a:r>
            <a:r>
              <a:rPr lang="en-US" sz="1400" dirty="0" err="1" smtClean="0">
                <a:latin typeface="Courier"/>
                <a:cs typeface="Courier"/>
              </a:rPr>
              <a:t>aNewField</a:t>
            </a:r>
            <a:r>
              <a:rPr lang="en-US" sz="1400" dirty="0" smtClean="0">
                <a:latin typeface="Courier"/>
                <a:cs typeface="Courier"/>
              </a:rPr>
              <a:t>;</a:t>
            </a:r>
            <a:br>
              <a:rPr lang="en-US" sz="1400" dirty="0" smtClean="0">
                <a:latin typeface="Courier"/>
                <a:cs typeface="Courier"/>
              </a:rPr>
            </a:br>
            <a:r>
              <a:rPr lang="en-US" sz="1400" dirty="0" smtClean="0">
                <a:latin typeface="Courier"/>
                <a:cs typeface="Courier"/>
              </a:rPr>
              <a:t>   </a:t>
            </a:r>
            <a:r>
              <a:rPr lang="en-US" sz="1400" dirty="0" err="1" smtClean="0">
                <a:latin typeface="Courier"/>
                <a:cs typeface="Courier"/>
              </a:rPr>
              <a:t>boolean</a:t>
            </a:r>
            <a:r>
              <a:rPr lang="en-US" sz="1400" dirty="0" smtClean="0">
                <a:latin typeface="Courier"/>
                <a:cs typeface="Courier"/>
              </a:rPr>
              <a:t> </a:t>
            </a:r>
            <a:r>
              <a:rPr lang="en-US" sz="1400" dirty="0" err="1" smtClean="0">
                <a:latin typeface="Courier"/>
                <a:cs typeface="Courier"/>
              </a:rPr>
              <a:t>samePlace(Point</a:t>
            </a:r>
            <a:r>
              <a:rPr lang="en-US" sz="1400" dirty="0" smtClean="0">
                <a:latin typeface="Courier"/>
                <a:cs typeface="Courier"/>
              </a:rPr>
              <a:t> p2) {</a:t>
            </a:r>
            <a:br>
              <a:rPr lang="en-US" sz="1400" dirty="0" smtClean="0">
                <a:latin typeface="Courier"/>
                <a:cs typeface="Courier"/>
              </a:rPr>
            </a:br>
            <a:r>
              <a:rPr lang="en-US" sz="1400" dirty="0" smtClean="0">
                <a:latin typeface="Courier"/>
                <a:cs typeface="Courier"/>
              </a:rPr>
              <a:t>       return false;</a:t>
            </a:r>
            <a:br>
              <a:rPr lang="en-US" sz="1400" dirty="0" smtClean="0">
                <a:latin typeface="Courier"/>
                <a:cs typeface="Courier"/>
              </a:rPr>
            </a:br>
            <a:r>
              <a:rPr lang="en-US" sz="1400" dirty="0" smtClean="0">
                <a:latin typeface="Courier"/>
                <a:cs typeface="Courier"/>
              </a:rPr>
              <a:t>   }</a:t>
            </a:r>
            <a:br>
              <a:rPr lang="en-US" sz="1400" dirty="0" smtClean="0">
                <a:latin typeface="Courier"/>
                <a:cs typeface="Courier"/>
              </a:rPr>
            </a:br>
            <a:r>
              <a:rPr lang="en-US" sz="1400" dirty="0" smtClean="0">
                <a:latin typeface="Courier"/>
                <a:cs typeface="Courier"/>
              </a:rPr>
              <a:t>   void </a:t>
            </a:r>
            <a:r>
              <a:rPr lang="en-US" sz="1400" dirty="0" err="1" smtClean="0">
                <a:latin typeface="Courier"/>
                <a:cs typeface="Courier"/>
              </a:rPr>
              <a:t>sayHi</a:t>
            </a:r>
            <a:r>
              <a:rPr lang="en-US" sz="1400" dirty="0" smtClean="0">
                <a:latin typeface="Courier"/>
                <a:cs typeface="Courier"/>
              </a:rPr>
              <a:t>() {</a:t>
            </a:r>
            <a:br>
              <a:rPr lang="en-US" sz="1400" dirty="0" smtClean="0">
                <a:latin typeface="Courier"/>
                <a:cs typeface="Courier"/>
              </a:rPr>
            </a:br>
            <a:r>
              <a:rPr lang="en-US" sz="1400" dirty="0" smtClean="0">
                <a:latin typeface="Courier"/>
                <a:cs typeface="Courier"/>
              </a:rPr>
              <a:t>      </a:t>
            </a:r>
            <a:r>
              <a:rPr lang="en-US" sz="1400" dirty="0" err="1" smtClean="0">
                <a:latin typeface="Courier"/>
                <a:cs typeface="Courier"/>
              </a:rPr>
              <a:t>System.out.println("hello</a:t>
            </a:r>
            <a:r>
              <a:rPr lang="en-US" sz="1400" dirty="0" smtClean="0">
                <a:latin typeface="Courier"/>
                <a:cs typeface="Courier"/>
              </a:rPr>
              <a:t>");</a:t>
            </a:r>
            <a:br>
              <a:rPr lang="en-US" sz="1400" dirty="0" smtClean="0">
                <a:latin typeface="Courier"/>
                <a:cs typeface="Courier"/>
              </a:rPr>
            </a:br>
            <a:r>
              <a:rPr lang="en-US" sz="1400" dirty="0" smtClean="0">
                <a:latin typeface="Courier"/>
                <a:cs typeface="Courier"/>
              </a:rPr>
              <a:t>   }</a:t>
            </a:r>
            <a:br>
              <a:rPr lang="en-US" sz="1400" dirty="0" smtClean="0">
                <a:latin typeface="Courier"/>
                <a:cs typeface="Courier"/>
              </a:rPr>
            </a:br>
            <a:r>
              <a:rPr lang="en-US" sz="1400" dirty="0" smtClean="0">
                <a:latin typeface="Courier"/>
                <a:cs typeface="Courier"/>
              </a:rPr>
              <a:t> }</a:t>
            </a:r>
            <a:endParaRPr lang="en-US" sz="1400" dirty="0">
              <a:latin typeface="Courier"/>
              <a:cs typeface="Courier"/>
            </a:endParaRPr>
          </a:p>
        </p:txBody>
      </p:sp>
      <p:sp>
        <p:nvSpPr>
          <p:cNvPr id="7" name="Rectangle 11"/>
          <p:cNvSpPr>
            <a:spLocks noChangeArrowheads="1"/>
          </p:cNvSpPr>
          <p:nvPr/>
        </p:nvSpPr>
        <p:spPr bwMode="auto">
          <a:xfrm>
            <a:off x="1778109" y="3881527"/>
            <a:ext cx="2699468"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x</a:t>
            </a:r>
            <a:endParaRPr lang="en-US" sz="2000" dirty="0">
              <a:latin typeface="Courier New" pitchFamily="49" charset="0"/>
            </a:endParaRPr>
          </a:p>
        </p:txBody>
      </p:sp>
      <p:sp>
        <p:nvSpPr>
          <p:cNvPr id="8" name="Rectangle 11"/>
          <p:cNvSpPr>
            <a:spLocks noChangeArrowheads="1"/>
          </p:cNvSpPr>
          <p:nvPr/>
        </p:nvSpPr>
        <p:spPr bwMode="auto">
          <a:xfrm>
            <a:off x="431551" y="3881527"/>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vtable</a:t>
            </a:r>
            <a:endParaRPr lang="en-US" sz="2000" dirty="0">
              <a:latin typeface="Courier New" pitchFamily="49" charset="0"/>
            </a:endParaRPr>
          </a:p>
        </p:txBody>
      </p:sp>
      <p:cxnSp>
        <p:nvCxnSpPr>
          <p:cNvPr id="9" name="Straight Arrow Connector 8"/>
          <p:cNvCxnSpPr>
            <a:endCxn id="10" idx="1"/>
          </p:cNvCxnSpPr>
          <p:nvPr/>
        </p:nvCxnSpPr>
        <p:spPr bwMode="auto">
          <a:xfrm>
            <a:off x="1532670" y="4226203"/>
            <a:ext cx="1569234" cy="658648"/>
          </a:xfrm>
          <a:prstGeom prst="straightConnector1">
            <a:avLst/>
          </a:prstGeom>
          <a:noFill/>
          <a:ln w="38100" cap="flat" cmpd="sng" algn="ctr">
            <a:solidFill>
              <a:srgbClr val="CC0000"/>
            </a:solidFill>
            <a:prstDash val="solid"/>
            <a:round/>
            <a:headEnd type="oval" w="med" len="med"/>
            <a:tailEnd type="arrow" w="med" len="med"/>
          </a:ln>
          <a:effectLst/>
        </p:spPr>
      </p:cxnSp>
      <p:sp>
        <p:nvSpPr>
          <p:cNvPr id="10" name="Rectangle 11"/>
          <p:cNvSpPr>
            <a:spLocks noChangeArrowheads="1"/>
          </p:cNvSpPr>
          <p:nvPr/>
        </p:nvSpPr>
        <p:spPr bwMode="auto">
          <a:xfrm>
            <a:off x="3101904" y="4668951"/>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1400" dirty="0" smtClean="0">
                <a:latin typeface="Courier New" pitchFamily="49" charset="0"/>
              </a:rPr>
              <a:t>constructor</a:t>
            </a:r>
            <a:endParaRPr lang="en-US" sz="1400" dirty="0">
              <a:latin typeface="Courier New" pitchFamily="49" charset="0"/>
            </a:endParaRPr>
          </a:p>
        </p:txBody>
      </p:sp>
      <p:sp>
        <p:nvSpPr>
          <p:cNvPr id="11" name="Rectangle 11"/>
          <p:cNvSpPr>
            <a:spLocks noChangeArrowheads="1"/>
          </p:cNvSpPr>
          <p:nvPr/>
        </p:nvSpPr>
        <p:spPr bwMode="auto">
          <a:xfrm>
            <a:off x="4447595" y="4668069"/>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1400" dirty="0" err="1" smtClean="0">
                <a:latin typeface="Courier New" pitchFamily="49" charset="0"/>
              </a:rPr>
              <a:t>samePlace</a:t>
            </a:r>
            <a:endParaRPr lang="en-US" sz="1600" dirty="0">
              <a:latin typeface="Courier New" pitchFamily="49" charset="0"/>
            </a:endParaRPr>
          </a:p>
        </p:txBody>
      </p:sp>
      <p:cxnSp>
        <p:nvCxnSpPr>
          <p:cNvPr id="12" name="Curved Connector 11"/>
          <p:cNvCxnSpPr/>
          <p:nvPr/>
        </p:nvCxnSpPr>
        <p:spPr bwMode="auto">
          <a:xfrm>
            <a:off x="4203886" y="5025459"/>
            <a:ext cx="886758" cy="635025"/>
          </a:xfrm>
          <a:prstGeom prst="curvedConnector3">
            <a:avLst>
              <a:gd name="adj1" fmla="val -21605"/>
            </a:avLst>
          </a:prstGeom>
          <a:noFill/>
          <a:ln w="38100" cap="flat" cmpd="sng" algn="ctr">
            <a:solidFill>
              <a:srgbClr val="CC0000"/>
            </a:solidFill>
            <a:prstDash val="solid"/>
            <a:round/>
            <a:headEnd type="oval" w="med" len="med"/>
            <a:tailEnd type="arrow" w="med" len="med"/>
          </a:ln>
          <a:effectLst/>
        </p:spPr>
      </p:cxnSp>
      <p:cxnSp>
        <p:nvCxnSpPr>
          <p:cNvPr id="13" name="Curved Connector 12"/>
          <p:cNvCxnSpPr/>
          <p:nvPr/>
        </p:nvCxnSpPr>
        <p:spPr bwMode="auto">
          <a:xfrm rot="16200000" flipH="1">
            <a:off x="5363410" y="5232640"/>
            <a:ext cx="1030059" cy="592038"/>
          </a:xfrm>
          <a:prstGeom prst="curvedConnector3">
            <a:avLst>
              <a:gd name="adj1" fmla="val 50000"/>
            </a:avLst>
          </a:prstGeom>
          <a:noFill/>
          <a:ln w="38100" cap="flat" cmpd="sng" algn="ctr">
            <a:solidFill>
              <a:srgbClr val="CC0000"/>
            </a:solidFill>
            <a:prstDash val="solid"/>
            <a:round/>
            <a:headEnd type="oval" w="med" len="med"/>
            <a:tailEnd type="arrow" w="med" len="med"/>
          </a:ln>
          <a:effectLst/>
        </p:spPr>
      </p:cxnSp>
      <p:sp>
        <p:nvSpPr>
          <p:cNvPr id="14" name="Rectangle 11"/>
          <p:cNvSpPr>
            <a:spLocks noChangeArrowheads="1"/>
          </p:cNvSpPr>
          <p:nvPr/>
        </p:nvSpPr>
        <p:spPr bwMode="auto">
          <a:xfrm>
            <a:off x="4470357" y="3880645"/>
            <a:ext cx="2699468"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y</a:t>
            </a:r>
            <a:endParaRPr lang="en-US" sz="2000" dirty="0">
              <a:latin typeface="Courier New" pitchFamily="49" charset="0"/>
            </a:endParaRPr>
          </a:p>
        </p:txBody>
      </p:sp>
      <p:sp>
        <p:nvSpPr>
          <p:cNvPr id="15" name="Rectangle 11"/>
          <p:cNvSpPr>
            <a:spLocks noChangeArrowheads="1"/>
          </p:cNvSpPr>
          <p:nvPr/>
        </p:nvSpPr>
        <p:spPr bwMode="auto">
          <a:xfrm>
            <a:off x="7174418" y="3880645"/>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1800" dirty="0" err="1" smtClean="0">
                <a:latin typeface="Courier New" pitchFamily="49" charset="0"/>
              </a:rPr>
              <a:t>aNewField</a:t>
            </a:r>
            <a:endParaRPr lang="en-US" sz="2000" dirty="0">
              <a:latin typeface="Courier New" pitchFamily="49" charset="0"/>
            </a:endParaRPr>
          </a:p>
        </p:txBody>
      </p:sp>
      <p:sp>
        <p:nvSpPr>
          <p:cNvPr id="16" name="Rectangle 11"/>
          <p:cNvSpPr>
            <a:spLocks noChangeArrowheads="1"/>
          </p:cNvSpPr>
          <p:nvPr/>
        </p:nvSpPr>
        <p:spPr bwMode="auto">
          <a:xfrm>
            <a:off x="5793285" y="4667187"/>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1400" dirty="0" err="1" smtClean="0">
                <a:latin typeface="Courier New" pitchFamily="49" charset="0"/>
              </a:rPr>
              <a:t>sayHi</a:t>
            </a:r>
            <a:endParaRPr lang="en-US" sz="1600" dirty="0">
              <a:latin typeface="Courier New" pitchFamily="49" charset="0"/>
            </a:endParaRPr>
          </a:p>
        </p:txBody>
      </p:sp>
      <p:cxnSp>
        <p:nvCxnSpPr>
          <p:cNvPr id="19" name="Curved Connector 18"/>
          <p:cNvCxnSpPr/>
          <p:nvPr/>
        </p:nvCxnSpPr>
        <p:spPr bwMode="auto">
          <a:xfrm flipV="1">
            <a:off x="6971903" y="4631309"/>
            <a:ext cx="1205972" cy="359541"/>
          </a:xfrm>
          <a:prstGeom prst="curvedConnector3">
            <a:avLst>
              <a:gd name="adj1" fmla="val 50000"/>
            </a:avLst>
          </a:prstGeom>
          <a:noFill/>
          <a:ln w="38100" cap="flat" cmpd="sng" algn="ctr">
            <a:solidFill>
              <a:srgbClr val="CC0000"/>
            </a:solidFill>
            <a:prstDash val="solid"/>
            <a:round/>
            <a:headEnd type="oval" w="med" len="med"/>
            <a:tailEnd type="arrow" w="med" len="med"/>
          </a:ln>
          <a:effectLst/>
        </p:spPr>
      </p:cxnSp>
      <p:grpSp>
        <p:nvGrpSpPr>
          <p:cNvPr id="28" name="Group 27"/>
          <p:cNvGrpSpPr/>
          <p:nvPr/>
        </p:nvGrpSpPr>
        <p:grpSpPr>
          <a:xfrm>
            <a:off x="240849" y="4959765"/>
            <a:ext cx="2725956" cy="646331"/>
            <a:chOff x="240849" y="4959765"/>
            <a:chExt cx="2725956" cy="646331"/>
          </a:xfrm>
        </p:grpSpPr>
        <p:cxnSp>
          <p:nvCxnSpPr>
            <p:cNvPr id="21" name="Straight Arrow Connector 20"/>
            <p:cNvCxnSpPr/>
            <p:nvPr/>
          </p:nvCxnSpPr>
          <p:spPr bwMode="auto">
            <a:xfrm flipV="1">
              <a:off x="1937729" y="5047357"/>
              <a:ext cx="1029076" cy="427000"/>
            </a:xfrm>
            <a:prstGeom prst="straightConnector1">
              <a:avLst/>
            </a:prstGeom>
            <a:noFill/>
            <a:ln w="38100" cap="flat" cmpd="sng" algn="ctr">
              <a:solidFill>
                <a:srgbClr val="3366FF"/>
              </a:solidFill>
              <a:prstDash val="solid"/>
              <a:round/>
              <a:headEnd type="none" w="med" len="med"/>
              <a:tailEnd type="arrow" w="med" len="med"/>
            </a:ln>
            <a:effectLst/>
          </p:spPr>
        </p:cxnSp>
        <p:sp>
          <p:nvSpPr>
            <p:cNvPr id="24" name="TextBox 23"/>
            <p:cNvSpPr txBox="1"/>
            <p:nvPr/>
          </p:nvSpPr>
          <p:spPr>
            <a:xfrm>
              <a:off x="240849" y="4959765"/>
              <a:ext cx="2201970" cy="646331"/>
            </a:xfrm>
            <a:prstGeom prst="rect">
              <a:avLst/>
            </a:prstGeom>
            <a:noFill/>
          </p:spPr>
          <p:txBody>
            <a:bodyPr wrap="none" rtlCol="0">
              <a:spAutoFit/>
            </a:bodyPr>
            <a:lstStyle/>
            <a:p>
              <a:r>
                <a:rPr lang="en-US" sz="1800" dirty="0" err="1" smtClean="0">
                  <a:latin typeface="Calibri" pitchFamily="34" charset="0"/>
                </a:rPr>
                <a:t>vtable</a:t>
              </a:r>
              <a:r>
                <a:rPr lang="en-US" sz="1800" dirty="0" smtClean="0">
                  <a:latin typeface="Calibri" pitchFamily="34" charset="0"/>
                </a:rPr>
                <a:t> for </a:t>
              </a:r>
              <a:r>
                <a:rPr lang="en-US" sz="1800" dirty="0" err="1" smtClean="0">
                  <a:latin typeface="Calibri" pitchFamily="34" charset="0"/>
                </a:rPr>
                <a:t>PtSubClass</a:t>
              </a:r>
              <a:r>
                <a:rPr lang="en-US" sz="1800" dirty="0" smtClean="0">
                  <a:latin typeface="Calibri" pitchFamily="34" charset="0"/>
                </a:rPr>
                <a:t> </a:t>
              </a:r>
              <a:br>
                <a:rPr lang="en-US" sz="1800" dirty="0" smtClean="0">
                  <a:latin typeface="Calibri" pitchFamily="34" charset="0"/>
                </a:rPr>
              </a:br>
              <a:r>
                <a:rPr lang="en-US" sz="1800" dirty="0" smtClean="0">
                  <a:latin typeface="Calibri" pitchFamily="34" charset="0"/>
                </a:rPr>
                <a:t>(not Point)</a:t>
              </a:r>
            </a:p>
          </p:txBody>
        </p:sp>
      </p:grpSp>
      <p:grpSp>
        <p:nvGrpSpPr>
          <p:cNvPr id="31" name="Group 30"/>
          <p:cNvGrpSpPr/>
          <p:nvPr/>
        </p:nvGrpSpPr>
        <p:grpSpPr>
          <a:xfrm>
            <a:off x="4651873" y="5703399"/>
            <a:ext cx="3507165" cy="877602"/>
            <a:chOff x="4651873" y="5703399"/>
            <a:chExt cx="3507165" cy="877602"/>
          </a:xfrm>
        </p:grpSpPr>
        <p:cxnSp>
          <p:nvCxnSpPr>
            <p:cNvPr id="25" name="Straight Arrow Connector 24"/>
            <p:cNvCxnSpPr/>
            <p:nvPr/>
          </p:nvCxnSpPr>
          <p:spPr bwMode="auto">
            <a:xfrm flipV="1">
              <a:off x="5156329" y="5703399"/>
              <a:ext cx="853048" cy="570213"/>
            </a:xfrm>
            <a:prstGeom prst="straightConnector1">
              <a:avLst/>
            </a:prstGeom>
            <a:noFill/>
            <a:ln w="38100" cap="flat" cmpd="sng" algn="ctr">
              <a:solidFill>
                <a:srgbClr val="3366FF"/>
              </a:solidFill>
              <a:prstDash val="solid"/>
              <a:round/>
              <a:headEnd type="none" w="med" len="med"/>
              <a:tailEnd type="arrow" w="med" len="med"/>
            </a:ln>
            <a:effectLst/>
          </p:spPr>
        </p:cxnSp>
        <p:sp>
          <p:nvSpPr>
            <p:cNvPr id="26" name="TextBox 25"/>
            <p:cNvSpPr txBox="1"/>
            <p:nvPr/>
          </p:nvSpPr>
          <p:spPr>
            <a:xfrm>
              <a:off x="4651873" y="6211669"/>
              <a:ext cx="3507165" cy="369332"/>
            </a:xfrm>
            <a:prstGeom prst="rect">
              <a:avLst/>
            </a:prstGeom>
            <a:noFill/>
          </p:spPr>
          <p:txBody>
            <a:bodyPr wrap="none" rtlCol="0">
              <a:spAutoFit/>
            </a:bodyPr>
            <a:lstStyle/>
            <a:p>
              <a:r>
                <a:rPr lang="en-US" sz="1800" dirty="0" smtClean="0">
                  <a:latin typeface="Calibri" pitchFamily="34" charset="0"/>
                </a:rPr>
                <a:t>Pointer to new code for </a:t>
              </a:r>
              <a:r>
                <a:rPr lang="en-US" sz="1800" dirty="0" err="1" smtClean="0">
                  <a:latin typeface="Calibri" pitchFamily="34" charset="0"/>
                </a:rPr>
                <a:t>samePlace</a:t>
              </a:r>
              <a:endParaRPr lang="en-US" sz="1800" dirty="0" smtClean="0">
                <a:latin typeface="Calibri" pitchFamily="34" charset="0"/>
              </a:endParaRPr>
            </a:p>
          </p:txBody>
        </p:sp>
      </p:grpSp>
      <p:grpSp>
        <p:nvGrpSpPr>
          <p:cNvPr id="29" name="Group 28"/>
          <p:cNvGrpSpPr/>
          <p:nvPr/>
        </p:nvGrpSpPr>
        <p:grpSpPr>
          <a:xfrm>
            <a:off x="742706" y="5517270"/>
            <a:ext cx="3483947" cy="887670"/>
            <a:chOff x="742706" y="5517270"/>
            <a:chExt cx="3483947" cy="887670"/>
          </a:xfrm>
        </p:grpSpPr>
        <p:cxnSp>
          <p:nvCxnSpPr>
            <p:cNvPr id="30" name="Straight Arrow Connector 29"/>
            <p:cNvCxnSpPr/>
            <p:nvPr/>
          </p:nvCxnSpPr>
          <p:spPr bwMode="auto">
            <a:xfrm flipV="1">
              <a:off x="3087229" y="5517270"/>
              <a:ext cx="929681" cy="504522"/>
            </a:xfrm>
            <a:prstGeom prst="straightConnector1">
              <a:avLst/>
            </a:prstGeom>
            <a:noFill/>
            <a:ln w="38100" cap="flat" cmpd="sng" algn="ctr">
              <a:solidFill>
                <a:srgbClr val="3366FF"/>
              </a:solidFill>
              <a:prstDash val="solid"/>
              <a:round/>
              <a:headEnd type="none" w="med" len="med"/>
              <a:tailEnd type="arrow" w="med" len="med"/>
            </a:ln>
            <a:effectLst/>
          </p:spPr>
        </p:cxnSp>
        <p:sp>
          <p:nvSpPr>
            <p:cNvPr id="32" name="TextBox 31"/>
            <p:cNvSpPr txBox="1"/>
            <p:nvPr/>
          </p:nvSpPr>
          <p:spPr>
            <a:xfrm>
              <a:off x="742706" y="6035608"/>
              <a:ext cx="3483947" cy="369332"/>
            </a:xfrm>
            <a:prstGeom prst="rect">
              <a:avLst/>
            </a:prstGeom>
            <a:noFill/>
          </p:spPr>
          <p:txBody>
            <a:bodyPr wrap="none" rtlCol="0">
              <a:spAutoFit/>
            </a:bodyPr>
            <a:lstStyle/>
            <a:p>
              <a:r>
                <a:rPr lang="en-US" sz="1800" dirty="0" smtClean="0">
                  <a:latin typeface="Calibri" pitchFamily="34" charset="0"/>
                </a:rPr>
                <a:t>Pointer to old code for constructor</a:t>
              </a:r>
            </a:p>
          </p:txBody>
        </p:sp>
      </p:grpSp>
      <p:grpSp>
        <p:nvGrpSpPr>
          <p:cNvPr id="27" name="Group 26"/>
          <p:cNvGrpSpPr/>
          <p:nvPr/>
        </p:nvGrpSpPr>
        <p:grpSpPr>
          <a:xfrm>
            <a:off x="5789559" y="2882378"/>
            <a:ext cx="2700379" cy="873031"/>
            <a:chOff x="5789559" y="2882378"/>
            <a:chExt cx="2700379" cy="873031"/>
          </a:xfrm>
        </p:grpSpPr>
        <p:cxnSp>
          <p:nvCxnSpPr>
            <p:cNvPr id="33" name="Straight Arrow Connector 32"/>
            <p:cNvCxnSpPr/>
            <p:nvPr/>
          </p:nvCxnSpPr>
          <p:spPr bwMode="auto">
            <a:xfrm>
              <a:off x="6939924" y="3283732"/>
              <a:ext cx="602987" cy="471677"/>
            </a:xfrm>
            <a:prstGeom prst="straightConnector1">
              <a:avLst/>
            </a:prstGeom>
            <a:noFill/>
            <a:ln w="38100" cap="flat" cmpd="sng" algn="ctr">
              <a:solidFill>
                <a:srgbClr val="3366FF"/>
              </a:solidFill>
              <a:prstDash val="solid"/>
              <a:round/>
              <a:headEnd type="none" w="med" len="med"/>
              <a:tailEnd type="arrow" w="med" len="med"/>
            </a:ln>
            <a:effectLst/>
          </p:spPr>
        </p:cxnSp>
        <p:sp>
          <p:nvSpPr>
            <p:cNvPr id="35" name="TextBox 34"/>
            <p:cNvSpPr txBox="1"/>
            <p:nvPr/>
          </p:nvSpPr>
          <p:spPr>
            <a:xfrm>
              <a:off x="5789559" y="2882378"/>
              <a:ext cx="2700379" cy="369332"/>
            </a:xfrm>
            <a:prstGeom prst="rect">
              <a:avLst/>
            </a:prstGeom>
            <a:noFill/>
          </p:spPr>
          <p:txBody>
            <a:bodyPr wrap="none" rtlCol="0">
              <a:spAutoFit/>
            </a:bodyPr>
            <a:lstStyle/>
            <a:p>
              <a:r>
                <a:rPr lang="en-US" sz="1800" dirty="0" err="1" smtClean="0">
                  <a:latin typeface="Calibri" pitchFamily="34" charset="0"/>
                </a:rPr>
                <a:t>newField</a:t>
              </a:r>
              <a:r>
                <a:rPr lang="en-US" sz="1800" dirty="0" smtClean="0">
                  <a:latin typeface="Calibri" pitchFamily="34" charset="0"/>
                </a:rPr>
                <a:t> tacked on at end</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Java Optimizations</a:t>
            </a:r>
            <a:endParaRPr lang="en-US" dirty="0"/>
          </a:p>
        </p:txBody>
      </p:sp>
      <p:sp>
        <p:nvSpPr>
          <p:cNvPr id="3" name="Content Placeholder 2"/>
          <p:cNvSpPr>
            <a:spLocks noGrp="1"/>
          </p:cNvSpPr>
          <p:nvPr>
            <p:ph idx="1"/>
          </p:nvPr>
        </p:nvSpPr>
        <p:spPr/>
        <p:txBody>
          <a:bodyPr/>
          <a:lstStyle/>
          <a:p>
            <a:r>
              <a:rPr lang="en-US" dirty="0" smtClean="0"/>
              <a:t>Don’t have to do every check</a:t>
            </a:r>
          </a:p>
          <a:p>
            <a:pPr lvl="1"/>
            <a:r>
              <a:rPr lang="en-US" dirty="0" smtClean="0"/>
              <a:t>analyze the code or change representation</a:t>
            </a:r>
          </a:p>
          <a:p>
            <a:r>
              <a:rPr lang="en-US" dirty="0" smtClean="0"/>
              <a:t>Don’t check for null </a:t>
            </a:r>
          </a:p>
          <a:p>
            <a:pPr lvl="1"/>
            <a:r>
              <a:rPr lang="en-US" dirty="0" smtClean="0"/>
              <a:t>install handler for segmentation faults and then check if pointer was null in that code</a:t>
            </a:r>
          </a:p>
          <a:p>
            <a:r>
              <a:rPr lang="en-US" dirty="0" smtClean="0"/>
              <a:t>Use </a:t>
            </a:r>
            <a:r>
              <a:rPr lang="en-US" dirty="0" err="1" smtClean="0"/>
              <a:t>vtable</a:t>
            </a:r>
            <a:r>
              <a:rPr lang="en-US" dirty="0" smtClean="0"/>
              <a:t> pointers to check runtime casts</a:t>
            </a:r>
          </a:p>
          <a:p>
            <a:pPr lvl="1"/>
            <a:r>
              <a:rPr lang="en-US" dirty="0" smtClean="0"/>
              <a:t>If objects point to same </a:t>
            </a:r>
            <a:r>
              <a:rPr lang="en-US" dirty="0" err="1" smtClean="0"/>
              <a:t>vtable</a:t>
            </a:r>
            <a:r>
              <a:rPr lang="en-US" dirty="0" smtClean="0"/>
              <a:t>, then they are the same type</a:t>
            </a:r>
          </a:p>
          <a:p>
            <a:pPr lvl="1"/>
            <a:r>
              <a:rPr lang="en-US" dirty="0" smtClean="0"/>
              <a:t>Address of </a:t>
            </a:r>
            <a:r>
              <a:rPr lang="en-US" dirty="0" err="1" smtClean="0"/>
              <a:t>vtable</a:t>
            </a:r>
            <a:r>
              <a:rPr lang="en-US" dirty="0" smtClean="0"/>
              <a:t> serves as “run-time name for the class”</a:t>
            </a:r>
          </a:p>
          <a:p>
            <a:pPr>
              <a:buNone/>
            </a:pPr>
            <a:endParaRPr lang="en-US" dirty="0" smtClean="0"/>
          </a:p>
        </p:txBody>
      </p:sp>
      <p:sp>
        <p:nvSpPr>
          <p:cNvPr id="5" name="Slide Number Placeholder 4"/>
          <p:cNvSpPr>
            <a:spLocks noGrp="1"/>
          </p:cNvSpPr>
          <p:nvPr>
            <p:ph type="sldNum" sz="quarter" idx="4"/>
          </p:nvPr>
        </p:nvSpPr>
        <p:spPr/>
        <p:txBody>
          <a:bodyPr/>
          <a:lstStyle/>
          <a:p>
            <a:fld id="{7CBE8339-D2AD-46DC-A898-FD1E949067F0}" type="slidenum">
              <a:rPr lang="en-US" smtClean="0"/>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Meta-point to this lecture</a:t>
            </a:r>
            <a:endParaRPr lang="en-US" dirty="0"/>
          </a:p>
        </p:txBody>
      </p:sp>
      <p:sp>
        <p:nvSpPr>
          <p:cNvPr id="3" name="Content Placeholder 2"/>
          <p:cNvSpPr>
            <a:spLocks noGrp="1"/>
          </p:cNvSpPr>
          <p:nvPr>
            <p:ph idx="1"/>
          </p:nvPr>
        </p:nvSpPr>
        <p:spPr/>
        <p:txBody>
          <a:bodyPr/>
          <a:lstStyle/>
          <a:p>
            <a:r>
              <a:rPr lang="en-US" dirty="0" smtClean="0"/>
              <a:t>None of this data representation we are going to </a:t>
            </a:r>
            <a:br>
              <a:rPr lang="en-US" dirty="0" smtClean="0"/>
            </a:br>
            <a:r>
              <a:rPr lang="en-US" dirty="0" smtClean="0"/>
              <a:t>talk about is </a:t>
            </a:r>
            <a:r>
              <a:rPr lang="en-US" i="1" dirty="0" smtClean="0">
                <a:solidFill>
                  <a:srgbClr val="FF0000"/>
                </a:solidFill>
              </a:rPr>
              <a:t>guaranteed </a:t>
            </a:r>
            <a:r>
              <a:rPr lang="en-US" dirty="0" smtClean="0"/>
              <a:t>by Java </a:t>
            </a:r>
          </a:p>
          <a:p>
            <a:r>
              <a:rPr lang="en-US" dirty="0" smtClean="0"/>
              <a:t>In fact, the language simply provides an </a:t>
            </a:r>
            <a:r>
              <a:rPr lang="en-US" i="1" dirty="0" smtClean="0">
                <a:solidFill>
                  <a:srgbClr val="FF0000"/>
                </a:solidFill>
              </a:rPr>
              <a:t>abstraction</a:t>
            </a:r>
            <a:endParaRPr lang="en-US" dirty="0" smtClean="0"/>
          </a:p>
          <a:p>
            <a:r>
              <a:rPr lang="en-US" dirty="0" smtClean="0"/>
              <a:t>We can't easily tell how things are really represented</a:t>
            </a:r>
          </a:p>
          <a:p>
            <a:r>
              <a:rPr lang="en-US" dirty="0" smtClean="0"/>
              <a:t>But once you understand lower levels of abstraction </a:t>
            </a:r>
            <a:br>
              <a:rPr lang="en-US" dirty="0" smtClean="0"/>
            </a:br>
            <a:r>
              <a:rPr lang="en-US" dirty="0" smtClean="0"/>
              <a:t>it is worth seeing the </a:t>
            </a:r>
            <a:r>
              <a:rPr lang="en-US" i="1" dirty="0" smtClean="0">
                <a:solidFill>
                  <a:srgbClr val="FF0000"/>
                </a:solidFill>
              </a:rPr>
              <a:t>most straightforward way </a:t>
            </a:r>
            <a:r>
              <a:rPr lang="en-US" dirty="0" smtClean="0"/>
              <a:t>to </a:t>
            </a:r>
            <a:br>
              <a:rPr lang="en-US" dirty="0" smtClean="0"/>
            </a:br>
            <a:r>
              <a:rPr lang="en-US" dirty="0" smtClean="0"/>
              <a:t>implement Java’s basic features since it may be </a:t>
            </a:r>
            <a:br>
              <a:rPr lang="en-US" dirty="0" smtClean="0"/>
            </a:br>
            <a:r>
              <a:rPr lang="en-US" dirty="0" smtClean="0"/>
              <a:t>useful in thinking about your program</a:t>
            </a:r>
          </a:p>
          <a:p>
            <a:r>
              <a:rPr lang="en-US" dirty="0" smtClean="0"/>
              <a:t>We’ll be focusing on this “straightforward” implementation</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Programming Languages</a:t>
            </a:r>
            <a:endParaRPr lang="en-US" dirty="0"/>
          </a:p>
        </p:txBody>
      </p:sp>
      <p:sp>
        <p:nvSpPr>
          <p:cNvPr id="3" name="Content Placeholder 2"/>
          <p:cNvSpPr>
            <a:spLocks noGrp="1"/>
          </p:cNvSpPr>
          <p:nvPr>
            <p:ph idx="1"/>
          </p:nvPr>
        </p:nvSpPr>
        <p:spPr/>
        <p:txBody>
          <a:bodyPr/>
          <a:lstStyle/>
          <a:p>
            <a:r>
              <a:rPr lang="en-US" dirty="0" smtClean="0"/>
              <a:t>Many choices in how to implement programming models</a:t>
            </a:r>
          </a:p>
          <a:p>
            <a:r>
              <a:rPr lang="en-US" dirty="0" smtClean="0"/>
              <a:t>We’ve talked about compilation, can also </a:t>
            </a:r>
            <a:r>
              <a:rPr lang="en-US" i="1" dirty="0" smtClean="0">
                <a:solidFill>
                  <a:srgbClr val="FF0000"/>
                </a:solidFill>
              </a:rPr>
              <a:t>interpret</a:t>
            </a:r>
          </a:p>
          <a:p>
            <a:pPr lvl="1"/>
            <a:r>
              <a:rPr lang="en-US" dirty="0" smtClean="0"/>
              <a:t>Execute line by line in original source code</a:t>
            </a:r>
          </a:p>
          <a:p>
            <a:pPr lvl="1"/>
            <a:r>
              <a:rPr lang="en-US" dirty="0" smtClean="0"/>
              <a:t>Less work for compiler – all work done at run-time</a:t>
            </a:r>
          </a:p>
          <a:p>
            <a:pPr lvl="1"/>
            <a:r>
              <a:rPr lang="en-US" dirty="0" smtClean="0"/>
              <a:t>Easier to debug – less translation</a:t>
            </a:r>
          </a:p>
          <a:p>
            <a:pPr lvl="1"/>
            <a:r>
              <a:rPr lang="en-US" dirty="0" smtClean="0"/>
              <a:t>Easier to protect other processes – runs in an simulated environment</a:t>
            </a:r>
            <a:br>
              <a:rPr lang="en-US" dirty="0" smtClean="0"/>
            </a:br>
            <a:r>
              <a:rPr lang="en-US" dirty="0" smtClean="0"/>
              <a:t>that exists only inside the </a:t>
            </a:r>
            <a:r>
              <a:rPr lang="en-US" i="1" dirty="0" smtClean="0">
                <a:solidFill>
                  <a:srgbClr val="FF0000"/>
                </a:solidFill>
              </a:rPr>
              <a:t>interpreter </a:t>
            </a:r>
            <a:r>
              <a:rPr lang="en-US" dirty="0" smtClean="0"/>
              <a:t>process</a:t>
            </a:r>
          </a:p>
          <a:p>
            <a:r>
              <a:rPr lang="en-US" dirty="0" smtClean="0"/>
              <a:t>Interpreting languages has a long history</a:t>
            </a:r>
          </a:p>
          <a:p>
            <a:pPr lvl="1"/>
            <a:r>
              <a:rPr lang="en-US" dirty="0" smtClean="0"/>
              <a:t>Lisp – one of the first programming languages, was interpreted</a:t>
            </a:r>
          </a:p>
          <a:p>
            <a:r>
              <a:rPr lang="en-US" dirty="0" smtClean="0"/>
              <a:t>Interpreted implementations are very much with us today</a:t>
            </a:r>
          </a:p>
          <a:p>
            <a:pPr lvl="1"/>
            <a:r>
              <a:rPr lang="en-US" dirty="0" smtClean="0"/>
              <a:t>Python, </a:t>
            </a:r>
            <a:r>
              <a:rPr lang="en-US" dirty="0" err="1" smtClean="0"/>
              <a:t>Javascript</a:t>
            </a:r>
            <a:r>
              <a:rPr lang="en-US" dirty="0" smtClean="0"/>
              <a:t>, Ruby, </a:t>
            </a:r>
            <a:r>
              <a:rPr lang="en-US" dirty="0" err="1" smtClean="0"/>
              <a:t>Matlab</a:t>
            </a:r>
            <a:r>
              <a:rPr lang="en-US" dirty="0" smtClean="0"/>
              <a:t>, PHP, Perl, …</a:t>
            </a:r>
          </a:p>
          <a:p>
            <a:pPr lvl="1"/>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20</a:t>
            </a:fld>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Interpreted vs. Compiled</a:t>
            </a:r>
            <a:endParaRPr lang="en-US" dirty="0"/>
          </a:p>
        </p:txBody>
      </p:sp>
      <p:sp>
        <p:nvSpPr>
          <p:cNvPr id="3" name="Content Placeholder 2"/>
          <p:cNvSpPr>
            <a:spLocks noGrp="1"/>
          </p:cNvSpPr>
          <p:nvPr>
            <p:ph idx="1"/>
          </p:nvPr>
        </p:nvSpPr>
        <p:spPr>
          <a:xfrm>
            <a:off x="396875" y="1362075"/>
            <a:ext cx="8366125" cy="980950"/>
          </a:xfrm>
        </p:spPr>
        <p:txBody>
          <a:bodyPr/>
          <a:lstStyle/>
          <a:p>
            <a:r>
              <a:rPr lang="en-US" dirty="0" smtClean="0"/>
              <a:t>Really a continuum, a choice to be made</a:t>
            </a:r>
          </a:p>
          <a:p>
            <a:pPr lvl="1"/>
            <a:r>
              <a:rPr lang="en-US" dirty="0" smtClean="0"/>
              <a:t>More or less work done by interpreter/compiler</a:t>
            </a:r>
          </a:p>
          <a:p>
            <a:pPr lvl="1"/>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r>
              <a:rPr lang="en-US" dirty="0" smtClean="0"/>
              <a:t>Java programs are usually run by a </a:t>
            </a:r>
            <a:r>
              <a:rPr lang="en-US" i="1" dirty="0" smtClean="0">
                <a:solidFill>
                  <a:srgbClr val="FF0000"/>
                </a:solidFill>
              </a:rPr>
              <a:t>virtual machine</a:t>
            </a:r>
          </a:p>
          <a:p>
            <a:pPr lvl="1"/>
            <a:r>
              <a:rPr lang="en-US" dirty="0" err="1" smtClean="0">
                <a:solidFill>
                  <a:srgbClr val="000000"/>
                </a:solidFill>
              </a:rPr>
              <a:t>VMs</a:t>
            </a:r>
            <a:r>
              <a:rPr lang="en-US" dirty="0" smtClean="0">
                <a:solidFill>
                  <a:srgbClr val="000000"/>
                </a:solidFill>
              </a:rPr>
              <a:t> interpret an intermediate language – partly compiled</a:t>
            </a:r>
          </a:p>
          <a:p>
            <a:r>
              <a:rPr lang="en-US" dirty="0" smtClean="0"/>
              <a:t>Java can also be compiled (just as a C program is) or at </a:t>
            </a:r>
            <a:br>
              <a:rPr lang="en-US" dirty="0" smtClean="0"/>
            </a:br>
            <a:r>
              <a:rPr lang="en-US" dirty="0" smtClean="0"/>
              <a:t>run-time by a </a:t>
            </a:r>
            <a:r>
              <a:rPr lang="en-US" i="1" dirty="0" smtClean="0">
                <a:solidFill>
                  <a:srgbClr val="FF0000"/>
                </a:solidFill>
              </a:rPr>
              <a:t>just-in-time (JIT) compiler </a:t>
            </a:r>
            <a:r>
              <a:rPr lang="en-US" dirty="0" smtClean="0"/>
              <a:t>(as opposed to an ahead-of-time (AOT) compiler)</a:t>
            </a:r>
          </a:p>
        </p:txBody>
      </p:sp>
      <p:sp>
        <p:nvSpPr>
          <p:cNvPr id="5" name="Slide Number Placeholder 4"/>
          <p:cNvSpPr>
            <a:spLocks noGrp="1"/>
          </p:cNvSpPr>
          <p:nvPr>
            <p:ph type="sldNum" sz="quarter" idx="4"/>
          </p:nvPr>
        </p:nvSpPr>
        <p:spPr/>
        <p:txBody>
          <a:bodyPr/>
          <a:lstStyle/>
          <a:p>
            <a:fld id="{7CBE8339-D2AD-46DC-A898-FD1E949067F0}" type="slidenum">
              <a:rPr lang="en-US" smtClean="0"/>
              <a:pPr/>
              <a:t>21</a:t>
            </a:fld>
            <a:endParaRPr lang="en-US"/>
          </a:p>
        </p:txBody>
      </p:sp>
      <p:cxnSp>
        <p:nvCxnSpPr>
          <p:cNvPr id="7" name="Straight Arrow Connector 6"/>
          <p:cNvCxnSpPr/>
          <p:nvPr/>
        </p:nvCxnSpPr>
        <p:spPr bwMode="auto">
          <a:xfrm flipV="1">
            <a:off x="547381" y="1729871"/>
            <a:ext cx="8013658" cy="2277333"/>
          </a:xfrm>
          <a:prstGeom prst="straightConnector1">
            <a:avLst/>
          </a:prstGeom>
          <a:noFill/>
          <a:ln w="25400" cap="flat" cmpd="sng" algn="ctr">
            <a:solidFill>
              <a:srgbClr val="CC0000"/>
            </a:solidFill>
            <a:prstDash val="solid"/>
            <a:round/>
            <a:headEnd type="arrow"/>
            <a:tailEnd type="arrow"/>
          </a:ln>
          <a:effectLst/>
        </p:spPr>
      </p:cxnSp>
      <p:sp>
        <p:nvSpPr>
          <p:cNvPr id="8" name="TextBox 7"/>
          <p:cNvSpPr txBox="1"/>
          <p:nvPr/>
        </p:nvSpPr>
        <p:spPr>
          <a:xfrm>
            <a:off x="799176" y="3810127"/>
            <a:ext cx="1643298" cy="461665"/>
          </a:xfrm>
          <a:prstGeom prst="rect">
            <a:avLst/>
          </a:prstGeom>
          <a:noFill/>
        </p:spPr>
        <p:txBody>
          <a:bodyPr wrap="none" rtlCol="0">
            <a:spAutoFit/>
          </a:bodyPr>
          <a:lstStyle/>
          <a:p>
            <a:r>
              <a:rPr lang="en-US" dirty="0" smtClean="0">
                <a:latin typeface="Calibri" pitchFamily="34" charset="0"/>
              </a:rPr>
              <a:t>Interpreted</a:t>
            </a:r>
          </a:p>
        </p:txBody>
      </p:sp>
      <p:sp>
        <p:nvSpPr>
          <p:cNvPr id="9" name="TextBox 8"/>
          <p:cNvSpPr txBox="1"/>
          <p:nvPr/>
        </p:nvSpPr>
        <p:spPr>
          <a:xfrm>
            <a:off x="6742867" y="1422425"/>
            <a:ext cx="1399842" cy="461665"/>
          </a:xfrm>
          <a:prstGeom prst="rect">
            <a:avLst/>
          </a:prstGeom>
          <a:noFill/>
        </p:spPr>
        <p:txBody>
          <a:bodyPr wrap="none" rtlCol="0">
            <a:spAutoFit/>
          </a:bodyPr>
          <a:lstStyle/>
          <a:p>
            <a:r>
              <a:rPr lang="en-US" dirty="0" smtClean="0">
                <a:latin typeface="Calibri" pitchFamily="34" charset="0"/>
              </a:rPr>
              <a:t>Compiled</a:t>
            </a:r>
          </a:p>
        </p:txBody>
      </p:sp>
      <p:sp>
        <p:nvSpPr>
          <p:cNvPr id="10" name="TextBox 9"/>
          <p:cNvSpPr txBox="1"/>
          <p:nvPr/>
        </p:nvSpPr>
        <p:spPr>
          <a:xfrm>
            <a:off x="1750753" y="3086630"/>
            <a:ext cx="678341" cy="461665"/>
          </a:xfrm>
          <a:prstGeom prst="rect">
            <a:avLst/>
          </a:prstGeom>
          <a:noFill/>
        </p:spPr>
        <p:txBody>
          <a:bodyPr wrap="none" rtlCol="0">
            <a:spAutoFit/>
          </a:bodyPr>
          <a:lstStyle/>
          <a:p>
            <a:r>
              <a:rPr lang="en-US" dirty="0" smtClean="0">
                <a:solidFill>
                  <a:schemeClr val="accent2"/>
                </a:solidFill>
                <a:latin typeface="Calibri" pitchFamily="34" charset="0"/>
              </a:rPr>
              <a:t>Lisp</a:t>
            </a:r>
          </a:p>
        </p:txBody>
      </p:sp>
      <p:sp>
        <p:nvSpPr>
          <p:cNvPr id="11" name="TextBox 10"/>
          <p:cNvSpPr txBox="1"/>
          <p:nvPr/>
        </p:nvSpPr>
        <p:spPr>
          <a:xfrm>
            <a:off x="6840530" y="2155107"/>
            <a:ext cx="347571" cy="461665"/>
          </a:xfrm>
          <a:prstGeom prst="rect">
            <a:avLst/>
          </a:prstGeom>
          <a:noFill/>
        </p:spPr>
        <p:txBody>
          <a:bodyPr wrap="none" rtlCol="0">
            <a:spAutoFit/>
          </a:bodyPr>
          <a:lstStyle/>
          <a:p>
            <a:r>
              <a:rPr lang="en-US" dirty="0" smtClean="0">
                <a:solidFill>
                  <a:schemeClr val="accent2"/>
                </a:solidFill>
                <a:latin typeface="Calibri" pitchFamily="34" charset="0"/>
              </a:rPr>
              <a:t>C</a:t>
            </a:r>
          </a:p>
        </p:txBody>
      </p:sp>
      <p:sp>
        <p:nvSpPr>
          <p:cNvPr id="12" name="TextBox 11"/>
          <p:cNvSpPr txBox="1"/>
          <p:nvPr/>
        </p:nvSpPr>
        <p:spPr>
          <a:xfrm>
            <a:off x="4365500" y="2802846"/>
            <a:ext cx="736090" cy="461665"/>
          </a:xfrm>
          <a:prstGeom prst="rect">
            <a:avLst/>
          </a:prstGeom>
          <a:noFill/>
        </p:spPr>
        <p:txBody>
          <a:bodyPr wrap="square" rtlCol="0">
            <a:spAutoFit/>
          </a:bodyPr>
          <a:lstStyle/>
          <a:p>
            <a:r>
              <a:rPr lang="en-US" dirty="0" smtClean="0">
                <a:solidFill>
                  <a:schemeClr val="accent2"/>
                </a:solidFill>
                <a:latin typeface="Calibri" pitchFamily="34" charset="0"/>
              </a:rPr>
              <a:t>Java</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Straight Arrow Connector 48"/>
          <p:cNvCxnSpPr/>
          <p:nvPr/>
        </p:nvCxnSpPr>
        <p:spPr bwMode="auto">
          <a:xfrm rot="5400000">
            <a:off x="766260" y="3897742"/>
            <a:ext cx="1467128" cy="1588"/>
          </a:xfrm>
          <a:prstGeom prst="straightConnector1">
            <a:avLst/>
          </a:prstGeom>
          <a:noFill/>
          <a:ln w="25400" cap="flat" cmpd="sng" algn="ctr">
            <a:solidFill>
              <a:srgbClr val="CC0000"/>
            </a:solidFill>
            <a:prstDash val="solid"/>
            <a:round/>
            <a:headEnd type="arrow"/>
            <a:tailEnd type="arrow"/>
          </a:ln>
          <a:effectLst/>
        </p:spPr>
      </p:cxnSp>
      <p:sp>
        <p:nvSpPr>
          <p:cNvPr id="2" name="Title 1"/>
          <p:cNvSpPr>
            <a:spLocks noGrp="1"/>
          </p:cNvSpPr>
          <p:nvPr>
            <p:ph type="title"/>
          </p:nvPr>
        </p:nvSpPr>
        <p:spPr/>
        <p:txBody>
          <a:bodyPr/>
          <a:lstStyle/>
          <a:p>
            <a:r>
              <a:rPr lang="en-US" dirty="0" smtClean="0"/>
              <a:t>Virtual Machine Model</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22</a:t>
            </a:fld>
            <a:endParaRPr lang="en-US"/>
          </a:p>
        </p:txBody>
      </p:sp>
      <p:sp>
        <p:nvSpPr>
          <p:cNvPr id="6" name="Rounded Rectangle 5"/>
          <p:cNvSpPr/>
          <p:nvPr/>
        </p:nvSpPr>
        <p:spPr bwMode="auto">
          <a:xfrm>
            <a:off x="1238249" y="1841500"/>
            <a:ext cx="4238625" cy="682625"/>
          </a:xfrm>
          <a:prstGeom prst="round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r>
              <a:rPr lang="en-US" dirty="0" smtClean="0">
                <a:latin typeface="Calibri" pitchFamily="34" charset="0"/>
              </a:rPr>
              <a:t>High-Level Language Program </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p:txBody>
      </p:sp>
      <p:sp>
        <p:nvSpPr>
          <p:cNvPr id="8" name="Rounded Rectangle 7"/>
          <p:cNvSpPr/>
          <p:nvPr/>
        </p:nvSpPr>
        <p:spPr bwMode="auto">
          <a:xfrm>
            <a:off x="1247774" y="3581400"/>
            <a:ext cx="4238625" cy="682625"/>
          </a:xfrm>
          <a:prstGeom prst="roundRect">
            <a:avLst/>
          </a:prstGeom>
          <a:solidFill>
            <a:schemeClr val="accent3"/>
          </a:solid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r>
              <a:rPr lang="en-US" dirty="0" smtClean="0">
                <a:latin typeface="Calibri" pitchFamily="34" charset="0"/>
              </a:rPr>
              <a:t>Virtual Machine Language</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p:txBody>
      </p:sp>
      <p:sp>
        <p:nvSpPr>
          <p:cNvPr id="9" name="Rounded Rectangle 8"/>
          <p:cNvSpPr/>
          <p:nvPr/>
        </p:nvSpPr>
        <p:spPr bwMode="auto">
          <a:xfrm>
            <a:off x="1241424" y="5321300"/>
            <a:ext cx="4238625" cy="682625"/>
          </a:xfrm>
          <a:prstGeom prst="round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r>
              <a:rPr lang="en-US" dirty="0" smtClean="0">
                <a:latin typeface="Calibri" pitchFamily="34" charset="0"/>
              </a:rPr>
              <a:t>Native Machine Language</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p:txBody>
      </p:sp>
      <p:cxnSp>
        <p:nvCxnSpPr>
          <p:cNvPr id="11" name="Straight Arrow Connector 10"/>
          <p:cNvCxnSpPr>
            <a:stCxn id="6" idx="2"/>
            <a:endCxn id="8" idx="0"/>
          </p:cNvCxnSpPr>
          <p:nvPr/>
        </p:nvCxnSpPr>
        <p:spPr bwMode="auto">
          <a:xfrm rot="16200000" flipH="1">
            <a:off x="2833687" y="3047999"/>
            <a:ext cx="1057275" cy="9525"/>
          </a:xfrm>
          <a:prstGeom prst="straightConnector1">
            <a:avLst/>
          </a:prstGeom>
          <a:noFill/>
          <a:ln w="25400" cap="flat" cmpd="sng" algn="ctr">
            <a:solidFill>
              <a:srgbClr val="CC0000"/>
            </a:solidFill>
            <a:prstDash val="solid"/>
            <a:round/>
            <a:headEnd type="none" w="med" len="med"/>
            <a:tailEnd type="arrow"/>
          </a:ln>
          <a:effectLst/>
        </p:spPr>
      </p:cxnSp>
      <p:cxnSp>
        <p:nvCxnSpPr>
          <p:cNvPr id="12" name="Straight Arrow Connector 11"/>
          <p:cNvCxnSpPr>
            <a:stCxn id="8" idx="2"/>
            <a:endCxn id="9" idx="0"/>
          </p:cNvCxnSpPr>
          <p:nvPr/>
        </p:nvCxnSpPr>
        <p:spPr bwMode="auto">
          <a:xfrm rot="5400000">
            <a:off x="2835275" y="4789487"/>
            <a:ext cx="1057275" cy="6350"/>
          </a:xfrm>
          <a:prstGeom prst="straightConnector1">
            <a:avLst/>
          </a:prstGeom>
          <a:noFill/>
          <a:ln w="25400" cap="flat" cmpd="sng" algn="ctr">
            <a:solidFill>
              <a:srgbClr val="CC0000"/>
            </a:solidFill>
            <a:prstDash val="solid"/>
            <a:round/>
            <a:headEnd type="none" w="med" len="med"/>
            <a:tailEnd type="arrow"/>
          </a:ln>
          <a:effectLst/>
        </p:spPr>
      </p:cxnSp>
      <p:sp>
        <p:nvSpPr>
          <p:cNvPr id="15" name="TextBox 14"/>
          <p:cNvSpPr txBox="1"/>
          <p:nvPr/>
        </p:nvSpPr>
        <p:spPr>
          <a:xfrm>
            <a:off x="3444875" y="2825750"/>
            <a:ext cx="1587544" cy="461665"/>
          </a:xfrm>
          <a:prstGeom prst="rect">
            <a:avLst/>
          </a:prstGeom>
          <a:noFill/>
        </p:spPr>
        <p:txBody>
          <a:bodyPr wrap="none" rtlCol="0">
            <a:spAutoFit/>
          </a:bodyPr>
          <a:lstStyle/>
          <a:p>
            <a:r>
              <a:rPr lang="en-US" dirty="0" smtClean="0">
                <a:latin typeface="Calibri" pitchFamily="34" charset="0"/>
              </a:rPr>
              <a:t>Interpreter</a:t>
            </a:r>
          </a:p>
        </p:txBody>
      </p:sp>
      <p:sp>
        <p:nvSpPr>
          <p:cNvPr id="16" name="TextBox 15"/>
          <p:cNvSpPr txBox="1"/>
          <p:nvPr/>
        </p:nvSpPr>
        <p:spPr>
          <a:xfrm>
            <a:off x="3486150" y="4597400"/>
            <a:ext cx="2231200" cy="461665"/>
          </a:xfrm>
          <a:prstGeom prst="rect">
            <a:avLst/>
          </a:prstGeom>
          <a:noFill/>
        </p:spPr>
        <p:txBody>
          <a:bodyPr wrap="none" rtlCol="0">
            <a:spAutoFit/>
          </a:bodyPr>
          <a:lstStyle/>
          <a:p>
            <a:r>
              <a:rPr lang="en-US" dirty="0" smtClean="0">
                <a:latin typeface="Calibri" pitchFamily="34" charset="0"/>
              </a:rPr>
              <a:t>Virtual Machine</a:t>
            </a:r>
          </a:p>
        </p:txBody>
      </p:sp>
      <p:cxnSp>
        <p:nvCxnSpPr>
          <p:cNvPr id="36" name="Straight Arrow Connector 35"/>
          <p:cNvCxnSpPr>
            <a:endCxn id="9" idx="0"/>
          </p:cNvCxnSpPr>
          <p:nvPr/>
        </p:nvCxnSpPr>
        <p:spPr bwMode="auto">
          <a:xfrm rot="10800000" flipV="1">
            <a:off x="3360738" y="4968878"/>
            <a:ext cx="3021013" cy="352422"/>
          </a:xfrm>
          <a:prstGeom prst="straightConnector1">
            <a:avLst/>
          </a:prstGeom>
          <a:noFill/>
          <a:ln w="25400" cap="flat" cmpd="sng" algn="ctr">
            <a:solidFill>
              <a:srgbClr val="CC0000"/>
            </a:solidFill>
            <a:prstDash val="solid"/>
            <a:round/>
            <a:headEnd type="none" w="med" len="med"/>
            <a:tailEnd type="arrow"/>
          </a:ln>
          <a:effectLst/>
        </p:spPr>
      </p:cxnSp>
      <p:cxnSp>
        <p:nvCxnSpPr>
          <p:cNvPr id="39" name="Straight Arrow Connector 38"/>
          <p:cNvCxnSpPr>
            <a:stCxn id="6" idx="2"/>
          </p:cNvCxnSpPr>
          <p:nvPr/>
        </p:nvCxnSpPr>
        <p:spPr bwMode="auto">
          <a:xfrm rot="16200000" flipH="1">
            <a:off x="4734718" y="1146968"/>
            <a:ext cx="254000" cy="3008313"/>
          </a:xfrm>
          <a:prstGeom prst="straightConnector1">
            <a:avLst/>
          </a:prstGeom>
          <a:noFill/>
          <a:ln w="25400" cap="flat" cmpd="sng" algn="ctr">
            <a:solidFill>
              <a:srgbClr val="CC0000"/>
            </a:solidFill>
            <a:prstDash val="solid"/>
            <a:round/>
            <a:headEnd type="none" w="med" len="med"/>
            <a:tailEnd type="none"/>
          </a:ln>
          <a:effectLst/>
        </p:spPr>
      </p:cxnSp>
      <p:cxnSp>
        <p:nvCxnSpPr>
          <p:cNvPr id="42" name="Straight Arrow Connector 41"/>
          <p:cNvCxnSpPr/>
          <p:nvPr/>
        </p:nvCxnSpPr>
        <p:spPr bwMode="auto">
          <a:xfrm rot="16200000" flipH="1">
            <a:off x="5270501" y="3857626"/>
            <a:ext cx="2174872" cy="15875"/>
          </a:xfrm>
          <a:prstGeom prst="straightConnector1">
            <a:avLst/>
          </a:prstGeom>
          <a:noFill/>
          <a:ln w="25400" cap="flat" cmpd="sng" algn="ctr">
            <a:solidFill>
              <a:srgbClr val="CC0000"/>
            </a:solidFill>
            <a:prstDash val="solid"/>
            <a:round/>
            <a:headEnd type="none" w="med" len="med"/>
            <a:tailEnd type="none"/>
          </a:ln>
          <a:effectLst/>
        </p:spPr>
      </p:cxnSp>
      <p:sp>
        <p:nvSpPr>
          <p:cNvPr id="45" name="TextBox 44"/>
          <p:cNvSpPr txBox="1"/>
          <p:nvPr/>
        </p:nvSpPr>
        <p:spPr>
          <a:xfrm>
            <a:off x="6454775" y="3771900"/>
            <a:ext cx="1344088" cy="461665"/>
          </a:xfrm>
          <a:prstGeom prst="rect">
            <a:avLst/>
          </a:prstGeom>
          <a:noFill/>
        </p:spPr>
        <p:txBody>
          <a:bodyPr wrap="none" rtlCol="0">
            <a:spAutoFit/>
          </a:bodyPr>
          <a:lstStyle/>
          <a:p>
            <a:r>
              <a:rPr lang="en-US" dirty="0" smtClean="0">
                <a:latin typeface="Calibri" pitchFamily="34" charset="0"/>
              </a:rPr>
              <a:t>Compiler</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Virtual Machine</a:t>
            </a:r>
            <a:endParaRPr lang="en-US" dirty="0"/>
          </a:p>
        </p:txBody>
      </p:sp>
      <p:sp>
        <p:nvSpPr>
          <p:cNvPr id="3" name="Content Placeholder 2"/>
          <p:cNvSpPr>
            <a:spLocks noGrp="1"/>
          </p:cNvSpPr>
          <p:nvPr>
            <p:ph idx="1"/>
          </p:nvPr>
        </p:nvSpPr>
        <p:spPr/>
        <p:txBody>
          <a:bodyPr/>
          <a:lstStyle/>
          <a:p>
            <a:r>
              <a:rPr lang="en-US" dirty="0" smtClean="0"/>
              <a:t>Making Java machine-independent</a:t>
            </a:r>
          </a:p>
          <a:p>
            <a:r>
              <a:rPr lang="en-US" dirty="0" smtClean="0"/>
              <a:t>Providing stronger protections</a:t>
            </a:r>
          </a:p>
          <a:p>
            <a:r>
              <a:rPr lang="en-US" dirty="0" smtClean="0"/>
              <a:t>VM usually implemented in C</a:t>
            </a:r>
          </a:p>
          <a:p>
            <a:r>
              <a:rPr lang="en-US" dirty="0" smtClean="0"/>
              <a:t>Stack execution model</a:t>
            </a:r>
          </a:p>
          <a:p>
            <a:r>
              <a:rPr lang="en-US" dirty="0" smtClean="0"/>
              <a:t>There are many </a:t>
            </a:r>
            <a:r>
              <a:rPr lang="en-US" dirty="0" err="1" smtClean="0"/>
              <a:t>JVMs</a:t>
            </a:r>
            <a:endParaRPr lang="en-US" dirty="0" smtClean="0"/>
          </a:p>
          <a:p>
            <a:pPr lvl="1"/>
            <a:r>
              <a:rPr lang="en-US" dirty="0" smtClean="0"/>
              <a:t>Some interpret</a:t>
            </a:r>
          </a:p>
          <a:p>
            <a:pPr lvl="1"/>
            <a:r>
              <a:rPr lang="en-US" dirty="0" smtClean="0"/>
              <a:t>Some compile into assembly</a:t>
            </a:r>
          </a:p>
        </p:txBody>
      </p:sp>
      <p:sp>
        <p:nvSpPr>
          <p:cNvPr id="5" name="Slide Number Placeholder 4"/>
          <p:cNvSpPr>
            <a:spLocks noGrp="1"/>
          </p:cNvSpPr>
          <p:nvPr>
            <p:ph type="sldNum" sz="quarter" idx="4"/>
          </p:nvPr>
        </p:nvSpPr>
        <p:spPr/>
        <p:txBody>
          <a:bodyPr/>
          <a:lstStyle/>
          <a:p>
            <a:fld id="{7CBE8339-D2AD-46DC-A898-FD1E949067F0}" type="slidenum">
              <a:rPr lang="en-US" smtClean="0"/>
              <a:pPr/>
              <a:t>23</a:t>
            </a:fld>
            <a:endParaRPr lang="en-US"/>
          </a:p>
        </p:txBody>
      </p:sp>
      <p:grpSp>
        <p:nvGrpSpPr>
          <p:cNvPr id="71" name="Group 70"/>
          <p:cNvGrpSpPr/>
          <p:nvPr/>
        </p:nvGrpSpPr>
        <p:grpSpPr>
          <a:xfrm>
            <a:off x="4335258" y="2956153"/>
            <a:ext cx="3094197" cy="3733511"/>
            <a:chOff x="4335258" y="2956153"/>
            <a:chExt cx="3094197" cy="3733511"/>
          </a:xfrm>
        </p:grpSpPr>
        <p:sp>
          <p:nvSpPr>
            <p:cNvPr id="15" name="Rectangle 14"/>
            <p:cNvSpPr/>
            <p:nvPr/>
          </p:nvSpPr>
          <p:spPr bwMode="auto">
            <a:xfrm>
              <a:off x="4335258" y="2956153"/>
              <a:ext cx="3087229" cy="3733511"/>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16" name="Rectangle 15"/>
            <p:cNvSpPr/>
            <p:nvPr/>
          </p:nvSpPr>
          <p:spPr bwMode="auto">
            <a:xfrm>
              <a:off x="4487659" y="3108554"/>
              <a:ext cx="263610"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17" name="Rectangle 16"/>
            <p:cNvSpPr/>
            <p:nvPr/>
          </p:nvSpPr>
          <p:spPr bwMode="auto">
            <a:xfrm>
              <a:off x="4749535" y="3107672"/>
              <a:ext cx="263610"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18" name="Rectangle 17"/>
            <p:cNvSpPr/>
            <p:nvPr/>
          </p:nvSpPr>
          <p:spPr bwMode="auto">
            <a:xfrm>
              <a:off x="5012278" y="3107672"/>
              <a:ext cx="263610"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19" name="Rectangle 18"/>
            <p:cNvSpPr/>
            <p:nvPr/>
          </p:nvSpPr>
          <p:spPr bwMode="auto">
            <a:xfrm>
              <a:off x="5275021" y="3107672"/>
              <a:ext cx="263610"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0" name="Rectangle 19"/>
            <p:cNvSpPr/>
            <p:nvPr/>
          </p:nvSpPr>
          <p:spPr bwMode="auto">
            <a:xfrm>
              <a:off x="5536897" y="3106790"/>
              <a:ext cx="263610"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1" name="Rectangle 20"/>
            <p:cNvSpPr/>
            <p:nvPr/>
          </p:nvSpPr>
          <p:spPr bwMode="auto">
            <a:xfrm>
              <a:off x="5799639" y="3106790"/>
              <a:ext cx="692299" cy="373138"/>
            </a:xfrm>
            <a:prstGeom prst="rect">
              <a:avLst/>
            </a:prstGeom>
            <a:noFill/>
            <a:ln w="25400" cap="flat" cmpd="sng" algn="ctr">
              <a:solidFill>
                <a:srgbClr val="CC0000"/>
              </a:solidFill>
              <a:prstDash val="sys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2" name="Rectangle 21"/>
            <p:cNvSpPr/>
            <p:nvPr/>
          </p:nvSpPr>
          <p:spPr bwMode="auto">
            <a:xfrm>
              <a:off x="6490207" y="3107672"/>
              <a:ext cx="263610"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3" name="Rectangle 22"/>
            <p:cNvSpPr/>
            <p:nvPr/>
          </p:nvSpPr>
          <p:spPr bwMode="auto">
            <a:xfrm>
              <a:off x="6752083" y="3106790"/>
              <a:ext cx="263610"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4" name="Rectangle 23"/>
            <p:cNvSpPr/>
            <p:nvPr/>
          </p:nvSpPr>
          <p:spPr bwMode="auto">
            <a:xfrm>
              <a:off x="7014826" y="3106790"/>
              <a:ext cx="263610"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5" name="Rectangle 24"/>
            <p:cNvSpPr/>
            <p:nvPr/>
          </p:nvSpPr>
          <p:spPr bwMode="auto">
            <a:xfrm>
              <a:off x="4508688" y="6151414"/>
              <a:ext cx="1490608"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6" name="Rectangle 25"/>
            <p:cNvSpPr/>
            <p:nvPr/>
          </p:nvSpPr>
          <p:spPr bwMode="auto">
            <a:xfrm>
              <a:off x="4507822" y="5778276"/>
              <a:ext cx="1490608"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7" name="Rectangle 26"/>
            <p:cNvSpPr/>
            <p:nvPr/>
          </p:nvSpPr>
          <p:spPr bwMode="auto">
            <a:xfrm>
              <a:off x="4507822" y="5406020"/>
              <a:ext cx="1490608"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8" name="Rectangle 27"/>
            <p:cNvSpPr/>
            <p:nvPr/>
          </p:nvSpPr>
          <p:spPr bwMode="auto">
            <a:xfrm>
              <a:off x="4507821" y="5033763"/>
              <a:ext cx="1490608"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9" name="Rectangle 28"/>
            <p:cNvSpPr/>
            <p:nvPr/>
          </p:nvSpPr>
          <p:spPr bwMode="auto">
            <a:xfrm>
              <a:off x="4507822" y="4650559"/>
              <a:ext cx="1490608"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30" name="Rectangle 29"/>
            <p:cNvSpPr/>
            <p:nvPr/>
          </p:nvSpPr>
          <p:spPr bwMode="auto">
            <a:xfrm>
              <a:off x="4507821" y="4278303"/>
              <a:ext cx="1490608"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31" name="Rectangle 30"/>
            <p:cNvSpPr/>
            <p:nvPr/>
          </p:nvSpPr>
          <p:spPr bwMode="auto">
            <a:xfrm>
              <a:off x="6546676" y="6150532"/>
              <a:ext cx="699781"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32" name="TextBox 31"/>
            <p:cNvSpPr txBox="1"/>
            <p:nvPr/>
          </p:nvSpPr>
          <p:spPr>
            <a:xfrm>
              <a:off x="5145382" y="3415999"/>
              <a:ext cx="1494595" cy="369332"/>
            </a:xfrm>
            <a:prstGeom prst="rect">
              <a:avLst/>
            </a:prstGeom>
            <a:noFill/>
          </p:spPr>
          <p:txBody>
            <a:bodyPr wrap="none" rtlCol="0">
              <a:spAutoFit/>
            </a:bodyPr>
            <a:lstStyle/>
            <a:p>
              <a:r>
                <a:rPr lang="en-US" sz="1800" dirty="0" smtClean="0">
                  <a:latin typeface="Calibri" pitchFamily="34" charset="0"/>
                </a:rPr>
                <a:t>variable table</a:t>
              </a:r>
            </a:p>
          </p:txBody>
        </p:sp>
        <p:sp>
          <p:nvSpPr>
            <p:cNvPr id="33" name="TextBox 32"/>
            <p:cNvSpPr txBox="1"/>
            <p:nvPr/>
          </p:nvSpPr>
          <p:spPr>
            <a:xfrm>
              <a:off x="4476711" y="3929705"/>
              <a:ext cx="1560305" cy="369332"/>
            </a:xfrm>
            <a:prstGeom prst="rect">
              <a:avLst/>
            </a:prstGeom>
            <a:noFill/>
          </p:spPr>
          <p:txBody>
            <a:bodyPr wrap="none" rtlCol="0">
              <a:spAutoFit/>
            </a:bodyPr>
            <a:lstStyle/>
            <a:p>
              <a:r>
                <a:rPr lang="en-US" sz="1800" dirty="0" smtClean="0">
                  <a:latin typeface="Calibri" pitchFamily="34" charset="0"/>
                </a:rPr>
                <a:t>operand stack</a:t>
              </a:r>
            </a:p>
          </p:txBody>
        </p:sp>
        <p:sp>
          <p:nvSpPr>
            <p:cNvPr id="34" name="TextBox 33"/>
            <p:cNvSpPr txBox="1"/>
            <p:nvPr/>
          </p:nvSpPr>
          <p:spPr>
            <a:xfrm>
              <a:off x="6391678" y="5505439"/>
              <a:ext cx="1037777" cy="646331"/>
            </a:xfrm>
            <a:prstGeom prst="rect">
              <a:avLst/>
            </a:prstGeom>
            <a:noFill/>
          </p:spPr>
          <p:txBody>
            <a:bodyPr wrap="none" rtlCol="0">
              <a:spAutoFit/>
            </a:bodyPr>
            <a:lstStyle/>
            <a:p>
              <a:pPr algn="ctr"/>
              <a:r>
                <a:rPr lang="en-US" sz="1800" dirty="0" smtClean="0">
                  <a:latin typeface="Calibri" pitchFamily="34" charset="0"/>
                </a:rPr>
                <a:t>constant</a:t>
              </a:r>
              <a:br>
                <a:rPr lang="en-US" sz="1800" dirty="0" smtClean="0">
                  <a:latin typeface="Calibri" pitchFamily="34" charset="0"/>
                </a:rPr>
              </a:br>
              <a:r>
                <a:rPr lang="en-US" sz="1800" dirty="0" smtClean="0">
                  <a:latin typeface="Calibri" pitchFamily="34" charset="0"/>
                </a:rPr>
                <a:t>pool</a:t>
              </a:r>
            </a:p>
          </p:txBody>
        </p:sp>
        <p:cxnSp>
          <p:nvCxnSpPr>
            <p:cNvPr id="36" name="Straight Arrow Connector 35"/>
            <p:cNvCxnSpPr/>
            <p:nvPr/>
          </p:nvCxnSpPr>
          <p:spPr bwMode="auto">
            <a:xfrm rot="5400000" flipH="1" flipV="1">
              <a:off x="5676297" y="5425087"/>
              <a:ext cx="886846" cy="1588"/>
            </a:xfrm>
            <a:prstGeom prst="straightConnector1">
              <a:avLst/>
            </a:prstGeom>
            <a:noFill/>
            <a:ln w="25400" cap="flat" cmpd="sng" algn="ctr">
              <a:solidFill>
                <a:srgbClr val="CC0000"/>
              </a:solidFill>
              <a:prstDash val="solid"/>
              <a:round/>
              <a:headEnd type="none" w="med" len="med"/>
              <a:tailEnd type="arrow"/>
            </a:ln>
            <a:effectLst/>
          </p:spPr>
        </p:cxnSp>
        <p:sp>
          <p:nvSpPr>
            <p:cNvPr id="37" name="TextBox 36"/>
            <p:cNvSpPr txBox="1"/>
            <p:nvPr/>
          </p:nvSpPr>
          <p:spPr>
            <a:xfrm>
              <a:off x="4466630" y="3098486"/>
              <a:ext cx="300792" cy="369332"/>
            </a:xfrm>
            <a:prstGeom prst="rect">
              <a:avLst/>
            </a:prstGeom>
            <a:noFill/>
          </p:spPr>
          <p:txBody>
            <a:bodyPr wrap="square" rtlCol="0">
              <a:spAutoFit/>
            </a:bodyPr>
            <a:lstStyle/>
            <a:p>
              <a:r>
                <a:rPr lang="en-US" sz="1800" dirty="0" smtClean="0">
                  <a:latin typeface="Calibri" pitchFamily="34" charset="0"/>
                </a:rPr>
                <a:t>0</a:t>
              </a:r>
            </a:p>
          </p:txBody>
        </p:sp>
        <p:sp>
          <p:nvSpPr>
            <p:cNvPr id="38" name="TextBox 37"/>
            <p:cNvSpPr txBox="1"/>
            <p:nvPr/>
          </p:nvSpPr>
          <p:spPr>
            <a:xfrm>
              <a:off x="4739458" y="3108549"/>
              <a:ext cx="300792" cy="369332"/>
            </a:xfrm>
            <a:prstGeom prst="rect">
              <a:avLst/>
            </a:prstGeom>
            <a:noFill/>
          </p:spPr>
          <p:txBody>
            <a:bodyPr wrap="square" rtlCol="0">
              <a:spAutoFit/>
            </a:bodyPr>
            <a:lstStyle/>
            <a:p>
              <a:r>
                <a:rPr lang="en-US" sz="1800" dirty="0" smtClean="0">
                  <a:latin typeface="Calibri" pitchFamily="34" charset="0"/>
                </a:rPr>
                <a:t>1</a:t>
              </a:r>
            </a:p>
          </p:txBody>
        </p:sp>
        <p:sp>
          <p:nvSpPr>
            <p:cNvPr id="39" name="TextBox 38"/>
            <p:cNvSpPr txBox="1"/>
            <p:nvPr/>
          </p:nvSpPr>
          <p:spPr>
            <a:xfrm>
              <a:off x="4990390" y="3107663"/>
              <a:ext cx="300792" cy="369332"/>
            </a:xfrm>
            <a:prstGeom prst="rect">
              <a:avLst/>
            </a:prstGeom>
            <a:noFill/>
          </p:spPr>
          <p:txBody>
            <a:bodyPr wrap="square" rtlCol="0">
              <a:spAutoFit/>
            </a:bodyPr>
            <a:lstStyle/>
            <a:p>
              <a:r>
                <a:rPr lang="en-US" sz="1800" dirty="0" smtClean="0">
                  <a:latin typeface="Calibri" pitchFamily="34" charset="0"/>
                </a:rPr>
                <a:t>2</a:t>
              </a:r>
            </a:p>
          </p:txBody>
        </p:sp>
        <p:sp>
          <p:nvSpPr>
            <p:cNvPr id="40" name="TextBox 39"/>
            <p:cNvSpPr txBox="1"/>
            <p:nvPr/>
          </p:nvSpPr>
          <p:spPr>
            <a:xfrm>
              <a:off x="5263218" y="3106777"/>
              <a:ext cx="300792" cy="369332"/>
            </a:xfrm>
            <a:prstGeom prst="rect">
              <a:avLst/>
            </a:prstGeom>
            <a:noFill/>
          </p:spPr>
          <p:txBody>
            <a:bodyPr wrap="square" rtlCol="0">
              <a:spAutoFit/>
            </a:bodyPr>
            <a:lstStyle/>
            <a:p>
              <a:r>
                <a:rPr lang="en-US" sz="1800" dirty="0" smtClean="0">
                  <a:latin typeface="Calibri" pitchFamily="34" charset="0"/>
                </a:rPr>
                <a:t>3</a:t>
              </a:r>
            </a:p>
          </p:txBody>
        </p:sp>
        <p:sp>
          <p:nvSpPr>
            <p:cNvPr id="41" name="TextBox 40"/>
            <p:cNvSpPr txBox="1"/>
            <p:nvPr/>
          </p:nvSpPr>
          <p:spPr>
            <a:xfrm>
              <a:off x="5525098" y="3105891"/>
              <a:ext cx="300792" cy="369332"/>
            </a:xfrm>
            <a:prstGeom prst="rect">
              <a:avLst/>
            </a:prstGeom>
            <a:noFill/>
          </p:spPr>
          <p:txBody>
            <a:bodyPr wrap="square" rtlCol="0">
              <a:spAutoFit/>
            </a:bodyPr>
            <a:lstStyle/>
            <a:p>
              <a:r>
                <a:rPr lang="en-US" sz="1800" dirty="0" smtClean="0">
                  <a:latin typeface="Calibri" pitchFamily="34" charset="0"/>
                </a:rPr>
                <a:t>4</a:t>
              </a:r>
            </a:p>
          </p:txBody>
        </p:sp>
        <p:sp>
          <p:nvSpPr>
            <p:cNvPr id="42" name="TextBox 41"/>
            <p:cNvSpPr txBox="1"/>
            <p:nvPr/>
          </p:nvSpPr>
          <p:spPr>
            <a:xfrm>
              <a:off x="6991258" y="3115954"/>
              <a:ext cx="300792" cy="369332"/>
            </a:xfrm>
            <a:prstGeom prst="rect">
              <a:avLst/>
            </a:prstGeom>
            <a:noFill/>
          </p:spPr>
          <p:txBody>
            <a:bodyPr wrap="square" rtlCol="0">
              <a:spAutoFit/>
            </a:bodyPr>
            <a:lstStyle/>
            <a:p>
              <a:r>
                <a:rPr lang="en-US" sz="1800" dirty="0" err="1" smtClean="0">
                  <a:latin typeface="Calibri" pitchFamily="34" charset="0"/>
                </a:rPr>
                <a:t>n</a:t>
              </a:r>
              <a:endParaRPr lang="en-US" sz="1800" dirty="0" smtClean="0">
                <a:latin typeface="Calibri" pitchFamily="34" charset="0"/>
              </a:endParaRPr>
            </a:p>
          </p:txBody>
        </p:sp>
      </p:grpSp>
      <p:grpSp>
        <p:nvGrpSpPr>
          <p:cNvPr id="43" name="Group 11"/>
          <p:cNvGrpSpPr/>
          <p:nvPr/>
        </p:nvGrpSpPr>
        <p:grpSpPr>
          <a:xfrm>
            <a:off x="4617027" y="1324794"/>
            <a:ext cx="3604636" cy="1773692"/>
            <a:chOff x="4617027" y="1324794"/>
            <a:chExt cx="3604636" cy="1773692"/>
          </a:xfrm>
        </p:grpSpPr>
        <p:cxnSp>
          <p:nvCxnSpPr>
            <p:cNvPr id="44" name="Straight Arrow Connector 43"/>
            <p:cNvCxnSpPr>
              <a:stCxn id="45" idx="1"/>
              <a:endCxn id="37" idx="0"/>
            </p:cNvCxnSpPr>
            <p:nvPr/>
          </p:nvCxnSpPr>
          <p:spPr bwMode="auto">
            <a:xfrm rot="10800000" flipV="1">
              <a:off x="4617027" y="1509460"/>
              <a:ext cx="1316583" cy="1589026"/>
            </a:xfrm>
            <a:prstGeom prst="straightConnector1">
              <a:avLst/>
            </a:prstGeom>
            <a:noFill/>
            <a:ln w="25400" cap="flat" cmpd="sng" algn="ctr">
              <a:solidFill>
                <a:srgbClr val="0000FF"/>
              </a:solidFill>
              <a:prstDash val="solid"/>
              <a:round/>
              <a:headEnd type="none" w="med" len="med"/>
              <a:tailEnd type="arrow"/>
            </a:ln>
            <a:effectLst/>
          </p:spPr>
        </p:cxnSp>
        <p:sp>
          <p:nvSpPr>
            <p:cNvPr id="45" name="TextBox 44"/>
            <p:cNvSpPr txBox="1"/>
            <p:nvPr/>
          </p:nvSpPr>
          <p:spPr>
            <a:xfrm>
              <a:off x="5933609" y="1324794"/>
              <a:ext cx="2288054" cy="369332"/>
            </a:xfrm>
            <a:prstGeom prst="rect">
              <a:avLst/>
            </a:prstGeom>
            <a:noFill/>
            <a:ln>
              <a:solidFill>
                <a:srgbClr val="0000FF"/>
              </a:solidFill>
            </a:ln>
          </p:spPr>
          <p:txBody>
            <a:bodyPr wrap="square" rtlCol="0">
              <a:spAutoFit/>
            </a:bodyPr>
            <a:lstStyle/>
            <a:p>
              <a:r>
                <a:rPr lang="en-US" sz="1800" dirty="0" smtClean="0">
                  <a:latin typeface="Calibri" pitchFamily="34" charset="0"/>
                </a:rPr>
                <a:t>Holds pointer ‘this’</a:t>
              </a:r>
            </a:p>
          </p:txBody>
        </p:sp>
      </p:grpSp>
      <p:grpSp>
        <p:nvGrpSpPr>
          <p:cNvPr id="61" name="Group 60"/>
          <p:cNvGrpSpPr/>
          <p:nvPr/>
        </p:nvGrpSpPr>
        <p:grpSpPr>
          <a:xfrm>
            <a:off x="4756702" y="1762742"/>
            <a:ext cx="4244979" cy="1341202"/>
            <a:chOff x="4756702" y="1762742"/>
            <a:chExt cx="4244979" cy="1341202"/>
          </a:xfrm>
        </p:grpSpPr>
        <p:cxnSp>
          <p:nvCxnSpPr>
            <p:cNvPr id="50" name="Straight Arrow Connector 49"/>
            <p:cNvCxnSpPr>
              <a:stCxn id="51" idx="1"/>
              <a:endCxn id="52" idx="1"/>
            </p:cNvCxnSpPr>
            <p:nvPr/>
          </p:nvCxnSpPr>
          <p:spPr bwMode="auto">
            <a:xfrm rot="10800000" flipV="1">
              <a:off x="5145382" y="1947408"/>
              <a:ext cx="788229" cy="828108"/>
            </a:xfrm>
            <a:prstGeom prst="straightConnector1">
              <a:avLst/>
            </a:prstGeom>
            <a:noFill/>
            <a:ln w="25400" cap="flat" cmpd="sng" algn="ctr">
              <a:solidFill>
                <a:srgbClr val="0000FF"/>
              </a:solidFill>
              <a:prstDash val="solid"/>
              <a:round/>
              <a:headEnd type="none" w="med" len="med"/>
              <a:tailEnd type="arrow"/>
            </a:ln>
            <a:effectLst/>
          </p:spPr>
        </p:cxnSp>
        <p:sp>
          <p:nvSpPr>
            <p:cNvPr id="51" name="TextBox 50"/>
            <p:cNvSpPr txBox="1"/>
            <p:nvPr/>
          </p:nvSpPr>
          <p:spPr>
            <a:xfrm>
              <a:off x="5933610" y="1762742"/>
              <a:ext cx="3068071" cy="369332"/>
            </a:xfrm>
            <a:prstGeom prst="rect">
              <a:avLst/>
            </a:prstGeom>
            <a:noFill/>
            <a:ln>
              <a:solidFill>
                <a:srgbClr val="0000FF"/>
              </a:solidFill>
            </a:ln>
          </p:spPr>
          <p:txBody>
            <a:bodyPr wrap="square" rtlCol="0">
              <a:spAutoFit/>
            </a:bodyPr>
            <a:lstStyle/>
            <a:p>
              <a:r>
                <a:rPr lang="en-US" sz="1800" dirty="0" smtClean="0">
                  <a:latin typeface="Calibri" pitchFamily="34" charset="0"/>
                </a:rPr>
                <a:t>Other parameters to method</a:t>
              </a:r>
            </a:p>
          </p:txBody>
        </p:sp>
        <p:sp>
          <p:nvSpPr>
            <p:cNvPr id="52" name="Left Brace 51"/>
            <p:cNvSpPr/>
            <p:nvPr/>
          </p:nvSpPr>
          <p:spPr bwMode="auto">
            <a:xfrm rot="5400000">
              <a:off x="4981167" y="2551051"/>
              <a:ext cx="328428" cy="777358"/>
            </a:xfrm>
            <a:prstGeom prst="leftBrace">
              <a:avLst>
                <a:gd name="adj1" fmla="val 59173"/>
                <a:gd name="adj2" fmla="val 50000"/>
              </a:avLst>
            </a:prstGeom>
            <a:noFill/>
            <a:ln w="254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grpSp>
      <p:grpSp>
        <p:nvGrpSpPr>
          <p:cNvPr id="63" name="Group 62"/>
          <p:cNvGrpSpPr/>
          <p:nvPr/>
        </p:nvGrpSpPr>
        <p:grpSpPr>
          <a:xfrm>
            <a:off x="5544064" y="2196507"/>
            <a:ext cx="2087542" cy="895606"/>
            <a:chOff x="4756702" y="2208338"/>
            <a:chExt cx="2087542" cy="895606"/>
          </a:xfrm>
        </p:grpSpPr>
        <p:cxnSp>
          <p:nvCxnSpPr>
            <p:cNvPr id="64" name="Straight Arrow Connector 63"/>
            <p:cNvCxnSpPr>
              <a:stCxn id="65" idx="2"/>
              <a:endCxn id="66" idx="1"/>
            </p:cNvCxnSpPr>
            <p:nvPr/>
          </p:nvCxnSpPr>
          <p:spPr bwMode="auto">
            <a:xfrm rot="5400000">
              <a:off x="5708896" y="2490991"/>
              <a:ext cx="197846" cy="371205"/>
            </a:xfrm>
            <a:prstGeom prst="straightConnector1">
              <a:avLst/>
            </a:prstGeom>
            <a:noFill/>
            <a:ln w="25400" cap="flat" cmpd="sng" algn="ctr">
              <a:solidFill>
                <a:srgbClr val="0000FF"/>
              </a:solidFill>
              <a:prstDash val="solid"/>
              <a:round/>
              <a:headEnd type="none" w="med" len="med"/>
              <a:tailEnd type="arrow"/>
            </a:ln>
            <a:effectLst/>
          </p:spPr>
        </p:cxnSp>
        <p:sp>
          <p:nvSpPr>
            <p:cNvPr id="65" name="TextBox 64"/>
            <p:cNvSpPr txBox="1"/>
            <p:nvPr/>
          </p:nvSpPr>
          <p:spPr>
            <a:xfrm>
              <a:off x="5142598" y="2208338"/>
              <a:ext cx="1701646" cy="369332"/>
            </a:xfrm>
            <a:prstGeom prst="rect">
              <a:avLst/>
            </a:prstGeom>
            <a:noFill/>
            <a:ln>
              <a:solidFill>
                <a:srgbClr val="0000FF"/>
              </a:solidFill>
            </a:ln>
          </p:spPr>
          <p:txBody>
            <a:bodyPr wrap="square" rtlCol="0">
              <a:spAutoFit/>
            </a:bodyPr>
            <a:lstStyle/>
            <a:p>
              <a:r>
                <a:rPr lang="en-US" sz="1800" dirty="0" smtClean="0">
                  <a:latin typeface="Calibri" pitchFamily="34" charset="0"/>
                </a:rPr>
                <a:t>Other variables</a:t>
              </a:r>
            </a:p>
          </p:txBody>
        </p:sp>
        <p:sp>
          <p:nvSpPr>
            <p:cNvPr id="66" name="Left Brace 65"/>
            <p:cNvSpPr/>
            <p:nvPr/>
          </p:nvSpPr>
          <p:spPr bwMode="auto">
            <a:xfrm rot="5400000">
              <a:off x="5458002" y="2074216"/>
              <a:ext cx="328428" cy="1731028"/>
            </a:xfrm>
            <a:prstGeom prst="leftBrace">
              <a:avLst>
                <a:gd name="adj1" fmla="val 59173"/>
                <a:gd name="adj2" fmla="val 50000"/>
              </a:avLst>
            </a:prstGeom>
            <a:noFill/>
            <a:ln w="254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Basic JVM Stack Example</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24</a:t>
            </a:fld>
            <a:endParaRPr lang="en-US"/>
          </a:p>
        </p:txBody>
      </p:sp>
      <p:sp>
        <p:nvSpPr>
          <p:cNvPr id="6" name="Rectangle 5"/>
          <p:cNvSpPr/>
          <p:nvPr/>
        </p:nvSpPr>
        <p:spPr>
          <a:xfrm>
            <a:off x="2286000" y="4962372"/>
            <a:ext cx="4572000" cy="1077218"/>
          </a:xfrm>
          <a:prstGeom prst="rect">
            <a:avLst/>
          </a:prstGeom>
          <a:solidFill>
            <a:srgbClr val="F1C7C7"/>
          </a:solidFill>
          <a:ln>
            <a:solidFill>
              <a:srgbClr val="FF0000"/>
            </a:solidFill>
          </a:ln>
        </p:spPr>
        <p:txBody>
          <a:bodyPr>
            <a:spAutoFit/>
          </a:bodyPr>
          <a:lstStyle/>
          <a:p>
            <a:r>
              <a:rPr lang="en-US" sz="1600" dirty="0" err="1" smtClean="0">
                <a:latin typeface="Courier"/>
                <a:cs typeface="Courier"/>
              </a:rPr>
              <a:t>mov</a:t>
            </a:r>
            <a:r>
              <a:rPr lang="en-US" sz="1600" dirty="0" smtClean="0">
                <a:latin typeface="Courier"/>
                <a:cs typeface="Courier"/>
              </a:rPr>
              <a:t> 0x8001, %</a:t>
            </a:r>
            <a:r>
              <a:rPr lang="en-US" sz="1600" dirty="0" err="1" smtClean="0">
                <a:latin typeface="Courier"/>
                <a:cs typeface="Courier"/>
              </a:rPr>
              <a:t>eax</a:t>
            </a:r>
            <a:endParaRPr lang="en-US" sz="1600" dirty="0" smtClean="0">
              <a:latin typeface="Courier"/>
              <a:cs typeface="Courier"/>
            </a:endParaRPr>
          </a:p>
          <a:p>
            <a:r>
              <a:rPr lang="en-US" sz="1600" dirty="0" err="1" smtClean="0">
                <a:latin typeface="Courier"/>
                <a:cs typeface="Courier"/>
              </a:rPr>
              <a:t>mov</a:t>
            </a:r>
            <a:r>
              <a:rPr lang="en-US" sz="1600" dirty="0" smtClean="0">
                <a:latin typeface="Courier"/>
                <a:cs typeface="Courier"/>
              </a:rPr>
              <a:t> 0x8002, %</a:t>
            </a:r>
            <a:r>
              <a:rPr lang="en-US" sz="1600" dirty="0" err="1" smtClean="0">
                <a:latin typeface="Courier"/>
                <a:cs typeface="Courier"/>
              </a:rPr>
              <a:t>edx</a:t>
            </a:r>
            <a:endParaRPr lang="en-US" sz="1600" dirty="0" smtClean="0">
              <a:latin typeface="Courier"/>
              <a:cs typeface="Courier"/>
            </a:endParaRPr>
          </a:p>
          <a:p>
            <a:r>
              <a:rPr lang="en-US" sz="1600" dirty="0" smtClean="0">
                <a:latin typeface="Courier"/>
                <a:cs typeface="Courier"/>
              </a:rPr>
              <a:t>add %</a:t>
            </a:r>
            <a:r>
              <a:rPr lang="en-US" sz="1600" dirty="0" err="1" smtClean="0">
                <a:latin typeface="Courier"/>
                <a:cs typeface="Courier"/>
              </a:rPr>
              <a:t>edx</a:t>
            </a:r>
            <a:r>
              <a:rPr lang="en-US" sz="1600" dirty="0" smtClean="0">
                <a:latin typeface="Courier"/>
                <a:cs typeface="Courier"/>
              </a:rPr>
              <a:t>, %</a:t>
            </a:r>
            <a:r>
              <a:rPr lang="en-US" sz="1600" dirty="0" err="1" smtClean="0">
                <a:latin typeface="Courier"/>
                <a:cs typeface="Courier"/>
              </a:rPr>
              <a:t>eax</a:t>
            </a:r>
            <a:endParaRPr lang="en-US" sz="1600" dirty="0" smtClean="0">
              <a:latin typeface="Courier"/>
              <a:cs typeface="Courier"/>
            </a:endParaRPr>
          </a:p>
          <a:p>
            <a:r>
              <a:rPr lang="en-US" sz="1600" dirty="0" err="1" smtClean="0">
                <a:latin typeface="Courier"/>
                <a:cs typeface="Courier"/>
              </a:rPr>
              <a:t>mov</a:t>
            </a:r>
            <a:r>
              <a:rPr lang="en-US" sz="1600" dirty="0" smtClean="0">
                <a:latin typeface="Courier"/>
                <a:cs typeface="Courier"/>
              </a:rPr>
              <a:t> %</a:t>
            </a:r>
            <a:r>
              <a:rPr lang="en-US" sz="1600" dirty="0" err="1" smtClean="0">
                <a:latin typeface="Courier"/>
                <a:cs typeface="Courier"/>
              </a:rPr>
              <a:t>eax</a:t>
            </a:r>
            <a:r>
              <a:rPr lang="en-US" sz="1600" dirty="0" smtClean="0">
                <a:latin typeface="Courier"/>
                <a:cs typeface="Courier"/>
              </a:rPr>
              <a:t>, 0x8003</a:t>
            </a:r>
            <a:endParaRPr lang="en-US" sz="1600" dirty="0">
              <a:latin typeface="Courier"/>
              <a:cs typeface="Courier"/>
            </a:endParaRPr>
          </a:p>
        </p:txBody>
      </p:sp>
      <p:sp>
        <p:nvSpPr>
          <p:cNvPr id="8" name="Rectangle 7"/>
          <p:cNvSpPr/>
          <p:nvPr/>
        </p:nvSpPr>
        <p:spPr>
          <a:xfrm>
            <a:off x="1096815" y="3662400"/>
            <a:ext cx="6950370" cy="954107"/>
          </a:xfrm>
          <a:prstGeom prst="rect">
            <a:avLst/>
          </a:prstGeom>
          <a:solidFill>
            <a:srgbClr val="CDF1C5"/>
          </a:solidFill>
          <a:ln>
            <a:solidFill>
              <a:srgbClr val="5CE455"/>
            </a:solidFill>
          </a:ln>
        </p:spPr>
        <p:txBody>
          <a:bodyPr wrap="square">
            <a:spAutoFit/>
          </a:bodyPr>
          <a:lstStyle/>
          <a:p>
            <a:r>
              <a:rPr lang="en-US" sz="1400" dirty="0" err="1" smtClean="0">
                <a:latin typeface="Courier"/>
                <a:cs typeface="Courier"/>
              </a:rPr>
              <a:t>iload</a:t>
            </a:r>
            <a:r>
              <a:rPr lang="en-US" sz="1400" dirty="0" smtClean="0">
                <a:latin typeface="Courier"/>
                <a:cs typeface="Courier"/>
              </a:rPr>
              <a:t> 1	  // push 1</a:t>
            </a:r>
            <a:r>
              <a:rPr lang="en-US" sz="1400" baseline="30000" dirty="0" smtClean="0">
                <a:latin typeface="Courier"/>
                <a:cs typeface="Courier"/>
              </a:rPr>
              <a:t>st</a:t>
            </a:r>
            <a:r>
              <a:rPr lang="en-US" sz="1400" dirty="0" smtClean="0">
                <a:latin typeface="Courier"/>
                <a:cs typeface="Courier"/>
              </a:rPr>
              <a:t> argument from table onto stack</a:t>
            </a:r>
          </a:p>
          <a:p>
            <a:r>
              <a:rPr lang="en-US" sz="1400" dirty="0" err="1" smtClean="0">
                <a:latin typeface="Courier"/>
                <a:cs typeface="Courier"/>
              </a:rPr>
              <a:t>iload</a:t>
            </a:r>
            <a:r>
              <a:rPr lang="en-US" sz="1400" dirty="0" smtClean="0">
                <a:latin typeface="Courier"/>
                <a:cs typeface="Courier"/>
              </a:rPr>
              <a:t> 2	  // push 2</a:t>
            </a:r>
            <a:r>
              <a:rPr lang="en-US" sz="1400" baseline="30000" dirty="0" smtClean="0">
                <a:latin typeface="Courier"/>
                <a:cs typeface="Courier"/>
              </a:rPr>
              <a:t>nd</a:t>
            </a:r>
            <a:r>
              <a:rPr lang="en-US" sz="1400" dirty="0" smtClean="0">
                <a:latin typeface="Courier"/>
                <a:cs typeface="Courier"/>
              </a:rPr>
              <a:t> argument from table onto stack</a:t>
            </a:r>
          </a:p>
          <a:p>
            <a:r>
              <a:rPr lang="en-US" sz="1400" dirty="0" err="1" smtClean="0">
                <a:latin typeface="Courier"/>
                <a:cs typeface="Courier"/>
              </a:rPr>
              <a:t>iadd</a:t>
            </a:r>
            <a:r>
              <a:rPr lang="en-US" sz="1400" dirty="0" smtClean="0">
                <a:latin typeface="Courier"/>
                <a:cs typeface="Courier"/>
              </a:rPr>
              <a:t>	  // add and pop top 2 element, push result</a:t>
            </a:r>
          </a:p>
          <a:p>
            <a:r>
              <a:rPr lang="en-US" sz="1400" dirty="0" err="1" smtClean="0">
                <a:latin typeface="Courier"/>
                <a:cs typeface="Courier"/>
              </a:rPr>
              <a:t>istore</a:t>
            </a:r>
            <a:r>
              <a:rPr lang="en-US" sz="1400" dirty="0" smtClean="0">
                <a:latin typeface="Courier"/>
                <a:cs typeface="Courier"/>
              </a:rPr>
              <a:t> 3	  // pop result and put it into third slot in table</a:t>
            </a:r>
            <a:endParaRPr lang="en-US" sz="1400" dirty="0">
              <a:latin typeface="Courier"/>
              <a:cs typeface="Courier"/>
            </a:endParaRPr>
          </a:p>
        </p:txBody>
      </p:sp>
      <p:grpSp>
        <p:nvGrpSpPr>
          <p:cNvPr id="7" name="Group 11"/>
          <p:cNvGrpSpPr/>
          <p:nvPr/>
        </p:nvGrpSpPr>
        <p:grpSpPr>
          <a:xfrm>
            <a:off x="2189524" y="1740845"/>
            <a:ext cx="6652197" cy="2014564"/>
            <a:chOff x="2189524" y="1740845"/>
            <a:chExt cx="6652197" cy="2014564"/>
          </a:xfrm>
        </p:grpSpPr>
        <p:cxnSp>
          <p:nvCxnSpPr>
            <p:cNvPr id="10" name="Straight Arrow Connector 9"/>
            <p:cNvCxnSpPr>
              <a:stCxn id="11" idx="1"/>
            </p:cNvCxnSpPr>
            <p:nvPr/>
          </p:nvCxnSpPr>
          <p:spPr bwMode="auto">
            <a:xfrm rot="10800000" flipV="1">
              <a:off x="2189524" y="2479509"/>
              <a:ext cx="4422838" cy="1275900"/>
            </a:xfrm>
            <a:prstGeom prst="straightConnector1">
              <a:avLst/>
            </a:prstGeom>
            <a:noFill/>
            <a:ln w="25400" cap="flat" cmpd="sng" algn="ctr">
              <a:solidFill>
                <a:srgbClr val="0000FF"/>
              </a:solidFill>
              <a:prstDash val="solid"/>
              <a:round/>
              <a:headEnd type="none" w="med" len="med"/>
              <a:tailEnd type="arrow"/>
            </a:ln>
            <a:effectLst/>
          </p:spPr>
        </p:cxnSp>
        <p:sp>
          <p:nvSpPr>
            <p:cNvPr id="11" name="TextBox 10"/>
            <p:cNvSpPr txBox="1"/>
            <p:nvPr/>
          </p:nvSpPr>
          <p:spPr>
            <a:xfrm>
              <a:off x="6612362" y="1740845"/>
              <a:ext cx="2229359" cy="1477328"/>
            </a:xfrm>
            <a:prstGeom prst="rect">
              <a:avLst/>
            </a:prstGeom>
            <a:noFill/>
            <a:ln>
              <a:solidFill>
                <a:srgbClr val="0000FF"/>
              </a:solidFill>
            </a:ln>
          </p:spPr>
          <p:txBody>
            <a:bodyPr wrap="none" rtlCol="0">
              <a:spAutoFit/>
            </a:bodyPr>
            <a:lstStyle/>
            <a:p>
              <a:r>
                <a:rPr lang="en-US" sz="1800" dirty="0" smtClean="0">
                  <a:latin typeface="Calibri" pitchFamily="34" charset="0"/>
                </a:rPr>
                <a:t>No knowledge </a:t>
              </a:r>
              <a:br>
                <a:rPr lang="en-US" sz="1800" dirty="0" smtClean="0">
                  <a:latin typeface="Calibri" pitchFamily="34" charset="0"/>
                </a:rPr>
              </a:br>
              <a:r>
                <a:rPr lang="en-US" sz="1800" dirty="0" smtClean="0">
                  <a:latin typeface="Calibri" pitchFamily="34" charset="0"/>
                </a:rPr>
                <a:t>of registers or </a:t>
              </a:r>
              <a:br>
                <a:rPr lang="en-US" sz="1800" dirty="0" smtClean="0">
                  <a:latin typeface="Calibri" pitchFamily="34" charset="0"/>
                </a:rPr>
              </a:br>
              <a:r>
                <a:rPr lang="en-US" sz="1800" dirty="0" smtClean="0">
                  <a:latin typeface="Calibri" pitchFamily="34" charset="0"/>
                </a:rPr>
                <a:t>memory locations</a:t>
              </a:r>
            </a:p>
            <a:p>
              <a:r>
                <a:rPr lang="en-US" sz="1800" dirty="0" smtClean="0">
                  <a:latin typeface="Calibri" pitchFamily="34" charset="0"/>
                </a:rPr>
                <a:t>(each instruction</a:t>
              </a:r>
              <a:br>
                <a:rPr lang="en-US" sz="1800" dirty="0" smtClean="0">
                  <a:latin typeface="Calibri" pitchFamily="34" charset="0"/>
                </a:rPr>
              </a:br>
              <a:r>
                <a:rPr lang="en-US" sz="1800" dirty="0" smtClean="0">
                  <a:latin typeface="Calibri" pitchFamily="34" charset="0"/>
                </a:rPr>
                <a:t>is 1 byte – byte-code)</a:t>
              </a:r>
            </a:p>
          </p:txBody>
        </p:sp>
      </p:grpSp>
      <p:grpSp>
        <p:nvGrpSpPr>
          <p:cNvPr id="13" name="Group 11"/>
          <p:cNvGrpSpPr/>
          <p:nvPr/>
        </p:nvGrpSpPr>
        <p:grpSpPr>
          <a:xfrm>
            <a:off x="1488877" y="1181579"/>
            <a:ext cx="3996022" cy="2508136"/>
            <a:chOff x="2288920" y="1259102"/>
            <a:chExt cx="3996022" cy="2508136"/>
          </a:xfrm>
        </p:grpSpPr>
        <p:cxnSp>
          <p:nvCxnSpPr>
            <p:cNvPr id="14" name="Straight Arrow Connector 13"/>
            <p:cNvCxnSpPr>
              <a:stCxn id="15" idx="1"/>
            </p:cNvCxnSpPr>
            <p:nvPr/>
          </p:nvCxnSpPr>
          <p:spPr bwMode="auto">
            <a:xfrm rot="10800000" flipV="1">
              <a:off x="2288920" y="1997765"/>
              <a:ext cx="1849281" cy="1769473"/>
            </a:xfrm>
            <a:prstGeom prst="straightConnector1">
              <a:avLst/>
            </a:prstGeom>
            <a:noFill/>
            <a:ln w="25400" cap="flat" cmpd="sng" algn="ctr">
              <a:solidFill>
                <a:srgbClr val="0000FF"/>
              </a:solidFill>
              <a:prstDash val="solid"/>
              <a:round/>
              <a:headEnd type="none" w="med" len="med"/>
              <a:tailEnd type="arrow"/>
            </a:ln>
            <a:effectLst/>
          </p:spPr>
        </p:cxnSp>
        <p:sp>
          <p:nvSpPr>
            <p:cNvPr id="15" name="TextBox 14"/>
            <p:cNvSpPr txBox="1"/>
            <p:nvPr/>
          </p:nvSpPr>
          <p:spPr>
            <a:xfrm>
              <a:off x="4138200" y="1259102"/>
              <a:ext cx="2146742" cy="1477328"/>
            </a:xfrm>
            <a:prstGeom prst="rect">
              <a:avLst/>
            </a:prstGeom>
            <a:noFill/>
            <a:ln>
              <a:solidFill>
                <a:srgbClr val="0000FF"/>
              </a:solidFill>
            </a:ln>
          </p:spPr>
          <p:txBody>
            <a:bodyPr wrap="none" rtlCol="0">
              <a:spAutoFit/>
            </a:bodyPr>
            <a:lstStyle/>
            <a:p>
              <a:r>
                <a:rPr lang="en-US" sz="1800" dirty="0" smtClean="0">
                  <a:latin typeface="Calibri" pitchFamily="34" charset="0"/>
                </a:rPr>
                <a:t>‘</a:t>
              </a:r>
              <a:r>
                <a:rPr lang="en-US" sz="1800" dirty="0" err="1" smtClean="0">
                  <a:latin typeface="Calibri" pitchFamily="34" charset="0"/>
                </a:rPr>
                <a:t>i</a:t>
              </a:r>
              <a:r>
                <a:rPr lang="en-US" sz="1800" dirty="0" smtClean="0">
                  <a:latin typeface="Calibri" pitchFamily="34" charset="0"/>
                </a:rPr>
                <a:t>’ stands for integer,</a:t>
              </a:r>
              <a:br>
                <a:rPr lang="en-US" sz="1800" dirty="0" smtClean="0">
                  <a:latin typeface="Calibri" pitchFamily="34" charset="0"/>
                </a:rPr>
              </a:br>
              <a:r>
                <a:rPr lang="en-US" sz="1800" dirty="0" smtClean="0">
                  <a:latin typeface="Calibri" pitchFamily="34" charset="0"/>
                </a:rPr>
                <a:t>‘a’ for reference,</a:t>
              </a:r>
            </a:p>
            <a:p>
              <a:r>
                <a:rPr lang="en-US" sz="1800" dirty="0" smtClean="0">
                  <a:latin typeface="Calibri" pitchFamily="34" charset="0"/>
                </a:rPr>
                <a:t>‘</a:t>
              </a:r>
              <a:r>
                <a:rPr lang="en-US" sz="1800" dirty="0" err="1" smtClean="0">
                  <a:latin typeface="Calibri" pitchFamily="34" charset="0"/>
                </a:rPr>
                <a:t>b</a:t>
              </a:r>
              <a:r>
                <a:rPr lang="en-US" sz="1800" dirty="0" smtClean="0">
                  <a:latin typeface="Calibri" pitchFamily="34" charset="0"/>
                </a:rPr>
                <a:t>’ for byte,</a:t>
              </a:r>
            </a:p>
            <a:p>
              <a:r>
                <a:rPr lang="en-US" sz="1800" dirty="0" smtClean="0">
                  <a:latin typeface="Calibri" pitchFamily="34" charset="0"/>
                </a:rPr>
                <a:t>‘</a:t>
              </a:r>
              <a:r>
                <a:rPr lang="en-US" sz="1800" dirty="0" err="1" smtClean="0">
                  <a:latin typeface="Calibri" pitchFamily="34" charset="0"/>
                </a:rPr>
                <a:t>c</a:t>
              </a:r>
              <a:r>
                <a:rPr lang="en-US" sz="1800" dirty="0" smtClean="0">
                  <a:latin typeface="Calibri" pitchFamily="34" charset="0"/>
                </a:rPr>
                <a:t>’ for char,</a:t>
              </a:r>
            </a:p>
            <a:p>
              <a:r>
                <a:rPr lang="en-US" sz="1800" dirty="0" smtClean="0">
                  <a:latin typeface="Calibri" pitchFamily="34" charset="0"/>
                </a:rPr>
                <a:t>‘</a:t>
              </a:r>
              <a:r>
                <a:rPr lang="en-US" sz="1800" dirty="0" err="1" smtClean="0">
                  <a:latin typeface="Calibri" pitchFamily="34" charset="0"/>
                </a:rPr>
                <a:t>d</a:t>
              </a:r>
              <a:r>
                <a:rPr lang="en-US" sz="1800" dirty="0" smtClean="0">
                  <a:latin typeface="Calibri" pitchFamily="34" charset="0"/>
                </a:rPr>
                <a:t>’ for double, …</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Java Method</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25</a:t>
            </a:fld>
            <a:endParaRPr lang="en-US"/>
          </a:p>
        </p:txBody>
      </p:sp>
      <p:sp>
        <p:nvSpPr>
          <p:cNvPr id="6" name="Rectangle 5"/>
          <p:cNvSpPr/>
          <p:nvPr/>
        </p:nvSpPr>
        <p:spPr>
          <a:xfrm>
            <a:off x="413964" y="1840563"/>
            <a:ext cx="8322245" cy="2554545"/>
          </a:xfrm>
          <a:prstGeom prst="rect">
            <a:avLst/>
          </a:prstGeom>
          <a:solidFill>
            <a:srgbClr val="CDF1C5"/>
          </a:solidFill>
          <a:ln>
            <a:solidFill>
              <a:srgbClr val="5CE455"/>
            </a:solidFill>
          </a:ln>
        </p:spPr>
        <p:txBody>
          <a:bodyPr wrap="square">
            <a:spAutoFit/>
          </a:bodyPr>
          <a:lstStyle/>
          <a:p>
            <a:r>
              <a:rPr lang="en-US" sz="1600" dirty="0" smtClean="0">
                <a:latin typeface="Courier"/>
                <a:cs typeface="Courier"/>
              </a:rPr>
              <a:t>Method </a:t>
            </a:r>
            <a:r>
              <a:rPr lang="en-US" sz="1600" dirty="0" err="1" smtClean="0">
                <a:latin typeface="Courier"/>
                <a:cs typeface="Courier"/>
              </a:rPr>
              <a:t>java.lang.String</a:t>
            </a:r>
            <a:r>
              <a:rPr lang="en-US" sz="1600" dirty="0" smtClean="0">
                <a:latin typeface="Courier"/>
                <a:cs typeface="Courier"/>
              </a:rPr>
              <a:t> </a:t>
            </a:r>
            <a:r>
              <a:rPr lang="en-US" sz="1600" dirty="0" err="1" smtClean="0">
                <a:latin typeface="Courier"/>
                <a:cs typeface="Courier"/>
              </a:rPr>
              <a:t>employeeName</a:t>
            </a:r>
            <a:r>
              <a:rPr lang="en-US" sz="1600" dirty="0" smtClean="0">
                <a:latin typeface="Courier"/>
                <a:cs typeface="Courier"/>
              </a:rPr>
              <a:t>()</a:t>
            </a:r>
          </a:p>
          <a:p>
            <a:endParaRPr lang="en-US" sz="1600" dirty="0" smtClean="0">
              <a:latin typeface="Courier"/>
              <a:cs typeface="Courier"/>
            </a:endParaRPr>
          </a:p>
          <a:p>
            <a:r>
              <a:rPr lang="en-US" sz="1600" dirty="0" smtClean="0">
                <a:latin typeface="Courier"/>
                <a:cs typeface="Courier"/>
              </a:rPr>
              <a:t>0 </a:t>
            </a:r>
            <a:r>
              <a:rPr lang="en-US" sz="1600" dirty="0" err="1" smtClean="0">
                <a:latin typeface="Courier"/>
                <a:cs typeface="Courier"/>
              </a:rPr>
              <a:t>aload</a:t>
            </a:r>
            <a:r>
              <a:rPr lang="en-US" sz="1600" dirty="0" smtClean="0">
                <a:latin typeface="Courier"/>
                <a:cs typeface="Courier"/>
              </a:rPr>
              <a:t> 0       // "this" object is stored at 0 in the </a:t>
            </a:r>
            <a:r>
              <a:rPr lang="en-US" sz="1600" dirty="0" err="1" smtClean="0">
                <a:latin typeface="Courier"/>
                <a:cs typeface="Courier"/>
              </a:rPr>
              <a:t>var</a:t>
            </a:r>
            <a:r>
              <a:rPr lang="en-US" sz="1600" dirty="0" smtClean="0">
                <a:latin typeface="Courier"/>
                <a:cs typeface="Courier"/>
              </a:rPr>
              <a:t> table</a:t>
            </a:r>
          </a:p>
          <a:p>
            <a:endParaRPr lang="en-US" sz="1600" dirty="0" smtClean="0">
              <a:latin typeface="Courier"/>
              <a:cs typeface="Courier"/>
            </a:endParaRPr>
          </a:p>
          <a:p>
            <a:r>
              <a:rPr lang="en-US" sz="1600" dirty="0" smtClean="0">
                <a:latin typeface="Courier"/>
                <a:cs typeface="Courier"/>
              </a:rPr>
              <a:t>1 </a:t>
            </a:r>
            <a:r>
              <a:rPr lang="en-US" sz="1600" dirty="0" err="1" smtClean="0">
                <a:latin typeface="Courier"/>
                <a:cs typeface="Courier"/>
              </a:rPr>
              <a:t>getfield</a:t>
            </a:r>
            <a:r>
              <a:rPr lang="en-US" sz="1600" dirty="0" smtClean="0">
                <a:latin typeface="Courier"/>
                <a:cs typeface="Courier"/>
              </a:rPr>
              <a:t> #5 &lt;Field </a:t>
            </a:r>
            <a:r>
              <a:rPr lang="en-US" sz="1600" dirty="0" err="1" smtClean="0">
                <a:latin typeface="Courier"/>
                <a:cs typeface="Courier"/>
              </a:rPr>
              <a:t>java.lang.String</a:t>
            </a:r>
            <a:r>
              <a:rPr lang="en-US" sz="1600" dirty="0" smtClean="0">
                <a:latin typeface="Courier"/>
                <a:cs typeface="Courier"/>
              </a:rPr>
              <a:t> name&gt; // takes 3 bytes</a:t>
            </a:r>
          </a:p>
          <a:p>
            <a:r>
              <a:rPr lang="en-US" sz="1600" dirty="0" smtClean="0">
                <a:latin typeface="Courier"/>
                <a:cs typeface="Courier"/>
              </a:rPr>
              <a:t>                // pop an element from top of stack, retrieve the</a:t>
            </a:r>
          </a:p>
          <a:p>
            <a:r>
              <a:rPr lang="en-US" sz="1600" dirty="0" smtClean="0">
                <a:latin typeface="Courier"/>
                <a:cs typeface="Courier"/>
              </a:rPr>
              <a:t>		 // specified field and push the value onto stack</a:t>
            </a:r>
          </a:p>
          <a:p>
            <a:r>
              <a:rPr lang="en-US" sz="1600" dirty="0" smtClean="0">
                <a:latin typeface="Courier"/>
                <a:cs typeface="Courier"/>
              </a:rPr>
              <a:t>		 // "name" field is the fifth field of the class</a:t>
            </a:r>
          </a:p>
          <a:p>
            <a:endParaRPr lang="en-US" sz="1600" dirty="0" smtClean="0">
              <a:latin typeface="Courier"/>
              <a:cs typeface="Courier"/>
            </a:endParaRPr>
          </a:p>
          <a:p>
            <a:r>
              <a:rPr lang="en-US" sz="1600" dirty="0" smtClean="0">
                <a:latin typeface="Courier"/>
                <a:cs typeface="Courier"/>
              </a:rPr>
              <a:t>4 </a:t>
            </a:r>
            <a:r>
              <a:rPr lang="en-US" sz="1600" dirty="0" err="1" smtClean="0">
                <a:latin typeface="Courier"/>
                <a:cs typeface="Courier"/>
              </a:rPr>
              <a:t>areturn</a:t>
            </a:r>
            <a:r>
              <a:rPr lang="en-US" sz="1600" dirty="0" smtClean="0">
                <a:latin typeface="Courier"/>
                <a:cs typeface="Courier"/>
              </a:rPr>
              <a:t>       // Returns object at top of stack </a:t>
            </a:r>
          </a:p>
        </p:txBody>
      </p:sp>
      <p:grpSp>
        <p:nvGrpSpPr>
          <p:cNvPr id="21" name="Group 20"/>
          <p:cNvGrpSpPr/>
          <p:nvPr/>
        </p:nvGrpSpPr>
        <p:grpSpPr>
          <a:xfrm>
            <a:off x="164216" y="4499921"/>
            <a:ext cx="8789203" cy="733564"/>
            <a:chOff x="164216" y="4499921"/>
            <a:chExt cx="8789203" cy="733564"/>
          </a:xfrm>
        </p:grpSpPr>
        <p:sp>
          <p:nvSpPr>
            <p:cNvPr id="8" name="Rectangle 7"/>
            <p:cNvSpPr/>
            <p:nvPr/>
          </p:nvSpPr>
          <p:spPr bwMode="auto">
            <a:xfrm>
              <a:off x="305667" y="4860347"/>
              <a:ext cx="1730589"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9" name="TextBox 8"/>
            <p:cNvSpPr txBox="1"/>
            <p:nvPr/>
          </p:nvSpPr>
          <p:spPr>
            <a:xfrm>
              <a:off x="164216" y="4499921"/>
              <a:ext cx="295584" cy="369332"/>
            </a:xfrm>
            <a:prstGeom prst="rect">
              <a:avLst/>
            </a:prstGeom>
            <a:noFill/>
          </p:spPr>
          <p:txBody>
            <a:bodyPr wrap="square" rtlCol="0">
              <a:spAutoFit/>
            </a:bodyPr>
            <a:lstStyle/>
            <a:p>
              <a:r>
                <a:rPr lang="en-US" sz="1800" dirty="0" smtClean="0">
                  <a:latin typeface="Calibri" pitchFamily="34" charset="0"/>
                </a:rPr>
                <a:t>0</a:t>
              </a:r>
            </a:p>
          </p:txBody>
        </p:sp>
        <p:sp>
          <p:nvSpPr>
            <p:cNvPr id="10" name="Rectangle 9"/>
            <p:cNvSpPr/>
            <p:nvPr/>
          </p:nvSpPr>
          <p:spPr bwMode="auto">
            <a:xfrm>
              <a:off x="2034524" y="4859465"/>
              <a:ext cx="1730589"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11" name="Rectangle 10"/>
            <p:cNvSpPr/>
            <p:nvPr/>
          </p:nvSpPr>
          <p:spPr bwMode="auto">
            <a:xfrm>
              <a:off x="3764248" y="4859465"/>
              <a:ext cx="1730589"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12" name="Rectangle 11"/>
            <p:cNvSpPr/>
            <p:nvPr/>
          </p:nvSpPr>
          <p:spPr bwMode="auto">
            <a:xfrm>
              <a:off x="5493106" y="4858583"/>
              <a:ext cx="1730589"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13" name="Rectangle 12"/>
            <p:cNvSpPr/>
            <p:nvPr/>
          </p:nvSpPr>
          <p:spPr bwMode="auto">
            <a:xfrm>
              <a:off x="7222830" y="4858583"/>
              <a:ext cx="1730589"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14" name="TextBox 13"/>
            <p:cNvSpPr txBox="1"/>
            <p:nvPr/>
          </p:nvSpPr>
          <p:spPr>
            <a:xfrm>
              <a:off x="1904021" y="4499921"/>
              <a:ext cx="295584" cy="369332"/>
            </a:xfrm>
            <a:prstGeom prst="rect">
              <a:avLst/>
            </a:prstGeom>
            <a:noFill/>
          </p:spPr>
          <p:txBody>
            <a:bodyPr wrap="square" rtlCol="0">
              <a:spAutoFit/>
            </a:bodyPr>
            <a:lstStyle/>
            <a:p>
              <a:r>
                <a:rPr lang="en-US" sz="1800" dirty="0" smtClean="0">
                  <a:latin typeface="Calibri" pitchFamily="34" charset="0"/>
                </a:rPr>
                <a:t>1</a:t>
              </a:r>
            </a:p>
          </p:txBody>
        </p:sp>
        <p:sp>
          <p:nvSpPr>
            <p:cNvPr id="15" name="TextBox 14"/>
            <p:cNvSpPr txBox="1"/>
            <p:nvPr/>
          </p:nvSpPr>
          <p:spPr>
            <a:xfrm>
              <a:off x="7082246" y="4499921"/>
              <a:ext cx="295584" cy="369332"/>
            </a:xfrm>
            <a:prstGeom prst="rect">
              <a:avLst/>
            </a:prstGeom>
            <a:noFill/>
          </p:spPr>
          <p:txBody>
            <a:bodyPr wrap="square" rtlCol="0">
              <a:spAutoFit/>
            </a:bodyPr>
            <a:lstStyle/>
            <a:p>
              <a:r>
                <a:rPr lang="en-US" sz="1800" dirty="0" smtClean="0">
                  <a:latin typeface="Calibri" pitchFamily="34" charset="0"/>
                </a:rPr>
                <a:t>4</a:t>
              </a:r>
            </a:p>
          </p:txBody>
        </p:sp>
        <p:sp>
          <p:nvSpPr>
            <p:cNvPr id="16" name="Rectangle 15"/>
            <p:cNvSpPr/>
            <p:nvPr/>
          </p:nvSpPr>
          <p:spPr>
            <a:xfrm>
              <a:off x="625578" y="4873321"/>
              <a:ext cx="1046581" cy="338554"/>
            </a:xfrm>
            <a:prstGeom prst="rect">
              <a:avLst/>
            </a:prstGeom>
          </p:spPr>
          <p:txBody>
            <a:bodyPr wrap="none">
              <a:spAutoFit/>
            </a:bodyPr>
            <a:lstStyle/>
            <a:p>
              <a:r>
                <a:rPr lang="en-US" sz="1600" dirty="0" smtClean="0">
                  <a:latin typeface="Courier"/>
                  <a:cs typeface="Courier"/>
                </a:rPr>
                <a:t>aload_0</a:t>
              </a:r>
              <a:endParaRPr lang="en-US" sz="1600" dirty="0"/>
            </a:p>
          </p:txBody>
        </p:sp>
        <p:sp>
          <p:nvSpPr>
            <p:cNvPr id="17" name="Rectangle 16"/>
            <p:cNvSpPr/>
            <p:nvPr/>
          </p:nvSpPr>
          <p:spPr>
            <a:xfrm>
              <a:off x="7554555" y="4872439"/>
              <a:ext cx="1046581" cy="338554"/>
            </a:xfrm>
            <a:prstGeom prst="rect">
              <a:avLst/>
            </a:prstGeom>
          </p:spPr>
          <p:txBody>
            <a:bodyPr wrap="none">
              <a:spAutoFit/>
            </a:bodyPr>
            <a:lstStyle/>
            <a:p>
              <a:r>
                <a:rPr lang="en-US" sz="1600" dirty="0" err="1" smtClean="0">
                  <a:latin typeface="Courier"/>
                  <a:cs typeface="Courier"/>
                </a:rPr>
                <a:t>areturn</a:t>
              </a:r>
              <a:endParaRPr lang="en-US" sz="1600" dirty="0"/>
            </a:p>
          </p:txBody>
        </p:sp>
        <p:sp>
          <p:nvSpPr>
            <p:cNvPr id="18" name="Rectangle 17"/>
            <p:cNvSpPr/>
            <p:nvPr/>
          </p:nvSpPr>
          <p:spPr>
            <a:xfrm>
              <a:off x="2375463" y="4882506"/>
              <a:ext cx="1172116" cy="338554"/>
            </a:xfrm>
            <a:prstGeom prst="rect">
              <a:avLst/>
            </a:prstGeom>
          </p:spPr>
          <p:txBody>
            <a:bodyPr wrap="none">
              <a:spAutoFit/>
            </a:bodyPr>
            <a:lstStyle/>
            <a:p>
              <a:r>
                <a:rPr lang="en-US" sz="1600" dirty="0" err="1" smtClean="0">
                  <a:latin typeface="Courier"/>
                  <a:cs typeface="Courier"/>
                </a:rPr>
                <a:t>getfield</a:t>
              </a:r>
              <a:endParaRPr lang="en-US" sz="1600" dirty="0"/>
            </a:p>
          </p:txBody>
        </p:sp>
        <p:sp>
          <p:nvSpPr>
            <p:cNvPr id="19" name="Rectangle 18"/>
            <p:cNvSpPr/>
            <p:nvPr/>
          </p:nvSpPr>
          <p:spPr>
            <a:xfrm>
              <a:off x="4443697" y="4881624"/>
              <a:ext cx="430927" cy="338554"/>
            </a:xfrm>
            <a:prstGeom prst="rect">
              <a:avLst/>
            </a:prstGeom>
          </p:spPr>
          <p:txBody>
            <a:bodyPr wrap="none">
              <a:spAutoFit/>
            </a:bodyPr>
            <a:lstStyle/>
            <a:p>
              <a:r>
                <a:rPr lang="en-US" sz="1600" dirty="0" smtClean="0">
                  <a:latin typeface="Courier"/>
                  <a:cs typeface="Courier"/>
                </a:rPr>
                <a:t>00</a:t>
              </a:r>
              <a:endParaRPr lang="en-US" sz="1600" dirty="0"/>
            </a:p>
          </p:txBody>
        </p:sp>
        <p:sp>
          <p:nvSpPr>
            <p:cNvPr id="20" name="Rectangle 19"/>
            <p:cNvSpPr/>
            <p:nvPr/>
          </p:nvSpPr>
          <p:spPr>
            <a:xfrm>
              <a:off x="6161607" y="4880742"/>
              <a:ext cx="430927" cy="338554"/>
            </a:xfrm>
            <a:prstGeom prst="rect">
              <a:avLst/>
            </a:prstGeom>
          </p:spPr>
          <p:txBody>
            <a:bodyPr wrap="none">
              <a:spAutoFit/>
            </a:bodyPr>
            <a:lstStyle/>
            <a:p>
              <a:r>
                <a:rPr lang="en-US" sz="1600" dirty="0" smtClean="0">
                  <a:latin typeface="Courier"/>
                  <a:cs typeface="Courier"/>
                </a:rPr>
                <a:t>05</a:t>
              </a:r>
              <a:endParaRPr lang="en-US" sz="1600" dirty="0"/>
            </a:p>
          </p:txBody>
        </p:sp>
      </p:grpSp>
      <p:grpSp>
        <p:nvGrpSpPr>
          <p:cNvPr id="44" name="Group 43"/>
          <p:cNvGrpSpPr/>
          <p:nvPr/>
        </p:nvGrpSpPr>
        <p:grpSpPr>
          <a:xfrm>
            <a:off x="1423191" y="5483126"/>
            <a:ext cx="4237928" cy="461665"/>
            <a:chOff x="1423191" y="5737126"/>
            <a:chExt cx="4237928" cy="461665"/>
          </a:xfrm>
        </p:grpSpPr>
        <p:sp>
          <p:nvSpPr>
            <p:cNvPr id="28" name="Rectangle 27"/>
            <p:cNvSpPr/>
            <p:nvPr/>
          </p:nvSpPr>
          <p:spPr bwMode="auto">
            <a:xfrm>
              <a:off x="3696830" y="5766444"/>
              <a:ext cx="386633"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34" name="Rectangle 33"/>
            <p:cNvSpPr/>
            <p:nvPr/>
          </p:nvSpPr>
          <p:spPr>
            <a:xfrm>
              <a:off x="4453778" y="5780920"/>
              <a:ext cx="430927" cy="338554"/>
            </a:xfrm>
            <a:prstGeom prst="rect">
              <a:avLst/>
            </a:prstGeom>
          </p:spPr>
          <p:txBody>
            <a:bodyPr wrap="square">
              <a:spAutoFit/>
            </a:bodyPr>
            <a:lstStyle/>
            <a:p>
              <a:r>
                <a:rPr lang="en-US" sz="1600" dirty="0" smtClean="0">
                  <a:latin typeface="Courier"/>
                  <a:cs typeface="Courier"/>
                </a:rPr>
                <a:t>00</a:t>
              </a:r>
              <a:endParaRPr lang="en-US" sz="1600" dirty="0"/>
            </a:p>
          </p:txBody>
        </p:sp>
        <p:sp>
          <p:nvSpPr>
            <p:cNvPr id="35" name="Rectangle 34"/>
            <p:cNvSpPr/>
            <p:nvPr/>
          </p:nvSpPr>
          <p:spPr>
            <a:xfrm>
              <a:off x="4836079" y="5777654"/>
              <a:ext cx="430927" cy="338554"/>
            </a:xfrm>
            <a:prstGeom prst="rect">
              <a:avLst/>
            </a:prstGeom>
          </p:spPr>
          <p:txBody>
            <a:bodyPr wrap="none">
              <a:spAutoFit/>
            </a:bodyPr>
            <a:lstStyle/>
            <a:p>
              <a:r>
                <a:rPr lang="en-US" sz="1600" dirty="0" smtClean="0">
                  <a:latin typeface="Courier"/>
                  <a:cs typeface="Courier"/>
                </a:rPr>
                <a:t>05</a:t>
              </a:r>
              <a:endParaRPr lang="en-US" sz="1600" dirty="0"/>
            </a:p>
          </p:txBody>
        </p:sp>
        <p:sp>
          <p:nvSpPr>
            <p:cNvPr id="36" name="Rectangle 35"/>
            <p:cNvSpPr/>
            <p:nvPr/>
          </p:nvSpPr>
          <p:spPr bwMode="auto">
            <a:xfrm>
              <a:off x="4079130" y="5765562"/>
              <a:ext cx="386633"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37" name="Rectangle 36"/>
            <p:cNvSpPr/>
            <p:nvPr/>
          </p:nvSpPr>
          <p:spPr bwMode="auto">
            <a:xfrm>
              <a:off x="4472378" y="5764680"/>
              <a:ext cx="386633"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38" name="Rectangle 37"/>
            <p:cNvSpPr/>
            <p:nvPr/>
          </p:nvSpPr>
          <p:spPr bwMode="auto">
            <a:xfrm>
              <a:off x="4865626" y="5763798"/>
              <a:ext cx="386633"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39" name="Rectangle 38"/>
            <p:cNvSpPr/>
            <p:nvPr/>
          </p:nvSpPr>
          <p:spPr bwMode="auto">
            <a:xfrm>
              <a:off x="5247926" y="5762916"/>
              <a:ext cx="386633"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40" name="Rectangle 39"/>
            <p:cNvSpPr/>
            <p:nvPr/>
          </p:nvSpPr>
          <p:spPr>
            <a:xfrm>
              <a:off x="5230192" y="5780038"/>
              <a:ext cx="430927" cy="338554"/>
            </a:xfrm>
            <a:prstGeom prst="rect">
              <a:avLst/>
            </a:prstGeom>
          </p:spPr>
          <p:txBody>
            <a:bodyPr wrap="square">
              <a:spAutoFit/>
            </a:bodyPr>
            <a:lstStyle/>
            <a:p>
              <a:r>
                <a:rPr lang="en-US" sz="1600" dirty="0" smtClean="0">
                  <a:latin typeface="Courier"/>
                  <a:cs typeface="Courier"/>
                </a:rPr>
                <a:t>B0</a:t>
              </a:r>
              <a:endParaRPr lang="en-US" sz="1600" dirty="0"/>
            </a:p>
          </p:txBody>
        </p:sp>
        <p:sp>
          <p:nvSpPr>
            <p:cNvPr id="41" name="Rectangle 40"/>
            <p:cNvSpPr/>
            <p:nvPr/>
          </p:nvSpPr>
          <p:spPr>
            <a:xfrm>
              <a:off x="4057930" y="5779156"/>
              <a:ext cx="430927" cy="338554"/>
            </a:xfrm>
            <a:prstGeom prst="rect">
              <a:avLst/>
            </a:prstGeom>
          </p:spPr>
          <p:txBody>
            <a:bodyPr wrap="square">
              <a:spAutoFit/>
            </a:bodyPr>
            <a:lstStyle/>
            <a:p>
              <a:r>
                <a:rPr lang="en-US" sz="1600" dirty="0" smtClean="0">
                  <a:latin typeface="Courier"/>
                  <a:cs typeface="Courier"/>
                </a:rPr>
                <a:t>B4</a:t>
              </a:r>
              <a:endParaRPr lang="en-US" sz="1600" dirty="0"/>
            </a:p>
          </p:txBody>
        </p:sp>
        <p:sp>
          <p:nvSpPr>
            <p:cNvPr id="42" name="Rectangle 41"/>
            <p:cNvSpPr/>
            <p:nvPr/>
          </p:nvSpPr>
          <p:spPr>
            <a:xfrm>
              <a:off x="3674764" y="5779156"/>
              <a:ext cx="430927" cy="338554"/>
            </a:xfrm>
            <a:prstGeom prst="rect">
              <a:avLst/>
            </a:prstGeom>
          </p:spPr>
          <p:txBody>
            <a:bodyPr wrap="square">
              <a:spAutoFit/>
            </a:bodyPr>
            <a:lstStyle/>
            <a:p>
              <a:r>
                <a:rPr lang="en-US" sz="1600" dirty="0" smtClean="0">
                  <a:latin typeface="Courier"/>
                  <a:cs typeface="Courier"/>
                </a:rPr>
                <a:t>2A</a:t>
              </a:r>
              <a:endParaRPr lang="en-US" sz="1600" dirty="0"/>
            </a:p>
          </p:txBody>
        </p:sp>
        <p:sp>
          <p:nvSpPr>
            <p:cNvPr id="43" name="TextBox 42"/>
            <p:cNvSpPr txBox="1"/>
            <p:nvPr/>
          </p:nvSpPr>
          <p:spPr>
            <a:xfrm>
              <a:off x="1423191" y="5737126"/>
              <a:ext cx="2237512" cy="461665"/>
            </a:xfrm>
            <a:prstGeom prst="rect">
              <a:avLst/>
            </a:prstGeom>
            <a:noFill/>
          </p:spPr>
          <p:txBody>
            <a:bodyPr wrap="none" rtlCol="0">
              <a:spAutoFit/>
            </a:bodyPr>
            <a:lstStyle/>
            <a:p>
              <a:r>
                <a:rPr lang="en-US" dirty="0" smtClean="0">
                  <a:latin typeface="Calibri" pitchFamily="34" charset="0"/>
                </a:rPr>
                <a:t>In the .class file:</a:t>
              </a:r>
            </a:p>
          </p:txBody>
        </p:sp>
      </p:grpSp>
      <p:sp>
        <p:nvSpPr>
          <p:cNvPr id="32" name="Rectangle 31"/>
          <p:cNvSpPr/>
          <p:nvPr/>
        </p:nvSpPr>
        <p:spPr>
          <a:xfrm>
            <a:off x="3206749" y="6204376"/>
            <a:ext cx="5651501" cy="338554"/>
          </a:xfrm>
          <a:prstGeom prst="rect">
            <a:avLst/>
          </a:prstGeom>
        </p:spPr>
        <p:txBody>
          <a:bodyPr wrap="square">
            <a:spAutoFit/>
          </a:bodyPr>
          <a:lstStyle/>
          <a:p>
            <a:r>
              <a:rPr lang="en-US" sz="1600" dirty="0" smtClean="0">
                <a:latin typeface="Calibri"/>
                <a:cs typeface="Calibri"/>
                <a:hlinkClick r:id="rId2"/>
              </a:rPr>
              <a:t>http://en.wikipedia.org/wiki/Java_bytecode_instruction_listings</a:t>
            </a:r>
            <a:r>
              <a:rPr lang="en-US" sz="1600" dirty="0" smtClean="0">
                <a:latin typeface="Calibri"/>
                <a:cs typeface="Calibri"/>
              </a:rPr>
              <a:t> </a:t>
            </a:r>
            <a:endParaRPr lang="en-US" sz="1600" dirty="0">
              <a:latin typeface="Calibri"/>
              <a:cs typeface="Calibri"/>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File Format</a:t>
            </a:r>
            <a:endParaRPr lang="en-US" dirty="0"/>
          </a:p>
        </p:txBody>
      </p:sp>
      <p:sp>
        <p:nvSpPr>
          <p:cNvPr id="3" name="Content Placeholder 2"/>
          <p:cNvSpPr>
            <a:spLocks noGrp="1"/>
          </p:cNvSpPr>
          <p:nvPr>
            <p:ph idx="1"/>
          </p:nvPr>
        </p:nvSpPr>
        <p:spPr>
          <a:xfrm>
            <a:off x="396875" y="1362075"/>
            <a:ext cx="8747125" cy="4972050"/>
          </a:xfrm>
        </p:spPr>
        <p:txBody>
          <a:bodyPr/>
          <a:lstStyle/>
          <a:p>
            <a:r>
              <a:rPr lang="en-US" dirty="0" smtClean="0"/>
              <a:t>10 sections to the Java class file structure</a:t>
            </a:r>
          </a:p>
          <a:p>
            <a:pPr lvl="1"/>
            <a:r>
              <a:rPr lang="en-US" sz="1800" dirty="0" smtClean="0"/>
              <a:t>Magic number: 0xCAFEBABE (legible hex from James Gosling – Java’s inventor)</a:t>
            </a:r>
          </a:p>
          <a:p>
            <a:pPr lvl="1"/>
            <a:r>
              <a:rPr lang="en-US" sz="1800" dirty="0" smtClean="0"/>
              <a:t>Version of class file format: the minor and major versions of the class file</a:t>
            </a:r>
          </a:p>
          <a:p>
            <a:pPr lvl="1"/>
            <a:r>
              <a:rPr lang="en-US" sz="1800" dirty="0" smtClean="0"/>
              <a:t>Constant pool: Pool of constants for the class</a:t>
            </a:r>
          </a:p>
          <a:p>
            <a:pPr lvl="1"/>
            <a:r>
              <a:rPr lang="en-US" sz="1800" dirty="0" smtClean="0"/>
              <a:t>Access flags: for example whether the class is abstract, static, etc</a:t>
            </a:r>
          </a:p>
          <a:p>
            <a:pPr lvl="1"/>
            <a:r>
              <a:rPr lang="en-US" sz="1800" dirty="0" smtClean="0"/>
              <a:t>This class: The name of the current class</a:t>
            </a:r>
          </a:p>
          <a:p>
            <a:pPr lvl="1"/>
            <a:r>
              <a:rPr lang="en-US" sz="1800" dirty="0" smtClean="0"/>
              <a:t>Super class: The name of the super class</a:t>
            </a:r>
          </a:p>
          <a:p>
            <a:pPr lvl="1"/>
            <a:r>
              <a:rPr lang="en-US" sz="1800" dirty="0" smtClean="0"/>
              <a:t>Interfaces: Any interfaces in the class</a:t>
            </a:r>
          </a:p>
          <a:p>
            <a:pPr lvl="1"/>
            <a:r>
              <a:rPr lang="en-US" sz="1800" dirty="0" smtClean="0"/>
              <a:t>Fields: Any fields in the class</a:t>
            </a:r>
          </a:p>
          <a:p>
            <a:pPr lvl="1"/>
            <a:r>
              <a:rPr lang="en-US" sz="1800" dirty="0" smtClean="0"/>
              <a:t>Methods: Any methods in the class</a:t>
            </a:r>
          </a:p>
          <a:p>
            <a:pPr lvl="1"/>
            <a:r>
              <a:rPr lang="en-US" sz="1800" dirty="0" smtClean="0"/>
              <a:t>Attributes: Any attributes of the class (for example the name of the </a:t>
            </a:r>
            <a:r>
              <a:rPr lang="en-US" sz="1800" dirty="0" err="1" smtClean="0"/>
              <a:t>sourcefile</a:t>
            </a:r>
            <a:r>
              <a:rPr lang="en-US" sz="1800" dirty="0" smtClean="0"/>
              <a:t>, etc)</a:t>
            </a:r>
          </a:p>
        </p:txBody>
      </p:sp>
      <p:sp>
        <p:nvSpPr>
          <p:cNvPr id="5" name="Slide Number Placeholder 4"/>
          <p:cNvSpPr>
            <a:spLocks noGrp="1"/>
          </p:cNvSpPr>
          <p:nvPr>
            <p:ph type="sldNum" sz="quarter" idx="4"/>
          </p:nvPr>
        </p:nvSpPr>
        <p:spPr/>
        <p:txBody>
          <a:bodyPr/>
          <a:lstStyle/>
          <a:p>
            <a:fld id="{7CBE8339-D2AD-46DC-A898-FD1E949067F0}" type="slidenum">
              <a:rPr lang="en-US" smtClean="0"/>
              <a:pPr/>
              <a:t>26</a:t>
            </a:fld>
            <a:endParaRPr lang="en-US"/>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27</a:t>
            </a:fld>
            <a:endParaRPr lang="en-US"/>
          </a:p>
        </p:txBody>
      </p:sp>
      <p:sp>
        <p:nvSpPr>
          <p:cNvPr id="6" name="Rectangle 5"/>
          <p:cNvSpPr/>
          <p:nvPr/>
        </p:nvSpPr>
        <p:spPr>
          <a:xfrm>
            <a:off x="3620834" y="291755"/>
            <a:ext cx="5180580" cy="6510545"/>
          </a:xfrm>
          <a:prstGeom prst="rect">
            <a:avLst/>
          </a:prstGeom>
          <a:solidFill>
            <a:srgbClr val="CDF1C5"/>
          </a:solidFill>
          <a:ln>
            <a:solidFill>
              <a:srgbClr val="5CE455"/>
            </a:solidFill>
          </a:ln>
        </p:spPr>
        <p:txBody>
          <a:bodyPr wrap="square">
            <a:spAutoFit/>
          </a:bodyPr>
          <a:lstStyle/>
          <a:p>
            <a:r>
              <a:rPr lang="en-US" sz="1200" dirty="0" smtClean="0">
                <a:latin typeface="Courier"/>
                <a:cs typeface="Courier"/>
              </a:rPr>
              <a:t>Compiled from </a:t>
            </a:r>
            <a:r>
              <a:rPr lang="en-US" sz="1200" dirty="0" err="1" smtClean="0">
                <a:latin typeface="Courier"/>
                <a:cs typeface="Courier"/>
              </a:rPr>
              <a:t>Employee.java</a:t>
            </a:r>
            <a:endParaRPr lang="en-US" sz="1200" dirty="0" smtClean="0">
              <a:latin typeface="Courier"/>
              <a:cs typeface="Courier"/>
            </a:endParaRPr>
          </a:p>
          <a:p>
            <a:r>
              <a:rPr lang="en-US" sz="1200" dirty="0" smtClean="0">
                <a:latin typeface="Courier"/>
                <a:cs typeface="Courier"/>
              </a:rPr>
              <a:t>class Employee extends </a:t>
            </a:r>
            <a:r>
              <a:rPr lang="en-US" sz="1200" dirty="0" err="1" smtClean="0">
                <a:latin typeface="Courier"/>
                <a:cs typeface="Courier"/>
              </a:rPr>
              <a:t>java.lang.Object</a:t>
            </a:r>
            <a:r>
              <a:rPr lang="en-US" sz="1200" dirty="0" smtClean="0">
                <a:latin typeface="Courier"/>
                <a:cs typeface="Courier"/>
              </a:rPr>
              <a:t> {</a:t>
            </a:r>
          </a:p>
          <a:p>
            <a:r>
              <a:rPr lang="en-US" sz="1200" dirty="0" smtClean="0">
                <a:latin typeface="Courier"/>
                <a:cs typeface="Courier"/>
              </a:rPr>
              <a:t>public </a:t>
            </a:r>
            <a:r>
              <a:rPr lang="en-US" sz="1200" dirty="0" err="1" smtClean="0">
                <a:latin typeface="Courier"/>
                <a:cs typeface="Courier"/>
              </a:rPr>
              <a:t>Employee(java.lang.String,int</a:t>
            </a:r>
            <a:r>
              <a:rPr lang="en-US" sz="1200" dirty="0" smtClean="0">
                <a:latin typeface="Courier"/>
                <a:cs typeface="Courier"/>
              </a:rPr>
              <a:t>);</a:t>
            </a:r>
          </a:p>
          <a:p>
            <a:r>
              <a:rPr lang="en-US" sz="1200" dirty="0" smtClean="0">
                <a:latin typeface="Courier"/>
                <a:cs typeface="Courier"/>
              </a:rPr>
              <a:t>public </a:t>
            </a:r>
            <a:r>
              <a:rPr lang="en-US" sz="1200" dirty="0" err="1" smtClean="0">
                <a:latin typeface="Courier"/>
                <a:cs typeface="Courier"/>
              </a:rPr>
              <a:t>java.lang.String</a:t>
            </a:r>
            <a:r>
              <a:rPr lang="en-US" sz="1200" dirty="0" smtClean="0">
                <a:latin typeface="Courier"/>
                <a:cs typeface="Courier"/>
              </a:rPr>
              <a:t> </a:t>
            </a:r>
            <a:r>
              <a:rPr lang="en-US" sz="1200" dirty="0" err="1" smtClean="0">
                <a:latin typeface="Courier"/>
                <a:cs typeface="Courier"/>
              </a:rPr>
              <a:t>employeeName</a:t>
            </a:r>
            <a:r>
              <a:rPr lang="en-US" sz="1200" dirty="0" smtClean="0">
                <a:latin typeface="Courier"/>
                <a:cs typeface="Courier"/>
              </a:rPr>
              <a:t>();</a:t>
            </a:r>
          </a:p>
          <a:p>
            <a:r>
              <a:rPr lang="en-US" sz="1200" dirty="0" smtClean="0">
                <a:latin typeface="Courier"/>
                <a:cs typeface="Courier"/>
              </a:rPr>
              <a:t>public </a:t>
            </a:r>
            <a:r>
              <a:rPr lang="en-US" sz="1200" dirty="0" err="1" smtClean="0">
                <a:latin typeface="Courier"/>
                <a:cs typeface="Courier"/>
              </a:rPr>
              <a:t>int</a:t>
            </a:r>
            <a:r>
              <a:rPr lang="en-US" sz="1200" dirty="0" smtClean="0">
                <a:latin typeface="Courier"/>
                <a:cs typeface="Courier"/>
              </a:rPr>
              <a:t> </a:t>
            </a:r>
            <a:r>
              <a:rPr lang="en-US" sz="1200" dirty="0" err="1" smtClean="0">
                <a:latin typeface="Courier"/>
                <a:cs typeface="Courier"/>
              </a:rPr>
              <a:t>employeeNumber</a:t>
            </a:r>
            <a:r>
              <a:rPr lang="en-US" sz="1200" dirty="0" smtClean="0">
                <a:latin typeface="Courier"/>
                <a:cs typeface="Courier"/>
              </a:rPr>
              <a:t>();</a:t>
            </a:r>
          </a:p>
          <a:p>
            <a:r>
              <a:rPr lang="en-US" sz="1200" dirty="0" smtClean="0">
                <a:latin typeface="Courier"/>
                <a:cs typeface="Courier"/>
              </a:rPr>
              <a:t>}</a:t>
            </a:r>
          </a:p>
          <a:p>
            <a:endParaRPr lang="en-US" sz="1200" dirty="0" smtClean="0">
              <a:latin typeface="Courier"/>
              <a:cs typeface="Courier"/>
            </a:endParaRPr>
          </a:p>
          <a:p>
            <a:r>
              <a:rPr lang="en-US" sz="1200" dirty="0" smtClean="0">
                <a:latin typeface="Courier"/>
                <a:cs typeface="Courier"/>
              </a:rPr>
              <a:t>Method </a:t>
            </a:r>
            <a:r>
              <a:rPr lang="en-US" sz="1200" dirty="0" err="1" smtClean="0">
                <a:latin typeface="Courier"/>
                <a:cs typeface="Courier"/>
              </a:rPr>
              <a:t>Employee(java.lang.String,int</a:t>
            </a:r>
            <a:r>
              <a:rPr lang="en-US" sz="1200" dirty="0" smtClean="0">
                <a:latin typeface="Courier"/>
                <a:cs typeface="Courier"/>
              </a:rPr>
              <a:t>)</a:t>
            </a:r>
          </a:p>
          <a:p>
            <a:r>
              <a:rPr lang="en-US" sz="1200" dirty="0" smtClean="0">
                <a:latin typeface="Courier"/>
                <a:cs typeface="Courier"/>
              </a:rPr>
              <a:t>0 aload_0</a:t>
            </a:r>
          </a:p>
          <a:p>
            <a:r>
              <a:rPr lang="en-US" sz="1200" dirty="0" smtClean="0">
                <a:latin typeface="Courier"/>
                <a:cs typeface="Courier"/>
              </a:rPr>
              <a:t>1 </a:t>
            </a:r>
            <a:r>
              <a:rPr lang="en-US" sz="1200" dirty="0" err="1" smtClean="0">
                <a:latin typeface="Courier"/>
                <a:cs typeface="Courier"/>
              </a:rPr>
              <a:t>invokespecial</a:t>
            </a:r>
            <a:r>
              <a:rPr lang="en-US" sz="1200" dirty="0" smtClean="0">
                <a:latin typeface="Courier"/>
                <a:cs typeface="Courier"/>
              </a:rPr>
              <a:t> #3 &lt;Method </a:t>
            </a:r>
            <a:r>
              <a:rPr lang="en-US" sz="1200" dirty="0" err="1" smtClean="0">
                <a:latin typeface="Courier"/>
                <a:cs typeface="Courier"/>
              </a:rPr>
              <a:t>java.lang.Object</a:t>
            </a:r>
            <a:r>
              <a:rPr lang="en-US" sz="1200" dirty="0" smtClean="0">
                <a:latin typeface="Courier"/>
                <a:cs typeface="Courier"/>
              </a:rPr>
              <a:t>()&gt;</a:t>
            </a:r>
          </a:p>
          <a:p>
            <a:r>
              <a:rPr lang="en-US" sz="1200" dirty="0" smtClean="0">
                <a:latin typeface="Courier"/>
                <a:cs typeface="Courier"/>
              </a:rPr>
              <a:t>4 aload_0</a:t>
            </a:r>
          </a:p>
          <a:p>
            <a:r>
              <a:rPr lang="en-US" sz="1200" dirty="0" smtClean="0">
                <a:latin typeface="Courier"/>
                <a:cs typeface="Courier"/>
              </a:rPr>
              <a:t>5 aload_1</a:t>
            </a:r>
          </a:p>
          <a:p>
            <a:r>
              <a:rPr lang="en-US" sz="1200" dirty="0" smtClean="0">
                <a:latin typeface="Courier"/>
                <a:cs typeface="Courier"/>
              </a:rPr>
              <a:t>6 </a:t>
            </a:r>
            <a:r>
              <a:rPr lang="en-US" sz="1200" dirty="0" err="1" smtClean="0">
                <a:latin typeface="Courier"/>
                <a:cs typeface="Courier"/>
              </a:rPr>
              <a:t>putfield</a:t>
            </a:r>
            <a:r>
              <a:rPr lang="en-US" sz="1200" dirty="0" smtClean="0">
                <a:latin typeface="Courier"/>
                <a:cs typeface="Courier"/>
              </a:rPr>
              <a:t> #5 &lt;Field </a:t>
            </a:r>
            <a:r>
              <a:rPr lang="en-US" sz="1200" dirty="0" err="1" smtClean="0">
                <a:latin typeface="Courier"/>
                <a:cs typeface="Courier"/>
              </a:rPr>
              <a:t>java.lang.String</a:t>
            </a:r>
            <a:r>
              <a:rPr lang="en-US" sz="1200" dirty="0" smtClean="0">
                <a:latin typeface="Courier"/>
                <a:cs typeface="Courier"/>
              </a:rPr>
              <a:t> name&gt;</a:t>
            </a:r>
          </a:p>
          <a:p>
            <a:r>
              <a:rPr lang="en-US" sz="1200" dirty="0" smtClean="0">
                <a:latin typeface="Courier"/>
                <a:cs typeface="Courier"/>
              </a:rPr>
              <a:t>9 aload_0</a:t>
            </a:r>
          </a:p>
          <a:p>
            <a:r>
              <a:rPr lang="en-US" sz="1200" dirty="0" smtClean="0">
                <a:latin typeface="Courier"/>
                <a:cs typeface="Courier"/>
              </a:rPr>
              <a:t>10 iload_2</a:t>
            </a:r>
          </a:p>
          <a:p>
            <a:r>
              <a:rPr lang="en-US" sz="1200" dirty="0" smtClean="0">
                <a:latin typeface="Courier"/>
                <a:cs typeface="Courier"/>
              </a:rPr>
              <a:t>11 </a:t>
            </a:r>
            <a:r>
              <a:rPr lang="en-US" sz="1200" dirty="0" err="1" smtClean="0">
                <a:latin typeface="Courier"/>
                <a:cs typeface="Courier"/>
              </a:rPr>
              <a:t>putfield</a:t>
            </a:r>
            <a:r>
              <a:rPr lang="en-US" sz="1200" dirty="0" smtClean="0">
                <a:latin typeface="Courier"/>
                <a:cs typeface="Courier"/>
              </a:rPr>
              <a:t> #4 &lt;Field </a:t>
            </a:r>
            <a:r>
              <a:rPr lang="en-US" sz="1200" dirty="0" err="1" smtClean="0">
                <a:latin typeface="Courier"/>
                <a:cs typeface="Courier"/>
              </a:rPr>
              <a:t>int</a:t>
            </a:r>
            <a:r>
              <a:rPr lang="en-US" sz="1200" dirty="0" smtClean="0">
                <a:latin typeface="Courier"/>
                <a:cs typeface="Courier"/>
              </a:rPr>
              <a:t> </a:t>
            </a:r>
            <a:r>
              <a:rPr lang="en-US" sz="1200" dirty="0" err="1" smtClean="0">
                <a:latin typeface="Courier"/>
                <a:cs typeface="Courier"/>
              </a:rPr>
              <a:t>idNumber</a:t>
            </a:r>
            <a:r>
              <a:rPr lang="en-US" sz="1200" dirty="0" smtClean="0">
                <a:latin typeface="Courier"/>
                <a:cs typeface="Courier"/>
              </a:rPr>
              <a:t>&gt;</a:t>
            </a:r>
          </a:p>
          <a:p>
            <a:r>
              <a:rPr lang="en-US" sz="1200" dirty="0" smtClean="0">
                <a:latin typeface="Courier"/>
                <a:cs typeface="Courier"/>
              </a:rPr>
              <a:t>14 aload_0</a:t>
            </a:r>
          </a:p>
          <a:p>
            <a:r>
              <a:rPr lang="en-US" sz="1200" dirty="0" smtClean="0">
                <a:latin typeface="Courier"/>
                <a:cs typeface="Courier"/>
              </a:rPr>
              <a:t>15 aload_1</a:t>
            </a:r>
          </a:p>
          <a:p>
            <a:r>
              <a:rPr lang="en-US" sz="1200" dirty="0" smtClean="0">
                <a:latin typeface="Courier"/>
                <a:cs typeface="Courier"/>
              </a:rPr>
              <a:t>16 iload_2</a:t>
            </a:r>
          </a:p>
          <a:p>
            <a:r>
              <a:rPr lang="en-US" sz="1200" dirty="0" smtClean="0">
                <a:latin typeface="Courier"/>
                <a:cs typeface="Courier"/>
              </a:rPr>
              <a:t>17 </a:t>
            </a:r>
            <a:r>
              <a:rPr lang="en-US" sz="1200" dirty="0" err="1" smtClean="0">
                <a:latin typeface="Courier"/>
                <a:cs typeface="Courier"/>
              </a:rPr>
              <a:t>invokespecial</a:t>
            </a:r>
            <a:r>
              <a:rPr lang="en-US" sz="1200" dirty="0" smtClean="0">
                <a:latin typeface="Courier"/>
                <a:cs typeface="Courier"/>
              </a:rPr>
              <a:t> #6 &lt;Method void </a:t>
            </a:r>
            <a:br>
              <a:rPr lang="en-US" sz="1200" dirty="0" smtClean="0">
                <a:latin typeface="Courier"/>
                <a:cs typeface="Courier"/>
              </a:rPr>
            </a:br>
            <a:r>
              <a:rPr lang="en-US" sz="1200" dirty="0" smtClean="0">
                <a:latin typeface="Courier"/>
                <a:cs typeface="Courier"/>
              </a:rPr>
              <a:t>		</a:t>
            </a:r>
            <a:r>
              <a:rPr lang="en-US" sz="1200" dirty="0" err="1" smtClean="0">
                <a:latin typeface="Courier"/>
                <a:cs typeface="Courier"/>
              </a:rPr>
              <a:t>storeData(java.lang.String</a:t>
            </a:r>
            <a:r>
              <a:rPr lang="en-US" sz="1200" dirty="0" smtClean="0">
                <a:latin typeface="Courier"/>
                <a:cs typeface="Courier"/>
              </a:rPr>
              <a:t>, </a:t>
            </a:r>
            <a:r>
              <a:rPr lang="en-US" sz="1200" dirty="0" err="1" smtClean="0">
                <a:latin typeface="Courier"/>
                <a:cs typeface="Courier"/>
              </a:rPr>
              <a:t>int</a:t>
            </a:r>
            <a:r>
              <a:rPr lang="en-US" sz="1200" dirty="0" smtClean="0">
                <a:latin typeface="Courier"/>
                <a:cs typeface="Courier"/>
              </a:rPr>
              <a:t>)&gt;</a:t>
            </a:r>
          </a:p>
          <a:p>
            <a:r>
              <a:rPr lang="en-US" sz="1200" dirty="0" smtClean="0">
                <a:latin typeface="Courier"/>
                <a:cs typeface="Courier"/>
              </a:rPr>
              <a:t>20 return</a:t>
            </a:r>
          </a:p>
          <a:p>
            <a:endParaRPr lang="en-US" sz="1200" dirty="0" smtClean="0">
              <a:latin typeface="Courier"/>
              <a:cs typeface="Courier"/>
            </a:endParaRPr>
          </a:p>
          <a:p>
            <a:r>
              <a:rPr lang="en-US" sz="1200" dirty="0" smtClean="0">
                <a:latin typeface="Courier"/>
                <a:cs typeface="Courier"/>
              </a:rPr>
              <a:t>Method </a:t>
            </a:r>
            <a:r>
              <a:rPr lang="en-US" sz="1200" dirty="0" err="1" smtClean="0">
                <a:latin typeface="Courier"/>
                <a:cs typeface="Courier"/>
              </a:rPr>
              <a:t>java.lang.String</a:t>
            </a:r>
            <a:r>
              <a:rPr lang="en-US" sz="1200" dirty="0" smtClean="0">
                <a:latin typeface="Courier"/>
                <a:cs typeface="Courier"/>
              </a:rPr>
              <a:t> </a:t>
            </a:r>
            <a:r>
              <a:rPr lang="en-US" sz="1200" dirty="0" err="1" smtClean="0">
                <a:latin typeface="Courier"/>
                <a:cs typeface="Courier"/>
              </a:rPr>
              <a:t>employeeName</a:t>
            </a:r>
            <a:r>
              <a:rPr lang="en-US" sz="1200" dirty="0" smtClean="0">
                <a:latin typeface="Courier"/>
                <a:cs typeface="Courier"/>
              </a:rPr>
              <a:t>()</a:t>
            </a:r>
          </a:p>
          <a:p>
            <a:r>
              <a:rPr lang="en-US" sz="1200" dirty="0" smtClean="0">
                <a:latin typeface="Courier"/>
                <a:cs typeface="Courier"/>
              </a:rPr>
              <a:t>0 aload_0</a:t>
            </a:r>
          </a:p>
          <a:p>
            <a:r>
              <a:rPr lang="en-US" sz="1200" dirty="0" smtClean="0">
                <a:latin typeface="Courier"/>
                <a:cs typeface="Courier"/>
              </a:rPr>
              <a:t>1 </a:t>
            </a:r>
            <a:r>
              <a:rPr lang="en-US" sz="1200" dirty="0" err="1" smtClean="0">
                <a:latin typeface="Courier"/>
                <a:cs typeface="Courier"/>
              </a:rPr>
              <a:t>getfield</a:t>
            </a:r>
            <a:r>
              <a:rPr lang="en-US" sz="1200" dirty="0" smtClean="0">
                <a:latin typeface="Courier"/>
                <a:cs typeface="Courier"/>
              </a:rPr>
              <a:t> #5 &lt;Field </a:t>
            </a:r>
            <a:r>
              <a:rPr lang="en-US" sz="1200" dirty="0" err="1" smtClean="0">
                <a:latin typeface="Courier"/>
                <a:cs typeface="Courier"/>
              </a:rPr>
              <a:t>java.lang.String</a:t>
            </a:r>
            <a:r>
              <a:rPr lang="en-US" sz="1200" dirty="0" smtClean="0">
                <a:latin typeface="Courier"/>
                <a:cs typeface="Courier"/>
              </a:rPr>
              <a:t> name&gt;</a:t>
            </a:r>
          </a:p>
          <a:p>
            <a:r>
              <a:rPr lang="en-US" sz="1200" dirty="0" smtClean="0">
                <a:latin typeface="Courier"/>
                <a:cs typeface="Courier"/>
              </a:rPr>
              <a:t>4 </a:t>
            </a:r>
            <a:r>
              <a:rPr lang="en-US" sz="1200" dirty="0" err="1" smtClean="0">
                <a:latin typeface="Courier"/>
                <a:cs typeface="Courier"/>
              </a:rPr>
              <a:t>areturn</a:t>
            </a:r>
            <a:endParaRPr lang="en-US" sz="1200" dirty="0" smtClean="0">
              <a:latin typeface="Courier"/>
              <a:cs typeface="Courier"/>
            </a:endParaRPr>
          </a:p>
          <a:p>
            <a:endParaRPr lang="en-US" sz="1200" dirty="0" smtClean="0">
              <a:latin typeface="Courier"/>
              <a:cs typeface="Courier"/>
            </a:endParaRPr>
          </a:p>
          <a:p>
            <a:r>
              <a:rPr lang="en-US" sz="1200" dirty="0" smtClean="0">
                <a:latin typeface="Courier"/>
                <a:cs typeface="Courier"/>
              </a:rPr>
              <a:t>Method </a:t>
            </a:r>
            <a:r>
              <a:rPr lang="en-US" sz="1200" dirty="0" err="1" smtClean="0">
                <a:latin typeface="Courier"/>
                <a:cs typeface="Courier"/>
              </a:rPr>
              <a:t>int</a:t>
            </a:r>
            <a:r>
              <a:rPr lang="en-US" sz="1200" dirty="0" smtClean="0">
                <a:latin typeface="Courier"/>
                <a:cs typeface="Courier"/>
              </a:rPr>
              <a:t> </a:t>
            </a:r>
            <a:r>
              <a:rPr lang="en-US" sz="1200" dirty="0" err="1" smtClean="0">
                <a:latin typeface="Courier"/>
                <a:cs typeface="Courier"/>
              </a:rPr>
              <a:t>employeeNumber</a:t>
            </a:r>
            <a:r>
              <a:rPr lang="en-US" sz="1200" dirty="0" smtClean="0">
                <a:latin typeface="Courier"/>
                <a:cs typeface="Courier"/>
              </a:rPr>
              <a:t>()</a:t>
            </a:r>
          </a:p>
          <a:p>
            <a:r>
              <a:rPr lang="en-US" sz="1200" dirty="0" smtClean="0">
                <a:latin typeface="Courier"/>
                <a:cs typeface="Courier"/>
              </a:rPr>
              <a:t>0 aload_0</a:t>
            </a:r>
          </a:p>
          <a:p>
            <a:r>
              <a:rPr lang="en-US" sz="1200" dirty="0" smtClean="0">
                <a:latin typeface="Courier"/>
                <a:cs typeface="Courier"/>
              </a:rPr>
              <a:t>1 </a:t>
            </a:r>
            <a:r>
              <a:rPr lang="en-US" sz="1200" dirty="0" err="1" smtClean="0">
                <a:latin typeface="Courier"/>
                <a:cs typeface="Courier"/>
              </a:rPr>
              <a:t>getfield</a:t>
            </a:r>
            <a:r>
              <a:rPr lang="en-US" sz="1200" dirty="0" smtClean="0">
                <a:latin typeface="Courier"/>
                <a:cs typeface="Courier"/>
              </a:rPr>
              <a:t> #4 &lt;Field </a:t>
            </a:r>
            <a:r>
              <a:rPr lang="en-US" sz="1200" dirty="0" err="1" smtClean="0">
                <a:latin typeface="Courier"/>
                <a:cs typeface="Courier"/>
              </a:rPr>
              <a:t>int</a:t>
            </a:r>
            <a:r>
              <a:rPr lang="en-US" sz="1200" dirty="0" smtClean="0">
                <a:latin typeface="Courier"/>
                <a:cs typeface="Courier"/>
              </a:rPr>
              <a:t> </a:t>
            </a:r>
            <a:r>
              <a:rPr lang="en-US" sz="1200" dirty="0" err="1" smtClean="0">
                <a:latin typeface="Courier"/>
                <a:cs typeface="Courier"/>
              </a:rPr>
              <a:t>idNumber</a:t>
            </a:r>
            <a:r>
              <a:rPr lang="en-US" sz="1200" dirty="0" smtClean="0">
                <a:latin typeface="Courier"/>
                <a:cs typeface="Courier"/>
              </a:rPr>
              <a:t>&gt;</a:t>
            </a:r>
          </a:p>
          <a:p>
            <a:r>
              <a:rPr lang="en-US" sz="1200" dirty="0" smtClean="0">
                <a:latin typeface="Courier"/>
                <a:cs typeface="Courier"/>
              </a:rPr>
              <a:t>4 </a:t>
            </a:r>
            <a:r>
              <a:rPr lang="en-US" sz="1200" dirty="0" err="1" smtClean="0">
                <a:latin typeface="Courier"/>
                <a:cs typeface="Courier"/>
              </a:rPr>
              <a:t>ireturn</a:t>
            </a:r>
            <a:endParaRPr lang="en-US" sz="1200" dirty="0" smtClean="0">
              <a:latin typeface="Courier"/>
              <a:cs typeface="Courier"/>
            </a:endParaRPr>
          </a:p>
          <a:p>
            <a:endParaRPr lang="en-US" sz="1200" dirty="0" smtClean="0">
              <a:latin typeface="Courier"/>
              <a:cs typeface="Courier"/>
            </a:endParaRPr>
          </a:p>
          <a:p>
            <a:r>
              <a:rPr lang="en-US" sz="1200" dirty="0" smtClean="0">
                <a:latin typeface="Courier"/>
                <a:cs typeface="Courier"/>
              </a:rPr>
              <a:t>Method void </a:t>
            </a:r>
            <a:r>
              <a:rPr lang="en-US" sz="1200" dirty="0" err="1" smtClean="0">
                <a:latin typeface="Courier"/>
                <a:cs typeface="Courier"/>
              </a:rPr>
              <a:t>storeData(java.lang.String</a:t>
            </a:r>
            <a:r>
              <a:rPr lang="en-US" sz="1200" dirty="0" smtClean="0">
                <a:latin typeface="Courier"/>
                <a:cs typeface="Courier"/>
              </a:rPr>
              <a:t>, </a:t>
            </a:r>
            <a:r>
              <a:rPr lang="en-US" sz="1200" dirty="0" err="1" smtClean="0">
                <a:latin typeface="Courier"/>
                <a:cs typeface="Courier"/>
              </a:rPr>
              <a:t>int</a:t>
            </a:r>
            <a:r>
              <a:rPr lang="en-US" sz="1200" dirty="0" smtClean="0">
                <a:latin typeface="Courier"/>
                <a:cs typeface="Courier"/>
              </a:rPr>
              <a:t>)</a:t>
            </a:r>
          </a:p>
          <a:p>
            <a:r>
              <a:rPr lang="en-US" sz="1200" dirty="0" smtClean="0">
                <a:latin typeface="Courier"/>
                <a:cs typeface="Courier"/>
              </a:rPr>
              <a:t>…</a:t>
            </a:r>
            <a:endParaRPr lang="en-US" sz="1200" dirty="0">
              <a:latin typeface="Courier"/>
              <a:cs typeface="Courier"/>
            </a:endParaRPr>
          </a:p>
        </p:txBody>
      </p:sp>
      <p:sp>
        <p:nvSpPr>
          <p:cNvPr id="8" name="Rectangle 7"/>
          <p:cNvSpPr/>
          <p:nvPr/>
        </p:nvSpPr>
        <p:spPr>
          <a:xfrm>
            <a:off x="245103" y="3247972"/>
            <a:ext cx="3069118" cy="461665"/>
          </a:xfrm>
          <a:prstGeom prst="rect">
            <a:avLst/>
          </a:prstGeom>
          <a:solidFill>
            <a:srgbClr val="B5B5F9"/>
          </a:solidFill>
          <a:ln>
            <a:solidFill>
              <a:srgbClr val="0000FF"/>
            </a:solidFill>
          </a:ln>
        </p:spPr>
        <p:txBody>
          <a:bodyPr wrap="square">
            <a:spAutoFit/>
          </a:bodyPr>
          <a:lstStyle/>
          <a:p>
            <a:r>
              <a:rPr lang="en-US" sz="1200" dirty="0" err="1" smtClean="0">
                <a:latin typeface="Courier"/>
                <a:cs typeface="Courier"/>
              </a:rPr>
              <a:t>javac</a:t>
            </a:r>
            <a:r>
              <a:rPr lang="en-US" sz="1200" dirty="0" smtClean="0">
                <a:latin typeface="Courier"/>
                <a:cs typeface="Courier"/>
              </a:rPr>
              <a:t> </a:t>
            </a:r>
            <a:r>
              <a:rPr lang="en-US" sz="1200" dirty="0" err="1" smtClean="0">
                <a:latin typeface="Courier"/>
                <a:cs typeface="Courier"/>
              </a:rPr>
              <a:t>Employee.java</a:t>
            </a:r>
            <a:endParaRPr lang="en-US" sz="1200" dirty="0" smtClean="0">
              <a:latin typeface="Courier"/>
              <a:cs typeface="Courier"/>
            </a:endParaRPr>
          </a:p>
          <a:p>
            <a:r>
              <a:rPr lang="en-US" sz="1200" dirty="0" err="1" smtClean="0">
                <a:latin typeface="Courier"/>
                <a:cs typeface="Courier"/>
              </a:rPr>
              <a:t>javap</a:t>
            </a:r>
            <a:r>
              <a:rPr lang="en-US" sz="1200" dirty="0" smtClean="0">
                <a:latin typeface="Courier"/>
                <a:cs typeface="Courier"/>
              </a:rPr>
              <a:t> -</a:t>
            </a:r>
            <a:r>
              <a:rPr lang="en-US" sz="1200" dirty="0" err="1" smtClean="0">
                <a:latin typeface="Courier"/>
                <a:cs typeface="Courier"/>
              </a:rPr>
              <a:t>c</a:t>
            </a:r>
            <a:r>
              <a:rPr lang="en-US" sz="1200" dirty="0" smtClean="0">
                <a:latin typeface="Courier"/>
                <a:cs typeface="Courier"/>
              </a:rPr>
              <a:t> Employee &gt; </a:t>
            </a:r>
            <a:r>
              <a:rPr lang="en-US" sz="1200" dirty="0" err="1" smtClean="0">
                <a:latin typeface="Courier"/>
                <a:cs typeface="Courier"/>
              </a:rPr>
              <a:t>Employee.bc</a:t>
            </a:r>
            <a:endParaRPr lang="en-US" sz="1200" dirty="0" smtClean="0">
              <a:latin typeface="Courier"/>
              <a:cs typeface="Courier"/>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languages for </a:t>
            </a:r>
            <a:r>
              <a:rPr lang="en-US" dirty="0" err="1" smtClean="0"/>
              <a:t>JVMs</a:t>
            </a:r>
            <a:endParaRPr lang="en-US" dirty="0"/>
          </a:p>
        </p:txBody>
      </p:sp>
      <p:sp>
        <p:nvSpPr>
          <p:cNvPr id="3" name="Content Placeholder 2"/>
          <p:cNvSpPr>
            <a:spLocks noGrp="1"/>
          </p:cNvSpPr>
          <p:nvPr>
            <p:ph idx="1"/>
          </p:nvPr>
        </p:nvSpPr>
        <p:spPr/>
        <p:txBody>
          <a:bodyPr/>
          <a:lstStyle/>
          <a:p>
            <a:r>
              <a:rPr lang="en-US" dirty="0" smtClean="0"/>
              <a:t>Apart from the Java language itself, The most common or well-known JVM languages are:</a:t>
            </a:r>
          </a:p>
          <a:p>
            <a:pPr lvl="1"/>
            <a:r>
              <a:rPr lang="en-US" dirty="0" err="1" smtClean="0"/>
              <a:t>AspectJ</a:t>
            </a:r>
            <a:r>
              <a:rPr lang="en-US" dirty="0" smtClean="0"/>
              <a:t>, an aspect-oriented extension of Java</a:t>
            </a:r>
          </a:p>
          <a:p>
            <a:pPr lvl="1"/>
            <a:r>
              <a:rPr lang="en-US" dirty="0" smtClean="0"/>
              <a:t>ColdFusion, a scripting language compiled to Java</a:t>
            </a:r>
          </a:p>
          <a:p>
            <a:pPr lvl="1"/>
            <a:r>
              <a:rPr lang="en-US" dirty="0" err="1" smtClean="0"/>
              <a:t>Clojure</a:t>
            </a:r>
            <a:r>
              <a:rPr lang="en-US" dirty="0" smtClean="0"/>
              <a:t>, a functional Lisp dialect</a:t>
            </a:r>
          </a:p>
          <a:p>
            <a:pPr lvl="1"/>
            <a:r>
              <a:rPr lang="en-US" dirty="0" smtClean="0"/>
              <a:t>Groovy, a scripting language</a:t>
            </a:r>
          </a:p>
          <a:p>
            <a:pPr lvl="1"/>
            <a:r>
              <a:rPr lang="en-US" dirty="0" err="1" smtClean="0"/>
              <a:t>JavaFX</a:t>
            </a:r>
            <a:r>
              <a:rPr lang="en-US" dirty="0" smtClean="0"/>
              <a:t> Script, a scripting language targeting the Rich Internet Application domain</a:t>
            </a:r>
          </a:p>
          <a:p>
            <a:pPr lvl="1"/>
            <a:r>
              <a:rPr lang="en-US" dirty="0" err="1" smtClean="0"/>
              <a:t>JRuby</a:t>
            </a:r>
            <a:r>
              <a:rPr lang="en-US" dirty="0" smtClean="0"/>
              <a:t>, an implementation of Ruby</a:t>
            </a:r>
          </a:p>
          <a:p>
            <a:pPr lvl="1"/>
            <a:r>
              <a:rPr lang="en-US" dirty="0" err="1" smtClean="0"/>
              <a:t>Jython</a:t>
            </a:r>
            <a:r>
              <a:rPr lang="en-US" dirty="0" smtClean="0"/>
              <a:t>, an implementation of Python</a:t>
            </a:r>
          </a:p>
          <a:p>
            <a:pPr lvl="1"/>
            <a:r>
              <a:rPr lang="en-US" dirty="0" smtClean="0"/>
              <a:t>Rhino, an implementation of JavaScript</a:t>
            </a:r>
          </a:p>
          <a:p>
            <a:pPr lvl="1"/>
            <a:r>
              <a:rPr lang="en-US" dirty="0" err="1" smtClean="0"/>
              <a:t>Scala</a:t>
            </a:r>
            <a:r>
              <a:rPr lang="en-US" dirty="0" smtClean="0"/>
              <a:t>, an object-oriented and functional programming language</a:t>
            </a:r>
          </a:p>
          <a:p>
            <a:pPr lvl="1"/>
            <a:r>
              <a:rPr lang="en-US" dirty="0" smtClean="0"/>
              <a:t>And many others, even including C</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28</a:t>
            </a:fld>
            <a:endParaRPr lang="en-US"/>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Microsoft’s C# and .NET Framework</a:t>
            </a:r>
            <a:endParaRPr lang="en-US" dirty="0"/>
          </a:p>
        </p:txBody>
      </p:sp>
      <p:sp>
        <p:nvSpPr>
          <p:cNvPr id="3" name="Content Placeholder 2"/>
          <p:cNvSpPr>
            <a:spLocks noGrp="1"/>
          </p:cNvSpPr>
          <p:nvPr>
            <p:ph idx="1"/>
          </p:nvPr>
        </p:nvSpPr>
        <p:spPr>
          <a:xfrm>
            <a:off x="396875" y="1362075"/>
            <a:ext cx="8556625" cy="4972050"/>
          </a:xfrm>
        </p:spPr>
        <p:txBody>
          <a:bodyPr/>
          <a:lstStyle/>
          <a:p>
            <a:r>
              <a:rPr lang="en-US" dirty="0" smtClean="0"/>
              <a:t>C# has similar motivations as Java</a:t>
            </a:r>
          </a:p>
          <a:p>
            <a:r>
              <a:rPr lang="en-US" dirty="0" smtClean="0"/>
              <a:t>Virtual machine is called the Common Language Runtime (CLR)</a:t>
            </a:r>
          </a:p>
          <a:p>
            <a:r>
              <a:rPr lang="en-US" dirty="0" smtClean="0"/>
              <a:t>Common Intermediate Language (CLI) is </a:t>
            </a:r>
            <a:r>
              <a:rPr lang="en-US" dirty="0" err="1" smtClean="0"/>
              <a:t>C#’s</a:t>
            </a:r>
            <a:r>
              <a:rPr lang="en-US" dirty="0" smtClean="0"/>
              <a:t> byte-code</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29</a:t>
            </a:fld>
            <a:endParaRPr lang="en-US"/>
          </a:p>
        </p:txBody>
      </p:sp>
      <p:pic>
        <p:nvPicPr>
          <p:cNvPr id="6" name="Picture 5"/>
          <p:cNvPicPr>
            <a:picLocks noChangeAspect="1"/>
          </p:cNvPicPr>
          <p:nvPr/>
        </p:nvPicPr>
        <p:blipFill>
          <a:blip r:embed="rId2"/>
          <a:stretch>
            <a:fillRect/>
          </a:stretch>
        </p:blipFill>
        <p:spPr>
          <a:xfrm>
            <a:off x="4587875" y="2755900"/>
            <a:ext cx="3556000" cy="41021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 Java</a:t>
            </a:r>
            <a:endParaRPr lang="en-US" dirty="0"/>
          </a:p>
        </p:txBody>
      </p:sp>
      <p:sp>
        <p:nvSpPr>
          <p:cNvPr id="3" name="Content Placeholder 2"/>
          <p:cNvSpPr>
            <a:spLocks noGrp="1"/>
          </p:cNvSpPr>
          <p:nvPr>
            <p:ph idx="1"/>
          </p:nvPr>
        </p:nvSpPr>
        <p:spPr/>
        <p:txBody>
          <a:bodyPr/>
          <a:lstStyle/>
          <a:p>
            <a:r>
              <a:rPr lang="en-US" dirty="0" smtClean="0"/>
              <a:t>Integers, floats, doubles, pointers – same as C</a:t>
            </a:r>
          </a:p>
          <a:p>
            <a:pPr lvl="1"/>
            <a:r>
              <a:rPr lang="en-US" dirty="0" smtClean="0"/>
              <a:t>Yes, Java has pointers – they are called ‘references’ – however, Java references are much more constrained than C’s general pointers</a:t>
            </a:r>
          </a:p>
          <a:p>
            <a:r>
              <a:rPr lang="en-US" dirty="0" smtClean="0"/>
              <a:t>Null is typically represented as 0</a:t>
            </a:r>
          </a:p>
          <a:p>
            <a:r>
              <a:rPr lang="en-US" dirty="0" smtClean="0"/>
              <a:t>Characters and strings</a:t>
            </a:r>
          </a:p>
          <a:p>
            <a:r>
              <a:rPr lang="en-US" dirty="0" smtClean="0"/>
              <a:t>Arrays</a:t>
            </a:r>
          </a:p>
          <a:p>
            <a:r>
              <a:rPr lang="en-US" dirty="0" smtClean="0"/>
              <a:t>Objects</a:t>
            </a:r>
          </a:p>
        </p:txBody>
      </p:sp>
      <p:sp>
        <p:nvSpPr>
          <p:cNvPr id="5" name="Slide Number Placeholder 4"/>
          <p:cNvSpPr>
            <a:spLocks noGrp="1"/>
          </p:cNvSpPr>
          <p:nvPr>
            <p:ph type="sldNum" sz="quarter" idx="4"/>
          </p:nvPr>
        </p:nvSpPr>
        <p:spPr/>
        <p:txBody>
          <a:bodyPr/>
          <a:lstStyle/>
          <a:p>
            <a:fld id="{7CBE8339-D2AD-46DC-A898-FD1E949067F0}" type="slidenum">
              <a:rPr lang="en-US" smtClean="0"/>
              <a:pPr/>
              <a:t>3</a:t>
            </a:fld>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 Java</a:t>
            </a:r>
            <a:endParaRPr lang="en-US" dirty="0"/>
          </a:p>
        </p:txBody>
      </p:sp>
      <p:sp>
        <p:nvSpPr>
          <p:cNvPr id="3" name="Content Placeholder 2"/>
          <p:cNvSpPr>
            <a:spLocks noGrp="1"/>
          </p:cNvSpPr>
          <p:nvPr>
            <p:ph idx="1"/>
          </p:nvPr>
        </p:nvSpPr>
        <p:spPr>
          <a:xfrm>
            <a:off x="396875" y="1362075"/>
            <a:ext cx="8366125" cy="2042975"/>
          </a:xfrm>
        </p:spPr>
        <p:txBody>
          <a:bodyPr/>
          <a:lstStyle/>
          <a:p>
            <a:r>
              <a:rPr lang="en-US" dirty="0" smtClean="0"/>
              <a:t>Characters and strings</a:t>
            </a:r>
          </a:p>
          <a:p>
            <a:pPr lvl="1"/>
            <a:r>
              <a:rPr lang="en-US" dirty="0" smtClean="0"/>
              <a:t>Two-byte Unicode instead of ASCII</a:t>
            </a:r>
          </a:p>
          <a:p>
            <a:pPr lvl="2"/>
            <a:r>
              <a:rPr lang="en-US" dirty="0" smtClean="0"/>
              <a:t>Represents most of the world’s alphabets</a:t>
            </a:r>
          </a:p>
          <a:p>
            <a:pPr lvl="1"/>
            <a:r>
              <a:rPr lang="en-US" dirty="0" smtClean="0"/>
              <a:t>String not bounded by a ‘/0’ (null character)</a:t>
            </a:r>
          </a:p>
          <a:p>
            <a:pPr lvl="2"/>
            <a:r>
              <a:rPr lang="en-US" dirty="0" smtClean="0"/>
              <a:t>Bounded by hidden length field at beginning of string</a:t>
            </a:r>
          </a:p>
        </p:txBody>
      </p:sp>
      <p:sp>
        <p:nvSpPr>
          <p:cNvPr id="5" name="Slide Number Placeholder 4"/>
          <p:cNvSpPr>
            <a:spLocks noGrp="1"/>
          </p:cNvSpPr>
          <p:nvPr>
            <p:ph type="sldNum" sz="quarter" idx="4"/>
          </p:nvPr>
        </p:nvSpPr>
        <p:spPr/>
        <p:txBody>
          <a:bodyPr/>
          <a:lstStyle/>
          <a:p>
            <a:fld id="{7CBE8339-D2AD-46DC-A898-FD1E949067F0}" type="slidenum">
              <a:rPr lang="en-US" smtClean="0"/>
              <a:pPr/>
              <a:t>4</a:t>
            </a:fld>
            <a:endParaRPr lang="en-US"/>
          </a:p>
        </p:txBody>
      </p:sp>
      <p:sp>
        <p:nvSpPr>
          <p:cNvPr id="6" name="Rectangle 8"/>
          <p:cNvSpPr>
            <a:spLocks noChangeArrowheads="1"/>
          </p:cNvSpPr>
          <p:nvPr/>
        </p:nvSpPr>
        <p:spPr bwMode="auto">
          <a:xfrm>
            <a:off x="323854" y="3497629"/>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sz="2400" dirty="0" smtClean="0">
                <a:solidFill>
                  <a:schemeClr val="tx2"/>
                </a:solidFill>
                <a:latin typeface="Calibri" pitchFamily="34" charset="0"/>
              </a:rPr>
              <a:t>the string ‘CSE351’:</a:t>
            </a:r>
            <a:endParaRPr lang="en-US" sz="2400" dirty="0">
              <a:solidFill>
                <a:schemeClr val="tx2"/>
              </a:solidFill>
              <a:latin typeface="Calibri" pitchFamily="34" charset="0"/>
            </a:endParaRPr>
          </a:p>
        </p:txBody>
      </p:sp>
      <p:sp>
        <p:nvSpPr>
          <p:cNvPr id="7" name="Rectangle 10"/>
          <p:cNvSpPr>
            <a:spLocks noChangeArrowheads="1"/>
          </p:cNvSpPr>
          <p:nvPr/>
        </p:nvSpPr>
        <p:spPr bwMode="auto">
          <a:xfrm>
            <a:off x="1813234" y="4213429"/>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43</a:t>
            </a:r>
            <a:endParaRPr lang="en-US" sz="2000" dirty="0">
              <a:latin typeface="Courier New" pitchFamily="49" charset="0"/>
            </a:endParaRPr>
          </a:p>
        </p:txBody>
      </p:sp>
      <p:sp>
        <p:nvSpPr>
          <p:cNvPr id="9" name="Rectangle 12"/>
          <p:cNvSpPr>
            <a:spLocks noChangeArrowheads="1"/>
          </p:cNvSpPr>
          <p:nvPr/>
        </p:nvSpPr>
        <p:spPr bwMode="auto">
          <a:xfrm>
            <a:off x="4409315" y="4213429"/>
            <a:ext cx="431800" cy="431800"/>
          </a:xfrm>
          <a:prstGeom prst="rect">
            <a:avLst/>
          </a:prstGeom>
          <a:solidFill>
            <a:srgbClr val="D5F1CF"/>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a:t>
            </a:r>
            <a:endParaRPr lang="en-US" sz="2000" dirty="0">
              <a:latin typeface="Courier New" pitchFamily="49" charset="0"/>
            </a:endParaRPr>
          </a:p>
        </p:txBody>
      </p:sp>
      <p:sp>
        <p:nvSpPr>
          <p:cNvPr id="10" name="Rectangle 13"/>
          <p:cNvSpPr>
            <a:spLocks noChangeArrowheads="1"/>
          </p:cNvSpPr>
          <p:nvPr/>
        </p:nvSpPr>
        <p:spPr bwMode="auto">
          <a:xfrm>
            <a:off x="1610219" y="4629354"/>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0</a:t>
            </a:r>
          </a:p>
        </p:txBody>
      </p:sp>
      <p:sp>
        <p:nvSpPr>
          <p:cNvPr id="11" name="Rectangle 14"/>
          <p:cNvSpPr>
            <a:spLocks noChangeArrowheads="1"/>
          </p:cNvSpPr>
          <p:nvPr/>
        </p:nvSpPr>
        <p:spPr bwMode="auto">
          <a:xfrm>
            <a:off x="2067419" y="4629354"/>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1</a:t>
            </a:r>
            <a:endParaRPr lang="en-US" sz="2000" dirty="0">
              <a:latin typeface="Courier New" pitchFamily="49" charset="0"/>
            </a:endParaRPr>
          </a:p>
        </p:txBody>
      </p:sp>
      <p:sp>
        <p:nvSpPr>
          <p:cNvPr id="12" name="Rectangle 15"/>
          <p:cNvSpPr>
            <a:spLocks noChangeArrowheads="1"/>
          </p:cNvSpPr>
          <p:nvPr/>
        </p:nvSpPr>
        <p:spPr bwMode="auto">
          <a:xfrm>
            <a:off x="3359644" y="4629354"/>
            <a:ext cx="336655"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4</a:t>
            </a:r>
            <a:endParaRPr lang="en-US" sz="2000" dirty="0">
              <a:latin typeface="Courier New" pitchFamily="49" charset="0"/>
            </a:endParaRPr>
          </a:p>
        </p:txBody>
      </p:sp>
      <p:sp>
        <p:nvSpPr>
          <p:cNvPr id="13" name="Rectangle 16"/>
          <p:cNvSpPr>
            <a:spLocks noChangeArrowheads="1"/>
          </p:cNvSpPr>
          <p:nvPr/>
        </p:nvSpPr>
        <p:spPr bwMode="auto">
          <a:xfrm>
            <a:off x="8507322" y="4611608"/>
            <a:ext cx="49056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16</a:t>
            </a:r>
            <a:endParaRPr lang="en-US" sz="2000" dirty="0">
              <a:latin typeface="Courier New" pitchFamily="49" charset="0"/>
            </a:endParaRPr>
          </a:p>
        </p:txBody>
      </p:sp>
      <p:sp>
        <p:nvSpPr>
          <p:cNvPr id="14" name="Rectangle 10"/>
          <p:cNvSpPr>
            <a:spLocks noChangeArrowheads="1"/>
          </p:cNvSpPr>
          <p:nvPr/>
        </p:nvSpPr>
        <p:spPr bwMode="auto">
          <a:xfrm>
            <a:off x="2250272" y="4212547"/>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53</a:t>
            </a:r>
            <a:endParaRPr lang="en-US" sz="2000" dirty="0">
              <a:latin typeface="Courier New" pitchFamily="49" charset="0"/>
            </a:endParaRPr>
          </a:p>
        </p:txBody>
      </p:sp>
      <p:sp>
        <p:nvSpPr>
          <p:cNvPr id="15" name="Rectangle 10"/>
          <p:cNvSpPr>
            <a:spLocks noChangeArrowheads="1"/>
          </p:cNvSpPr>
          <p:nvPr/>
        </p:nvSpPr>
        <p:spPr bwMode="auto">
          <a:xfrm>
            <a:off x="2676362" y="4211665"/>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45</a:t>
            </a:r>
            <a:endParaRPr lang="en-US" sz="2000" dirty="0">
              <a:latin typeface="Courier New" pitchFamily="49" charset="0"/>
            </a:endParaRPr>
          </a:p>
        </p:txBody>
      </p:sp>
      <p:sp>
        <p:nvSpPr>
          <p:cNvPr id="16" name="Rectangle 10"/>
          <p:cNvSpPr>
            <a:spLocks noChangeArrowheads="1"/>
          </p:cNvSpPr>
          <p:nvPr/>
        </p:nvSpPr>
        <p:spPr bwMode="auto">
          <a:xfrm>
            <a:off x="3114267" y="4211665"/>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33</a:t>
            </a:r>
            <a:endParaRPr lang="en-US" sz="2000" dirty="0">
              <a:latin typeface="Courier New" pitchFamily="49" charset="0"/>
            </a:endParaRPr>
          </a:p>
        </p:txBody>
      </p:sp>
      <p:sp>
        <p:nvSpPr>
          <p:cNvPr id="17" name="Rectangle 10"/>
          <p:cNvSpPr>
            <a:spLocks noChangeArrowheads="1"/>
          </p:cNvSpPr>
          <p:nvPr/>
        </p:nvSpPr>
        <p:spPr bwMode="auto">
          <a:xfrm>
            <a:off x="3551305" y="4210783"/>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35</a:t>
            </a:r>
            <a:endParaRPr lang="en-US" sz="2000" dirty="0">
              <a:latin typeface="Courier New" pitchFamily="49" charset="0"/>
            </a:endParaRPr>
          </a:p>
        </p:txBody>
      </p:sp>
      <p:sp>
        <p:nvSpPr>
          <p:cNvPr id="18" name="Rectangle 10"/>
          <p:cNvSpPr>
            <a:spLocks noChangeArrowheads="1"/>
          </p:cNvSpPr>
          <p:nvPr/>
        </p:nvSpPr>
        <p:spPr bwMode="auto">
          <a:xfrm>
            <a:off x="3978262" y="4210783"/>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31</a:t>
            </a:r>
            <a:endParaRPr lang="en-US" sz="2000" dirty="0">
              <a:latin typeface="Courier New" pitchFamily="49" charset="0"/>
            </a:endParaRPr>
          </a:p>
        </p:txBody>
      </p:sp>
      <p:sp>
        <p:nvSpPr>
          <p:cNvPr id="20" name="Rectangle 12"/>
          <p:cNvSpPr>
            <a:spLocks noChangeArrowheads="1"/>
          </p:cNvSpPr>
          <p:nvPr/>
        </p:nvSpPr>
        <p:spPr bwMode="auto">
          <a:xfrm>
            <a:off x="1815254" y="5077496"/>
            <a:ext cx="1733176" cy="431800"/>
          </a:xfrm>
          <a:prstGeom prst="rect">
            <a:avLst/>
          </a:prstGeom>
          <a:solidFill>
            <a:srgbClr val="D5F1CF"/>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6</a:t>
            </a:r>
            <a:endParaRPr lang="en-US" sz="2000" dirty="0">
              <a:latin typeface="Courier New" pitchFamily="49" charset="0"/>
            </a:endParaRPr>
          </a:p>
        </p:txBody>
      </p:sp>
      <p:sp>
        <p:nvSpPr>
          <p:cNvPr id="26" name="Rectangle 10"/>
          <p:cNvSpPr>
            <a:spLocks noChangeArrowheads="1"/>
          </p:cNvSpPr>
          <p:nvPr/>
        </p:nvSpPr>
        <p:spPr bwMode="auto">
          <a:xfrm>
            <a:off x="3547660" y="5078783"/>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27" name="Rectangle 10"/>
          <p:cNvSpPr>
            <a:spLocks noChangeArrowheads="1"/>
          </p:cNvSpPr>
          <p:nvPr/>
        </p:nvSpPr>
        <p:spPr bwMode="auto">
          <a:xfrm>
            <a:off x="3984698" y="5077901"/>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43</a:t>
            </a:r>
            <a:endParaRPr lang="en-US" sz="2000" dirty="0">
              <a:latin typeface="Courier New" pitchFamily="49" charset="0"/>
            </a:endParaRPr>
          </a:p>
        </p:txBody>
      </p:sp>
      <p:sp>
        <p:nvSpPr>
          <p:cNvPr id="28" name="Rectangle 10"/>
          <p:cNvSpPr>
            <a:spLocks noChangeArrowheads="1"/>
          </p:cNvSpPr>
          <p:nvPr/>
        </p:nvSpPr>
        <p:spPr bwMode="auto">
          <a:xfrm>
            <a:off x="4410788" y="5077019"/>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29" name="Rectangle 10"/>
          <p:cNvSpPr>
            <a:spLocks noChangeArrowheads="1"/>
          </p:cNvSpPr>
          <p:nvPr/>
        </p:nvSpPr>
        <p:spPr bwMode="auto">
          <a:xfrm>
            <a:off x="4848693" y="5077019"/>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53</a:t>
            </a:r>
            <a:endParaRPr lang="en-US" sz="2000" dirty="0">
              <a:latin typeface="Courier New" pitchFamily="49" charset="0"/>
            </a:endParaRPr>
          </a:p>
        </p:txBody>
      </p:sp>
      <p:sp>
        <p:nvSpPr>
          <p:cNvPr id="30" name="Rectangle 10"/>
          <p:cNvSpPr>
            <a:spLocks noChangeArrowheads="1"/>
          </p:cNvSpPr>
          <p:nvPr/>
        </p:nvSpPr>
        <p:spPr bwMode="auto">
          <a:xfrm>
            <a:off x="5285731" y="5076137"/>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31" name="Rectangle 10"/>
          <p:cNvSpPr>
            <a:spLocks noChangeArrowheads="1"/>
          </p:cNvSpPr>
          <p:nvPr/>
        </p:nvSpPr>
        <p:spPr bwMode="auto">
          <a:xfrm>
            <a:off x="5712688" y="5076137"/>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45</a:t>
            </a:r>
            <a:endParaRPr lang="en-US" sz="2000" dirty="0">
              <a:latin typeface="Courier New" pitchFamily="49" charset="0"/>
            </a:endParaRPr>
          </a:p>
        </p:txBody>
      </p:sp>
      <p:sp>
        <p:nvSpPr>
          <p:cNvPr id="32" name="Rectangle 10"/>
          <p:cNvSpPr>
            <a:spLocks noChangeArrowheads="1"/>
          </p:cNvSpPr>
          <p:nvPr/>
        </p:nvSpPr>
        <p:spPr bwMode="auto">
          <a:xfrm>
            <a:off x="6154661" y="5078782"/>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33" name="Rectangle 10"/>
          <p:cNvSpPr>
            <a:spLocks noChangeArrowheads="1"/>
          </p:cNvSpPr>
          <p:nvPr/>
        </p:nvSpPr>
        <p:spPr bwMode="auto">
          <a:xfrm>
            <a:off x="6591699" y="5077900"/>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33</a:t>
            </a:r>
            <a:endParaRPr lang="en-US" sz="2000" dirty="0">
              <a:latin typeface="Courier New" pitchFamily="49" charset="0"/>
            </a:endParaRPr>
          </a:p>
        </p:txBody>
      </p:sp>
      <p:sp>
        <p:nvSpPr>
          <p:cNvPr id="34" name="Rectangle 10"/>
          <p:cNvSpPr>
            <a:spLocks noChangeArrowheads="1"/>
          </p:cNvSpPr>
          <p:nvPr/>
        </p:nvSpPr>
        <p:spPr bwMode="auto">
          <a:xfrm>
            <a:off x="7017789" y="5077018"/>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35" name="Rectangle 10"/>
          <p:cNvSpPr>
            <a:spLocks noChangeArrowheads="1"/>
          </p:cNvSpPr>
          <p:nvPr/>
        </p:nvSpPr>
        <p:spPr bwMode="auto">
          <a:xfrm>
            <a:off x="7455694" y="5077018"/>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35</a:t>
            </a:r>
            <a:endParaRPr lang="en-US" sz="2000" dirty="0">
              <a:latin typeface="Courier New" pitchFamily="49" charset="0"/>
            </a:endParaRPr>
          </a:p>
        </p:txBody>
      </p:sp>
      <p:sp>
        <p:nvSpPr>
          <p:cNvPr id="36" name="Rectangle 10"/>
          <p:cNvSpPr>
            <a:spLocks noChangeArrowheads="1"/>
          </p:cNvSpPr>
          <p:nvPr/>
        </p:nvSpPr>
        <p:spPr bwMode="auto">
          <a:xfrm>
            <a:off x="7892732" y="5076136"/>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37" name="Rectangle 10"/>
          <p:cNvSpPr>
            <a:spLocks noChangeArrowheads="1"/>
          </p:cNvSpPr>
          <p:nvPr/>
        </p:nvSpPr>
        <p:spPr bwMode="auto">
          <a:xfrm>
            <a:off x="8319689" y="5076136"/>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31</a:t>
            </a:r>
            <a:endParaRPr lang="en-US" sz="2000" dirty="0">
              <a:latin typeface="Courier New" pitchFamily="49" charset="0"/>
            </a:endParaRPr>
          </a:p>
        </p:txBody>
      </p:sp>
      <p:sp>
        <p:nvSpPr>
          <p:cNvPr id="38" name="Rectangle 15"/>
          <p:cNvSpPr>
            <a:spLocks noChangeArrowheads="1"/>
          </p:cNvSpPr>
          <p:nvPr/>
        </p:nvSpPr>
        <p:spPr bwMode="auto">
          <a:xfrm>
            <a:off x="4659570" y="4625796"/>
            <a:ext cx="336655"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7</a:t>
            </a:r>
            <a:endParaRPr lang="en-US" sz="2000" dirty="0">
              <a:latin typeface="Courier New" pitchFamily="49" charset="0"/>
            </a:endParaRPr>
          </a:p>
        </p:txBody>
      </p:sp>
      <p:sp>
        <p:nvSpPr>
          <p:cNvPr id="39" name="Rectangle 8"/>
          <p:cNvSpPr>
            <a:spLocks noChangeArrowheads="1"/>
          </p:cNvSpPr>
          <p:nvPr/>
        </p:nvSpPr>
        <p:spPr bwMode="auto">
          <a:xfrm>
            <a:off x="323854" y="4218355"/>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sz="1800" dirty="0" smtClean="0">
                <a:solidFill>
                  <a:schemeClr val="tx2"/>
                </a:solidFill>
                <a:latin typeface="Calibri" pitchFamily="34" charset="0"/>
              </a:rPr>
              <a:t>C: ASCII</a:t>
            </a:r>
            <a:endParaRPr lang="en-US" sz="1800" dirty="0">
              <a:solidFill>
                <a:schemeClr val="tx2"/>
              </a:solidFill>
              <a:latin typeface="Calibri" pitchFamily="34" charset="0"/>
            </a:endParaRPr>
          </a:p>
        </p:txBody>
      </p:sp>
      <p:sp>
        <p:nvSpPr>
          <p:cNvPr id="40" name="Rectangle 8"/>
          <p:cNvSpPr>
            <a:spLocks noChangeArrowheads="1"/>
          </p:cNvSpPr>
          <p:nvPr/>
        </p:nvSpPr>
        <p:spPr bwMode="auto">
          <a:xfrm>
            <a:off x="323854" y="5083709"/>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sz="1800" dirty="0" smtClean="0">
                <a:solidFill>
                  <a:schemeClr val="tx2"/>
                </a:solidFill>
                <a:latin typeface="Calibri" pitchFamily="34" charset="0"/>
              </a:rPr>
              <a:t>Java: Unicode</a:t>
            </a:r>
            <a:endParaRPr lang="en-US" sz="1800" dirty="0">
              <a:solidFill>
                <a:schemeClr val="tx2"/>
              </a:solidFill>
              <a:latin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 Java</a:t>
            </a:r>
            <a:endParaRPr lang="en-US" dirty="0"/>
          </a:p>
        </p:txBody>
      </p:sp>
      <p:sp>
        <p:nvSpPr>
          <p:cNvPr id="3" name="Content Placeholder 2"/>
          <p:cNvSpPr>
            <a:spLocks noGrp="1"/>
          </p:cNvSpPr>
          <p:nvPr>
            <p:ph idx="1"/>
          </p:nvPr>
        </p:nvSpPr>
        <p:spPr/>
        <p:txBody>
          <a:bodyPr/>
          <a:lstStyle/>
          <a:p>
            <a:r>
              <a:rPr lang="en-US" dirty="0" smtClean="0"/>
              <a:t>Arrays</a:t>
            </a:r>
          </a:p>
          <a:p>
            <a:pPr lvl="1"/>
            <a:r>
              <a:rPr lang="en-US" dirty="0" smtClean="0"/>
              <a:t>Bounds specified in hidden fields at start of array (</a:t>
            </a:r>
            <a:r>
              <a:rPr lang="en-US" dirty="0" err="1" smtClean="0"/>
              <a:t>int</a:t>
            </a:r>
            <a:r>
              <a:rPr lang="en-US" dirty="0" smtClean="0"/>
              <a:t> – 4 bytes)</a:t>
            </a:r>
          </a:p>
          <a:p>
            <a:pPr lvl="2"/>
            <a:r>
              <a:rPr lang="en-US" i="1" dirty="0" err="1" smtClean="0"/>
              <a:t>array.length</a:t>
            </a:r>
            <a:r>
              <a:rPr lang="en-US" i="1" dirty="0" smtClean="0"/>
              <a:t> </a:t>
            </a:r>
            <a:r>
              <a:rPr lang="en-US" dirty="0" smtClean="0"/>
              <a:t>returns value of this field</a:t>
            </a:r>
          </a:p>
          <a:p>
            <a:pPr lvl="1"/>
            <a:r>
              <a:rPr lang="en-US" dirty="0" smtClean="0"/>
              <a:t>Every access triggers a bounds-check</a:t>
            </a:r>
          </a:p>
          <a:p>
            <a:pPr lvl="2"/>
            <a:r>
              <a:rPr lang="en-US" dirty="0" smtClean="0"/>
              <a:t>Code is added to ensure the index is within bounds</a:t>
            </a:r>
          </a:p>
          <a:p>
            <a:pPr lvl="2"/>
            <a:r>
              <a:rPr lang="en-US" dirty="0" smtClean="0"/>
              <a:t>Trap if out-of-bounds</a:t>
            </a:r>
          </a:p>
          <a:p>
            <a:pPr lvl="1"/>
            <a:r>
              <a:rPr lang="en-US" dirty="0" smtClean="0"/>
              <a:t>Every element initialized to 0</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5</a:t>
            </a:fld>
            <a:endParaRPr lang="en-US"/>
          </a:p>
        </p:txBody>
      </p:sp>
      <p:sp>
        <p:nvSpPr>
          <p:cNvPr id="6" name="Rectangle 8"/>
          <p:cNvSpPr>
            <a:spLocks noChangeArrowheads="1"/>
          </p:cNvSpPr>
          <p:nvPr/>
        </p:nvSpPr>
        <p:spPr bwMode="auto">
          <a:xfrm>
            <a:off x="323854" y="4088859"/>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dirty="0" err="1" smtClean="0">
                <a:solidFill>
                  <a:schemeClr val="tx2"/>
                </a:solidFill>
                <a:latin typeface="Calibri" pitchFamily="34" charset="0"/>
              </a:rPr>
              <a:t>int</a:t>
            </a:r>
            <a:r>
              <a:rPr lang="en-US" dirty="0" smtClean="0">
                <a:solidFill>
                  <a:schemeClr val="tx2"/>
                </a:solidFill>
                <a:latin typeface="Calibri" pitchFamily="34" charset="0"/>
              </a:rPr>
              <a:t> </a:t>
            </a:r>
            <a:r>
              <a:rPr lang="en-US" sz="2400" dirty="0" smtClean="0">
                <a:solidFill>
                  <a:schemeClr val="tx2"/>
                </a:solidFill>
                <a:latin typeface="Calibri" pitchFamily="34" charset="0"/>
              </a:rPr>
              <a:t>array[5]:</a:t>
            </a:r>
            <a:endParaRPr lang="en-US" sz="2400" dirty="0">
              <a:solidFill>
                <a:schemeClr val="tx2"/>
              </a:solidFill>
              <a:latin typeface="Calibri" pitchFamily="34" charset="0"/>
            </a:endParaRPr>
          </a:p>
        </p:txBody>
      </p:sp>
      <p:sp>
        <p:nvSpPr>
          <p:cNvPr id="9" name="Rectangle 13"/>
          <p:cNvSpPr>
            <a:spLocks noChangeArrowheads="1"/>
          </p:cNvSpPr>
          <p:nvPr/>
        </p:nvSpPr>
        <p:spPr bwMode="auto">
          <a:xfrm>
            <a:off x="1610219" y="5220584"/>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0</a:t>
            </a:r>
          </a:p>
        </p:txBody>
      </p:sp>
      <p:sp>
        <p:nvSpPr>
          <p:cNvPr id="10" name="Rectangle 14"/>
          <p:cNvSpPr>
            <a:spLocks noChangeArrowheads="1"/>
          </p:cNvSpPr>
          <p:nvPr/>
        </p:nvSpPr>
        <p:spPr bwMode="auto">
          <a:xfrm>
            <a:off x="2067419" y="5220584"/>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4</a:t>
            </a:r>
            <a:endParaRPr lang="en-US" sz="2000" dirty="0">
              <a:latin typeface="Courier New" pitchFamily="49" charset="0"/>
            </a:endParaRPr>
          </a:p>
        </p:txBody>
      </p:sp>
      <p:sp>
        <p:nvSpPr>
          <p:cNvPr id="11" name="Rectangle 15"/>
          <p:cNvSpPr>
            <a:spLocks noChangeArrowheads="1"/>
          </p:cNvSpPr>
          <p:nvPr/>
        </p:nvSpPr>
        <p:spPr bwMode="auto">
          <a:xfrm>
            <a:off x="3742824" y="5220584"/>
            <a:ext cx="49056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20</a:t>
            </a:r>
            <a:endParaRPr lang="en-US" sz="2000" dirty="0">
              <a:latin typeface="Courier New" pitchFamily="49" charset="0"/>
            </a:endParaRPr>
          </a:p>
        </p:txBody>
      </p:sp>
      <p:sp>
        <p:nvSpPr>
          <p:cNvPr id="18" name="Rectangle 12"/>
          <p:cNvSpPr>
            <a:spLocks noChangeArrowheads="1"/>
          </p:cNvSpPr>
          <p:nvPr/>
        </p:nvSpPr>
        <p:spPr bwMode="auto">
          <a:xfrm>
            <a:off x="1806357" y="5668726"/>
            <a:ext cx="439306" cy="431800"/>
          </a:xfrm>
          <a:prstGeom prst="rect">
            <a:avLst/>
          </a:prstGeom>
          <a:solidFill>
            <a:srgbClr val="D5F1CF"/>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5</a:t>
            </a:r>
            <a:endParaRPr lang="en-US" sz="2000" dirty="0">
              <a:latin typeface="Courier New" pitchFamily="49" charset="0"/>
            </a:endParaRPr>
          </a:p>
        </p:txBody>
      </p:sp>
      <p:sp>
        <p:nvSpPr>
          <p:cNvPr id="19" name="Rectangle 10"/>
          <p:cNvSpPr>
            <a:spLocks noChangeArrowheads="1"/>
          </p:cNvSpPr>
          <p:nvPr/>
        </p:nvSpPr>
        <p:spPr bwMode="auto">
          <a:xfrm>
            <a:off x="2244893" y="5670013"/>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20" name="Rectangle 10"/>
          <p:cNvSpPr>
            <a:spLocks noChangeArrowheads="1"/>
          </p:cNvSpPr>
          <p:nvPr/>
        </p:nvSpPr>
        <p:spPr bwMode="auto">
          <a:xfrm>
            <a:off x="2681931" y="5669131"/>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21" name="Rectangle 10"/>
          <p:cNvSpPr>
            <a:spLocks noChangeArrowheads="1"/>
          </p:cNvSpPr>
          <p:nvPr/>
        </p:nvSpPr>
        <p:spPr bwMode="auto">
          <a:xfrm>
            <a:off x="3108021" y="5668249"/>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22" name="Rectangle 10"/>
          <p:cNvSpPr>
            <a:spLocks noChangeArrowheads="1"/>
          </p:cNvSpPr>
          <p:nvPr/>
        </p:nvSpPr>
        <p:spPr bwMode="auto">
          <a:xfrm>
            <a:off x="3545926" y="5668249"/>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23" name="Rectangle 10"/>
          <p:cNvSpPr>
            <a:spLocks noChangeArrowheads="1"/>
          </p:cNvSpPr>
          <p:nvPr/>
        </p:nvSpPr>
        <p:spPr bwMode="auto">
          <a:xfrm>
            <a:off x="3982964" y="5667367"/>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32" name="Rectangle 8"/>
          <p:cNvSpPr>
            <a:spLocks noChangeArrowheads="1"/>
          </p:cNvSpPr>
          <p:nvPr/>
        </p:nvSpPr>
        <p:spPr bwMode="auto">
          <a:xfrm>
            <a:off x="323854" y="4809585"/>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sz="1800" dirty="0" smtClean="0">
                <a:solidFill>
                  <a:schemeClr val="tx2"/>
                </a:solidFill>
                <a:latin typeface="Calibri" pitchFamily="34" charset="0"/>
              </a:rPr>
              <a:t>C</a:t>
            </a:r>
            <a:endParaRPr lang="en-US" sz="1800" dirty="0">
              <a:solidFill>
                <a:schemeClr val="tx2"/>
              </a:solidFill>
              <a:latin typeface="Calibri" pitchFamily="34" charset="0"/>
            </a:endParaRPr>
          </a:p>
        </p:txBody>
      </p:sp>
      <p:sp>
        <p:nvSpPr>
          <p:cNvPr id="33" name="Rectangle 8"/>
          <p:cNvSpPr>
            <a:spLocks noChangeArrowheads="1"/>
          </p:cNvSpPr>
          <p:nvPr/>
        </p:nvSpPr>
        <p:spPr bwMode="auto">
          <a:xfrm>
            <a:off x="323854" y="5674939"/>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sz="1800" dirty="0" smtClean="0">
                <a:solidFill>
                  <a:schemeClr val="tx2"/>
                </a:solidFill>
                <a:latin typeface="Calibri" pitchFamily="34" charset="0"/>
              </a:rPr>
              <a:t>Java</a:t>
            </a:r>
            <a:endParaRPr lang="en-US" sz="1800" dirty="0">
              <a:solidFill>
                <a:schemeClr val="tx2"/>
              </a:solidFill>
              <a:latin typeface="Calibri" pitchFamily="34" charset="0"/>
            </a:endParaRPr>
          </a:p>
        </p:txBody>
      </p:sp>
      <p:sp>
        <p:nvSpPr>
          <p:cNvPr id="34" name="Rectangle 15"/>
          <p:cNvSpPr>
            <a:spLocks noChangeArrowheads="1"/>
          </p:cNvSpPr>
          <p:nvPr/>
        </p:nvSpPr>
        <p:spPr bwMode="auto">
          <a:xfrm>
            <a:off x="4157976" y="5230647"/>
            <a:ext cx="49056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24</a:t>
            </a:r>
            <a:endParaRPr lang="en-US" sz="2000" dirty="0">
              <a:latin typeface="Courier New" pitchFamily="49" charset="0"/>
            </a:endParaRPr>
          </a:p>
        </p:txBody>
      </p:sp>
      <p:sp>
        <p:nvSpPr>
          <p:cNvPr id="35" name="Rectangle 10"/>
          <p:cNvSpPr>
            <a:spLocks noChangeArrowheads="1"/>
          </p:cNvSpPr>
          <p:nvPr/>
        </p:nvSpPr>
        <p:spPr bwMode="auto">
          <a:xfrm>
            <a:off x="1806119" y="4804186"/>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a:t>
            </a:r>
            <a:endParaRPr lang="en-US" sz="2000" dirty="0">
              <a:latin typeface="Courier New" pitchFamily="49" charset="0"/>
            </a:endParaRPr>
          </a:p>
        </p:txBody>
      </p:sp>
      <p:sp>
        <p:nvSpPr>
          <p:cNvPr id="36" name="Rectangle 10"/>
          <p:cNvSpPr>
            <a:spLocks noChangeArrowheads="1"/>
          </p:cNvSpPr>
          <p:nvPr/>
        </p:nvSpPr>
        <p:spPr bwMode="auto">
          <a:xfrm>
            <a:off x="2243157" y="4803304"/>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a:t>
            </a:r>
            <a:endParaRPr lang="en-US" sz="2000" dirty="0">
              <a:latin typeface="Courier New" pitchFamily="49" charset="0"/>
            </a:endParaRPr>
          </a:p>
        </p:txBody>
      </p:sp>
      <p:sp>
        <p:nvSpPr>
          <p:cNvPr id="37" name="Rectangle 10"/>
          <p:cNvSpPr>
            <a:spLocks noChangeArrowheads="1"/>
          </p:cNvSpPr>
          <p:nvPr/>
        </p:nvSpPr>
        <p:spPr bwMode="auto">
          <a:xfrm>
            <a:off x="2669247" y="4802422"/>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a:t>
            </a:r>
            <a:endParaRPr lang="en-US" sz="2000" dirty="0">
              <a:latin typeface="Courier New" pitchFamily="49" charset="0"/>
            </a:endParaRPr>
          </a:p>
        </p:txBody>
      </p:sp>
      <p:sp>
        <p:nvSpPr>
          <p:cNvPr id="38" name="Rectangle 10"/>
          <p:cNvSpPr>
            <a:spLocks noChangeArrowheads="1"/>
          </p:cNvSpPr>
          <p:nvPr/>
        </p:nvSpPr>
        <p:spPr bwMode="auto">
          <a:xfrm>
            <a:off x="3107152" y="4802422"/>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a:t>
            </a:r>
            <a:endParaRPr lang="en-US" sz="2000" dirty="0">
              <a:latin typeface="Courier New" pitchFamily="49" charset="0"/>
            </a:endParaRPr>
          </a:p>
        </p:txBody>
      </p:sp>
      <p:sp>
        <p:nvSpPr>
          <p:cNvPr id="39" name="Rectangle 10"/>
          <p:cNvSpPr>
            <a:spLocks noChangeArrowheads="1"/>
          </p:cNvSpPr>
          <p:nvPr/>
        </p:nvSpPr>
        <p:spPr bwMode="auto">
          <a:xfrm>
            <a:off x="3544190" y="4801540"/>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a:t>
            </a:r>
            <a:endParaRPr lang="en-US" sz="2000" dirty="0">
              <a:latin typeface="Courier New" pitchFamily="49"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an (object) array</a:t>
            </a:r>
            <a:endParaRPr lang="en-US" dirty="0"/>
          </a:p>
        </p:txBody>
      </p:sp>
      <p:sp>
        <p:nvSpPr>
          <p:cNvPr id="3" name="Content Placeholder 2"/>
          <p:cNvSpPr>
            <a:spLocks noGrp="1"/>
          </p:cNvSpPr>
          <p:nvPr>
            <p:ph idx="1"/>
          </p:nvPr>
        </p:nvSpPr>
        <p:spPr>
          <a:xfrm>
            <a:off x="396875" y="1362075"/>
            <a:ext cx="8747125" cy="4972050"/>
          </a:xfrm>
        </p:spPr>
        <p:txBody>
          <a:bodyPr/>
          <a:lstStyle/>
          <a:p>
            <a:r>
              <a:rPr lang="en-US" dirty="0" smtClean="0"/>
              <a:t>In C, an array is a contiguous series of </a:t>
            </a:r>
            <a:r>
              <a:rPr lang="en-US" dirty="0" err="1" smtClean="0"/>
              <a:t>structs</a:t>
            </a:r>
            <a:endParaRPr lang="en-US" dirty="0" smtClean="0"/>
          </a:p>
          <a:p>
            <a:pPr lvl="1"/>
            <a:r>
              <a:rPr lang="en-US" dirty="0" smtClean="0"/>
              <a:t>Accessed by index, pointer value incremented by size of object in array</a:t>
            </a:r>
          </a:p>
          <a:p>
            <a:pPr lvl="1"/>
            <a:endParaRPr lang="en-US" dirty="0" smtClean="0"/>
          </a:p>
          <a:p>
            <a:pPr lvl="1"/>
            <a:endParaRPr lang="en-US" dirty="0" smtClean="0"/>
          </a:p>
          <a:p>
            <a:pPr lvl="1">
              <a:buNone/>
            </a:pPr>
            <a:endParaRPr lang="en-US" dirty="0" smtClean="0"/>
          </a:p>
          <a:p>
            <a:r>
              <a:rPr lang="en-US" dirty="0" smtClean="0"/>
              <a:t>In Java, an array is a contiguous series of primitive objects</a:t>
            </a:r>
          </a:p>
          <a:p>
            <a:pPr lvl="1"/>
            <a:r>
              <a:rPr lang="en-US" dirty="0" smtClean="0"/>
              <a:t>Can be </a:t>
            </a:r>
            <a:r>
              <a:rPr lang="en-US" dirty="0" err="1" smtClean="0"/>
              <a:t>ints</a:t>
            </a:r>
            <a:r>
              <a:rPr lang="en-US" dirty="0" smtClean="0"/>
              <a:t>, doubles, references (pointers),</a:t>
            </a:r>
          </a:p>
          <a:p>
            <a:pPr lvl="1"/>
            <a:r>
              <a:rPr lang="en-US" dirty="0" smtClean="0"/>
              <a:t>Accessed by index, pointer value incremented by size of element</a:t>
            </a:r>
          </a:p>
          <a:p>
            <a:pPr lvl="1"/>
            <a:r>
              <a:rPr lang="en-US" dirty="0" smtClean="0"/>
              <a:t>Before access check “0 &lt;= index &lt; length” – throw bounds exception if not</a:t>
            </a:r>
          </a:p>
          <a:p>
            <a:pPr lvl="1"/>
            <a:endParaRPr lang="en-US" dirty="0" smtClean="0"/>
          </a:p>
          <a:p>
            <a:pPr lvl="1">
              <a:buNone/>
            </a:pPr>
            <a:endParaRPr lang="en-US" dirty="0" smtClean="0"/>
          </a:p>
          <a:p>
            <a:pPr lvl="1">
              <a:buNone/>
            </a:pPr>
            <a:endParaRPr lang="en-US" dirty="0" smtClean="0"/>
          </a:p>
          <a:p>
            <a:r>
              <a:rPr lang="en-US" dirty="0" smtClean="0"/>
              <a:t>Array of </a:t>
            </a:r>
            <a:r>
              <a:rPr lang="en-US" dirty="0" err="1" smtClean="0"/>
              <a:t>structs</a:t>
            </a:r>
            <a:r>
              <a:rPr lang="en-US" dirty="0" smtClean="0"/>
              <a:t> vs. array of references to objects</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6</a:t>
            </a:fld>
            <a:endParaRPr lang="en-US"/>
          </a:p>
        </p:txBody>
      </p:sp>
      <p:sp>
        <p:nvSpPr>
          <p:cNvPr id="6" name="Rectangle 5"/>
          <p:cNvSpPr/>
          <p:nvPr/>
        </p:nvSpPr>
        <p:spPr>
          <a:xfrm>
            <a:off x="641804" y="2303296"/>
            <a:ext cx="8050606" cy="738664"/>
          </a:xfrm>
          <a:prstGeom prst="rect">
            <a:avLst/>
          </a:prstGeom>
          <a:solidFill>
            <a:srgbClr val="F1C7C7"/>
          </a:solidFill>
          <a:ln>
            <a:solidFill>
              <a:srgbClr val="FF0000"/>
            </a:solidFill>
          </a:ln>
        </p:spPr>
        <p:txBody>
          <a:bodyPr wrap="square">
            <a:spAutoFit/>
          </a:bodyPr>
          <a:lstStyle/>
          <a:p>
            <a:pPr marL="0" lvl="1"/>
            <a:r>
              <a:rPr lang="en-US" sz="1400" dirty="0" err="1" smtClean="0">
                <a:latin typeface="Courier"/>
                <a:cs typeface="Courier"/>
              </a:rPr>
              <a:t>struct</a:t>
            </a:r>
            <a:r>
              <a:rPr lang="en-US" sz="1400" dirty="0" smtClean="0">
                <a:latin typeface="Courier"/>
                <a:cs typeface="Courier"/>
              </a:rPr>
              <a:t> pt { float </a:t>
            </a:r>
            <a:r>
              <a:rPr lang="en-US" sz="1400" dirty="0" err="1" smtClean="0">
                <a:latin typeface="Courier"/>
                <a:cs typeface="Courier"/>
              </a:rPr>
              <a:t>x</a:t>
            </a:r>
            <a:r>
              <a:rPr lang="en-US" sz="1400" dirty="0" smtClean="0">
                <a:latin typeface="Courier"/>
                <a:cs typeface="Courier"/>
              </a:rPr>
              <a:t>; float </a:t>
            </a:r>
            <a:r>
              <a:rPr lang="en-US" sz="1400" dirty="0" err="1" smtClean="0">
                <a:latin typeface="Courier"/>
                <a:cs typeface="Courier"/>
              </a:rPr>
              <a:t>y</a:t>
            </a:r>
            <a:r>
              <a:rPr lang="en-US" sz="1400" dirty="0" smtClean="0">
                <a:latin typeface="Courier"/>
                <a:cs typeface="Courier"/>
              </a:rPr>
              <a:t>; }; </a:t>
            </a:r>
            <a:br>
              <a:rPr lang="en-US" sz="1400" dirty="0" smtClean="0">
                <a:latin typeface="Courier"/>
                <a:cs typeface="Courier"/>
              </a:rPr>
            </a:br>
            <a:r>
              <a:rPr lang="en-US" sz="1400" dirty="0" err="1" smtClean="0">
                <a:latin typeface="Courier"/>
                <a:cs typeface="Courier"/>
              </a:rPr>
              <a:t>struct</a:t>
            </a:r>
            <a:r>
              <a:rPr lang="en-US" sz="1400" dirty="0" smtClean="0">
                <a:latin typeface="Courier"/>
                <a:cs typeface="Courier"/>
              </a:rPr>
              <a:t> pt *array = (</a:t>
            </a:r>
            <a:r>
              <a:rPr lang="en-US" sz="1400" dirty="0" err="1" smtClean="0">
                <a:latin typeface="Courier"/>
                <a:cs typeface="Courier"/>
              </a:rPr>
              <a:t>struct</a:t>
            </a:r>
            <a:r>
              <a:rPr lang="en-US" sz="1400" dirty="0" smtClean="0">
                <a:latin typeface="Courier"/>
                <a:cs typeface="Courier"/>
              </a:rPr>
              <a:t> pt *) </a:t>
            </a:r>
            <a:r>
              <a:rPr lang="en-US" sz="1400" dirty="0" err="1" smtClean="0">
                <a:latin typeface="Courier"/>
                <a:cs typeface="Courier"/>
              </a:rPr>
              <a:t>malloc</a:t>
            </a:r>
            <a:r>
              <a:rPr lang="en-US" sz="1400" dirty="0" smtClean="0">
                <a:latin typeface="Courier"/>
                <a:cs typeface="Courier"/>
              </a:rPr>
              <a:t> (100 * </a:t>
            </a:r>
            <a:r>
              <a:rPr lang="en-US" sz="1400" dirty="0" err="1" smtClean="0">
                <a:latin typeface="Courier"/>
                <a:cs typeface="Courier"/>
              </a:rPr>
              <a:t>sizeof(struct</a:t>
            </a:r>
            <a:r>
              <a:rPr lang="en-US" sz="1400" dirty="0" smtClean="0">
                <a:latin typeface="Courier"/>
                <a:cs typeface="Courier"/>
              </a:rPr>
              <a:t> pt));</a:t>
            </a:r>
          </a:p>
          <a:p>
            <a:pPr marL="0" lvl="1"/>
            <a:r>
              <a:rPr lang="en-US" sz="1400" dirty="0" smtClean="0">
                <a:latin typeface="Courier"/>
                <a:cs typeface="Courier"/>
              </a:rPr>
              <a:t>	…</a:t>
            </a:r>
            <a:r>
              <a:rPr lang="en-US" sz="1400" dirty="0" err="1" smtClean="0">
                <a:latin typeface="Courier"/>
                <a:cs typeface="Courier"/>
              </a:rPr>
              <a:t>array[index</a:t>
            </a:r>
            <a:r>
              <a:rPr lang="en-US" sz="1400" dirty="0" smtClean="0">
                <a:latin typeface="Courier"/>
                <a:cs typeface="Courier"/>
              </a:rPr>
              <a:t>]…</a:t>
            </a:r>
          </a:p>
        </p:txBody>
      </p:sp>
      <p:sp>
        <p:nvSpPr>
          <p:cNvPr id="7" name="Rectangle 6"/>
          <p:cNvSpPr/>
          <p:nvPr/>
        </p:nvSpPr>
        <p:spPr>
          <a:xfrm>
            <a:off x="641804" y="4886311"/>
            <a:ext cx="8050606" cy="954107"/>
          </a:xfrm>
          <a:prstGeom prst="rect">
            <a:avLst/>
          </a:prstGeom>
          <a:solidFill>
            <a:srgbClr val="F1C7C7"/>
          </a:solidFill>
          <a:ln>
            <a:solidFill>
              <a:srgbClr val="FF0000"/>
            </a:solidFill>
          </a:ln>
        </p:spPr>
        <p:txBody>
          <a:bodyPr wrap="square">
            <a:spAutoFit/>
          </a:bodyPr>
          <a:lstStyle/>
          <a:p>
            <a:pPr marL="0" lvl="1"/>
            <a:r>
              <a:rPr lang="en-US" sz="1400" dirty="0" smtClean="0">
                <a:latin typeface="Courier"/>
                <a:cs typeface="Courier"/>
              </a:rPr>
              <a:t>class Pt { float </a:t>
            </a:r>
            <a:r>
              <a:rPr lang="en-US" sz="1400" dirty="0" err="1" smtClean="0">
                <a:latin typeface="Courier"/>
                <a:cs typeface="Courier"/>
              </a:rPr>
              <a:t>x</a:t>
            </a:r>
            <a:r>
              <a:rPr lang="en-US" sz="1400" dirty="0" smtClean="0">
                <a:latin typeface="Courier"/>
                <a:cs typeface="Courier"/>
              </a:rPr>
              <a:t>; float </a:t>
            </a:r>
            <a:r>
              <a:rPr lang="en-US" sz="1400" dirty="0" err="1" smtClean="0">
                <a:latin typeface="Courier"/>
                <a:cs typeface="Courier"/>
              </a:rPr>
              <a:t>y</a:t>
            </a:r>
            <a:r>
              <a:rPr lang="en-US" sz="1400" dirty="0" smtClean="0">
                <a:latin typeface="Courier"/>
                <a:cs typeface="Courier"/>
              </a:rPr>
              <a:t>; };</a:t>
            </a:r>
          </a:p>
          <a:p>
            <a:pPr marL="0" lvl="1"/>
            <a:r>
              <a:rPr lang="en-US" sz="1400" dirty="0" smtClean="0">
                <a:latin typeface="Courier"/>
                <a:cs typeface="Courier"/>
              </a:rPr>
              <a:t>Pt[] array = new Pt[100];</a:t>
            </a:r>
            <a:br>
              <a:rPr lang="en-US" sz="1400" dirty="0" smtClean="0">
                <a:latin typeface="Courier"/>
                <a:cs typeface="Courier"/>
              </a:rPr>
            </a:br>
            <a:r>
              <a:rPr lang="en-US" sz="1400" dirty="0" smtClean="0">
                <a:latin typeface="Courier"/>
                <a:cs typeface="Courier"/>
              </a:rPr>
              <a:t>for (</a:t>
            </a:r>
            <a:r>
              <a:rPr lang="en-US" sz="1400" dirty="0" err="1" smtClean="0">
                <a:latin typeface="Courier"/>
                <a:cs typeface="Courier"/>
              </a:rPr>
              <a:t>i</a:t>
            </a:r>
            <a:r>
              <a:rPr lang="en-US" sz="1400" dirty="0" smtClean="0">
                <a:latin typeface="Courier"/>
                <a:cs typeface="Courier"/>
              </a:rPr>
              <a:t>=0; </a:t>
            </a:r>
            <a:r>
              <a:rPr lang="en-US" sz="1400" dirty="0" err="1" smtClean="0">
                <a:latin typeface="Courier"/>
                <a:cs typeface="Courier"/>
              </a:rPr>
              <a:t>i</a:t>
            </a:r>
            <a:r>
              <a:rPr lang="en-US" sz="1400" dirty="0" smtClean="0">
                <a:latin typeface="Courier"/>
                <a:cs typeface="Courier"/>
              </a:rPr>
              <a:t>&lt;100; </a:t>
            </a:r>
            <a:r>
              <a:rPr lang="en-US" sz="1400" dirty="0" err="1" smtClean="0">
                <a:latin typeface="Courier"/>
                <a:cs typeface="Courier"/>
              </a:rPr>
              <a:t>i</a:t>
            </a:r>
            <a:r>
              <a:rPr lang="en-US" sz="1400" dirty="0" smtClean="0">
                <a:latin typeface="Courier"/>
                <a:cs typeface="Courier"/>
              </a:rPr>
              <a:t>=i+1) { </a:t>
            </a:r>
            <a:r>
              <a:rPr lang="en-US" sz="1400" dirty="0" err="1" smtClean="0">
                <a:latin typeface="Courier"/>
                <a:cs typeface="Courier"/>
              </a:rPr>
              <a:t>array[i</a:t>
            </a:r>
            <a:r>
              <a:rPr lang="en-US" sz="1400" dirty="0" smtClean="0">
                <a:latin typeface="Courier"/>
                <a:cs typeface="Courier"/>
              </a:rPr>
              <a:t>] = new Pt(); }</a:t>
            </a:r>
          </a:p>
          <a:p>
            <a:pPr marL="0" lvl="1"/>
            <a:r>
              <a:rPr lang="en-US" sz="1400" dirty="0" smtClean="0">
                <a:latin typeface="Courier"/>
                <a:cs typeface="Courier"/>
              </a:rPr>
              <a:t>	…</a:t>
            </a:r>
            <a:r>
              <a:rPr lang="en-US" sz="1400" dirty="0" err="1" smtClean="0">
                <a:latin typeface="Courier"/>
                <a:cs typeface="Courier"/>
              </a:rPr>
              <a:t>array[index</a:t>
            </a:r>
            <a:r>
              <a:rPr lang="en-US" sz="1400" dirty="0" smtClean="0">
                <a:latin typeface="Courier"/>
                <a:cs typeface="Courier"/>
              </a:rPr>
              <a:t>]…</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structures (objects) in Java</a:t>
            </a:r>
            <a:endParaRPr lang="en-US" dirty="0"/>
          </a:p>
        </p:txBody>
      </p:sp>
      <p:sp>
        <p:nvSpPr>
          <p:cNvPr id="3" name="Content Placeholder 2"/>
          <p:cNvSpPr>
            <a:spLocks noGrp="1"/>
          </p:cNvSpPr>
          <p:nvPr>
            <p:ph idx="1"/>
          </p:nvPr>
        </p:nvSpPr>
        <p:spPr>
          <a:xfrm>
            <a:off x="396875" y="1362075"/>
            <a:ext cx="8366125" cy="1013796"/>
          </a:xfrm>
        </p:spPr>
        <p:txBody>
          <a:bodyPr/>
          <a:lstStyle/>
          <a:p>
            <a:r>
              <a:rPr lang="en-US" dirty="0" smtClean="0"/>
              <a:t>Objects (</a:t>
            </a:r>
            <a:r>
              <a:rPr lang="en-US" dirty="0" err="1" smtClean="0"/>
              <a:t>structs</a:t>
            </a:r>
            <a:r>
              <a:rPr lang="en-US" dirty="0" smtClean="0"/>
              <a:t>) can only include primitive data types</a:t>
            </a:r>
          </a:p>
          <a:p>
            <a:pPr lvl="1"/>
            <a:r>
              <a:rPr lang="en-US" dirty="0" smtClean="0"/>
              <a:t>Refer to complex data types (arrays, other objects, etc.) </a:t>
            </a:r>
            <a:br>
              <a:rPr lang="en-US" dirty="0" smtClean="0"/>
            </a:br>
            <a:r>
              <a:rPr lang="en-US" dirty="0" smtClean="0"/>
              <a:t>using references</a:t>
            </a:r>
          </a:p>
        </p:txBody>
      </p:sp>
      <p:sp>
        <p:nvSpPr>
          <p:cNvPr id="5" name="Slide Number Placeholder 4"/>
          <p:cNvSpPr>
            <a:spLocks noGrp="1"/>
          </p:cNvSpPr>
          <p:nvPr>
            <p:ph type="sldNum" sz="quarter" idx="4"/>
          </p:nvPr>
        </p:nvSpPr>
        <p:spPr/>
        <p:txBody>
          <a:bodyPr/>
          <a:lstStyle/>
          <a:p>
            <a:fld id="{7CBE8339-D2AD-46DC-A898-FD1E949067F0}" type="slidenum">
              <a:rPr lang="en-US" smtClean="0"/>
              <a:pPr/>
              <a:t>7</a:t>
            </a:fld>
            <a:endParaRPr lang="en-US"/>
          </a:p>
        </p:txBody>
      </p:sp>
      <p:sp>
        <p:nvSpPr>
          <p:cNvPr id="16" name="Rectangle 8"/>
          <p:cNvSpPr>
            <a:spLocks noChangeArrowheads="1"/>
          </p:cNvSpPr>
          <p:nvPr/>
        </p:nvSpPr>
        <p:spPr bwMode="auto">
          <a:xfrm>
            <a:off x="805542" y="2816920"/>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sz="1800" dirty="0" smtClean="0">
                <a:solidFill>
                  <a:schemeClr val="tx2"/>
                </a:solidFill>
                <a:latin typeface="Calibri" pitchFamily="34" charset="0"/>
              </a:rPr>
              <a:t>C</a:t>
            </a:r>
            <a:endParaRPr lang="en-US" sz="1800" dirty="0">
              <a:solidFill>
                <a:schemeClr val="tx2"/>
              </a:solidFill>
              <a:latin typeface="Calibri" pitchFamily="34" charset="0"/>
            </a:endParaRPr>
          </a:p>
        </p:txBody>
      </p:sp>
      <p:sp>
        <p:nvSpPr>
          <p:cNvPr id="17" name="Rectangle 8"/>
          <p:cNvSpPr>
            <a:spLocks noChangeArrowheads="1"/>
          </p:cNvSpPr>
          <p:nvPr/>
        </p:nvSpPr>
        <p:spPr bwMode="auto">
          <a:xfrm>
            <a:off x="4385433" y="2817325"/>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sz="1800" dirty="0" smtClean="0">
                <a:solidFill>
                  <a:schemeClr val="tx2"/>
                </a:solidFill>
                <a:latin typeface="Calibri" pitchFamily="34" charset="0"/>
              </a:rPr>
              <a:t>Java</a:t>
            </a:r>
            <a:endParaRPr lang="en-US" sz="1800" dirty="0">
              <a:solidFill>
                <a:schemeClr val="tx2"/>
              </a:solidFill>
              <a:latin typeface="Calibri" pitchFamily="34" charset="0"/>
            </a:endParaRPr>
          </a:p>
        </p:txBody>
      </p:sp>
      <p:sp>
        <p:nvSpPr>
          <p:cNvPr id="24" name="Rectangle 2"/>
          <p:cNvSpPr>
            <a:spLocks noChangeArrowheads="1"/>
          </p:cNvSpPr>
          <p:nvPr/>
        </p:nvSpPr>
        <p:spPr bwMode="auto">
          <a:xfrm>
            <a:off x="1171387" y="2819364"/>
            <a:ext cx="2616481" cy="1474763"/>
          </a:xfrm>
          <a:prstGeom prst="rect">
            <a:avLst/>
          </a:prstGeom>
          <a:solidFill>
            <a:srgbClr val="F6F5BD"/>
          </a:solidFill>
          <a:ln w="12700">
            <a:solidFill>
              <a:schemeClr val="tx1"/>
            </a:solidFill>
            <a:miter lim="800000"/>
            <a:headEnd/>
            <a:tailEnd/>
          </a:ln>
          <a:effectLst/>
        </p:spPr>
        <p:txBody>
          <a:bodyPr wrap="square" lIns="90487" tIns="44450" rIns="90487" bIns="44450">
            <a:spAutoFit/>
          </a:bodyPr>
          <a:lstStyle/>
          <a:p>
            <a:pPr algn="l">
              <a:lnSpc>
                <a:spcPct val="100000"/>
              </a:lnSpc>
            </a:pPr>
            <a:r>
              <a:rPr lang="en-US" sz="1800" dirty="0" err="1">
                <a:latin typeface="Courier New" pitchFamily="49" charset="0"/>
              </a:rPr>
              <a:t>struct</a:t>
            </a:r>
            <a:r>
              <a:rPr lang="en-US" sz="1800" dirty="0">
                <a:latin typeface="Courier New" pitchFamily="49" charset="0"/>
              </a:rPr>
              <a:t> </a:t>
            </a:r>
            <a:r>
              <a:rPr lang="en-US" sz="1800" dirty="0" err="1">
                <a:latin typeface="Courier New" pitchFamily="49" charset="0"/>
              </a:rPr>
              <a:t>rec</a:t>
            </a:r>
            <a:r>
              <a:rPr lang="en-US" sz="1800" dirty="0">
                <a:latin typeface="Courier New" pitchFamily="49" charset="0"/>
              </a:rPr>
              <a:t> {</a:t>
            </a:r>
          </a:p>
          <a:p>
            <a:pPr algn="l">
              <a:lnSpc>
                <a:spcPct val="100000"/>
              </a:lnSpc>
            </a:pPr>
            <a:r>
              <a:rPr lang="en-US" sz="1800" dirty="0">
                <a:latin typeface="Courier New" pitchFamily="49" charset="0"/>
              </a:rPr>
              <a:t>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i</a:t>
            </a:r>
            <a:r>
              <a:rPr lang="en-US" sz="1800" dirty="0">
                <a:latin typeface="Courier New" pitchFamily="49" charset="0"/>
              </a:rPr>
              <a:t>;</a:t>
            </a:r>
          </a:p>
          <a:p>
            <a:pPr algn="l">
              <a:lnSpc>
                <a:spcPct val="100000"/>
              </a:lnSpc>
            </a:pPr>
            <a:r>
              <a:rPr lang="en-US" sz="1800" dirty="0">
                <a:latin typeface="Courier New" pitchFamily="49" charset="0"/>
              </a:rPr>
              <a:t>  </a:t>
            </a:r>
            <a:r>
              <a:rPr lang="en-US" sz="1800" dirty="0" err="1">
                <a:latin typeface="Courier New" pitchFamily="49" charset="0"/>
              </a:rPr>
              <a:t>int</a:t>
            </a:r>
            <a:r>
              <a:rPr lang="en-US" sz="1800" dirty="0">
                <a:latin typeface="Courier New" pitchFamily="49" charset="0"/>
              </a:rPr>
              <a:t> a[3];</a:t>
            </a:r>
          </a:p>
          <a:p>
            <a:pPr algn="l">
              <a:lnSpc>
                <a:spcPct val="100000"/>
              </a:lnSpc>
            </a:pPr>
            <a:r>
              <a:rPr lang="en-US" sz="1800" dirty="0">
                <a:latin typeface="Courier New" pitchFamily="49" charset="0"/>
              </a:rPr>
              <a:t> </a:t>
            </a:r>
            <a:r>
              <a:rPr lang="en-US" sz="1800" dirty="0" smtClean="0">
                <a:latin typeface="Courier New" pitchFamily="49" charset="0"/>
              </a:rPr>
              <a:t> </a:t>
            </a:r>
            <a:r>
              <a:rPr lang="en-US" sz="1800" dirty="0" err="1" smtClean="0">
                <a:latin typeface="Courier New" pitchFamily="49" charset="0"/>
              </a:rPr>
              <a:t>struct</a:t>
            </a:r>
            <a:r>
              <a:rPr lang="en-US" sz="1800" dirty="0" smtClean="0">
                <a:latin typeface="Courier New" pitchFamily="49" charset="0"/>
              </a:rPr>
              <a:t> </a:t>
            </a:r>
            <a:r>
              <a:rPr lang="en-US" sz="1800" dirty="0" err="1" smtClean="0">
                <a:latin typeface="Courier New" pitchFamily="49" charset="0"/>
              </a:rPr>
              <a:t>rec</a:t>
            </a:r>
            <a:r>
              <a:rPr lang="en-US" sz="1800" dirty="0" smtClean="0">
                <a:latin typeface="Courier New" pitchFamily="49" charset="0"/>
              </a:rPr>
              <a:t> *</a:t>
            </a:r>
            <a:r>
              <a:rPr lang="en-US" sz="1800" dirty="0" err="1">
                <a:latin typeface="Courier New" pitchFamily="49" charset="0"/>
              </a:rPr>
              <a:t>p</a:t>
            </a:r>
            <a:r>
              <a:rPr lang="en-US" sz="1800" dirty="0">
                <a:latin typeface="Courier New" pitchFamily="49" charset="0"/>
              </a:rPr>
              <a:t>;</a:t>
            </a:r>
          </a:p>
          <a:p>
            <a:pPr algn="l">
              <a:lnSpc>
                <a:spcPct val="100000"/>
              </a:lnSpc>
            </a:pPr>
            <a:r>
              <a:rPr lang="en-US" sz="1800" dirty="0">
                <a:latin typeface="Courier New" pitchFamily="49" charset="0"/>
              </a:rPr>
              <a:t>};</a:t>
            </a:r>
          </a:p>
        </p:txBody>
      </p:sp>
      <p:sp>
        <p:nvSpPr>
          <p:cNvPr id="25" name="Rectangle 5"/>
          <p:cNvSpPr>
            <a:spLocks noChangeArrowheads="1"/>
          </p:cNvSpPr>
          <p:nvPr/>
        </p:nvSpPr>
        <p:spPr bwMode="auto">
          <a:xfrm>
            <a:off x="1313200" y="4380341"/>
            <a:ext cx="2343306" cy="1474763"/>
          </a:xfrm>
          <a:prstGeom prst="rect">
            <a:avLst/>
          </a:prstGeom>
          <a:solidFill>
            <a:srgbClr val="F6F5BD"/>
          </a:solidFill>
          <a:ln w="12700">
            <a:solidFill>
              <a:schemeClr val="tx1"/>
            </a:solidFill>
            <a:miter lim="800000"/>
            <a:headEnd/>
            <a:tailEnd/>
          </a:ln>
          <a:effectLst/>
        </p:spPr>
        <p:txBody>
          <a:bodyPr wrap="square" lIns="90487" tIns="44450" rIns="90487" bIns="44450">
            <a:spAutoFit/>
          </a:bodyPr>
          <a:lstStyle/>
          <a:p>
            <a:pPr algn="l">
              <a:lnSpc>
                <a:spcPct val="100000"/>
              </a:lnSpc>
            </a:pPr>
            <a:r>
              <a:rPr lang="en-US" sz="1800" dirty="0" err="1" smtClean="0">
                <a:latin typeface="Courier New" pitchFamily="49" charset="0"/>
              </a:rPr>
              <a:t>struct</a:t>
            </a:r>
            <a:r>
              <a:rPr lang="en-US" sz="1800" dirty="0" smtClean="0">
                <a:latin typeface="Courier New" pitchFamily="49" charset="0"/>
              </a:rPr>
              <a:t> </a:t>
            </a:r>
            <a:r>
              <a:rPr lang="en-US" sz="1800" dirty="0" err="1" smtClean="0">
                <a:latin typeface="Courier New" pitchFamily="49" charset="0"/>
              </a:rPr>
              <a:t>rec</a:t>
            </a:r>
            <a:r>
              <a:rPr lang="en-US" sz="1800" dirty="0" smtClean="0">
                <a:latin typeface="Courier New" pitchFamily="49" charset="0"/>
              </a:rPr>
              <a:t> </a:t>
            </a:r>
            <a:r>
              <a:rPr lang="en-US" sz="1800" dirty="0" err="1" smtClean="0">
                <a:latin typeface="Courier New" pitchFamily="49" charset="0"/>
              </a:rPr>
              <a:t>r</a:t>
            </a:r>
            <a:r>
              <a:rPr lang="en-US" sz="1800" dirty="0" smtClean="0">
                <a:latin typeface="Courier New" pitchFamily="49" charset="0"/>
              </a:rPr>
              <a:t>;</a:t>
            </a:r>
          </a:p>
          <a:p>
            <a:pPr algn="l">
              <a:lnSpc>
                <a:spcPct val="100000"/>
              </a:lnSpc>
            </a:pPr>
            <a:r>
              <a:rPr lang="en-US" sz="1800" dirty="0" err="1" smtClean="0">
                <a:latin typeface="Courier New" pitchFamily="49" charset="0"/>
              </a:rPr>
              <a:t>struct</a:t>
            </a:r>
            <a:r>
              <a:rPr lang="en-US" sz="1800" dirty="0" smtClean="0">
                <a:latin typeface="Courier New" pitchFamily="49" charset="0"/>
              </a:rPr>
              <a:t> </a:t>
            </a:r>
            <a:r>
              <a:rPr lang="en-US" sz="1800" dirty="0" err="1" smtClean="0">
                <a:latin typeface="Courier New" pitchFamily="49" charset="0"/>
              </a:rPr>
              <a:t>rec</a:t>
            </a:r>
            <a:r>
              <a:rPr lang="en-US" sz="1800" dirty="0" smtClean="0">
                <a:latin typeface="Courier New" pitchFamily="49" charset="0"/>
              </a:rPr>
              <a:t> r2;</a:t>
            </a:r>
          </a:p>
          <a:p>
            <a:pPr algn="l">
              <a:lnSpc>
                <a:spcPct val="100000"/>
              </a:lnSpc>
            </a:pPr>
            <a:r>
              <a:rPr lang="en-US" sz="1800" dirty="0" err="1" smtClean="0">
                <a:latin typeface="Courier New" pitchFamily="49" charset="0"/>
              </a:rPr>
              <a:t>r</a:t>
            </a:r>
            <a:r>
              <a:rPr lang="en-US" sz="1800" dirty="0">
                <a:latin typeface="Courier New" pitchFamily="49" charset="0"/>
              </a:rPr>
              <a:t>-&gt;</a:t>
            </a:r>
            <a:r>
              <a:rPr lang="en-US" sz="1800" dirty="0" err="1">
                <a:latin typeface="Courier New" pitchFamily="49" charset="0"/>
              </a:rPr>
              <a:t>i</a:t>
            </a:r>
            <a:r>
              <a:rPr lang="en-US" sz="1800" dirty="0">
                <a:latin typeface="Courier New" pitchFamily="49" charset="0"/>
              </a:rPr>
              <a:t> = </a:t>
            </a:r>
            <a:r>
              <a:rPr lang="en-US" sz="1800" dirty="0" err="1">
                <a:latin typeface="Courier New" pitchFamily="49" charset="0"/>
              </a:rPr>
              <a:t>val</a:t>
            </a:r>
            <a:r>
              <a:rPr lang="en-US" sz="1800" dirty="0" smtClean="0">
                <a:latin typeface="Courier New" pitchFamily="49" charset="0"/>
              </a:rPr>
              <a:t>; </a:t>
            </a:r>
          </a:p>
          <a:p>
            <a:pPr algn="l">
              <a:lnSpc>
                <a:spcPct val="100000"/>
              </a:lnSpc>
            </a:pPr>
            <a:r>
              <a:rPr lang="en-US" sz="1800" dirty="0" err="1" smtClean="0">
                <a:latin typeface="Courier New" pitchFamily="49" charset="0"/>
              </a:rPr>
              <a:t>r</a:t>
            </a:r>
            <a:r>
              <a:rPr lang="en-US" sz="1800" dirty="0" smtClean="0">
                <a:latin typeface="Courier New" pitchFamily="49" charset="0"/>
              </a:rPr>
              <a:t>-&gt;a[2] = </a:t>
            </a:r>
            <a:r>
              <a:rPr lang="en-US" sz="1800" dirty="0" err="1" smtClean="0">
                <a:latin typeface="Courier New" pitchFamily="49" charset="0"/>
              </a:rPr>
              <a:t>val</a:t>
            </a:r>
            <a:r>
              <a:rPr lang="en-US" sz="1800" dirty="0" smtClean="0">
                <a:latin typeface="Courier New" pitchFamily="49" charset="0"/>
              </a:rPr>
              <a:t>;</a:t>
            </a:r>
          </a:p>
          <a:p>
            <a:pPr algn="l">
              <a:lnSpc>
                <a:spcPct val="100000"/>
              </a:lnSpc>
            </a:pPr>
            <a:r>
              <a:rPr lang="en-US" sz="1800" dirty="0" err="1" smtClean="0">
                <a:latin typeface="Courier New" pitchFamily="49" charset="0"/>
              </a:rPr>
              <a:t>r</a:t>
            </a:r>
            <a:r>
              <a:rPr lang="en-US" sz="1800" dirty="0" smtClean="0">
                <a:latin typeface="Courier New" pitchFamily="49" charset="0"/>
              </a:rPr>
              <a:t>-&gt;</a:t>
            </a:r>
            <a:r>
              <a:rPr lang="en-US" sz="1800" dirty="0" err="1" smtClean="0">
                <a:latin typeface="Courier New" pitchFamily="49" charset="0"/>
              </a:rPr>
              <a:t>p</a:t>
            </a:r>
            <a:r>
              <a:rPr lang="en-US" sz="1800" dirty="0" smtClean="0">
                <a:latin typeface="Courier New" pitchFamily="49" charset="0"/>
              </a:rPr>
              <a:t> = &amp;r2;</a:t>
            </a:r>
          </a:p>
        </p:txBody>
      </p:sp>
      <p:sp>
        <p:nvSpPr>
          <p:cNvPr id="26" name="Rectangle 2"/>
          <p:cNvSpPr>
            <a:spLocks noChangeArrowheads="1"/>
          </p:cNvSpPr>
          <p:nvPr/>
        </p:nvSpPr>
        <p:spPr bwMode="auto">
          <a:xfrm>
            <a:off x="5067892" y="2829430"/>
            <a:ext cx="3394619" cy="1751762"/>
          </a:xfrm>
          <a:prstGeom prst="rect">
            <a:avLst/>
          </a:prstGeom>
          <a:solidFill>
            <a:srgbClr val="F6F5BD"/>
          </a:solidFill>
          <a:ln w="12700">
            <a:solidFill>
              <a:schemeClr val="tx1"/>
            </a:solidFill>
            <a:miter lim="800000"/>
            <a:headEnd/>
            <a:tailEnd/>
          </a:ln>
          <a:effectLst/>
        </p:spPr>
        <p:txBody>
          <a:bodyPr wrap="square" lIns="90487" tIns="44450" rIns="90487" bIns="44450">
            <a:spAutoFit/>
          </a:bodyPr>
          <a:lstStyle/>
          <a:p>
            <a:pPr algn="l">
              <a:lnSpc>
                <a:spcPct val="100000"/>
              </a:lnSpc>
            </a:pPr>
            <a:r>
              <a:rPr lang="en-US" sz="1800" dirty="0" smtClean="0">
                <a:latin typeface="Courier New" pitchFamily="49" charset="0"/>
              </a:rPr>
              <a:t>class </a:t>
            </a:r>
            <a:r>
              <a:rPr lang="en-US" sz="1800" dirty="0" err="1" smtClean="0">
                <a:latin typeface="Courier New" pitchFamily="49" charset="0"/>
              </a:rPr>
              <a:t>Rec</a:t>
            </a:r>
            <a:r>
              <a:rPr lang="en-US" sz="1800" dirty="0" smtClean="0">
                <a:latin typeface="Courier New" pitchFamily="49" charset="0"/>
              </a:rPr>
              <a:t> </a:t>
            </a:r>
            <a:r>
              <a:rPr lang="en-US" sz="1800" dirty="0">
                <a:latin typeface="Courier New" pitchFamily="49" charset="0"/>
              </a:rPr>
              <a:t>{</a:t>
            </a:r>
          </a:p>
          <a:p>
            <a:pPr algn="l">
              <a:lnSpc>
                <a:spcPct val="100000"/>
              </a:lnSpc>
            </a:pPr>
            <a:r>
              <a:rPr lang="en-US" sz="1800" dirty="0">
                <a:latin typeface="Courier New" pitchFamily="49" charset="0"/>
              </a:rPr>
              <a:t>  </a:t>
            </a:r>
            <a:r>
              <a:rPr lang="en-US" sz="1800" dirty="0" err="1">
                <a:latin typeface="Courier New" pitchFamily="49" charset="0"/>
              </a:rPr>
              <a:t>int</a:t>
            </a:r>
            <a:r>
              <a:rPr lang="en-US" sz="1800" dirty="0" smtClean="0">
                <a:latin typeface="Courier New" pitchFamily="49" charset="0"/>
              </a:rPr>
              <a:t> </a:t>
            </a:r>
            <a:r>
              <a:rPr lang="en-US" sz="1800" dirty="0" err="1" smtClean="0">
                <a:latin typeface="Courier New" pitchFamily="49" charset="0"/>
              </a:rPr>
              <a:t>i</a:t>
            </a:r>
            <a:r>
              <a:rPr lang="en-US" sz="1800" dirty="0" smtClean="0">
                <a:latin typeface="Courier New" pitchFamily="49" charset="0"/>
              </a:rPr>
              <a:t>;</a:t>
            </a:r>
            <a:endParaRPr lang="en-US" sz="1800" dirty="0">
              <a:latin typeface="Courier New" pitchFamily="49" charset="0"/>
            </a:endParaRPr>
          </a:p>
          <a:p>
            <a:pPr algn="l">
              <a:lnSpc>
                <a:spcPct val="100000"/>
              </a:lnSpc>
            </a:pPr>
            <a:r>
              <a:rPr lang="en-US" sz="1800" dirty="0">
                <a:latin typeface="Courier New" pitchFamily="49" charset="0"/>
              </a:rPr>
              <a:t>  </a:t>
            </a:r>
            <a:r>
              <a:rPr lang="en-US" sz="1800" dirty="0" err="1" smtClean="0">
                <a:latin typeface="Courier New" pitchFamily="49" charset="0"/>
              </a:rPr>
              <a:t>int</a:t>
            </a:r>
            <a:r>
              <a:rPr lang="en-US" sz="1800" dirty="0" smtClean="0">
                <a:latin typeface="Courier New" pitchFamily="49" charset="0"/>
              </a:rPr>
              <a:t>[] a = new int[3];</a:t>
            </a:r>
          </a:p>
          <a:p>
            <a:pPr algn="l">
              <a:lnSpc>
                <a:spcPct val="100000"/>
              </a:lnSpc>
            </a:pPr>
            <a:r>
              <a:rPr lang="en-US" sz="1800" dirty="0">
                <a:latin typeface="Courier New" pitchFamily="49" charset="0"/>
              </a:rPr>
              <a:t> </a:t>
            </a:r>
            <a:r>
              <a:rPr lang="en-US" sz="1800" dirty="0" smtClean="0">
                <a:latin typeface="Courier New" pitchFamily="49" charset="0"/>
              </a:rPr>
              <a:t> </a:t>
            </a:r>
            <a:r>
              <a:rPr lang="en-US" sz="1800" dirty="0" err="1" smtClean="0">
                <a:latin typeface="Courier New" pitchFamily="49" charset="0"/>
              </a:rPr>
              <a:t>Rec</a:t>
            </a:r>
            <a:r>
              <a:rPr lang="en-US" sz="1800" dirty="0" smtClean="0">
                <a:latin typeface="Courier New" pitchFamily="49" charset="0"/>
              </a:rPr>
              <a:t> </a:t>
            </a:r>
            <a:r>
              <a:rPr lang="en-US" sz="1800" dirty="0" err="1" smtClean="0">
                <a:latin typeface="Courier New" pitchFamily="49" charset="0"/>
              </a:rPr>
              <a:t>p</a:t>
            </a:r>
            <a:r>
              <a:rPr lang="en-US" sz="1800" dirty="0" smtClean="0">
                <a:latin typeface="Courier New" pitchFamily="49" charset="0"/>
              </a:rPr>
              <a:t>;</a:t>
            </a:r>
            <a:br>
              <a:rPr lang="en-US" sz="1800" dirty="0" smtClean="0">
                <a:latin typeface="Courier New" pitchFamily="49" charset="0"/>
              </a:rPr>
            </a:br>
            <a:r>
              <a:rPr lang="en-US" sz="1800" dirty="0" smtClean="0">
                <a:latin typeface="Courier New" pitchFamily="49" charset="0"/>
              </a:rPr>
              <a:t>…</a:t>
            </a:r>
          </a:p>
          <a:p>
            <a:pPr algn="l">
              <a:lnSpc>
                <a:spcPct val="100000"/>
              </a:lnSpc>
            </a:pPr>
            <a:r>
              <a:rPr lang="en-US" sz="1800" dirty="0">
                <a:latin typeface="Courier New" pitchFamily="49" charset="0"/>
              </a:rPr>
              <a:t>};</a:t>
            </a:r>
          </a:p>
        </p:txBody>
      </p:sp>
      <p:sp>
        <p:nvSpPr>
          <p:cNvPr id="27" name="Rectangle 5"/>
          <p:cNvSpPr>
            <a:spLocks noChangeArrowheads="1"/>
          </p:cNvSpPr>
          <p:nvPr/>
        </p:nvSpPr>
        <p:spPr bwMode="auto">
          <a:xfrm>
            <a:off x="5581918" y="4368512"/>
            <a:ext cx="2486480" cy="1474763"/>
          </a:xfrm>
          <a:prstGeom prst="rect">
            <a:avLst/>
          </a:prstGeom>
          <a:solidFill>
            <a:srgbClr val="F6F5BD"/>
          </a:solidFill>
          <a:ln w="12700">
            <a:solidFill>
              <a:schemeClr val="tx1"/>
            </a:solidFill>
            <a:miter lim="800000"/>
            <a:headEnd/>
            <a:tailEnd/>
          </a:ln>
          <a:effectLst/>
        </p:spPr>
        <p:txBody>
          <a:bodyPr wrap="square" lIns="90487" tIns="44450" rIns="90487" bIns="44450">
            <a:spAutoFit/>
          </a:bodyPr>
          <a:lstStyle/>
          <a:p>
            <a:pPr algn="l">
              <a:lnSpc>
                <a:spcPct val="100000"/>
              </a:lnSpc>
            </a:pPr>
            <a:r>
              <a:rPr lang="en-US" sz="1800" dirty="0" err="1" smtClean="0">
                <a:latin typeface="Courier New" pitchFamily="49" charset="0"/>
              </a:rPr>
              <a:t>r</a:t>
            </a:r>
            <a:r>
              <a:rPr lang="en-US" sz="1800" dirty="0" smtClean="0">
                <a:latin typeface="Courier New" pitchFamily="49" charset="0"/>
              </a:rPr>
              <a:t> = new </a:t>
            </a:r>
            <a:r>
              <a:rPr lang="en-US" sz="1800" dirty="0" err="1" smtClean="0">
                <a:latin typeface="Courier New" pitchFamily="49" charset="0"/>
              </a:rPr>
              <a:t>Rec</a:t>
            </a:r>
            <a:r>
              <a:rPr lang="en-US" sz="1800" dirty="0" smtClean="0">
                <a:latin typeface="Courier New" pitchFamily="49" charset="0"/>
              </a:rPr>
              <a:t>;</a:t>
            </a:r>
          </a:p>
          <a:p>
            <a:pPr algn="l">
              <a:lnSpc>
                <a:spcPct val="100000"/>
              </a:lnSpc>
            </a:pPr>
            <a:r>
              <a:rPr lang="en-US" sz="1800" dirty="0" smtClean="0">
                <a:latin typeface="Courier New" pitchFamily="49" charset="0"/>
              </a:rPr>
              <a:t>r2 = new </a:t>
            </a:r>
            <a:r>
              <a:rPr lang="en-US" sz="1800" dirty="0" err="1" smtClean="0">
                <a:latin typeface="Courier New" pitchFamily="49" charset="0"/>
              </a:rPr>
              <a:t>Rec</a:t>
            </a:r>
            <a:r>
              <a:rPr lang="en-US" sz="1800" dirty="0" smtClean="0">
                <a:latin typeface="Courier New" pitchFamily="49" charset="0"/>
              </a:rPr>
              <a:t>;</a:t>
            </a:r>
          </a:p>
          <a:p>
            <a:pPr algn="l">
              <a:lnSpc>
                <a:spcPct val="100000"/>
              </a:lnSpc>
            </a:pPr>
            <a:r>
              <a:rPr lang="en-US" sz="1800" dirty="0" err="1" smtClean="0">
                <a:latin typeface="Courier New" pitchFamily="49" charset="0"/>
              </a:rPr>
              <a:t>r.i</a:t>
            </a:r>
            <a:r>
              <a:rPr lang="en-US" sz="1800" dirty="0" smtClean="0">
                <a:latin typeface="Courier New" pitchFamily="49" charset="0"/>
              </a:rPr>
              <a:t> </a:t>
            </a:r>
            <a:r>
              <a:rPr lang="en-US" sz="1800" dirty="0">
                <a:latin typeface="Courier New" pitchFamily="49" charset="0"/>
              </a:rPr>
              <a:t>= </a:t>
            </a:r>
            <a:r>
              <a:rPr lang="en-US" sz="1800" dirty="0" err="1">
                <a:latin typeface="Courier New" pitchFamily="49" charset="0"/>
              </a:rPr>
              <a:t>val</a:t>
            </a:r>
            <a:r>
              <a:rPr lang="en-US" sz="1800" dirty="0" smtClean="0">
                <a:latin typeface="Courier New" pitchFamily="49" charset="0"/>
              </a:rPr>
              <a:t>;</a:t>
            </a:r>
          </a:p>
          <a:p>
            <a:pPr algn="l">
              <a:lnSpc>
                <a:spcPct val="100000"/>
              </a:lnSpc>
            </a:pPr>
            <a:r>
              <a:rPr lang="en-US" sz="1800" dirty="0" smtClean="0">
                <a:latin typeface="Courier New" pitchFamily="49" charset="0"/>
              </a:rPr>
              <a:t>r.a[2] = </a:t>
            </a:r>
            <a:r>
              <a:rPr lang="en-US" sz="1800" dirty="0" err="1" smtClean="0">
                <a:latin typeface="Courier New" pitchFamily="49" charset="0"/>
              </a:rPr>
              <a:t>val</a:t>
            </a:r>
            <a:r>
              <a:rPr lang="en-US" sz="1800" dirty="0" smtClean="0">
                <a:latin typeface="Courier New" pitchFamily="49" charset="0"/>
              </a:rPr>
              <a:t>;</a:t>
            </a:r>
          </a:p>
          <a:p>
            <a:pPr algn="l">
              <a:lnSpc>
                <a:spcPct val="100000"/>
              </a:lnSpc>
            </a:pPr>
            <a:r>
              <a:rPr lang="en-US" sz="1800" dirty="0" err="1" smtClean="0">
                <a:latin typeface="Courier New" pitchFamily="49" charset="0"/>
              </a:rPr>
              <a:t>r.Rec</a:t>
            </a:r>
            <a:r>
              <a:rPr lang="en-US" sz="1800" dirty="0" smtClean="0">
                <a:latin typeface="Courier New" pitchFamily="49" charset="0"/>
              </a:rPr>
              <a:t> = r2;</a:t>
            </a:r>
          </a:p>
        </p:txBody>
      </p:sp>
      <p:grpSp>
        <p:nvGrpSpPr>
          <p:cNvPr id="57" name="Group 56"/>
          <p:cNvGrpSpPr/>
          <p:nvPr/>
        </p:nvGrpSpPr>
        <p:grpSpPr>
          <a:xfrm>
            <a:off x="1207207" y="5890408"/>
            <a:ext cx="2909098" cy="830101"/>
            <a:chOff x="1207207" y="5890408"/>
            <a:chExt cx="2909098" cy="830101"/>
          </a:xfrm>
        </p:grpSpPr>
        <p:sp>
          <p:nvSpPr>
            <p:cNvPr id="30" name="Rectangle 10"/>
            <p:cNvSpPr>
              <a:spLocks noChangeArrowheads="1"/>
            </p:cNvSpPr>
            <p:nvPr/>
          </p:nvSpPr>
          <p:spPr bwMode="auto">
            <a:xfrm>
              <a:off x="1410222" y="5907039"/>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err="1">
                  <a:latin typeface="Courier New" pitchFamily="49" charset="0"/>
                </a:rPr>
                <a:t>i</a:t>
              </a:r>
              <a:endParaRPr lang="en-US" sz="2000" dirty="0">
                <a:latin typeface="Courier New" pitchFamily="49" charset="0"/>
              </a:endParaRPr>
            </a:p>
          </p:txBody>
        </p:sp>
        <p:sp>
          <p:nvSpPr>
            <p:cNvPr id="31" name="Rectangle 11"/>
            <p:cNvSpPr>
              <a:spLocks noChangeArrowheads="1"/>
            </p:cNvSpPr>
            <p:nvPr/>
          </p:nvSpPr>
          <p:spPr bwMode="auto">
            <a:xfrm>
              <a:off x="1843795" y="5907039"/>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a:latin typeface="Courier New" pitchFamily="49" charset="0"/>
                </a:rPr>
                <a:t>a</a:t>
              </a:r>
            </a:p>
          </p:txBody>
        </p:sp>
        <p:sp>
          <p:nvSpPr>
            <p:cNvPr id="32" name="Rectangle 12"/>
            <p:cNvSpPr>
              <a:spLocks noChangeArrowheads="1"/>
            </p:cNvSpPr>
            <p:nvPr/>
          </p:nvSpPr>
          <p:spPr bwMode="auto">
            <a:xfrm>
              <a:off x="3185232" y="5907039"/>
              <a:ext cx="431800" cy="431800"/>
            </a:xfrm>
            <a:prstGeom prst="rect">
              <a:avLst/>
            </a:prstGeom>
            <a:solidFill>
              <a:srgbClr val="D5F1CF"/>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a:latin typeface="Courier New" pitchFamily="49" charset="0"/>
                </a:rPr>
                <a:t>p</a:t>
              </a:r>
            </a:p>
          </p:txBody>
        </p:sp>
        <p:sp>
          <p:nvSpPr>
            <p:cNvPr id="33" name="Rectangle 13"/>
            <p:cNvSpPr>
              <a:spLocks noChangeArrowheads="1"/>
            </p:cNvSpPr>
            <p:nvPr/>
          </p:nvSpPr>
          <p:spPr bwMode="auto">
            <a:xfrm>
              <a:off x="1207207" y="6322964"/>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0</a:t>
              </a:r>
            </a:p>
          </p:txBody>
        </p:sp>
        <p:sp>
          <p:nvSpPr>
            <p:cNvPr id="34" name="Rectangle 14"/>
            <p:cNvSpPr>
              <a:spLocks noChangeArrowheads="1"/>
            </p:cNvSpPr>
            <p:nvPr/>
          </p:nvSpPr>
          <p:spPr bwMode="auto">
            <a:xfrm>
              <a:off x="1664407" y="6322964"/>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4</a:t>
              </a:r>
            </a:p>
          </p:txBody>
        </p:sp>
        <p:sp>
          <p:nvSpPr>
            <p:cNvPr id="35" name="Rectangle 15"/>
            <p:cNvSpPr>
              <a:spLocks noChangeArrowheads="1"/>
            </p:cNvSpPr>
            <p:nvPr/>
          </p:nvSpPr>
          <p:spPr bwMode="auto">
            <a:xfrm>
              <a:off x="2956632" y="6322964"/>
              <a:ext cx="49051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16</a:t>
              </a:r>
            </a:p>
          </p:txBody>
        </p:sp>
        <p:sp>
          <p:nvSpPr>
            <p:cNvPr id="36" name="Rectangle 16"/>
            <p:cNvSpPr>
              <a:spLocks noChangeArrowheads="1"/>
            </p:cNvSpPr>
            <p:nvPr/>
          </p:nvSpPr>
          <p:spPr bwMode="auto">
            <a:xfrm>
              <a:off x="3380514" y="6316358"/>
              <a:ext cx="49051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20</a:t>
              </a:r>
            </a:p>
          </p:txBody>
        </p:sp>
        <p:cxnSp>
          <p:nvCxnSpPr>
            <p:cNvPr id="45" name="Straight Arrow Connector 44"/>
            <p:cNvCxnSpPr/>
            <p:nvPr/>
          </p:nvCxnSpPr>
          <p:spPr bwMode="auto">
            <a:xfrm flipV="1">
              <a:off x="3470396" y="5890408"/>
              <a:ext cx="645909" cy="131384"/>
            </a:xfrm>
            <a:prstGeom prst="straightConnector1">
              <a:avLst/>
            </a:prstGeom>
            <a:noFill/>
            <a:ln w="38100" cap="flat" cmpd="sng" algn="ctr">
              <a:solidFill>
                <a:srgbClr val="CC0000"/>
              </a:solidFill>
              <a:prstDash val="solid"/>
              <a:round/>
              <a:headEnd type="oval" w="med" len="med"/>
              <a:tailEnd type="arrow" w="med" len="med"/>
            </a:ln>
            <a:effectLst/>
          </p:spPr>
        </p:cxnSp>
      </p:grpSp>
      <p:grpSp>
        <p:nvGrpSpPr>
          <p:cNvPr id="58" name="Group 57"/>
          <p:cNvGrpSpPr/>
          <p:nvPr/>
        </p:nvGrpSpPr>
        <p:grpSpPr>
          <a:xfrm>
            <a:off x="4632946" y="5867628"/>
            <a:ext cx="2011393" cy="851999"/>
            <a:chOff x="4632946" y="5867628"/>
            <a:chExt cx="2011393" cy="851999"/>
          </a:xfrm>
        </p:grpSpPr>
        <p:sp>
          <p:nvSpPr>
            <p:cNvPr id="37" name="Rectangle 10"/>
            <p:cNvSpPr>
              <a:spLocks noChangeArrowheads="1"/>
            </p:cNvSpPr>
            <p:nvPr/>
          </p:nvSpPr>
          <p:spPr bwMode="auto">
            <a:xfrm>
              <a:off x="4835961" y="5906157"/>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err="1">
                  <a:latin typeface="Courier New" pitchFamily="49" charset="0"/>
                </a:rPr>
                <a:t>i</a:t>
              </a:r>
              <a:endParaRPr lang="en-US" sz="2000" dirty="0">
                <a:latin typeface="Courier New" pitchFamily="49" charset="0"/>
              </a:endParaRPr>
            </a:p>
          </p:txBody>
        </p:sp>
        <p:sp>
          <p:nvSpPr>
            <p:cNvPr id="38" name="Rectangle 11"/>
            <p:cNvSpPr>
              <a:spLocks noChangeArrowheads="1"/>
            </p:cNvSpPr>
            <p:nvPr/>
          </p:nvSpPr>
          <p:spPr bwMode="auto">
            <a:xfrm>
              <a:off x="5269534" y="5906157"/>
              <a:ext cx="434177"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a:latin typeface="Courier New" pitchFamily="49" charset="0"/>
                </a:rPr>
                <a:t>a</a:t>
              </a:r>
            </a:p>
          </p:txBody>
        </p:sp>
        <p:sp>
          <p:nvSpPr>
            <p:cNvPr id="39" name="Rectangle 12"/>
            <p:cNvSpPr>
              <a:spLocks noChangeArrowheads="1"/>
            </p:cNvSpPr>
            <p:nvPr/>
          </p:nvSpPr>
          <p:spPr bwMode="auto">
            <a:xfrm>
              <a:off x="5713266" y="5906157"/>
              <a:ext cx="431800" cy="431800"/>
            </a:xfrm>
            <a:prstGeom prst="rect">
              <a:avLst/>
            </a:prstGeom>
            <a:solidFill>
              <a:srgbClr val="D5F1CF"/>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a:latin typeface="Courier New" pitchFamily="49" charset="0"/>
                </a:rPr>
                <a:t>p</a:t>
              </a:r>
            </a:p>
          </p:txBody>
        </p:sp>
        <p:sp>
          <p:nvSpPr>
            <p:cNvPr id="40" name="Rectangle 13"/>
            <p:cNvSpPr>
              <a:spLocks noChangeArrowheads="1"/>
            </p:cNvSpPr>
            <p:nvPr/>
          </p:nvSpPr>
          <p:spPr bwMode="auto">
            <a:xfrm>
              <a:off x="4632946" y="6322082"/>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0</a:t>
              </a:r>
            </a:p>
          </p:txBody>
        </p:sp>
        <p:sp>
          <p:nvSpPr>
            <p:cNvPr id="41" name="Rectangle 14"/>
            <p:cNvSpPr>
              <a:spLocks noChangeArrowheads="1"/>
            </p:cNvSpPr>
            <p:nvPr/>
          </p:nvSpPr>
          <p:spPr bwMode="auto">
            <a:xfrm>
              <a:off x="5090146" y="6322082"/>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4</a:t>
              </a:r>
            </a:p>
          </p:txBody>
        </p:sp>
        <p:sp>
          <p:nvSpPr>
            <p:cNvPr id="42" name="Rectangle 15"/>
            <p:cNvSpPr>
              <a:spLocks noChangeArrowheads="1"/>
            </p:cNvSpPr>
            <p:nvPr/>
          </p:nvSpPr>
          <p:spPr bwMode="auto">
            <a:xfrm>
              <a:off x="5539406" y="6322082"/>
              <a:ext cx="336655"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8</a:t>
              </a:r>
              <a:endParaRPr lang="en-US" sz="2000" dirty="0">
                <a:latin typeface="Courier New" pitchFamily="49" charset="0"/>
              </a:endParaRPr>
            </a:p>
          </p:txBody>
        </p:sp>
        <p:sp>
          <p:nvSpPr>
            <p:cNvPr id="43" name="Rectangle 16"/>
            <p:cNvSpPr>
              <a:spLocks noChangeArrowheads="1"/>
            </p:cNvSpPr>
            <p:nvPr/>
          </p:nvSpPr>
          <p:spPr bwMode="auto">
            <a:xfrm>
              <a:off x="5908548" y="6315476"/>
              <a:ext cx="49056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12</a:t>
              </a:r>
              <a:endParaRPr lang="en-US" sz="2000" dirty="0">
                <a:latin typeface="Courier New" pitchFamily="49" charset="0"/>
              </a:endParaRPr>
            </a:p>
          </p:txBody>
        </p:sp>
        <p:cxnSp>
          <p:nvCxnSpPr>
            <p:cNvPr id="47" name="Straight Arrow Connector 46"/>
            <p:cNvCxnSpPr/>
            <p:nvPr/>
          </p:nvCxnSpPr>
          <p:spPr bwMode="auto">
            <a:xfrm flipV="1">
              <a:off x="5998430" y="5867628"/>
              <a:ext cx="645909" cy="131384"/>
            </a:xfrm>
            <a:prstGeom prst="straightConnector1">
              <a:avLst/>
            </a:prstGeom>
            <a:noFill/>
            <a:ln w="38100" cap="flat" cmpd="sng" algn="ctr">
              <a:solidFill>
                <a:srgbClr val="CC0000"/>
              </a:solidFill>
              <a:prstDash val="solid"/>
              <a:round/>
              <a:headEnd type="oval" w="med" len="med"/>
              <a:tailEnd type="arrow" w="med" len="med"/>
            </a:ln>
            <a:effectLst/>
          </p:spPr>
        </p:cxnSp>
      </p:grpSp>
      <p:grpSp>
        <p:nvGrpSpPr>
          <p:cNvPr id="59" name="Group 58"/>
          <p:cNvGrpSpPr/>
          <p:nvPr/>
        </p:nvGrpSpPr>
        <p:grpSpPr>
          <a:xfrm>
            <a:off x="5592501" y="6066428"/>
            <a:ext cx="3332546" cy="813470"/>
            <a:chOff x="5592501" y="6066428"/>
            <a:chExt cx="3332546" cy="813470"/>
          </a:xfrm>
        </p:grpSpPr>
        <p:cxnSp>
          <p:nvCxnSpPr>
            <p:cNvPr id="48" name="Straight Arrow Connector 47"/>
            <p:cNvCxnSpPr/>
            <p:nvPr/>
          </p:nvCxnSpPr>
          <p:spPr bwMode="auto">
            <a:xfrm>
              <a:off x="5592501" y="6239002"/>
              <a:ext cx="1271658" cy="56507"/>
            </a:xfrm>
            <a:prstGeom prst="straightConnector1">
              <a:avLst/>
            </a:prstGeom>
            <a:noFill/>
            <a:ln w="38100" cap="flat" cmpd="sng" algn="ctr">
              <a:solidFill>
                <a:srgbClr val="CC0000"/>
              </a:solidFill>
              <a:prstDash val="solid"/>
              <a:round/>
              <a:headEnd type="oval" w="med" len="med"/>
              <a:tailEnd type="arrow" w="med" len="med"/>
            </a:ln>
            <a:effectLst/>
          </p:spPr>
        </p:cxnSp>
        <p:sp>
          <p:nvSpPr>
            <p:cNvPr id="51" name="Rectangle 11"/>
            <p:cNvSpPr>
              <a:spLocks noChangeArrowheads="1"/>
            </p:cNvSpPr>
            <p:nvPr/>
          </p:nvSpPr>
          <p:spPr bwMode="auto">
            <a:xfrm>
              <a:off x="7321692" y="6066428"/>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smtClean="0">
                  <a:latin typeface="Courier New" pitchFamily="49" charset="0"/>
                </a:rPr>
                <a:t>int[3]</a:t>
              </a:r>
              <a:endParaRPr lang="en-US" sz="2000" dirty="0">
                <a:latin typeface="Courier New" pitchFamily="49" charset="0"/>
              </a:endParaRPr>
            </a:p>
          </p:txBody>
        </p:sp>
        <p:sp>
          <p:nvSpPr>
            <p:cNvPr id="52" name="Rectangle 14"/>
            <p:cNvSpPr>
              <a:spLocks noChangeArrowheads="1"/>
            </p:cNvSpPr>
            <p:nvPr/>
          </p:nvSpPr>
          <p:spPr bwMode="auto">
            <a:xfrm>
              <a:off x="7142304" y="6482353"/>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4</a:t>
              </a:r>
            </a:p>
          </p:txBody>
        </p:sp>
        <p:sp>
          <p:nvSpPr>
            <p:cNvPr id="53" name="Rectangle 15"/>
            <p:cNvSpPr>
              <a:spLocks noChangeArrowheads="1"/>
            </p:cNvSpPr>
            <p:nvPr/>
          </p:nvSpPr>
          <p:spPr bwMode="auto">
            <a:xfrm>
              <a:off x="8434529" y="6482353"/>
              <a:ext cx="49051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16</a:t>
              </a:r>
            </a:p>
          </p:txBody>
        </p:sp>
        <p:sp>
          <p:nvSpPr>
            <p:cNvPr id="54" name="Rectangle 10"/>
            <p:cNvSpPr>
              <a:spLocks noChangeArrowheads="1"/>
            </p:cNvSpPr>
            <p:nvPr/>
          </p:nvSpPr>
          <p:spPr bwMode="auto">
            <a:xfrm>
              <a:off x="6883165" y="6066428"/>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3</a:t>
              </a:r>
              <a:endParaRPr lang="en-US" sz="2000" dirty="0">
                <a:latin typeface="Courier New" pitchFamily="49" charset="0"/>
              </a:endParaRPr>
            </a:p>
          </p:txBody>
        </p:sp>
        <p:sp>
          <p:nvSpPr>
            <p:cNvPr id="55" name="Rectangle 13"/>
            <p:cNvSpPr>
              <a:spLocks noChangeArrowheads="1"/>
            </p:cNvSpPr>
            <p:nvPr/>
          </p:nvSpPr>
          <p:spPr bwMode="auto">
            <a:xfrm>
              <a:off x="6680150" y="6482353"/>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0</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Pointers/References</a:t>
            </a:r>
            <a:endParaRPr lang="en-US" dirty="0"/>
          </a:p>
        </p:txBody>
      </p:sp>
      <p:sp>
        <p:nvSpPr>
          <p:cNvPr id="3" name="Content Placeholder 2"/>
          <p:cNvSpPr>
            <a:spLocks noGrp="1"/>
          </p:cNvSpPr>
          <p:nvPr>
            <p:ph idx="1"/>
          </p:nvPr>
        </p:nvSpPr>
        <p:spPr>
          <a:xfrm>
            <a:off x="396875" y="1362075"/>
            <a:ext cx="8602069" cy="4972050"/>
          </a:xfrm>
        </p:spPr>
        <p:txBody>
          <a:bodyPr/>
          <a:lstStyle/>
          <a:p>
            <a:r>
              <a:rPr lang="en-US" dirty="0" smtClean="0"/>
              <a:t>Pointers in C can point to any memory address</a:t>
            </a:r>
          </a:p>
          <a:p>
            <a:r>
              <a:rPr lang="en-US" dirty="0" smtClean="0"/>
              <a:t>References in Java can only point to an object</a:t>
            </a:r>
          </a:p>
          <a:p>
            <a:pPr lvl="1"/>
            <a:r>
              <a:rPr lang="en-US" dirty="0" smtClean="0"/>
              <a:t>And only to its first element – not to the middle of it</a:t>
            </a:r>
          </a:p>
        </p:txBody>
      </p:sp>
      <p:sp>
        <p:nvSpPr>
          <p:cNvPr id="5" name="Slide Number Placeholder 4"/>
          <p:cNvSpPr>
            <a:spLocks noGrp="1"/>
          </p:cNvSpPr>
          <p:nvPr>
            <p:ph type="sldNum" sz="quarter" idx="4"/>
          </p:nvPr>
        </p:nvSpPr>
        <p:spPr/>
        <p:txBody>
          <a:bodyPr/>
          <a:lstStyle/>
          <a:p>
            <a:fld id="{7CBE8339-D2AD-46DC-A898-FD1E949067F0}" type="slidenum">
              <a:rPr lang="en-US" smtClean="0"/>
              <a:pPr/>
              <a:t>8</a:t>
            </a:fld>
            <a:endParaRPr lang="en-US"/>
          </a:p>
        </p:txBody>
      </p:sp>
      <p:sp>
        <p:nvSpPr>
          <p:cNvPr id="15" name="Rectangle 8"/>
          <p:cNvSpPr>
            <a:spLocks noChangeArrowheads="1"/>
          </p:cNvSpPr>
          <p:nvPr/>
        </p:nvSpPr>
        <p:spPr bwMode="auto">
          <a:xfrm>
            <a:off x="575642" y="2904510"/>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sz="1800" dirty="0" smtClean="0">
                <a:solidFill>
                  <a:schemeClr val="tx2"/>
                </a:solidFill>
                <a:latin typeface="Calibri" pitchFamily="34" charset="0"/>
              </a:rPr>
              <a:t>C</a:t>
            </a:r>
            <a:endParaRPr lang="en-US" sz="1800" dirty="0">
              <a:solidFill>
                <a:schemeClr val="tx2"/>
              </a:solidFill>
              <a:latin typeface="Calibri" pitchFamily="34" charset="0"/>
            </a:endParaRPr>
          </a:p>
        </p:txBody>
      </p:sp>
      <p:sp>
        <p:nvSpPr>
          <p:cNvPr id="16" name="Rectangle 2"/>
          <p:cNvSpPr>
            <a:spLocks noChangeArrowheads="1"/>
          </p:cNvSpPr>
          <p:nvPr/>
        </p:nvSpPr>
        <p:spPr bwMode="auto">
          <a:xfrm>
            <a:off x="941487" y="2896005"/>
            <a:ext cx="3087237" cy="1751762"/>
          </a:xfrm>
          <a:prstGeom prst="rect">
            <a:avLst/>
          </a:prstGeom>
          <a:solidFill>
            <a:srgbClr val="F6F5BD"/>
          </a:solidFill>
          <a:ln w="12700">
            <a:solidFill>
              <a:schemeClr val="tx1"/>
            </a:solidFill>
            <a:miter lim="800000"/>
            <a:headEnd/>
            <a:tailEnd/>
          </a:ln>
          <a:effectLst/>
        </p:spPr>
        <p:txBody>
          <a:bodyPr wrap="square" lIns="90487" tIns="44450" rIns="90487" bIns="44450">
            <a:spAutoFit/>
          </a:bodyPr>
          <a:lstStyle/>
          <a:p>
            <a:pPr algn="l">
              <a:lnSpc>
                <a:spcPct val="100000"/>
              </a:lnSpc>
            </a:pPr>
            <a:r>
              <a:rPr lang="en-US" sz="1800" dirty="0" err="1">
                <a:latin typeface="Courier New" pitchFamily="49" charset="0"/>
              </a:rPr>
              <a:t>struct</a:t>
            </a:r>
            <a:r>
              <a:rPr lang="en-US" sz="1800" dirty="0">
                <a:latin typeface="Courier New" pitchFamily="49" charset="0"/>
              </a:rPr>
              <a:t> </a:t>
            </a:r>
            <a:r>
              <a:rPr lang="en-US" sz="1800" dirty="0" err="1">
                <a:latin typeface="Courier New" pitchFamily="49" charset="0"/>
              </a:rPr>
              <a:t>rec</a:t>
            </a:r>
            <a:r>
              <a:rPr lang="en-US" sz="1800" dirty="0">
                <a:latin typeface="Courier New" pitchFamily="49" charset="0"/>
              </a:rPr>
              <a:t> {</a:t>
            </a:r>
          </a:p>
          <a:p>
            <a:pPr algn="l">
              <a:lnSpc>
                <a:spcPct val="100000"/>
              </a:lnSpc>
            </a:pPr>
            <a:r>
              <a:rPr lang="en-US" sz="1800" dirty="0">
                <a:latin typeface="Courier New" pitchFamily="49" charset="0"/>
              </a:rPr>
              <a:t>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i</a:t>
            </a:r>
            <a:r>
              <a:rPr lang="en-US" sz="1800" dirty="0">
                <a:latin typeface="Courier New" pitchFamily="49" charset="0"/>
              </a:rPr>
              <a:t>;</a:t>
            </a:r>
          </a:p>
          <a:p>
            <a:pPr algn="l">
              <a:lnSpc>
                <a:spcPct val="100000"/>
              </a:lnSpc>
            </a:pPr>
            <a:r>
              <a:rPr lang="en-US" sz="1800" dirty="0">
                <a:latin typeface="Courier New" pitchFamily="49" charset="0"/>
              </a:rPr>
              <a:t>  </a:t>
            </a:r>
            <a:r>
              <a:rPr lang="en-US" sz="1800" dirty="0" err="1">
                <a:latin typeface="Courier New" pitchFamily="49" charset="0"/>
              </a:rPr>
              <a:t>int</a:t>
            </a:r>
            <a:r>
              <a:rPr lang="en-US" sz="1800" dirty="0">
                <a:latin typeface="Courier New" pitchFamily="49" charset="0"/>
              </a:rPr>
              <a:t> a[3];</a:t>
            </a:r>
          </a:p>
          <a:p>
            <a:pPr algn="l">
              <a:lnSpc>
                <a:spcPct val="100000"/>
              </a:lnSpc>
            </a:pPr>
            <a:r>
              <a:rPr lang="en-US" sz="1800" dirty="0">
                <a:latin typeface="Courier New" pitchFamily="49" charset="0"/>
              </a:rPr>
              <a:t> </a:t>
            </a:r>
            <a:r>
              <a:rPr lang="en-US" sz="1800" dirty="0" smtClean="0">
                <a:latin typeface="Courier New" pitchFamily="49" charset="0"/>
              </a:rPr>
              <a:t> </a:t>
            </a:r>
            <a:r>
              <a:rPr lang="en-US" sz="1800" dirty="0" err="1" smtClean="0">
                <a:latin typeface="Courier New" pitchFamily="49" charset="0"/>
              </a:rPr>
              <a:t>struct</a:t>
            </a:r>
            <a:r>
              <a:rPr lang="en-US" sz="1800" dirty="0" smtClean="0">
                <a:latin typeface="Courier New" pitchFamily="49" charset="0"/>
              </a:rPr>
              <a:t> </a:t>
            </a:r>
            <a:r>
              <a:rPr lang="en-US" sz="1800" dirty="0" err="1" smtClean="0">
                <a:latin typeface="Courier New" pitchFamily="49" charset="0"/>
              </a:rPr>
              <a:t>rec</a:t>
            </a:r>
            <a:r>
              <a:rPr lang="en-US" sz="1800" dirty="0" smtClean="0">
                <a:latin typeface="Courier New" pitchFamily="49" charset="0"/>
              </a:rPr>
              <a:t> *</a:t>
            </a:r>
            <a:r>
              <a:rPr lang="en-US" sz="1800" dirty="0" err="1">
                <a:latin typeface="Courier New" pitchFamily="49" charset="0"/>
              </a:rPr>
              <a:t>p</a:t>
            </a:r>
            <a:r>
              <a:rPr lang="en-US" sz="1800" dirty="0">
                <a:latin typeface="Courier New" pitchFamily="49" charset="0"/>
              </a:rPr>
              <a:t>;</a:t>
            </a:r>
          </a:p>
          <a:p>
            <a:pPr algn="l">
              <a:lnSpc>
                <a:spcPct val="100000"/>
              </a:lnSpc>
            </a:pPr>
            <a:r>
              <a:rPr lang="en-US" sz="1800" dirty="0">
                <a:latin typeface="Courier New" pitchFamily="49" charset="0"/>
              </a:rPr>
              <a:t>}</a:t>
            </a:r>
            <a:r>
              <a:rPr lang="en-US" sz="1800" dirty="0" smtClean="0">
                <a:latin typeface="Courier New" pitchFamily="49" charset="0"/>
              </a:rPr>
              <a:t>;</a:t>
            </a:r>
          </a:p>
          <a:p>
            <a:pPr algn="l">
              <a:lnSpc>
                <a:spcPct val="100000"/>
              </a:lnSpc>
            </a:pPr>
            <a:r>
              <a:rPr lang="en-US" sz="1800" dirty="0" smtClean="0">
                <a:latin typeface="Courier New" pitchFamily="49" charset="0"/>
              </a:rPr>
              <a:t>… (&amp;(r.a[1]))  // </a:t>
            </a:r>
            <a:r>
              <a:rPr lang="en-US" sz="1800" dirty="0" err="1" smtClean="0">
                <a:latin typeface="Courier New" pitchFamily="49" charset="0"/>
              </a:rPr>
              <a:t>ptr</a:t>
            </a:r>
            <a:endParaRPr lang="en-US" sz="1800" dirty="0">
              <a:latin typeface="Courier New" pitchFamily="49" charset="0"/>
            </a:endParaRPr>
          </a:p>
        </p:txBody>
      </p:sp>
      <p:grpSp>
        <p:nvGrpSpPr>
          <p:cNvPr id="52" name="Group 51"/>
          <p:cNvGrpSpPr/>
          <p:nvPr/>
        </p:nvGrpSpPr>
        <p:grpSpPr>
          <a:xfrm>
            <a:off x="4359256" y="5396833"/>
            <a:ext cx="4292101" cy="1012270"/>
            <a:chOff x="4359256" y="5396833"/>
            <a:chExt cx="4292101" cy="1012270"/>
          </a:xfrm>
        </p:grpSpPr>
        <p:grpSp>
          <p:nvGrpSpPr>
            <p:cNvPr id="23" name="Group 22"/>
            <p:cNvGrpSpPr/>
            <p:nvPr/>
          </p:nvGrpSpPr>
          <p:grpSpPr>
            <a:xfrm>
              <a:off x="4359256" y="5396833"/>
              <a:ext cx="2011393" cy="851999"/>
              <a:chOff x="4632946" y="5867628"/>
              <a:chExt cx="2011393" cy="851999"/>
            </a:xfrm>
          </p:grpSpPr>
          <p:sp>
            <p:nvSpPr>
              <p:cNvPr id="24" name="Rectangle 10"/>
              <p:cNvSpPr>
                <a:spLocks noChangeArrowheads="1"/>
              </p:cNvSpPr>
              <p:nvPr/>
            </p:nvSpPr>
            <p:spPr bwMode="auto">
              <a:xfrm>
                <a:off x="4835961" y="5906157"/>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err="1">
                    <a:latin typeface="Courier New" pitchFamily="49" charset="0"/>
                  </a:rPr>
                  <a:t>i</a:t>
                </a:r>
                <a:endParaRPr lang="en-US" sz="2000" dirty="0">
                  <a:latin typeface="Courier New" pitchFamily="49" charset="0"/>
                </a:endParaRPr>
              </a:p>
            </p:txBody>
          </p:sp>
          <p:sp>
            <p:nvSpPr>
              <p:cNvPr id="25" name="Rectangle 11"/>
              <p:cNvSpPr>
                <a:spLocks noChangeArrowheads="1"/>
              </p:cNvSpPr>
              <p:nvPr/>
            </p:nvSpPr>
            <p:spPr bwMode="auto">
              <a:xfrm>
                <a:off x="5269534" y="5906157"/>
                <a:ext cx="434177"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a:latin typeface="Courier New" pitchFamily="49" charset="0"/>
                  </a:rPr>
                  <a:t>a</a:t>
                </a:r>
              </a:p>
            </p:txBody>
          </p:sp>
          <p:sp>
            <p:nvSpPr>
              <p:cNvPr id="26" name="Rectangle 12"/>
              <p:cNvSpPr>
                <a:spLocks noChangeArrowheads="1"/>
              </p:cNvSpPr>
              <p:nvPr/>
            </p:nvSpPr>
            <p:spPr bwMode="auto">
              <a:xfrm>
                <a:off x="5713266" y="5906157"/>
                <a:ext cx="431800" cy="431800"/>
              </a:xfrm>
              <a:prstGeom prst="rect">
                <a:avLst/>
              </a:prstGeom>
              <a:solidFill>
                <a:srgbClr val="D5F1CF"/>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a:latin typeface="Courier New" pitchFamily="49" charset="0"/>
                  </a:rPr>
                  <a:t>p</a:t>
                </a:r>
              </a:p>
            </p:txBody>
          </p:sp>
          <p:sp>
            <p:nvSpPr>
              <p:cNvPr id="27" name="Rectangle 13"/>
              <p:cNvSpPr>
                <a:spLocks noChangeArrowheads="1"/>
              </p:cNvSpPr>
              <p:nvPr/>
            </p:nvSpPr>
            <p:spPr bwMode="auto">
              <a:xfrm>
                <a:off x="4632946" y="6322082"/>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0</a:t>
                </a:r>
              </a:p>
            </p:txBody>
          </p:sp>
          <p:sp>
            <p:nvSpPr>
              <p:cNvPr id="28" name="Rectangle 14"/>
              <p:cNvSpPr>
                <a:spLocks noChangeArrowheads="1"/>
              </p:cNvSpPr>
              <p:nvPr/>
            </p:nvSpPr>
            <p:spPr bwMode="auto">
              <a:xfrm>
                <a:off x="5090146" y="6322082"/>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4</a:t>
                </a:r>
              </a:p>
            </p:txBody>
          </p:sp>
          <p:sp>
            <p:nvSpPr>
              <p:cNvPr id="29" name="Rectangle 15"/>
              <p:cNvSpPr>
                <a:spLocks noChangeArrowheads="1"/>
              </p:cNvSpPr>
              <p:nvPr/>
            </p:nvSpPr>
            <p:spPr bwMode="auto">
              <a:xfrm>
                <a:off x="5539406" y="6322082"/>
                <a:ext cx="336655"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8</a:t>
                </a:r>
                <a:endParaRPr lang="en-US" sz="2000" dirty="0">
                  <a:latin typeface="Courier New" pitchFamily="49" charset="0"/>
                </a:endParaRPr>
              </a:p>
            </p:txBody>
          </p:sp>
          <p:sp>
            <p:nvSpPr>
              <p:cNvPr id="30" name="Rectangle 16"/>
              <p:cNvSpPr>
                <a:spLocks noChangeArrowheads="1"/>
              </p:cNvSpPr>
              <p:nvPr/>
            </p:nvSpPr>
            <p:spPr bwMode="auto">
              <a:xfrm>
                <a:off x="5908548" y="6315476"/>
                <a:ext cx="49056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12</a:t>
                </a:r>
                <a:endParaRPr lang="en-US" sz="2000" dirty="0">
                  <a:latin typeface="Courier New" pitchFamily="49" charset="0"/>
                </a:endParaRPr>
              </a:p>
            </p:txBody>
          </p:sp>
          <p:cxnSp>
            <p:nvCxnSpPr>
              <p:cNvPr id="31" name="Straight Arrow Connector 30"/>
              <p:cNvCxnSpPr/>
              <p:nvPr/>
            </p:nvCxnSpPr>
            <p:spPr bwMode="auto">
              <a:xfrm flipV="1">
                <a:off x="5998430" y="5867628"/>
                <a:ext cx="645909" cy="131384"/>
              </a:xfrm>
              <a:prstGeom prst="straightConnector1">
                <a:avLst/>
              </a:prstGeom>
              <a:noFill/>
              <a:ln w="38100" cap="flat" cmpd="sng" algn="ctr">
                <a:solidFill>
                  <a:srgbClr val="CC0000"/>
                </a:solidFill>
                <a:prstDash val="solid"/>
                <a:round/>
                <a:headEnd type="oval" w="med" len="med"/>
                <a:tailEnd type="arrow" w="med" len="med"/>
              </a:ln>
              <a:effectLst/>
            </p:spPr>
          </p:cxnSp>
        </p:grpSp>
        <p:grpSp>
          <p:nvGrpSpPr>
            <p:cNvPr id="32" name="Group 31"/>
            <p:cNvGrpSpPr/>
            <p:nvPr/>
          </p:nvGrpSpPr>
          <p:grpSpPr>
            <a:xfrm>
              <a:off x="5318811" y="5595633"/>
              <a:ext cx="3332546" cy="813470"/>
              <a:chOff x="5592501" y="6066428"/>
              <a:chExt cx="3332546" cy="813470"/>
            </a:xfrm>
          </p:grpSpPr>
          <p:cxnSp>
            <p:nvCxnSpPr>
              <p:cNvPr id="33" name="Straight Arrow Connector 32"/>
              <p:cNvCxnSpPr/>
              <p:nvPr/>
            </p:nvCxnSpPr>
            <p:spPr bwMode="auto">
              <a:xfrm>
                <a:off x="5592501" y="6239002"/>
                <a:ext cx="1271658" cy="56507"/>
              </a:xfrm>
              <a:prstGeom prst="straightConnector1">
                <a:avLst/>
              </a:prstGeom>
              <a:noFill/>
              <a:ln w="38100" cap="flat" cmpd="sng" algn="ctr">
                <a:solidFill>
                  <a:srgbClr val="CC0000"/>
                </a:solidFill>
                <a:prstDash val="solid"/>
                <a:round/>
                <a:headEnd type="oval" w="med" len="med"/>
                <a:tailEnd type="arrow" w="med" len="med"/>
              </a:ln>
              <a:effectLst/>
            </p:spPr>
          </p:cxnSp>
          <p:sp>
            <p:nvSpPr>
              <p:cNvPr id="34" name="Rectangle 11"/>
              <p:cNvSpPr>
                <a:spLocks noChangeArrowheads="1"/>
              </p:cNvSpPr>
              <p:nvPr/>
            </p:nvSpPr>
            <p:spPr bwMode="auto">
              <a:xfrm>
                <a:off x="7321692" y="6066428"/>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smtClean="0">
                    <a:latin typeface="Courier New" pitchFamily="49" charset="0"/>
                  </a:rPr>
                  <a:t>int[3]</a:t>
                </a:r>
                <a:endParaRPr lang="en-US" sz="2000" dirty="0">
                  <a:latin typeface="Courier New" pitchFamily="49" charset="0"/>
                </a:endParaRPr>
              </a:p>
            </p:txBody>
          </p:sp>
          <p:sp>
            <p:nvSpPr>
              <p:cNvPr id="35" name="Rectangle 14"/>
              <p:cNvSpPr>
                <a:spLocks noChangeArrowheads="1"/>
              </p:cNvSpPr>
              <p:nvPr/>
            </p:nvSpPr>
            <p:spPr bwMode="auto">
              <a:xfrm>
                <a:off x="7142304" y="6482353"/>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4</a:t>
                </a:r>
              </a:p>
            </p:txBody>
          </p:sp>
          <p:sp>
            <p:nvSpPr>
              <p:cNvPr id="36" name="Rectangle 15"/>
              <p:cNvSpPr>
                <a:spLocks noChangeArrowheads="1"/>
              </p:cNvSpPr>
              <p:nvPr/>
            </p:nvSpPr>
            <p:spPr bwMode="auto">
              <a:xfrm>
                <a:off x="8434529" y="6482353"/>
                <a:ext cx="49051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16</a:t>
                </a:r>
              </a:p>
            </p:txBody>
          </p:sp>
          <p:sp>
            <p:nvSpPr>
              <p:cNvPr id="37" name="Rectangle 10"/>
              <p:cNvSpPr>
                <a:spLocks noChangeArrowheads="1"/>
              </p:cNvSpPr>
              <p:nvPr/>
            </p:nvSpPr>
            <p:spPr bwMode="auto">
              <a:xfrm>
                <a:off x="6883165" y="6066428"/>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3</a:t>
                </a:r>
                <a:endParaRPr lang="en-US" sz="2000" dirty="0">
                  <a:latin typeface="Courier New" pitchFamily="49" charset="0"/>
                </a:endParaRPr>
              </a:p>
            </p:txBody>
          </p:sp>
          <p:sp>
            <p:nvSpPr>
              <p:cNvPr id="38" name="Rectangle 13"/>
              <p:cNvSpPr>
                <a:spLocks noChangeArrowheads="1"/>
              </p:cNvSpPr>
              <p:nvPr/>
            </p:nvSpPr>
            <p:spPr bwMode="auto">
              <a:xfrm>
                <a:off x="6680150" y="6482353"/>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0</a:t>
                </a:r>
              </a:p>
            </p:txBody>
          </p:sp>
        </p:grpSp>
      </p:grpSp>
      <p:cxnSp>
        <p:nvCxnSpPr>
          <p:cNvPr id="39" name="Straight Arrow Connector 38"/>
          <p:cNvCxnSpPr/>
          <p:nvPr/>
        </p:nvCxnSpPr>
        <p:spPr bwMode="auto">
          <a:xfrm rot="10800000" flipV="1">
            <a:off x="7650463" y="5102103"/>
            <a:ext cx="516462" cy="508440"/>
          </a:xfrm>
          <a:prstGeom prst="straightConnector1">
            <a:avLst/>
          </a:prstGeom>
          <a:noFill/>
          <a:ln w="38100" cap="flat" cmpd="sng" algn="ctr">
            <a:solidFill>
              <a:srgbClr val="CC0000"/>
            </a:solidFill>
            <a:prstDash val="solid"/>
            <a:round/>
            <a:headEnd type="oval" w="med" len="med"/>
            <a:tailEnd type="arrow" w="med" len="med"/>
          </a:ln>
          <a:effectLst/>
        </p:spPr>
      </p:cxnSp>
      <p:sp>
        <p:nvSpPr>
          <p:cNvPr id="43" name="Rectangle 42"/>
          <p:cNvSpPr/>
          <p:nvPr/>
        </p:nvSpPr>
        <p:spPr>
          <a:xfrm>
            <a:off x="7716123" y="5025460"/>
            <a:ext cx="492443" cy="462078"/>
          </a:xfrm>
          <a:prstGeom prst="rect">
            <a:avLst/>
          </a:prstGeom>
        </p:spPr>
        <p:txBody>
          <a:bodyPr wrap="square">
            <a:spAutoFit/>
          </a:bodyPr>
          <a:lstStyle/>
          <a:p>
            <a:r>
              <a:rPr lang="en-US" b="0" dirty="0" err="1" smtClean="0">
                <a:latin typeface="Webdings"/>
                <a:ea typeface="Webdings"/>
                <a:cs typeface="Webdings"/>
              </a:rPr>
              <a:t></a:t>
            </a:r>
            <a:endParaRPr lang="en-US" dirty="0"/>
          </a:p>
        </p:txBody>
      </p:sp>
      <p:sp>
        <p:nvSpPr>
          <p:cNvPr id="45" name="Rectangle 8"/>
          <p:cNvSpPr>
            <a:spLocks noChangeArrowheads="1"/>
          </p:cNvSpPr>
          <p:nvPr/>
        </p:nvSpPr>
        <p:spPr bwMode="auto">
          <a:xfrm>
            <a:off x="4385433" y="2817325"/>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sz="1800" dirty="0" smtClean="0">
                <a:solidFill>
                  <a:schemeClr val="tx2"/>
                </a:solidFill>
                <a:latin typeface="Calibri" pitchFamily="34" charset="0"/>
              </a:rPr>
              <a:t>Java</a:t>
            </a:r>
            <a:endParaRPr lang="en-US" sz="1800" dirty="0">
              <a:solidFill>
                <a:schemeClr val="tx2"/>
              </a:solidFill>
              <a:latin typeface="Calibri" pitchFamily="34" charset="0"/>
            </a:endParaRPr>
          </a:p>
        </p:txBody>
      </p:sp>
      <p:sp>
        <p:nvSpPr>
          <p:cNvPr id="46" name="Rectangle 2"/>
          <p:cNvSpPr>
            <a:spLocks noChangeArrowheads="1"/>
          </p:cNvSpPr>
          <p:nvPr/>
        </p:nvSpPr>
        <p:spPr bwMode="auto">
          <a:xfrm>
            <a:off x="5067892" y="2829430"/>
            <a:ext cx="3744942" cy="2028761"/>
          </a:xfrm>
          <a:prstGeom prst="rect">
            <a:avLst/>
          </a:prstGeom>
          <a:solidFill>
            <a:srgbClr val="F6F5BD"/>
          </a:solidFill>
          <a:ln w="12700">
            <a:solidFill>
              <a:schemeClr val="tx1"/>
            </a:solidFill>
            <a:miter lim="800000"/>
            <a:headEnd/>
            <a:tailEnd/>
          </a:ln>
          <a:effectLst/>
        </p:spPr>
        <p:txBody>
          <a:bodyPr wrap="square" lIns="90487" tIns="44450" rIns="90487" bIns="44450">
            <a:spAutoFit/>
          </a:bodyPr>
          <a:lstStyle/>
          <a:p>
            <a:pPr algn="l">
              <a:lnSpc>
                <a:spcPct val="100000"/>
              </a:lnSpc>
            </a:pPr>
            <a:r>
              <a:rPr lang="en-US" sz="1800" dirty="0" smtClean="0">
                <a:latin typeface="Courier New" pitchFamily="49" charset="0"/>
              </a:rPr>
              <a:t>class </a:t>
            </a:r>
            <a:r>
              <a:rPr lang="en-US" sz="1800" dirty="0" err="1" smtClean="0">
                <a:latin typeface="Courier New" pitchFamily="49" charset="0"/>
              </a:rPr>
              <a:t>Rec</a:t>
            </a:r>
            <a:r>
              <a:rPr lang="en-US" sz="1800" dirty="0" smtClean="0">
                <a:latin typeface="Courier New" pitchFamily="49" charset="0"/>
              </a:rPr>
              <a:t> </a:t>
            </a:r>
            <a:r>
              <a:rPr lang="en-US" sz="1800" dirty="0">
                <a:latin typeface="Courier New" pitchFamily="49" charset="0"/>
              </a:rPr>
              <a:t>{</a:t>
            </a:r>
          </a:p>
          <a:p>
            <a:pPr algn="l">
              <a:lnSpc>
                <a:spcPct val="100000"/>
              </a:lnSpc>
            </a:pPr>
            <a:r>
              <a:rPr lang="en-US" sz="1800" dirty="0">
                <a:latin typeface="Courier New" pitchFamily="49" charset="0"/>
              </a:rPr>
              <a:t>  </a:t>
            </a:r>
            <a:r>
              <a:rPr lang="en-US" sz="1800" dirty="0" err="1">
                <a:latin typeface="Courier New" pitchFamily="49" charset="0"/>
              </a:rPr>
              <a:t>int</a:t>
            </a:r>
            <a:r>
              <a:rPr lang="en-US" sz="1800" dirty="0" smtClean="0">
                <a:latin typeface="Courier New" pitchFamily="49" charset="0"/>
              </a:rPr>
              <a:t> </a:t>
            </a:r>
            <a:r>
              <a:rPr lang="en-US" sz="1800" dirty="0" err="1" smtClean="0">
                <a:latin typeface="Courier New" pitchFamily="49" charset="0"/>
              </a:rPr>
              <a:t>i</a:t>
            </a:r>
            <a:r>
              <a:rPr lang="en-US" sz="1800" dirty="0" smtClean="0">
                <a:latin typeface="Courier New" pitchFamily="49" charset="0"/>
              </a:rPr>
              <a:t>;</a:t>
            </a:r>
            <a:endParaRPr lang="en-US" sz="1800" dirty="0">
              <a:latin typeface="Courier New" pitchFamily="49" charset="0"/>
            </a:endParaRPr>
          </a:p>
          <a:p>
            <a:pPr algn="l">
              <a:lnSpc>
                <a:spcPct val="100000"/>
              </a:lnSpc>
            </a:pPr>
            <a:r>
              <a:rPr lang="en-US" sz="1800" dirty="0">
                <a:latin typeface="Courier New" pitchFamily="49" charset="0"/>
              </a:rPr>
              <a:t>  </a:t>
            </a:r>
            <a:r>
              <a:rPr lang="en-US" sz="1800" dirty="0" err="1" smtClean="0">
                <a:latin typeface="Courier New" pitchFamily="49" charset="0"/>
              </a:rPr>
              <a:t>int</a:t>
            </a:r>
            <a:r>
              <a:rPr lang="en-US" sz="1800" dirty="0" smtClean="0">
                <a:latin typeface="Courier New" pitchFamily="49" charset="0"/>
              </a:rPr>
              <a:t>[] a = new int[3];</a:t>
            </a:r>
          </a:p>
          <a:p>
            <a:pPr algn="l">
              <a:lnSpc>
                <a:spcPct val="100000"/>
              </a:lnSpc>
            </a:pPr>
            <a:r>
              <a:rPr lang="en-US" sz="1800" dirty="0">
                <a:latin typeface="Courier New" pitchFamily="49" charset="0"/>
              </a:rPr>
              <a:t> </a:t>
            </a:r>
            <a:r>
              <a:rPr lang="en-US" sz="1800" dirty="0" smtClean="0">
                <a:latin typeface="Courier New" pitchFamily="49" charset="0"/>
              </a:rPr>
              <a:t> </a:t>
            </a:r>
            <a:r>
              <a:rPr lang="en-US" sz="1800" dirty="0" err="1" smtClean="0">
                <a:latin typeface="Courier New" pitchFamily="49" charset="0"/>
              </a:rPr>
              <a:t>Rec</a:t>
            </a:r>
            <a:r>
              <a:rPr lang="en-US" sz="1800" dirty="0" smtClean="0">
                <a:latin typeface="Courier New" pitchFamily="49" charset="0"/>
              </a:rPr>
              <a:t> </a:t>
            </a:r>
            <a:r>
              <a:rPr lang="en-US" sz="1800" dirty="0" err="1" smtClean="0">
                <a:latin typeface="Courier New" pitchFamily="49" charset="0"/>
              </a:rPr>
              <a:t>p</a:t>
            </a:r>
            <a:r>
              <a:rPr lang="en-US" sz="1800" dirty="0" smtClean="0">
                <a:latin typeface="Courier New" pitchFamily="49" charset="0"/>
              </a:rPr>
              <a:t>;</a:t>
            </a:r>
            <a:br>
              <a:rPr lang="en-US" sz="1800" dirty="0" smtClean="0">
                <a:latin typeface="Courier New" pitchFamily="49" charset="0"/>
              </a:rPr>
            </a:br>
            <a:r>
              <a:rPr lang="en-US" sz="1800" dirty="0" smtClean="0">
                <a:latin typeface="Courier New" pitchFamily="49" charset="0"/>
              </a:rPr>
              <a:t>…</a:t>
            </a:r>
          </a:p>
          <a:p>
            <a:pPr algn="l">
              <a:lnSpc>
                <a:spcPct val="100000"/>
              </a:lnSpc>
            </a:pPr>
            <a:r>
              <a:rPr lang="en-US" sz="1800" dirty="0">
                <a:latin typeface="Courier New" pitchFamily="49" charset="0"/>
              </a:rPr>
              <a:t>}</a:t>
            </a:r>
            <a:r>
              <a:rPr lang="en-US" sz="1800" dirty="0" smtClean="0">
                <a:latin typeface="Courier New" pitchFamily="49" charset="0"/>
              </a:rPr>
              <a:t>;</a:t>
            </a:r>
          </a:p>
          <a:p>
            <a:pPr algn="l">
              <a:lnSpc>
                <a:spcPct val="100000"/>
              </a:lnSpc>
            </a:pPr>
            <a:r>
              <a:rPr lang="en-US" sz="1800" dirty="0" smtClean="0">
                <a:latin typeface="Courier New" pitchFamily="49" charset="0"/>
              </a:rPr>
              <a:t>… (</a:t>
            </a:r>
            <a:r>
              <a:rPr lang="en-US" sz="1800" dirty="0" err="1" smtClean="0">
                <a:latin typeface="Courier New" pitchFamily="49" charset="0"/>
              </a:rPr>
              <a:t>r.a</a:t>
            </a:r>
            <a:r>
              <a:rPr lang="en-US" sz="1800" dirty="0" smtClean="0">
                <a:latin typeface="Courier New" pitchFamily="49" charset="0"/>
              </a:rPr>
              <a:t>, 1)  // ref &amp; index</a:t>
            </a:r>
            <a:endParaRPr lang="en-US" sz="1800" dirty="0">
              <a:latin typeface="Courier New" pitchFamily="49" charset="0"/>
            </a:endParaRPr>
          </a:p>
        </p:txBody>
      </p:sp>
      <p:cxnSp>
        <p:nvCxnSpPr>
          <p:cNvPr id="47" name="Straight Arrow Connector 46"/>
          <p:cNvCxnSpPr/>
          <p:nvPr/>
        </p:nvCxnSpPr>
        <p:spPr bwMode="auto">
          <a:xfrm>
            <a:off x="6010244" y="4872177"/>
            <a:ext cx="807333" cy="726535"/>
          </a:xfrm>
          <a:prstGeom prst="straightConnector1">
            <a:avLst/>
          </a:prstGeom>
          <a:noFill/>
          <a:ln w="38100" cap="flat" cmpd="sng" algn="ctr">
            <a:solidFill>
              <a:srgbClr val="CC0000"/>
            </a:solidFill>
            <a:prstDash val="solid"/>
            <a:round/>
            <a:headEnd type="oval" w="med" len="med"/>
            <a:tailEnd type="arrow" w="med" len="med"/>
          </a:ln>
          <a:effectLst/>
        </p:spPr>
      </p:cxnSp>
      <p:grpSp>
        <p:nvGrpSpPr>
          <p:cNvPr id="51" name="Group 50"/>
          <p:cNvGrpSpPr/>
          <p:nvPr/>
        </p:nvGrpSpPr>
        <p:grpSpPr>
          <a:xfrm>
            <a:off x="900673" y="4664152"/>
            <a:ext cx="2663825" cy="1344690"/>
            <a:chOff x="900673" y="4664152"/>
            <a:chExt cx="2663825" cy="1344690"/>
          </a:xfrm>
        </p:grpSpPr>
        <p:sp>
          <p:nvSpPr>
            <p:cNvPr id="7" name="Rectangle 10"/>
            <p:cNvSpPr>
              <a:spLocks noChangeArrowheads="1"/>
            </p:cNvSpPr>
            <p:nvPr/>
          </p:nvSpPr>
          <p:spPr bwMode="auto">
            <a:xfrm>
              <a:off x="1103688" y="5195372"/>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err="1">
                  <a:latin typeface="Courier New" pitchFamily="49" charset="0"/>
                </a:rPr>
                <a:t>i</a:t>
              </a:r>
              <a:endParaRPr lang="en-US" sz="2000" dirty="0">
                <a:latin typeface="Courier New" pitchFamily="49" charset="0"/>
              </a:endParaRPr>
            </a:p>
          </p:txBody>
        </p:sp>
        <p:sp>
          <p:nvSpPr>
            <p:cNvPr id="8" name="Rectangle 11"/>
            <p:cNvSpPr>
              <a:spLocks noChangeArrowheads="1"/>
            </p:cNvSpPr>
            <p:nvPr/>
          </p:nvSpPr>
          <p:spPr bwMode="auto">
            <a:xfrm>
              <a:off x="1537261" y="5195372"/>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smtClean="0">
                  <a:latin typeface="Courier New" pitchFamily="49" charset="0"/>
                </a:rPr>
                <a:t>a</a:t>
              </a:r>
              <a:endParaRPr lang="en-US" sz="2000" dirty="0">
                <a:latin typeface="Courier New" pitchFamily="49" charset="0"/>
              </a:endParaRPr>
            </a:p>
          </p:txBody>
        </p:sp>
        <p:sp>
          <p:nvSpPr>
            <p:cNvPr id="9" name="Rectangle 12"/>
            <p:cNvSpPr>
              <a:spLocks noChangeArrowheads="1"/>
            </p:cNvSpPr>
            <p:nvPr/>
          </p:nvSpPr>
          <p:spPr bwMode="auto">
            <a:xfrm>
              <a:off x="2878698" y="5195372"/>
              <a:ext cx="431800" cy="431800"/>
            </a:xfrm>
            <a:prstGeom prst="rect">
              <a:avLst/>
            </a:prstGeom>
            <a:solidFill>
              <a:srgbClr val="D5F1CF"/>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err="1">
                  <a:latin typeface="Courier New" pitchFamily="49" charset="0"/>
                </a:rPr>
                <a:t>p</a:t>
              </a:r>
              <a:endParaRPr lang="en-US" sz="2000" dirty="0">
                <a:latin typeface="Courier New" pitchFamily="49" charset="0"/>
              </a:endParaRPr>
            </a:p>
          </p:txBody>
        </p:sp>
        <p:sp>
          <p:nvSpPr>
            <p:cNvPr id="10" name="Rectangle 13"/>
            <p:cNvSpPr>
              <a:spLocks noChangeArrowheads="1"/>
            </p:cNvSpPr>
            <p:nvPr/>
          </p:nvSpPr>
          <p:spPr bwMode="auto">
            <a:xfrm>
              <a:off x="900673" y="5611297"/>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0</a:t>
              </a:r>
            </a:p>
          </p:txBody>
        </p:sp>
        <p:sp>
          <p:nvSpPr>
            <p:cNvPr id="11" name="Rectangle 14"/>
            <p:cNvSpPr>
              <a:spLocks noChangeArrowheads="1"/>
            </p:cNvSpPr>
            <p:nvPr/>
          </p:nvSpPr>
          <p:spPr bwMode="auto">
            <a:xfrm>
              <a:off x="1357873" y="5611297"/>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4</a:t>
              </a:r>
            </a:p>
          </p:txBody>
        </p:sp>
        <p:sp>
          <p:nvSpPr>
            <p:cNvPr id="12" name="Rectangle 15"/>
            <p:cNvSpPr>
              <a:spLocks noChangeArrowheads="1"/>
            </p:cNvSpPr>
            <p:nvPr/>
          </p:nvSpPr>
          <p:spPr bwMode="auto">
            <a:xfrm>
              <a:off x="2650098" y="5611297"/>
              <a:ext cx="49051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16</a:t>
              </a:r>
            </a:p>
          </p:txBody>
        </p:sp>
        <p:sp>
          <p:nvSpPr>
            <p:cNvPr id="13" name="Rectangle 16"/>
            <p:cNvSpPr>
              <a:spLocks noChangeArrowheads="1"/>
            </p:cNvSpPr>
            <p:nvPr/>
          </p:nvSpPr>
          <p:spPr bwMode="auto">
            <a:xfrm>
              <a:off x="3073980" y="5604691"/>
              <a:ext cx="49051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20</a:t>
              </a:r>
            </a:p>
          </p:txBody>
        </p:sp>
        <p:sp>
          <p:nvSpPr>
            <p:cNvPr id="20" name="Rectangle 11"/>
            <p:cNvSpPr>
              <a:spLocks noChangeArrowheads="1"/>
            </p:cNvSpPr>
            <p:nvPr/>
          </p:nvSpPr>
          <p:spPr bwMode="auto">
            <a:xfrm>
              <a:off x="1981519" y="5194490"/>
              <a:ext cx="448853"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endParaRPr lang="en-US" sz="2000" dirty="0">
                <a:latin typeface="Courier New" pitchFamily="49" charset="0"/>
              </a:endParaRPr>
            </a:p>
          </p:txBody>
        </p:sp>
        <p:cxnSp>
          <p:nvCxnSpPr>
            <p:cNvPr id="14" name="Straight Arrow Connector 13"/>
            <p:cNvCxnSpPr>
              <a:endCxn id="8" idx="0"/>
            </p:cNvCxnSpPr>
            <p:nvPr/>
          </p:nvCxnSpPr>
          <p:spPr bwMode="auto">
            <a:xfrm rot="16200000" flipH="1">
              <a:off x="1802961" y="4787972"/>
              <a:ext cx="531220" cy="283580"/>
            </a:xfrm>
            <a:prstGeom prst="straightConnector1">
              <a:avLst/>
            </a:prstGeom>
            <a:noFill/>
            <a:ln w="38100" cap="flat" cmpd="sng" algn="ctr">
              <a:solidFill>
                <a:srgbClr val="CC0000"/>
              </a:solidFill>
              <a:prstDash val="solid"/>
              <a:round/>
              <a:headEnd type="oval" w="med" len="med"/>
              <a:tailEnd type="arrow" w="med" len="med"/>
            </a:ln>
            <a:effectLst/>
          </p:spPr>
        </p:cxn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Pointers to fields</a:t>
            </a:r>
            <a:endParaRPr lang="en-US" dirty="0"/>
          </a:p>
        </p:txBody>
      </p:sp>
      <p:sp>
        <p:nvSpPr>
          <p:cNvPr id="3" name="Content Placeholder 2"/>
          <p:cNvSpPr>
            <a:spLocks noGrp="1"/>
          </p:cNvSpPr>
          <p:nvPr>
            <p:ph idx="1"/>
          </p:nvPr>
        </p:nvSpPr>
        <p:spPr/>
        <p:txBody>
          <a:bodyPr/>
          <a:lstStyle/>
          <a:p>
            <a:r>
              <a:rPr lang="en-US" dirty="0" smtClean="0"/>
              <a:t>In C, we have “-&gt;” and “.” for field selection depending on whether we have a pointer to a </a:t>
            </a:r>
            <a:r>
              <a:rPr lang="en-US" dirty="0" err="1" smtClean="0"/>
              <a:t>struct</a:t>
            </a:r>
            <a:r>
              <a:rPr lang="en-US" dirty="0" smtClean="0"/>
              <a:t> or a </a:t>
            </a:r>
            <a:r>
              <a:rPr lang="en-US" dirty="0" err="1" smtClean="0"/>
              <a:t>struct</a:t>
            </a:r>
            <a:endParaRPr lang="en-US" dirty="0" smtClean="0"/>
          </a:p>
          <a:p>
            <a:pPr lvl="1"/>
            <a:r>
              <a:rPr lang="en-US" dirty="0" smtClean="0"/>
              <a:t>(*</a:t>
            </a:r>
            <a:r>
              <a:rPr lang="en-US" dirty="0" err="1" smtClean="0"/>
              <a:t>r).a</a:t>
            </a:r>
            <a:r>
              <a:rPr lang="en-US" dirty="0" smtClean="0"/>
              <a:t> is so common it becomes </a:t>
            </a:r>
            <a:r>
              <a:rPr lang="en-US" dirty="0" err="1" smtClean="0"/>
              <a:t>r</a:t>
            </a:r>
            <a:r>
              <a:rPr lang="en-US" dirty="0" smtClean="0"/>
              <a:t>-&gt;a</a:t>
            </a:r>
          </a:p>
          <a:p>
            <a:pPr lvl="1">
              <a:buNone/>
            </a:pPr>
            <a:endParaRPr lang="en-US" dirty="0" smtClean="0"/>
          </a:p>
          <a:p>
            <a:r>
              <a:rPr lang="en-US" dirty="0" smtClean="0"/>
              <a:t>In Java, all variables are references to objects</a:t>
            </a:r>
          </a:p>
          <a:p>
            <a:pPr lvl="1"/>
            <a:r>
              <a:rPr lang="en-US" dirty="0" smtClean="0"/>
              <a:t>We always use </a:t>
            </a:r>
            <a:r>
              <a:rPr lang="en-US" dirty="0" err="1" smtClean="0"/>
              <a:t>r.a</a:t>
            </a:r>
            <a:r>
              <a:rPr lang="en-US" dirty="0" smtClean="0"/>
              <a:t> notation</a:t>
            </a:r>
          </a:p>
          <a:p>
            <a:pPr lvl="1"/>
            <a:r>
              <a:rPr lang="en-US" dirty="0" smtClean="0"/>
              <a:t>But really follow reference to </a:t>
            </a:r>
            <a:r>
              <a:rPr lang="en-US" dirty="0" err="1" smtClean="0"/>
              <a:t>r</a:t>
            </a:r>
            <a:r>
              <a:rPr lang="en-US" dirty="0" smtClean="0"/>
              <a:t> with offset to a, just like C’s </a:t>
            </a:r>
            <a:r>
              <a:rPr lang="en-US" dirty="0" err="1" smtClean="0"/>
              <a:t>r</a:t>
            </a:r>
            <a:r>
              <a:rPr lang="en-US" dirty="0" smtClean="0"/>
              <a:t>-&gt;a</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9</a:t>
            </a:fld>
            <a:endParaRPr lang="en-US"/>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10">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CC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25400" cap="flat" cmpd="sng" algn="ctr">
          <a:solidFill>
            <a:srgbClr val="CC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Narrow" pitchFamily="34" charset="0"/>
          </a:defRPr>
        </a:defPPr>
      </a:lstStyle>
    </a:lnDef>
    <a:txDef>
      <a:spPr>
        <a:noFill/>
      </a:spPr>
      <a:bodyPr wrap="none" rtlCol="0">
        <a:spAutoFit/>
      </a:bodyPr>
      <a:lstStyle>
        <a:defPPr>
          <a:defRPr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01-overview</Template>
  <TotalTime>34143</TotalTime>
  <Words>2482</Words>
  <Application>Microsoft Macintosh PowerPoint</Application>
  <PresentationFormat>On-screen Show (4:3)</PresentationFormat>
  <Paragraphs>530</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template2010</vt:lpstr>
      <vt:lpstr>Today</vt:lpstr>
      <vt:lpstr>Meta-point to this lecture</vt:lpstr>
      <vt:lpstr>Data in Java</vt:lpstr>
      <vt:lpstr>Data in Java</vt:lpstr>
      <vt:lpstr>Data in Java</vt:lpstr>
      <vt:lpstr>Structure of an (object) array</vt:lpstr>
      <vt:lpstr>Data structures (objects) in Java</vt:lpstr>
      <vt:lpstr>Pointers/References</vt:lpstr>
      <vt:lpstr>Pointers to fields</vt:lpstr>
      <vt:lpstr>Casting in C</vt:lpstr>
      <vt:lpstr>Casting in Java</vt:lpstr>
      <vt:lpstr>Creating objects in Java</vt:lpstr>
      <vt:lpstr>Creating objects in Java</vt:lpstr>
      <vt:lpstr>Initialization</vt:lpstr>
      <vt:lpstr>What about the vtable itself?</vt:lpstr>
      <vt:lpstr>Calling a method</vt:lpstr>
      <vt:lpstr>Subclassing</vt:lpstr>
      <vt:lpstr>Subclassing</vt:lpstr>
      <vt:lpstr>Some Java Optimizations</vt:lpstr>
      <vt:lpstr>Implementing Programming Languages</vt:lpstr>
      <vt:lpstr>Interpreted vs. Compiled</vt:lpstr>
      <vt:lpstr>Virtual Machine Model</vt:lpstr>
      <vt:lpstr>Java Virtual Machine</vt:lpstr>
      <vt:lpstr>A Basic JVM Stack Example</vt:lpstr>
      <vt:lpstr>A Simple Java Method</vt:lpstr>
      <vt:lpstr>Class File Format</vt:lpstr>
      <vt:lpstr>Example</vt:lpstr>
      <vt:lpstr>Other languages for JVMs</vt:lpstr>
      <vt:lpstr>Microsoft’s C# and .NET Framework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 1st Lecture, Jan. 12th</dc:title>
  <dc:creator>Markus Pueschel</dc:creator>
  <dc:description>Redesign of slides created by Randal E. Bryant and David R. O'Hallaron</dc:description>
  <cp:lastModifiedBy>Luis Ceze</cp:lastModifiedBy>
  <cp:revision>302</cp:revision>
  <cp:lastPrinted>2010-06-01T19:01:34Z</cp:lastPrinted>
  <dcterms:created xsi:type="dcterms:W3CDTF">2010-12-06T06:00:36Z</dcterms:created>
  <dcterms:modified xsi:type="dcterms:W3CDTF">2011-05-24T00:48:01Z</dcterms:modified>
</cp:coreProperties>
</file>