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32"/>
  </p:notesMasterIdLst>
  <p:handoutMasterIdLst>
    <p:handoutMasterId r:id="rId33"/>
  </p:handoutMasterIdLst>
  <p:sldIdLst>
    <p:sldId id="369" r:id="rId2"/>
    <p:sldId id="817" r:id="rId3"/>
    <p:sldId id="818" r:id="rId4"/>
    <p:sldId id="819" r:id="rId5"/>
    <p:sldId id="806" r:id="rId6"/>
    <p:sldId id="820" r:id="rId7"/>
    <p:sldId id="808" r:id="rId8"/>
    <p:sldId id="838" r:id="rId9"/>
    <p:sldId id="809" r:id="rId10"/>
    <p:sldId id="837" r:id="rId11"/>
    <p:sldId id="822" r:id="rId12"/>
    <p:sldId id="823" r:id="rId13"/>
    <p:sldId id="824" r:id="rId14"/>
    <p:sldId id="825" r:id="rId15"/>
    <p:sldId id="826" r:id="rId16"/>
    <p:sldId id="827" r:id="rId17"/>
    <p:sldId id="828" r:id="rId18"/>
    <p:sldId id="829" r:id="rId19"/>
    <p:sldId id="830" r:id="rId20"/>
    <p:sldId id="831" r:id="rId21"/>
    <p:sldId id="832" r:id="rId22"/>
    <p:sldId id="833" r:id="rId23"/>
    <p:sldId id="834" r:id="rId24"/>
    <p:sldId id="835" r:id="rId25"/>
    <p:sldId id="836" r:id="rId26"/>
    <p:sldId id="839" r:id="rId27"/>
    <p:sldId id="840" r:id="rId28"/>
    <p:sldId id="841" r:id="rId29"/>
    <p:sldId id="842" r:id="rId30"/>
    <p:sldId id="844" r:id="rId31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34"/>
    </p:embeddedFont>
    <p:embeddedFont>
      <p:font typeface="Cambria Math" panose="02040503050406030204" pitchFamily="18" charset="0"/>
      <p:regular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Helvetica" panose="020B0604020202020204" pitchFamily="34" charset="0"/>
      <p:regular r:id="rId40"/>
      <p:bold r:id="rId41"/>
      <p:italic r:id="rId42"/>
      <p:boldItalic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  <p:cmAuthor id="2" name="Yin Tat Lee" initials="YTL" lastIdx="1" clrIdx="1">
    <p:extLst>
      <p:ext uri="{19B8F6BF-5375-455C-9EA6-DF929625EA0E}">
        <p15:presenceInfo xmlns:p15="http://schemas.microsoft.com/office/powerpoint/2012/main" userId="61db3835bc91e7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CC"/>
    <a:srgbClr val="FFFF00"/>
    <a:srgbClr val="DBF7C9"/>
    <a:srgbClr val="B0ED8B"/>
    <a:srgbClr val="3399FF"/>
    <a:srgbClr val="FF0000"/>
    <a:srgbClr val="FF3300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26" y="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90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8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65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26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658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43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01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098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75B13-6BEC-4E73-BB98-1D1B7D753FBF}" type="slidenum">
              <a:rPr lang="en-US" altLang="en-US" sz="1300" b="0">
                <a:latin typeface="Comic Sans MS" panose="030F0702030302020204" pitchFamily="66" charset="0"/>
              </a:rPr>
              <a:pPr/>
              <a:t>19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829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10BD7-E19E-4514-9DBC-F0965028966B}" type="slidenum">
              <a:rPr lang="en-US" altLang="en-US" sz="1300" b="0">
                <a:latin typeface="Comic Sans MS" panose="030F0702030302020204" pitchFamily="66" charset="0"/>
              </a:rPr>
              <a:pPr/>
              <a:t>20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4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61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3A23DA-2873-45D7-A4B2-C83E657C2601}" type="slidenum">
              <a:rPr lang="en-US" altLang="en-US" sz="1300" b="0">
                <a:latin typeface="Comic Sans MS" panose="030F0702030302020204" pitchFamily="66" charset="0"/>
              </a:rPr>
              <a:pPr/>
              <a:t>21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535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C28C4-15B0-4616-9448-5CCE41BCF2D2}" type="slidenum">
              <a:rPr lang="en-US" altLang="en-US" sz="1300" b="0">
                <a:latin typeface="Comic Sans MS" panose="030F0702030302020204" pitchFamily="66" charset="0"/>
              </a:rPr>
              <a:pPr/>
              <a:t>22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00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0BDCBD-7E6D-4793-BA17-75061D2F5D46}" type="slidenum">
              <a:rPr lang="en-US" altLang="en-US" sz="1300" b="0">
                <a:latin typeface="Comic Sans MS" panose="030F0702030302020204" pitchFamily="66" charset="0"/>
              </a:rPr>
              <a:pPr/>
              <a:t>23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751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70B5A-D4B9-46E4-BB9C-D48D528FD25F}" type="slidenum">
              <a:rPr lang="en-US" altLang="en-US" sz="1300" b="0">
                <a:latin typeface="Comic Sans MS" panose="030F0702030302020204" pitchFamily="66" charset="0"/>
              </a:rPr>
              <a:pPr/>
              <a:t>24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087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300B2F-40BE-4F87-9FDD-B5293B347216}" type="slidenum">
              <a:rPr lang="en-US" altLang="en-US" sz="1300" b="0">
                <a:latin typeface="Comic Sans MS" panose="030F0702030302020204" pitchFamily="66" charset="0"/>
              </a:rPr>
              <a:pPr/>
              <a:t>25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424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3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75B13-6BEC-4E73-BB98-1D1B7D753FBF}" type="slidenum">
              <a:rPr lang="en-US" altLang="en-US" sz="1300" b="0">
                <a:latin typeface="Comic Sans MS" panose="030F0702030302020204" pitchFamily="66" charset="0"/>
              </a:rPr>
              <a:pPr/>
              <a:t>27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852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75B13-6BEC-4E73-BB98-1D1B7D753FBF}" type="slidenum">
              <a:rPr lang="en-US" altLang="en-US" sz="1300" b="0">
                <a:latin typeface="Comic Sans MS" panose="030F0702030302020204" pitchFamily="66" charset="0"/>
              </a:rPr>
              <a:pPr/>
              <a:t>29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206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75B13-6BEC-4E73-BB98-1D1B7D753FBF}" type="slidenum">
              <a:rPr lang="en-US" altLang="en-US" sz="1300" b="0">
                <a:latin typeface="Comic Sans MS" panose="030F0702030302020204" pitchFamily="66" charset="0"/>
              </a:rPr>
              <a:pPr/>
              <a:t>30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49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62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31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62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8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314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11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01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5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4.png"/><Relationship Id="rId4" Type="http://schemas.openxmlformats.org/officeDocument/2006/relationships/image" Target="../media/image30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png"/><Relationship Id="rId5" Type="http://schemas.openxmlformats.org/officeDocument/2006/relationships/image" Target="../media/image8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NUL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png"/><Relationship Id="rId5" Type="http://schemas.openxmlformats.org/officeDocument/2006/relationships/image" Target="../media/image8.w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.bin"/><Relationship Id="rId9" Type="http://schemas.openxmlformats.org/officeDocument/2006/relationships/hyperlink" Target="https://en.wikipedia.org/wiki/Cooley%E2%80%93Tukey_FFT_algorith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png"/><Relationship Id="rId5" Type="http://schemas.openxmlformats.org/officeDocument/2006/relationships/image" Target="../media/image8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9" Type="http://schemas.openxmlformats.org/officeDocument/2006/relationships/hyperlink" Target="https://math.nyu.edu/~greengar/shortcourse_fmm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../media/image3.pn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5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2" Type="http://schemas.openxmlformats.org/officeDocument/2006/relationships/notesSlide" Target="../notesSlides/notesSlide6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notesSlide" Target="../notesSlides/notesSlide7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6" Type="http://schemas.openxmlformats.org/officeDocument/2006/relationships/image" Target="NUL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image" Target="NULL"/><Relationship Id="rId5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Relationship Id="rId56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54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image" Target="NULL"/><Relationship Id="rId52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Divide and Conquer</a:t>
            </a:r>
          </a:p>
          <a:p>
            <a:pPr eaLnBrk="1" hangingPunct="1"/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8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The first layer cost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The second layer cost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 which is same as the first layer.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Similarly, every layer is roughly the same. Hence, it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ea typeface="Courier New" charset="0"/>
                  <a:cs typeface="Gill Sans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7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The first layer cost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The second layer cost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5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7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 which is smaller than the first layer by a constant factor.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Hence, the total cost is a geometric sum and it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0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Integer Multiplication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46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  <a:ea typeface="Gill Sans"/>
                  </a:rPr>
                  <a:t>Add:</a:t>
                </a:r>
                <a:r>
                  <a:rPr lang="en-US" sz="2400" dirty="0">
                    <a:ea typeface="Gill Sans"/>
                  </a:rPr>
                  <a:t>  Given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</m:oMath>
                </a14:m>
                <a:r>
                  <a:rPr lang="en-US" sz="2400" dirty="0">
                    <a:ea typeface="Gill Sans"/>
                  </a:rPr>
                  <a:t>-bit integers 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</m:oMath>
                </a14:m>
                <a:r>
                  <a:rPr lang="en-US" sz="2400" dirty="0">
                    <a:ea typeface="Gill San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, compute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.</a:t>
                </a:r>
                <a:endParaRPr lang="en-US" sz="2400" kern="1200" dirty="0">
                  <a:solidFill>
                    <a:prstClr val="black"/>
                  </a:solidFill>
                  <a:ea typeface="Gill Sans"/>
                </a:endParaRPr>
              </a:p>
              <a:p>
                <a:pPr lvl="1"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>
                  <a:solidFill>
                    <a:srgbClr val="0070C0"/>
                  </a:solidFill>
                  <a:ea typeface="Gill Sans"/>
                </a:endParaRPr>
              </a:p>
              <a:p>
                <a:pPr marL="0" indent="0">
                  <a:buNone/>
                  <a:defRPr/>
                </a:pPr>
                <a:endParaRPr lang="en-US" sz="2400" dirty="0">
                  <a:solidFill>
                    <a:srgbClr val="0070C0"/>
                  </a:solidFill>
                  <a:ea typeface="Gill Sans"/>
                </a:endParaRPr>
              </a:p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  <a:ea typeface="Gill Sans"/>
                  </a:rPr>
                  <a:t>Multiply:</a:t>
                </a:r>
                <a:r>
                  <a:rPr lang="en-US" dirty="0">
                    <a:ea typeface="Gill Sans"/>
                  </a:rPr>
                  <a:t> </a:t>
                </a:r>
                <a:r>
                  <a:rPr lang="en-US" sz="2400" dirty="0">
                    <a:ea typeface="Gill Sans"/>
                  </a:rPr>
                  <a:t>Given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</m:oMath>
                </a14:m>
                <a:r>
                  <a:rPr lang="en-US" sz="2400" dirty="0">
                    <a:ea typeface="Gill Sans"/>
                  </a:rPr>
                  <a:t>-bit </a:t>
                </a:r>
                <a:br>
                  <a:rPr lang="en-US" sz="2400" dirty="0">
                    <a:ea typeface="Gill Sans"/>
                  </a:rPr>
                </a:br>
                <a:r>
                  <a:rPr lang="en-US" sz="2400" dirty="0">
                    <a:ea typeface="Gill Sans"/>
                  </a:rPr>
                  <a:t>integers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</m:oMath>
                </a14:m>
                <a:r>
                  <a:rPr lang="en-US" sz="2400" dirty="0">
                    <a:ea typeface="Gill San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,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.</a:t>
                </a:r>
                <a:br>
                  <a:rPr lang="en-US" sz="2400" dirty="0">
                    <a:ea typeface="Gill Sans"/>
                  </a:rPr>
                </a:br>
                <a:r>
                  <a:rPr lang="en-US" sz="2400" dirty="0">
                    <a:ea typeface="Gill Sans"/>
                  </a:rPr>
                  <a:t>The “grade school” method:  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fld id="{9A01A3EC-315D-C645-B035-089EE9FDA2B0}" type="slidenum">
              <a:rPr lang="en-US" sz="1400" smtClean="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rPr>
              <a:pPr/>
              <a:t>12</a:t>
            </a:fld>
            <a:endParaRPr lang="en-US" sz="1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" name="Group 157">
            <a:extLst>
              <a:ext uri="{FF2B5EF4-FFF2-40B4-BE49-F238E27FC236}">
                <a16:creationId xmlns:a16="http://schemas.microsoft.com/office/drawing/2014/main" id="{EC2CF170-CE29-4E6D-9127-1A43F73567FC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914400"/>
            <a:ext cx="4495800" cy="1411288"/>
            <a:chOff x="4267200" y="914400"/>
            <a:chExt cx="4495800" cy="1411288"/>
          </a:xfrm>
        </p:grpSpPr>
        <p:sp>
          <p:nvSpPr>
            <p:cNvPr id="10" name="Rectangle 120">
              <a:extLst>
                <a:ext uri="{FF2B5EF4-FFF2-40B4-BE49-F238E27FC236}">
                  <a16:creationId xmlns:a16="http://schemas.microsoft.com/office/drawing/2014/main" id="{DC96E1ED-21C1-4037-A31B-2326F4AFA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1" name="Rectangle 121">
              <a:extLst>
                <a:ext uri="{FF2B5EF4-FFF2-40B4-BE49-F238E27FC236}">
                  <a16:creationId xmlns:a16="http://schemas.microsoft.com/office/drawing/2014/main" id="{4954EED1-790F-4063-B591-051396BF5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2" name="Rectangle 122">
              <a:extLst>
                <a:ext uri="{FF2B5EF4-FFF2-40B4-BE49-F238E27FC236}">
                  <a16:creationId xmlns:a16="http://schemas.microsoft.com/office/drawing/2014/main" id="{6C2EEB6C-A4A1-456C-B71E-7F5F49CEC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3" name="Rectangle 123">
              <a:extLst>
                <a:ext uri="{FF2B5EF4-FFF2-40B4-BE49-F238E27FC236}">
                  <a16:creationId xmlns:a16="http://schemas.microsoft.com/office/drawing/2014/main" id="{0C6FB022-6A15-4A57-A8BC-DB2CB2A0E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4" name="Rectangle 124">
              <a:extLst>
                <a:ext uri="{FF2B5EF4-FFF2-40B4-BE49-F238E27FC236}">
                  <a16:creationId xmlns:a16="http://schemas.microsoft.com/office/drawing/2014/main" id="{96A3ABCD-D143-4C02-9B33-A68550F47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5" name="Rectangle 125">
              <a:extLst>
                <a:ext uri="{FF2B5EF4-FFF2-40B4-BE49-F238E27FC236}">
                  <a16:creationId xmlns:a16="http://schemas.microsoft.com/office/drawing/2014/main" id="{92E7CC63-CCB7-4786-98DA-A5AB856C8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6" name="Rectangle 126">
              <a:extLst>
                <a:ext uri="{FF2B5EF4-FFF2-40B4-BE49-F238E27FC236}">
                  <a16:creationId xmlns:a16="http://schemas.microsoft.com/office/drawing/2014/main" id="{45608530-D9C9-47E5-9B76-946F5CDD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7" name="Rectangle 127">
              <a:extLst>
                <a:ext uri="{FF2B5EF4-FFF2-40B4-BE49-F238E27FC236}">
                  <a16:creationId xmlns:a16="http://schemas.microsoft.com/office/drawing/2014/main" id="{4BF53C2A-A8FB-411E-81A1-2829E8FB6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8" name="Rectangle 128">
              <a:extLst>
                <a:ext uri="{FF2B5EF4-FFF2-40B4-BE49-F238E27FC236}">
                  <a16:creationId xmlns:a16="http://schemas.microsoft.com/office/drawing/2014/main" id="{37A0DEF8-A81D-4DEB-B888-57766856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9" name="Rectangle 129">
              <a:extLst>
                <a:ext uri="{FF2B5EF4-FFF2-40B4-BE49-F238E27FC236}">
                  <a16:creationId xmlns:a16="http://schemas.microsoft.com/office/drawing/2014/main" id="{F44F617C-D2CD-48FC-9C50-16298362C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+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0" name="Rectangle 130">
              <a:extLst>
                <a:ext uri="{FF2B5EF4-FFF2-40B4-BE49-F238E27FC236}">
                  <a16:creationId xmlns:a16="http://schemas.microsoft.com/office/drawing/2014/main" id="{52D1113F-76EF-45BB-9D22-125D2231D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1" name="Rectangle 131">
              <a:extLst>
                <a:ext uri="{FF2B5EF4-FFF2-40B4-BE49-F238E27FC236}">
                  <a16:creationId xmlns:a16="http://schemas.microsoft.com/office/drawing/2014/main" id="{F7202D40-3845-4973-962C-2C64B217F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2" name="Rectangle 132">
              <a:extLst>
                <a:ext uri="{FF2B5EF4-FFF2-40B4-BE49-F238E27FC236}">
                  <a16:creationId xmlns:a16="http://schemas.microsoft.com/office/drawing/2014/main" id="{87304A50-FBE1-4951-957B-D64A539DB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3" name="Rectangle 133">
              <a:extLst>
                <a:ext uri="{FF2B5EF4-FFF2-40B4-BE49-F238E27FC236}">
                  <a16:creationId xmlns:a16="http://schemas.microsoft.com/office/drawing/2014/main" id="{E2F398F1-D982-424D-933D-03E0465D5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4" name="Line 134">
              <a:extLst>
                <a:ext uri="{FF2B5EF4-FFF2-40B4-BE49-F238E27FC236}">
                  <a16:creationId xmlns:a16="http://schemas.microsoft.com/office/drawing/2014/main" id="{0547E760-88C4-42B6-A68E-B2DAB61FD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3000" y="1972866"/>
              <a:ext cx="211666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25" name="Rectangle 135">
              <a:extLst>
                <a:ext uri="{FF2B5EF4-FFF2-40B4-BE49-F238E27FC236}">
                  <a16:creationId xmlns:a16="http://schemas.microsoft.com/office/drawing/2014/main" id="{A5BA5C2A-2D91-49D7-92E3-C6099D9E3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6" name="Rectangle 136">
              <a:extLst>
                <a:ext uri="{FF2B5EF4-FFF2-40B4-BE49-F238E27FC236}">
                  <a16:creationId xmlns:a16="http://schemas.microsoft.com/office/drawing/2014/main" id="{E731F87C-E64A-4718-A4B2-CB341ECC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7" name="Rectangle 137">
              <a:extLst>
                <a:ext uri="{FF2B5EF4-FFF2-40B4-BE49-F238E27FC236}">
                  <a16:creationId xmlns:a16="http://schemas.microsoft.com/office/drawing/2014/main" id="{053BC173-4909-4C5E-8E0F-426051B0C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8" name="Rectangle 138">
              <a:extLst>
                <a:ext uri="{FF2B5EF4-FFF2-40B4-BE49-F238E27FC236}">
                  <a16:creationId xmlns:a16="http://schemas.microsoft.com/office/drawing/2014/main" id="{E0CA0442-95AC-453C-9D37-5CE9A9743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9" name="Rectangle 139">
              <a:extLst>
                <a:ext uri="{FF2B5EF4-FFF2-40B4-BE49-F238E27FC236}">
                  <a16:creationId xmlns:a16="http://schemas.microsoft.com/office/drawing/2014/main" id="{0CFF36E9-CA30-4869-906F-43FA92197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0" name="Rectangle 140">
              <a:extLst>
                <a:ext uri="{FF2B5EF4-FFF2-40B4-BE49-F238E27FC236}">
                  <a16:creationId xmlns:a16="http://schemas.microsoft.com/office/drawing/2014/main" id="{8D2A09A4-8656-4D93-AA2D-20C30BE8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1" name="Rectangle 141">
              <a:extLst>
                <a:ext uri="{FF2B5EF4-FFF2-40B4-BE49-F238E27FC236}">
                  <a16:creationId xmlns:a16="http://schemas.microsoft.com/office/drawing/2014/main" id="{C6D26A17-43B2-4C9F-A0EB-D63A71011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2" name="Rectangle 142">
              <a:extLst>
                <a:ext uri="{FF2B5EF4-FFF2-40B4-BE49-F238E27FC236}">
                  <a16:creationId xmlns:a16="http://schemas.microsoft.com/office/drawing/2014/main" id="{AD96CFCB-DB65-405C-AFBE-2CC02CA3D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3" name="Rectangle 143">
              <a:extLst>
                <a:ext uri="{FF2B5EF4-FFF2-40B4-BE49-F238E27FC236}">
                  <a16:creationId xmlns:a16="http://schemas.microsoft.com/office/drawing/2014/main" id="{DC3F5934-4F35-4445-8CD6-92B6F1738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4" name="Rectangle 144">
              <a:extLst>
                <a:ext uri="{FF2B5EF4-FFF2-40B4-BE49-F238E27FC236}">
                  <a16:creationId xmlns:a16="http://schemas.microsoft.com/office/drawing/2014/main" id="{8221A936-E0C3-4FEC-BA9C-6C05FD482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5" name="Rectangle 145">
              <a:extLst>
                <a:ext uri="{FF2B5EF4-FFF2-40B4-BE49-F238E27FC236}">
                  <a16:creationId xmlns:a16="http://schemas.microsoft.com/office/drawing/2014/main" id="{BCB9E7E4-2204-4523-904C-B539C23CD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6" name="Rectangle 146">
              <a:extLst>
                <a:ext uri="{FF2B5EF4-FFF2-40B4-BE49-F238E27FC236}">
                  <a16:creationId xmlns:a16="http://schemas.microsoft.com/office/drawing/2014/main" id="{56BF540E-9E6D-4148-AC68-540721970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7" name="Rectangle 147">
              <a:extLst>
                <a:ext uri="{FF2B5EF4-FFF2-40B4-BE49-F238E27FC236}">
                  <a16:creationId xmlns:a16="http://schemas.microsoft.com/office/drawing/2014/main" id="{4898A172-75EA-43E0-9B8D-4BA5C17C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8" name="Rectangle 148">
              <a:extLst>
                <a:ext uri="{FF2B5EF4-FFF2-40B4-BE49-F238E27FC236}">
                  <a16:creationId xmlns:a16="http://schemas.microsoft.com/office/drawing/2014/main" id="{62FE4226-E887-4B2C-9E72-D7C081CF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9" name="Rectangle 149">
              <a:extLst>
                <a:ext uri="{FF2B5EF4-FFF2-40B4-BE49-F238E27FC236}">
                  <a16:creationId xmlns:a16="http://schemas.microsoft.com/office/drawing/2014/main" id="{364367C0-17DB-4F2F-A086-44A3DC631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0" name="Rectangle 150">
              <a:extLst>
                <a:ext uri="{FF2B5EF4-FFF2-40B4-BE49-F238E27FC236}">
                  <a16:creationId xmlns:a16="http://schemas.microsoft.com/office/drawing/2014/main" id="{9017AA3A-BD2F-44B3-9CBF-553A7C893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1" name="Rectangle 151">
              <a:extLst>
                <a:ext uri="{FF2B5EF4-FFF2-40B4-BE49-F238E27FC236}">
                  <a16:creationId xmlns:a16="http://schemas.microsoft.com/office/drawing/2014/main" id="{D6118A07-7F70-4DB7-B561-DBA9B788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2" name="Rectangle 152">
              <a:extLst>
                <a:ext uri="{FF2B5EF4-FFF2-40B4-BE49-F238E27FC236}">
                  <a16:creationId xmlns:a16="http://schemas.microsoft.com/office/drawing/2014/main" id="{EF0778D5-F128-430C-A9CE-5D550960E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3" name="Line 153">
              <a:extLst>
                <a:ext uri="{FF2B5EF4-FFF2-40B4-BE49-F238E27FC236}">
                  <a16:creationId xmlns:a16="http://schemas.microsoft.com/office/drawing/2014/main" id="{6A4F115B-A2D8-4A27-9102-D56987BB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69667" y="1972866"/>
              <a:ext cx="169333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44" name="Rectangle 154">
              <a:extLst>
                <a:ext uri="{FF2B5EF4-FFF2-40B4-BE49-F238E27FC236}">
                  <a16:creationId xmlns:a16="http://schemas.microsoft.com/office/drawing/2014/main" id="{0EE5F729-EE2E-4502-BC03-D04D11ECA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5" name="Rectangle 155">
              <a:extLst>
                <a:ext uri="{FF2B5EF4-FFF2-40B4-BE49-F238E27FC236}">
                  <a16:creationId xmlns:a16="http://schemas.microsoft.com/office/drawing/2014/main" id="{5EFD961B-FF83-446E-9EBD-4056245E4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6" name="Rectangle 156">
              <a:extLst>
                <a:ext uri="{FF2B5EF4-FFF2-40B4-BE49-F238E27FC236}">
                  <a16:creationId xmlns:a16="http://schemas.microsoft.com/office/drawing/2014/main" id="{3241AB63-4EC4-4958-B2FD-ED12A16A2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7" name="Rectangle 157">
              <a:extLst>
                <a:ext uri="{FF2B5EF4-FFF2-40B4-BE49-F238E27FC236}">
                  <a16:creationId xmlns:a16="http://schemas.microsoft.com/office/drawing/2014/main" id="{A76BDE37-F4F5-4C31-B8EC-A29D52D3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8" name="Rectangle 158">
              <a:extLst>
                <a:ext uri="{FF2B5EF4-FFF2-40B4-BE49-F238E27FC236}">
                  <a16:creationId xmlns:a16="http://schemas.microsoft.com/office/drawing/2014/main" id="{54E3A7F4-EF59-4946-9EB5-95D58A42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9" name="Rectangle 159">
              <a:extLst>
                <a:ext uri="{FF2B5EF4-FFF2-40B4-BE49-F238E27FC236}">
                  <a16:creationId xmlns:a16="http://schemas.microsoft.com/office/drawing/2014/main" id="{5ADF4AA1-5931-4F15-87D6-E29D08619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50" name="Rectangle 160">
              <a:extLst>
                <a:ext uri="{FF2B5EF4-FFF2-40B4-BE49-F238E27FC236}">
                  <a16:creationId xmlns:a16="http://schemas.microsoft.com/office/drawing/2014/main" id="{2902E59C-DB32-4CCE-AF71-0B546E66E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1600200"/>
              <a:ext cx="443982" cy="277641"/>
            </a:xfrm>
            <a:prstGeom prst="rect">
              <a:avLst/>
            </a:prstGeom>
            <a:solidFill>
              <a:srgbClr val="FFF5CD"/>
            </a:solidFill>
            <a:ln w="952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2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Add</a:t>
              </a:r>
            </a:p>
          </p:txBody>
        </p:sp>
      </p:grpSp>
      <p:grpSp>
        <p:nvGrpSpPr>
          <p:cNvPr id="51" name="Group 156">
            <a:extLst>
              <a:ext uri="{FF2B5EF4-FFF2-40B4-BE49-F238E27FC236}">
                <a16:creationId xmlns:a16="http://schemas.microsoft.com/office/drawing/2014/main" id="{89A438EA-918F-484D-AB10-188E7946B28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711450"/>
            <a:ext cx="3352800" cy="3841750"/>
            <a:chOff x="5334000" y="2590800"/>
            <a:chExt cx="3352800" cy="3841750"/>
          </a:xfrm>
        </p:grpSpPr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6CBD8805-2210-46A2-8DF6-D06FC2A88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83E38E59-D337-4473-BE65-4CEB5BA30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600CCBA0-3BE8-49B6-B934-D124A645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616CD612-D799-442F-8183-BA2DD91B2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F0AAE00D-F19B-4E0E-A22C-F163E4AA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B7D43AFA-1B7E-412F-B3F2-938880B71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id="{FC6F3566-A2B9-4886-AEC0-B5A305760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id="{D4E350C8-0A44-49FD-91C3-70EE1B3B2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0" name="Rectangle 16">
              <a:extLst>
                <a:ext uri="{FF2B5EF4-FFF2-40B4-BE49-F238E27FC236}">
                  <a16:creationId xmlns:a16="http://schemas.microsoft.com/office/drawing/2014/main" id="{F4B94F7C-EB60-400F-AE4D-53448941A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1" name="Rectangle 17">
              <a:extLst>
                <a:ext uri="{FF2B5EF4-FFF2-40B4-BE49-F238E27FC236}">
                  <a16:creationId xmlns:a16="http://schemas.microsoft.com/office/drawing/2014/main" id="{927FEC2D-D352-4C94-B9B4-5CBDCB6BB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2" name="Rectangle 18">
              <a:extLst>
                <a:ext uri="{FF2B5EF4-FFF2-40B4-BE49-F238E27FC236}">
                  <a16:creationId xmlns:a16="http://schemas.microsoft.com/office/drawing/2014/main" id="{F28A3604-FB71-46DC-A194-BBC700FBC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3" name="Rectangle 19">
              <a:extLst>
                <a:ext uri="{FF2B5EF4-FFF2-40B4-BE49-F238E27FC236}">
                  <a16:creationId xmlns:a16="http://schemas.microsoft.com/office/drawing/2014/main" id="{D385F0A8-87D6-45EF-A5B0-4F14EBDB3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4" name="Rectangle 20">
              <a:extLst>
                <a:ext uri="{FF2B5EF4-FFF2-40B4-BE49-F238E27FC236}">
                  <a16:creationId xmlns:a16="http://schemas.microsoft.com/office/drawing/2014/main" id="{2C068D53-2DA4-4011-9FA1-9A3DD315B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5" name="Rectangle 21">
              <a:extLst>
                <a:ext uri="{FF2B5EF4-FFF2-40B4-BE49-F238E27FC236}">
                  <a16:creationId xmlns:a16="http://schemas.microsoft.com/office/drawing/2014/main" id="{297246E7-AA79-48AE-AE97-E46A73C22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B84F4382-15EC-4BDB-AC8B-44AE98BF2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7" name="Rectangle 24">
              <a:extLst>
                <a:ext uri="{FF2B5EF4-FFF2-40B4-BE49-F238E27FC236}">
                  <a16:creationId xmlns:a16="http://schemas.microsoft.com/office/drawing/2014/main" id="{BB2586B7-2713-4F45-AC9B-72D6EBB3A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8" name="Rectangle 25">
              <a:extLst>
                <a:ext uri="{FF2B5EF4-FFF2-40B4-BE49-F238E27FC236}">
                  <a16:creationId xmlns:a16="http://schemas.microsoft.com/office/drawing/2014/main" id="{AC2DCEEC-388F-47F2-A94D-42A345B9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9" name="Rectangle 26">
              <a:extLst>
                <a:ext uri="{FF2B5EF4-FFF2-40B4-BE49-F238E27FC236}">
                  <a16:creationId xmlns:a16="http://schemas.microsoft.com/office/drawing/2014/main" id="{B465BA28-0D6E-4F68-890F-403DB077D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0" name="Rectangle 27">
              <a:extLst>
                <a:ext uri="{FF2B5EF4-FFF2-40B4-BE49-F238E27FC236}">
                  <a16:creationId xmlns:a16="http://schemas.microsoft.com/office/drawing/2014/main" id="{22D918FD-E1BF-4D2B-B4C4-C16CB66C3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1" name="Rectangle 28">
              <a:extLst>
                <a:ext uri="{FF2B5EF4-FFF2-40B4-BE49-F238E27FC236}">
                  <a16:creationId xmlns:a16="http://schemas.microsoft.com/office/drawing/2014/main" id="{2FFC3345-AF42-4A5D-9993-ECE3295F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2" name="Rectangle 30">
              <a:extLst>
                <a:ext uri="{FF2B5EF4-FFF2-40B4-BE49-F238E27FC236}">
                  <a16:creationId xmlns:a16="http://schemas.microsoft.com/office/drawing/2014/main" id="{17D9841B-50F0-45DB-9FC2-F1563313C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173A3CC5-4504-4155-A56C-8827EE6A5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4" name="Rectangle 32">
              <a:extLst>
                <a:ext uri="{FF2B5EF4-FFF2-40B4-BE49-F238E27FC236}">
                  <a16:creationId xmlns:a16="http://schemas.microsoft.com/office/drawing/2014/main" id="{A5221D9F-62D3-4BA7-92C5-EF57E873A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5" name="Rectangle 34">
              <a:extLst>
                <a:ext uri="{FF2B5EF4-FFF2-40B4-BE49-F238E27FC236}">
                  <a16:creationId xmlns:a16="http://schemas.microsoft.com/office/drawing/2014/main" id="{7BA221B6-8D21-4A24-8273-04B4FCF65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6" name="Rectangle 35">
              <a:extLst>
                <a:ext uri="{FF2B5EF4-FFF2-40B4-BE49-F238E27FC236}">
                  <a16:creationId xmlns:a16="http://schemas.microsoft.com/office/drawing/2014/main" id="{6564D0A8-D0FE-45C0-87C0-BC9B1ACC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7" name="Rectangle 36">
              <a:extLst>
                <a:ext uri="{FF2B5EF4-FFF2-40B4-BE49-F238E27FC236}">
                  <a16:creationId xmlns:a16="http://schemas.microsoft.com/office/drawing/2014/main" id="{697AE755-EED7-4E63-BDB5-95833170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8" name="Rectangle 37">
              <a:extLst>
                <a:ext uri="{FF2B5EF4-FFF2-40B4-BE49-F238E27FC236}">
                  <a16:creationId xmlns:a16="http://schemas.microsoft.com/office/drawing/2014/main" id="{2C7D2C0E-6D3F-404D-BFF5-DE19BE4B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9" name="Rectangle 38">
              <a:extLst>
                <a:ext uri="{FF2B5EF4-FFF2-40B4-BE49-F238E27FC236}">
                  <a16:creationId xmlns:a16="http://schemas.microsoft.com/office/drawing/2014/main" id="{D452F8AF-DEDE-4012-B46D-4DF01639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0" name="Rectangle 39">
              <a:extLst>
                <a:ext uri="{FF2B5EF4-FFF2-40B4-BE49-F238E27FC236}">
                  <a16:creationId xmlns:a16="http://schemas.microsoft.com/office/drawing/2014/main" id="{636713E5-F324-4224-9761-0F84FF105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1" name="Rectangle 40">
              <a:extLst>
                <a:ext uri="{FF2B5EF4-FFF2-40B4-BE49-F238E27FC236}">
                  <a16:creationId xmlns:a16="http://schemas.microsoft.com/office/drawing/2014/main" id="{4EE96A1C-2784-44F5-8B4B-DA22B4FC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2" name="Rectangle 42">
              <a:extLst>
                <a:ext uri="{FF2B5EF4-FFF2-40B4-BE49-F238E27FC236}">
                  <a16:creationId xmlns:a16="http://schemas.microsoft.com/office/drawing/2014/main" id="{AF690D71-2C72-4324-8A4E-D0905F1C0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3" name="Rectangle 43">
              <a:extLst>
                <a:ext uri="{FF2B5EF4-FFF2-40B4-BE49-F238E27FC236}">
                  <a16:creationId xmlns:a16="http://schemas.microsoft.com/office/drawing/2014/main" id="{902A4C30-8823-4E06-A352-F310748DF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4" name="Rectangle 44">
              <a:extLst>
                <a:ext uri="{FF2B5EF4-FFF2-40B4-BE49-F238E27FC236}">
                  <a16:creationId xmlns:a16="http://schemas.microsoft.com/office/drawing/2014/main" id="{26B67AC5-06D5-40F8-B608-5D32B7AF4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5" name="Rectangle 45">
              <a:extLst>
                <a:ext uri="{FF2B5EF4-FFF2-40B4-BE49-F238E27FC236}">
                  <a16:creationId xmlns:a16="http://schemas.microsoft.com/office/drawing/2014/main" id="{6F071526-EAC4-4A63-8B9F-23CCF979B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6" name="Rectangle 46">
              <a:extLst>
                <a:ext uri="{FF2B5EF4-FFF2-40B4-BE49-F238E27FC236}">
                  <a16:creationId xmlns:a16="http://schemas.microsoft.com/office/drawing/2014/main" id="{BC134985-0BCE-4823-9EE8-D9C51A208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7" name="Rectangle 47">
              <a:extLst>
                <a:ext uri="{FF2B5EF4-FFF2-40B4-BE49-F238E27FC236}">
                  <a16:creationId xmlns:a16="http://schemas.microsoft.com/office/drawing/2014/main" id="{3043B745-AB99-4C63-B0E1-CBF64D122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8" name="Rectangle 48">
              <a:extLst>
                <a:ext uri="{FF2B5EF4-FFF2-40B4-BE49-F238E27FC236}">
                  <a16:creationId xmlns:a16="http://schemas.microsoft.com/office/drawing/2014/main" id="{2817514F-6F77-4D99-8683-9678EA990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9" name="Rectangle 50">
              <a:extLst>
                <a:ext uri="{FF2B5EF4-FFF2-40B4-BE49-F238E27FC236}">
                  <a16:creationId xmlns:a16="http://schemas.microsoft.com/office/drawing/2014/main" id="{5AC84DAB-642A-4BFA-864B-32ADC3110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0" name="Rectangle 51">
              <a:extLst>
                <a:ext uri="{FF2B5EF4-FFF2-40B4-BE49-F238E27FC236}">
                  <a16:creationId xmlns:a16="http://schemas.microsoft.com/office/drawing/2014/main" id="{5958C396-2364-4256-BD93-6395803A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1" name="Rectangle 52">
              <a:extLst>
                <a:ext uri="{FF2B5EF4-FFF2-40B4-BE49-F238E27FC236}">
                  <a16:creationId xmlns:a16="http://schemas.microsoft.com/office/drawing/2014/main" id="{9B91C35B-71D5-4556-8BDA-6121C4EF0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" name="Rectangle 53">
              <a:extLst>
                <a:ext uri="{FF2B5EF4-FFF2-40B4-BE49-F238E27FC236}">
                  <a16:creationId xmlns:a16="http://schemas.microsoft.com/office/drawing/2014/main" id="{E776DBBB-035E-4992-BB2B-07EE8304A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3" name="Rectangle 54">
              <a:extLst>
                <a:ext uri="{FF2B5EF4-FFF2-40B4-BE49-F238E27FC236}">
                  <a16:creationId xmlns:a16="http://schemas.microsoft.com/office/drawing/2014/main" id="{E46CC53A-144D-49C2-9DB1-8FE78A5FE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4" name="Rectangle 55">
              <a:extLst>
                <a:ext uri="{FF2B5EF4-FFF2-40B4-BE49-F238E27FC236}">
                  <a16:creationId xmlns:a16="http://schemas.microsoft.com/office/drawing/2014/main" id="{3C7A3836-1492-4225-A85F-85110871E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5" name="Rectangle 56">
              <a:extLst>
                <a:ext uri="{FF2B5EF4-FFF2-40B4-BE49-F238E27FC236}">
                  <a16:creationId xmlns:a16="http://schemas.microsoft.com/office/drawing/2014/main" id="{8C266ECA-50A3-4C58-AD48-760E9208C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6" name="Rectangle 58">
              <a:extLst>
                <a:ext uri="{FF2B5EF4-FFF2-40B4-BE49-F238E27FC236}">
                  <a16:creationId xmlns:a16="http://schemas.microsoft.com/office/drawing/2014/main" id="{6F89CE97-8E32-4E54-AB9C-708ABC9FA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6FC205F3-9C3A-4EC5-A66D-D5AC093DF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8" name="Rectangle 60">
              <a:extLst>
                <a:ext uri="{FF2B5EF4-FFF2-40B4-BE49-F238E27FC236}">
                  <a16:creationId xmlns:a16="http://schemas.microsoft.com/office/drawing/2014/main" id="{A3365F2D-D2A0-456D-AC62-31091B1B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9" name="Rectangle 61">
              <a:extLst>
                <a:ext uri="{FF2B5EF4-FFF2-40B4-BE49-F238E27FC236}">
                  <a16:creationId xmlns:a16="http://schemas.microsoft.com/office/drawing/2014/main" id="{FBE93C1C-E239-40F2-9F6F-26EFA9172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0" name="Rectangle 62">
              <a:extLst>
                <a:ext uri="{FF2B5EF4-FFF2-40B4-BE49-F238E27FC236}">
                  <a16:creationId xmlns:a16="http://schemas.microsoft.com/office/drawing/2014/main" id="{1D28B78B-D756-40EB-B4F1-355A7B32B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1" name="Rectangle 63">
              <a:extLst>
                <a:ext uri="{FF2B5EF4-FFF2-40B4-BE49-F238E27FC236}">
                  <a16:creationId xmlns:a16="http://schemas.microsoft.com/office/drawing/2014/main" id="{D28ADF3C-CEFB-4D0E-8485-CB1DD6C9D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1C2E8EB2-9998-4107-9FAC-8D792C82C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E3BD9BFE-B400-4C79-ACA6-C188EAC3C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4" name="Rectangle 67">
              <a:extLst>
                <a:ext uri="{FF2B5EF4-FFF2-40B4-BE49-F238E27FC236}">
                  <a16:creationId xmlns:a16="http://schemas.microsoft.com/office/drawing/2014/main" id="{0CEE81F8-2D82-4E77-A9CB-AE26EDDB7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5" name="Rectangle 68">
              <a:extLst>
                <a:ext uri="{FF2B5EF4-FFF2-40B4-BE49-F238E27FC236}">
                  <a16:creationId xmlns:a16="http://schemas.microsoft.com/office/drawing/2014/main" id="{D099E5D8-DC28-4A80-9481-CAACA5363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6" name="Rectangle 69">
              <a:extLst>
                <a:ext uri="{FF2B5EF4-FFF2-40B4-BE49-F238E27FC236}">
                  <a16:creationId xmlns:a16="http://schemas.microsoft.com/office/drawing/2014/main" id="{62D6CB87-1E4D-4C4E-95EB-33BEE182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7" name="Rectangle 70">
              <a:extLst>
                <a:ext uri="{FF2B5EF4-FFF2-40B4-BE49-F238E27FC236}">
                  <a16:creationId xmlns:a16="http://schemas.microsoft.com/office/drawing/2014/main" id="{08C141B8-D623-4C3C-B86B-34F2C4E8B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8" name="Rectangle 71">
              <a:extLst>
                <a:ext uri="{FF2B5EF4-FFF2-40B4-BE49-F238E27FC236}">
                  <a16:creationId xmlns:a16="http://schemas.microsoft.com/office/drawing/2014/main" id="{EDCB6400-5466-415E-8AAB-51CF804D1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9" name="Rectangle 72">
              <a:extLst>
                <a:ext uri="{FF2B5EF4-FFF2-40B4-BE49-F238E27FC236}">
                  <a16:creationId xmlns:a16="http://schemas.microsoft.com/office/drawing/2014/main" id="{79A2225F-1637-45D2-8C88-8BF166F7B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0" name="Rectangle 74">
              <a:extLst>
                <a:ext uri="{FF2B5EF4-FFF2-40B4-BE49-F238E27FC236}">
                  <a16:creationId xmlns:a16="http://schemas.microsoft.com/office/drawing/2014/main" id="{BB649925-9149-4A82-9405-474E65418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1" name="Rectangle 75">
              <a:extLst>
                <a:ext uri="{FF2B5EF4-FFF2-40B4-BE49-F238E27FC236}">
                  <a16:creationId xmlns:a16="http://schemas.microsoft.com/office/drawing/2014/main" id="{97AE09D6-1C70-4DC2-982C-1E1147871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2" name="Rectangle 76">
              <a:extLst>
                <a:ext uri="{FF2B5EF4-FFF2-40B4-BE49-F238E27FC236}">
                  <a16:creationId xmlns:a16="http://schemas.microsoft.com/office/drawing/2014/main" id="{91B88FE6-1412-4DB4-9D01-876365E74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3" name="Rectangle 77">
              <a:extLst>
                <a:ext uri="{FF2B5EF4-FFF2-40B4-BE49-F238E27FC236}">
                  <a16:creationId xmlns:a16="http://schemas.microsoft.com/office/drawing/2014/main" id="{CD9BE97E-B5CE-490B-92C1-51EBFB97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4" name="Rectangle 78">
              <a:extLst>
                <a:ext uri="{FF2B5EF4-FFF2-40B4-BE49-F238E27FC236}">
                  <a16:creationId xmlns:a16="http://schemas.microsoft.com/office/drawing/2014/main" id="{2C61F31D-A518-4C81-ADEE-34563B3C9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5" name="Rectangle 79">
              <a:extLst>
                <a:ext uri="{FF2B5EF4-FFF2-40B4-BE49-F238E27FC236}">
                  <a16:creationId xmlns:a16="http://schemas.microsoft.com/office/drawing/2014/main" id="{58BC248B-E03D-4480-8243-CF5984100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6" name="Rectangle 80">
              <a:extLst>
                <a:ext uri="{FF2B5EF4-FFF2-40B4-BE49-F238E27FC236}">
                  <a16:creationId xmlns:a16="http://schemas.microsoft.com/office/drawing/2014/main" id="{DE5A2E52-E417-49C0-9825-25C2F0F52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7" name="Rectangle 90">
              <a:extLst>
                <a:ext uri="{FF2B5EF4-FFF2-40B4-BE49-F238E27FC236}">
                  <a16:creationId xmlns:a16="http://schemas.microsoft.com/office/drawing/2014/main" id="{FEB1B86C-822A-4927-BD46-3D047343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8" name="Rectangle 91">
              <a:extLst>
                <a:ext uri="{FF2B5EF4-FFF2-40B4-BE49-F238E27FC236}">
                  <a16:creationId xmlns:a16="http://schemas.microsoft.com/office/drawing/2014/main" id="{A6715F48-8F25-4A02-BC44-A29CCF113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9" name="Rectangle 92">
              <a:extLst>
                <a:ext uri="{FF2B5EF4-FFF2-40B4-BE49-F238E27FC236}">
                  <a16:creationId xmlns:a16="http://schemas.microsoft.com/office/drawing/2014/main" id="{A9ED1BA5-FB5D-401C-BA37-9FD1BFD22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0" name="Rectangle 93">
              <a:extLst>
                <a:ext uri="{FF2B5EF4-FFF2-40B4-BE49-F238E27FC236}">
                  <a16:creationId xmlns:a16="http://schemas.microsoft.com/office/drawing/2014/main" id="{9DECCACA-4077-4611-9B3C-CA62BE8D8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1" name="Rectangle 94">
              <a:extLst>
                <a:ext uri="{FF2B5EF4-FFF2-40B4-BE49-F238E27FC236}">
                  <a16:creationId xmlns:a16="http://schemas.microsoft.com/office/drawing/2014/main" id="{910685C8-2DB3-46DC-BA32-255F20719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2" name="Rectangle 95">
              <a:extLst>
                <a:ext uri="{FF2B5EF4-FFF2-40B4-BE49-F238E27FC236}">
                  <a16:creationId xmlns:a16="http://schemas.microsoft.com/office/drawing/2014/main" id="{765AF94D-5FED-44FC-854D-DE875B455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3" name="Rectangle 96">
              <a:extLst>
                <a:ext uri="{FF2B5EF4-FFF2-40B4-BE49-F238E27FC236}">
                  <a16:creationId xmlns:a16="http://schemas.microsoft.com/office/drawing/2014/main" id="{9CF89D36-681F-4B17-B319-504A39982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4" name="Line 97">
              <a:extLst>
                <a:ext uri="{FF2B5EF4-FFF2-40B4-BE49-F238E27FC236}">
                  <a16:creationId xmlns:a16="http://schemas.microsoft.com/office/drawing/2014/main" id="{323809A6-A3DE-46AE-810D-C260A1017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10400" y="6432550"/>
              <a:ext cx="167640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5" name="Rectangle 98">
              <a:extLst>
                <a:ext uri="{FF2B5EF4-FFF2-40B4-BE49-F238E27FC236}">
                  <a16:creationId xmlns:a16="http://schemas.microsoft.com/office/drawing/2014/main" id="{BA9D4D69-39A0-4C7B-B69D-C49F30294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6" name="Rectangle 99">
              <a:extLst>
                <a:ext uri="{FF2B5EF4-FFF2-40B4-BE49-F238E27FC236}">
                  <a16:creationId xmlns:a16="http://schemas.microsoft.com/office/drawing/2014/main" id="{D46983FF-FAAD-4D26-B9F7-BBF25BF10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7" name="Rectangle 100">
              <a:extLst>
                <a:ext uri="{FF2B5EF4-FFF2-40B4-BE49-F238E27FC236}">
                  <a16:creationId xmlns:a16="http://schemas.microsoft.com/office/drawing/2014/main" id="{199DDE13-5578-4FF9-96DD-1DFFED1C9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8" name="Rectangle 101">
              <a:extLst>
                <a:ext uri="{FF2B5EF4-FFF2-40B4-BE49-F238E27FC236}">
                  <a16:creationId xmlns:a16="http://schemas.microsoft.com/office/drawing/2014/main" id="{BA5761FF-2BA8-4F03-B446-28F693D9F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9" name="Rectangle 102">
              <a:extLst>
                <a:ext uri="{FF2B5EF4-FFF2-40B4-BE49-F238E27FC236}">
                  <a16:creationId xmlns:a16="http://schemas.microsoft.com/office/drawing/2014/main" id="{F2A7D693-63E1-4795-97F4-F94A36172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0" name="Rectangle 103">
              <a:extLst>
                <a:ext uri="{FF2B5EF4-FFF2-40B4-BE49-F238E27FC236}">
                  <a16:creationId xmlns:a16="http://schemas.microsoft.com/office/drawing/2014/main" id="{DCD5D68E-6DA2-4DA5-895F-6FA67F742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1" name="Rectangle 104">
              <a:extLst>
                <a:ext uri="{FF2B5EF4-FFF2-40B4-BE49-F238E27FC236}">
                  <a16:creationId xmlns:a16="http://schemas.microsoft.com/office/drawing/2014/main" id="{E7A6A836-82CB-4DEA-A027-A617F4E6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2" name="Rectangle 105">
              <a:extLst>
                <a:ext uri="{FF2B5EF4-FFF2-40B4-BE49-F238E27FC236}">
                  <a16:creationId xmlns:a16="http://schemas.microsoft.com/office/drawing/2014/main" id="{C47B9406-9654-4239-95CD-29363F200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3" name="Rectangle 106">
              <a:extLst>
                <a:ext uri="{FF2B5EF4-FFF2-40B4-BE49-F238E27FC236}">
                  <a16:creationId xmlns:a16="http://schemas.microsoft.com/office/drawing/2014/main" id="{F8A265AC-E9C4-4954-9918-296593197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4" name="Rectangle 107">
              <a:extLst>
                <a:ext uri="{FF2B5EF4-FFF2-40B4-BE49-F238E27FC236}">
                  <a16:creationId xmlns:a16="http://schemas.microsoft.com/office/drawing/2014/main" id="{CB00C670-C8C8-4921-A300-EF30B4787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5" name="Rectangle 108">
              <a:extLst>
                <a:ext uri="{FF2B5EF4-FFF2-40B4-BE49-F238E27FC236}">
                  <a16:creationId xmlns:a16="http://schemas.microsoft.com/office/drawing/2014/main" id="{5073D2B3-5115-48B0-9585-5A36345B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6" name="Rectangle 109">
              <a:extLst>
                <a:ext uri="{FF2B5EF4-FFF2-40B4-BE49-F238E27FC236}">
                  <a16:creationId xmlns:a16="http://schemas.microsoft.com/office/drawing/2014/main" id="{A2DD94BA-8A73-4DFF-BF01-D251B3307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7" name="Rectangle 110">
              <a:extLst>
                <a:ext uri="{FF2B5EF4-FFF2-40B4-BE49-F238E27FC236}">
                  <a16:creationId xmlns:a16="http://schemas.microsoft.com/office/drawing/2014/main" id="{264DAC77-713C-4859-AE80-CD4A6048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8" name="Rectangle 111">
              <a:extLst>
                <a:ext uri="{FF2B5EF4-FFF2-40B4-BE49-F238E27FC236}">
                  <a16:creationId xmlns:a16="http://schemas.microsoft.com/office/drawing/2014/main" id="{95A351FE-EAC7-42A8-8B3A-ABB36D6CF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9" name="Rectangle 112">
              <a:extLst>
                <a:ext uri="{FF2B5EF4-FFF2-40B4-BE49-F238E27FC236}">
                  <a16:creationId xmlns:a16="http://schemas.microsoft.com/office/drawing/2014/main" id="{6C719F05-16C1-4353-95FC-228003452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0" name="Rectangle 114">
              <a:extLst>
                <a:ext uri="{FF2B5EF4-FFF2-40B4-BE49-F238E27FC236}">
                  <a16:creationId xmlns:a16="http://schemas.microsoft.com/office/drawing/2014/main" id="{7BED9C31-2965-4D42-8A0F-929454501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1" name="Line 115">
              <a:extLst>
                <a:ext uri="{FF2B5EF4-FFF2-40B4-BE49-F238E27FC236}">
                  <a16:creationId xmlns:a16="http://schemas.microsoft.com/office/drawing/2014/main" id="{F3557D6C-0654-499F-BE0A-A7695D1945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4000" y="643255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2" name="Rectangle 116">
              <a:extLst>
                <a:ext uri="{FF2B5EF4-FFF2-40B4-BE49-F238E27FC236}">
                  <a16:creationId xmlns:a16="http://schemas.microsoft.com/office/drawing/2014/main" id="{F2702442-FF91-4D2F-A859-94FE05F79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3" name="Rectangle 117">
              <a:extLst>
                <a:ext uri="{FF2B5EF4-FFF2-40B4-BE49-F238E27FC236}">
                  <a16:creationId xmlns:a16="http://schemas.microsoft.com/office/drawing/2014/main" id="{F41218B6-2FC8-4E73-84B7-6C9E45CC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*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4" name="Line 118">
              <a:extLst>
                <a:ext uri="{FF2B5EF4-FFF2-40B4-BE49-F238E27FC236}">
                  <a16:creationId xmlns:a16="http://schemas.microsoft.com/office/drawing/2014/main" id="{D5DB405B-E573-4780-9413-172B937AC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00850" y="328930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5" name="Rectangle 161">
              <a:extLst>
                <a:ext uri="{FF2B5EF4-FFF2-40B4-BE49-F238E27FC236}">
                  <a16:creationId xmlns:a16="http://schemas.microsoft.com/office/drawing/2014/main" id="{AC4AEE7D-3FF2-4613-B174-380BB9011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3765550"/>
              <a:ext cx="677863" cy="277813"/>
            </a:xfrm>
            <a:prstGeom prst="rect">
              <a:avLst/>
            </a:prstGeom>
            <a:solidFill>
              <a:srgbClr val="FFFFD9"/>
            </a:solidFill>
            <a:ln>
              <a:headEnd type="none" w="sm" len="sm"/>
              <a:tailEnd type="none" w="sm" len="sm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kumimoji="1" lang="en-US" sz="1200" dirty="0">
                  <a:solidFill>
                    <a:prstClr val="black"/>
                  </a:solidFill>
                  <a:ea typeface="Gill Sans"/>
                  <a:cs typeface="Gill Sans"/>
                </a:rPr>
                <a:t>Multiply</a:t>
              </a:r>
            </a:p>
          </p:txBody>
        </p:sp>
        <p:sp>
          <p:nvSpPr>
            <p:cNvPr id="146" name="Rectangle 82">
              <a:extLst>
                <a:ext uri="{FF2B5EF4-FFF2-40B4-BE49-F238E27FC236}">
                  <a16:creationId xmlns:a16="http://schemas.microsoft.com/office/drawing/2014/main" id="{CC36A879-82A3-4774-BF3D-6EB266C6D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7" name="Rectangle 83">
              <a:extLst>
                <a:ext uri="{FF2B5EF4-FFF2-40B4-BE49-F238E27FC236}">
                  <a16:creationId xmlns:a16="http://schemas.microsoft.com/office/drawing/2014/main" id="{88CBD9A8-776B-4C24-99C7-72D43C377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8" name="Rectangle 84">
              <a:extLst>
                <a:ext uri="{FF2B5EF4-FFF2-40B4-BE49-F238E27FC236}">
                  <a16:creationId xmlns:a16="http://schemas.microsoft.com/office/drawing/2014/main" id="{C3F404BA-6C80-43AD-946F-E9D5DFB7C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9" name="Rectangle 85">
              <a:extLst>
                <a:ext uri="{FF2B5EF4-FFF2-40B4-BE49-F238E27FC236}">
                  <a16:creationId xmlns:a16="http://schemas.microsoft.com/office/drawing/2014/main" id="{73F42580-D9E5-4FD9-9E1B-C05990904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0" name="Rectangle 86">
              <a:extLst>
                <a:ext uri="{FF2B5EF4-FFF2-40B4-BE49-F238E27FC236}">
                  <a16:creationId xmlns:a16="http://schemas.microsoft.com/office/drawing/2014/main" id="{046047C3-6556-440E-8A8B-7AB942EC2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1" name="Rectangle 87">
              <a:extLst>
                <a:ext uri="{FF2B5EF4-FFF2-40B4-BE49-F238E27FC236}">
                  <a16:creationId xmlns:a16="http://schemas.microsoft.com/office/drawing/2014/main" id="{C76F444D-FAC6-4450-96EC-6BAB6369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2" name="Rectangle 88">
              <a:extLst>
                <a:ext uri="{FF2B5EF4-FFF2-40B4-BE49-F238E27FC236}">
                  <a16:creationId xmlns:a16="http://schemas.microsoft.com/office/drawing/2014/main" id="{BB7E7894-4445-40E4-9682-0164EA28D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3" name="Rectangle 113">
              <a:extLst>
                <a:ext uri="{FF2B5EF4-FFF2-40B4-BE49-F238E27FC236}">
                  <a16:creationId xmlns:a16="http://schemas.microsoft.com/office/drawing/2014/main" id="{7015CCF3-0596-459A-BCC4-A3EB6287E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</p:grpSp>
      <p:cxnSp>
        <p:nvCxnSpPr>
          <p:cNvPr id="154" name="Straight Connector 159">
            <a:extLst>
              <a:ext uri="{FF2B5EF4-FFF2-40B4-BE49-F238E27FC236}">
                <a16:creationId xmlns:a16="http://schemas.microsoft.com/office/drawing/2014/main" id="{DF883BA9-4AF1-4BEC-99D2-2AFAB2BE96F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43825" y="2466976"/>
            <a:ext cx="3175" cy="188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5" name="Straight Connector 160">
            <a:extLst>
              <a:ext uri="{FF2B5EF4-FFF2-40B4-BE49-F238E27FC236}">
                <a16:creationId xmlns:a16="http://schemas.microsoft.com/office/drawing/2014/main" id="{046D7B34-FA23-4BCE-88EC-8A2E3355B8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6202363"/>
            <a:ext cx="33337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AECD96C-34DD-446C-B302-2FF60A158FE1}"/>
                  </a:ext>
                </a:extLst>
              </p:cNvPr>
              <p:cNvSpPr/>
              <p:nvPr/>
            </p:nvSpPr>
            <p:spPr bwMode="auto">
              <a:xfrm>
                <a:off x="1247961" y="2405675"/>
                <a:ext cx="2606862" cy="44267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operations.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AECD96C-34DD-446C-B302-2FF60A158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961" y="2405675"/>
                <a:ext cx="2606862" cy="442674"/>
              </a:xfrm>
              <a:prstGeom prst="roundRect">
                <a:avLst/>
              </a:prstGeom>
              <a:blipFill>
                <a:blip r:embed="rId4"/>
                <a:stretch>
                  <a:fillRect b="-1538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C1ECBF0A-8658-4E5B-8C6C-B4D24465B625}"/>
                  </a:ext>
                </a:extLst>
              </p:cNvPr>
              <p:cNvSpPr/>
              <p:nvPr/>
            </p:nvSpPr>
            <p:spPr bwMode="auto">
              <a:xfrm>
                <a:off x="1247961" y="5227348"/>
                <a:ext cx="2606862" cy="44267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operations.</a:t>
                </a:r>
              </a:p>
            </p:txBody>
          </p:sp>
        </mc:Choice>
        <mc:Fallback xmlns=""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C1ECBF0A-8658-4E5B-8C6C-B4D24465B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961" y="5227348"/>
                <a:ext cx="2606862" cy="442674"/>
              </a:xfrm>
              <a:prstGeom prst="roundRect">
                <a:avLst/>
              </a:prstGeom>
              <a:blipFill>
                <a:blip r:embed="rId5"/>
                <a:stretch>
                  <a:fillRect b="-1538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2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+mj-lt"/>
                  </a:rPr>
                  <a:t> be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</a:rPr>
                  <a:t>-bit integers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are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+mj-lt"/>
                  </a:rPr>
                  <a:t>-bit integers.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8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Therefore,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 b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/>
              <p:nvPr/>
            </p:nvSpPr>
            <p:spPr>
              <a:xfrm>
                <a:off x="2106421" y="2672103"/>
                <a:ext cx="5781454" cy="1536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421" y="2672103"/>
                <a:ext cx="5781454" cy="1536703"/>
              </a:xfrm>
              <a:prstGeom prst="rect">
                <a:avLst/>
              </a:prstGeom>
              <a:blipFill>
                <a:blip r:embed="rId4"/>
                <a:stretch>
                  <a:fillRect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4BA75-FC55-46DA-82DB-E721EB1FD0AD}"/>
                  </a:ext>
                </a:extLst>
              </p:cNvPr>
              <p:cNvSpPr txBox="1"/>
              <p:nvPr/>
            </p:nvSpPr>
            <p:spPr>
              <a:xfrm>
                <a:off x="6282293" y="4331042"/>
                <a:ext cx="2685351" cy="1200329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/>
                  <a:t>We only need 3 values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algn="l"/>
                <a:r>
                  <a:rPr lang="en-US" sz="1800" dirty="0"/>
                  <a:t>Can we find all 3 by only</a:t>
                </a:r>
              </a:p>
              <a:p>
                <a:pPr algn="l"/>
                <a:r>
                  <a:rPr lang="en-US" sz="1800" dirty="0"/>
                  <a:t>  3 multiplication?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4BA75-FC55-46DA-82DB-E721EB1F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93" y="4331042"/>
                <a:ext cx="2685351" cy="1200329"/>
              </a:xfrm>
              <a:prstGeom prst="rect">
                <a:avLst/>
              </a:prstGeom>
              <a:blipFill>
                <a:blip r:embed="rId5"/>
                <a:stretch>
                  <a:fillRect l="-1573" t="-1485" r="-449" b="-5446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B25452-4453-4A3C-8502-283C0164A3C9}"/>
                  </a:ext>
                </a:extLst>
              </p:cNvPr>
              <p:cNvSpPr txBox="1"/>
              <p:nvPr/>
            </p:nvSpPr>
            <p:spPr>
              <a:xfrm>
                <a:off x="5118539" y="861458"/>
                <a:ext cx="3679011" cy="70788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Quiz:</a:t>
                </a:r>
              </a:p>
              <a:p>
                <a:pPr algn="l"/>
                <a:r>
                  <a:rPr lang="en-US" dirty="0"/>
                  <a:t>What is the recursion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B25452-4453-4A3C-8502-283C0164A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39" y="861458"/>
                <a:ext cx="3679011" cy="707886"/>
              </a:xfrm>
              <a:prstGeom prst="rect">
                <a:avLst/>
              </a:prstGeom>
              <a:blipFill>
                <a:blip r:embed="rId6"/>
                <a:stretch>
                  <a:fillRect l="-1314" t="-820" r="-657" b="-122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Trick: 4 multiplies at the price of 3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8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/>
              <p:nvPr/>
            </p:nvSpPr>
            <p:spPr>
              <a:xfrm>
                <a:off x="538878" y="1541439"/>
                <a:ext cx="5781454" cy="1536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78" y="1541439"/>
                <a:ext cx="5781454" cy="1536703"/>
              </a:xfrm>
              <a:prstGeom prst="rect">
                <a:avLst/>
              </a:prstGeom>
              <a:blipFill>
                <a:blip r:embed="rId3"/>
                <a:stretch>
                  <a:fillRect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DC40301-5554-4512-835A-226D367E5C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3307" y="4248727"/>
                <a:ext cx="5520951" cy="1877437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i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i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DC40301-5554-4512-835A-226D367E5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3307" y="4248727"/>
                <a:ext cx="5520951" cy="1877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6">
            <a:extLst>
              <a:ext uri="{FF2B5EF4-FFF2-40B4-BE49-F238E27FC236}">
                <a16:creationId xmlns:a16="http://schemas.microsoft.com/office/drawing/2014/main" id="{E0DB0E36-060B-45D0-A573-280BB8C3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582276"/>
            <a:ext cx="1772862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14" name="AutoShape 11">
            <a:extLst>
              <a:ext uri="{FF2B5EF4-FFF2-40B4-BE49-F238E27FC236}">
                <a16:creationId xmlns:a16="http://schemas.microsoft.com/office/drawing/2014/main" id="{7AD3C6D0-F478-4557-96F7-EE3FD9B23E59}"/>
              </a:ext>
            </a:extLst>
          </p:cNvPr>
          <p:cNvCxnSpPr>
            <a:cxnSpLocks noChangeShapeType="1"/>
            <a:stCxn id="13" idx="4"/>
          </p:cNvCxnSpPr>
          <p:nvPr/>
        </p:nvCxnSpPr>
        <p:spPr bwMode="auto">
          <a:xfrm rot="5400000">
            <a:off x="2260228" y="3941787"/>
            <a:ext cx="2743202" cy="1243381"/>
          </a:xfrm>
          <a:prstGeom prst="bentConnector3">
            <a:avLst>
              <a:gd name="adj1" fmla="val 33023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Line 7">
            <a:extLst>
              <a:ext uri="{FF2B5EF4-FFF2-40B4-BE49-F238E27FC236}">
                <a16:creationId xmlns:a16="http://schemas.microsoft.com/office/drawing/2014/main" id="{449191E0-126D-41DB-8E05-89FC41B31A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9899" y="592088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2448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Trick: 4 multiplies at the price of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Theorem </a:t>
                </a:r>
                <a:r>
                  <a:rPr lang="en-US" sz="1800" dirty="0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[Karatsuba-</a:t>
                </a:r>
                <a:r>
                  <a:rPr lang="en-US" sz="1800" dirty="0" err="1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Ofman</a:t>
                </a:r>
                <a:r>
                  <a:rPr lang="en-US" sz="1800" dirty="0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, 1962]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  Can multiply two n-digit integers in O(n</a:t>
                </a:r>
                <a:r>
                  <a:rPr lang="en-US" sz="2400" baseline="30000" dirty="0">
                    <a:ea typeface="Courier New" charset="0"/>
                    <a:cs typeface="Gill Sans" charset="0"/>
                  </a:rPr>
                  <a:t>1.585…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) bit operations.</a:t>
                </a: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To multiply two n-bit integers: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Add two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 bit integers.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Multiply </a:t>
                </a:r>
                <a:r>
                  <a:rPr lang="en-US" sz="2000" dirty="0">
                    <a:solidFill>
                      <a:srgbClr val="FF0000"/>
                    </a:solidFill>
                    <a:ea typeface="Gill Sans" charset="0"/>
                    <a:cs typeface="Gill Sans" charset="0"/>
                  </a:rPr>
                  <a:t>three</a:t>
                </a:r>
                <a:r>
                  <a:rPr lang="en-US" sz="2000" dirty="0">
                    <a:solidFill>
                      <a:srgbClr val="000090"/>
                    </a:solidFill>
                    <a:ea typeface="Gill Sans" charset="0"/>
                    <a:cs typeface="Gill San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-bit integers.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Add, subtract, and shift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-bit integers to obtain result.</a:t>
                </a:r>
              </a:p>
              <a:p>
                <a:pPr marL="0" lvl="1" indent="0"/>
                <a:endParaRPr lang="en-US" sz="800" b="0" dirty="0"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ourier New" charset="0"/>
                                      <a:cs typeface="Gill Sans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ourier New" charset="0"/>
                                      <a:cs typeface="Gill Sans" charset="0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1.585…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8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84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B92EF-0FD6-499E-8424-4101C516EECF}"/>
                  </a:ext>
                </a:extLst>
              </p:cNvPr>
              <p:cNvSpPr txBox="1"/>
              <p:nvPr/>
            </p:nvSpPr>
            <p:spPr>
              <a:xfrm>
                <a:off x="1724246" y="2140197"/>
                <a:ext cx="5971954" cy="187525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algn="l"/>
                <a:endParaRPr lang="en-US" sz="2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B92EF-0FD6-499E-8424-4101C516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246" y="2140197"/>
                <a:ext cx="5971954" cy="1875257"/>
              </a:xfrm>
              <a:prstGeom prst="rect">
                <a:avLst/>
              </a:prstGeom>
              <a:blipFill>
                <a:blip r:embed="rId4"/>
                <a:stretch>
                  <a:fillRect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B5D5D0-9275-49A4-A235-54EA559DDB76}"/>
              </a:ext>
            </a:extLst>
          </p:cNvPr>
          <p:cNvSpPr txBox="1"/>
          <p:nvPr/>
        </p:nvSpPr>
        <p:spPr>
          <a:xfrm>
            <a:off x="3117930" y="357752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7D1500-A1F7-4821-8A0A-66D25530F283}"/>
              </a:ext>
            </a:extLst>
          </p:cNvPr>
          <p:cNvSpPr txBox="1"/>
          <p:nvPr/>
        </p:nvSpPr>
        <p:spPr>
          <a:xfrm>
            <a:off x="6736690" y="3574544"/>
            <a:ext cx="35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E9722B-5DC3-480E-A022-E99C0EB95A7A}"/>
                  </a:ext>
                </a:extLst>
              </p:cNvPr>
              <p:cNvSpPr txBox="1"/>
              <p:nvPr/>
            </p:nvSpPr>
            <p:spPr>
              <a:xfrm>
                <a:off x="4704247" y="3549608"/>
                <a:ext cx="1643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E9722B-5DC3-480E-A022-E99C0EB95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47" y="3549608"/>
                <a:ext cx="1643529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0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Multiplication (Summary)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230188" indent="-230188" defTabSz="692150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Exercise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: generalize Karatsuba to do 5 size </a:t>
                </a:r>
                <a:br>
                  <a:rPr lang="en-US" sz="2400" dirty="0">
                    <a:latin typeface="+mj-lt"/>
                    <a:ea typeface="Courier New" charset="0"/>
                    <a:cs typeface="Gill Sans" charset="0"/>
                  </a:rPr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/3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subproblems </a:t>
                </a:r>
              </a:p>
              <a:p>
                <a:pPr marL="630238" lvl="1" indent="-230188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This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1.46…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time algorithm</a:t>
                </a:r>
              </a:p>
              <a:p>
                <a:pPr marL="342900" lvl="1" indent="-342900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0" defTabSz="692150">
                  <a:lnSpc>
                    <a:spcPct val="90000"/>
                  </a:lnSpc>
                  <a:buNone/>
                </a:pPr>
                <a:endParaRPr lang="en-US" sz="2000" dirty="0">
                  <a:latin typeface="Gill Sans" charset="0"/>
                  <a:ea typeface="Gill Sans" charset="0"/>
                  <a:cs typeface="Gill Sans" charset="0"/>
                  <a:sym typeface="Symbol" charset="0"/>
                </a:endParaRPr>
              </a:p>
              <a:p>
                <a:pPr marL="742950" lvl="2" indent="-342900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950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96160-4465-43BC-ADB5-1B583BC3E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1" y="2312895"/>
            <a:ext cx="7501757" cy="3787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5C94B5-1140-402F-9084-8A059056407A}"/>
                  </a:ext>
                </a:extLst>
              </p:cNvPr>
              <p:cNvSpPr txBox="1"/>
              <p:nvPr/>
            </p:nvSpPr>
            <p:spPr>
              <a:xfrm>
                <a:off x="933937" y="5992907"/>
                <a:ext cx="7302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2019           Harvey-</a:t>
                </a:r>
                <a:r>
                  <a:rPr lang="en-US" dirty="0" err="1"/>
                  <a:t>Hoeven</a:t>
                </a: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5C94B5-1140-402F-9084-8A059056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37" y="5992907"/>
                <a:ext cx="7302978" cy="400110"/>
              </a:xfrm>
              <a:prstGeom prst="rect">
                <a:avLst/>
              </a:prstGeom>
              <a:blipFill>
                <a:blip r:embed="rId5"/>
                <a:stretch>
                  <a:fillRect l="-8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DB7FF80-EFF2-4837-8066-7220EC7944AC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44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BE-E13C-4DAF-A2CA-480D8DCFC258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06-22C3-414D-9271-7D5FCE3A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95" y="1079106"/>
            <a:ext cx="4561641" cy="527304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Multiplication (Summary)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DBDC1-2D07-4474-A5A9-F7575D910E02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4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Matrix </a:t>
            </a:r>
            <a:r>
              <a:rPr kumimoji="0" lang="en-US" sz="3600" dirty="0" err="1">
                <a:cs typeface="+mj-cs"/>
              </a:rPr>
              <a:t>Matrix</a:t>
            </a:r>
            <a:r>
              <a:rPr kumimoji="0" lang="en-US" sz="3600" dirty="0">
                <a:cs typeface="+mj-cs"/>
              </a:rPr>
              <a:t> Multiplication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240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0CF98-2D4B-40B4-8805-60B2356557AF}" type="slidenum">
              <a:rPr lang="en-US" altLang="en-US" sz="1400" b="0">
                <a:latin typeface="Tahoma" panose="020B0604030504040204" pitchFamily="34" charset="0"/>
              </a:rPr>
              <a:pPr/>
              <a:t>19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07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07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07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3A76138-1104-4749-9E01-2795214FF7D5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j-lt"/>
                  </a:rPr>
                  <a:t> matrix,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+mj-lt"/>
                  </a:rPr>
                  <a:t> matrix.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+mj-lt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+mj-lt"/>
                  </a:rPr>
                  <a:t> matrix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such that</a:t>
                </a: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9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BA2C85A-72FE-4AE9-9749-0E91C1011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1622117"/>
            <a:ext cx="4168588" cy="1037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4951C4-0692-4021-A5A1-1196845E1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1855" y="3385979"/>
            <a:ext cx="2356878" cy="121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6A9DE-63A3-4969-959D-39D9E0F680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594" y="4984752"/>
            <a:ext cx="6629400" cy="1171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401C81-0506-4384-88EF-5E617AD1D3D5}"/>
              </a:ext>
            </a:extLst>
          </p:cNvPr>
          <p:cNvSpPr txBox="1"/>
          <p:nvPr/>
        </p:nvSpPr>
        <p:spPr>
          <a:xfrm>
            <a:off x="221501" y="6305600"/>
            <a:ext cx="6909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Question: Why matrix multiplication is defined in such way?</a:t>
            </a:r>
          </a:p>
        </p:txBody>
      </p:sp>
    </p:spTree>
    <p:extLst>
      <p:ext uri="{BB962C8B-B14F-4D97-AF65-F5344CB8AC3E}">
        <p14:creationId xmlns:p14="http://schemas.microsoft.com/office/powerpoint/2010/main" val="25207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Median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0665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28F1F2-B319-4FD7-82D6-B854434CD058}" type="slidenum">
              <a:rPr lang="en-US" altLang="en-US" sz="1400" b="0">
                <a:latin typeface="Tahoma" panose="020B0604030504040204" pitchFamily="34" charset="0"/>
              </a:rPr>
              <a:pPr/>
              <a:t>20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27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27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27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27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277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9"/>
          <p:cNvGraphicFramePr>
            <a:graphicFrameLocks noChangeAspect="1"/>
          </p:cNvGraphicFramePr>
          <p:nvPr/>
        </p:nvGraphicFramePr>
        <p:xfrm>
          <a:off x="155575" y="35052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277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052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3810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32004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6858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30480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72F04C8-F441-492C-9856-360AB43EA67B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695198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CF4AC-F911-4681-8209-23E432FDE3DB}" type="slidenum">
              <a:rPr lang="en-US" altLang="en-US" sz="1400" b="0">
                <a:latin typeface="Tahoma" panose="020B0604030504040204" pitchFamily="34" charset="0"/>
              </a:rPr>
              <a:pPr/>
              <a:t>21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37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37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37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38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38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9"/>
          <p:cNvGraphicFramePr>
            <a:graphicFrameLocks noChangeAspect="1"/>
          </p:cNvGraphicFramePr>
          <p:nvPr/>
        </p:nvGraphicFramePr>
        <p:xfrm>
          <a:off x="155575" y="35052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38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052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18288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46482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17526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3048000" y="2590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3C4DDE3-5CB7-44F5-9296-1BDE821205D9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2617915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077E4-8326-4878-8009-098E54FB1C7F}" type="slidenum">
              <a:rPr lang="en-US" altLang="en-US" sz="1400" b="0">
                <a:latin typeface="Tahoma" panose="020B0604030504040204" pitchFamily="34" charset="0"/>
              </a:rPr>
              <a:pPr/>
              <a:t>22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48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48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48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48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48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0" y="34290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482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16764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685800" y="2590800"/>
            <a:ext cx="2057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2"/>
          <p:cNvSpPr>
            <a:spLocks noChangeShapeType="1"/>
          </p:cNvSpPr>
          <p:nvPr/>
        </p:nvSpPr>
        <p:spPr bwMode="auto">
          <a:xfrm>
            <a:off x="40386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3048000" y="2590800"/>
            <a:ext cx="1905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5791200" y="3581400"/>
            <a:ext cx="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>
            <a:off x="304800" y="4267200"/>
            <a:ext cx="8534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838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</a:p>
        </p:txBody>
      </p:sp>
      <p:sp>
        <p:nvSpPr>
          <p:cNvPr id="34834" name="Rectangle 17"/>
          <p:cNvSpPr>
            <a:spLocks noChangeArrowheads="1"/>
          </p:cNvSpPr>
          <p:nvPr/>
        </p:nvSpPr>
        <p:spPr bwMode="auto">
          <a:xfrm>
            <a:off x="1905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838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6" name="Rectangle 19"/>
          <p:cNvSpPr>
            <a:spLocks noChangeArrowheads="1"/>
          </p:cNvSpPr>
          <p:nvPr/>
        </p:nvSpPr>
        <p:spPr bwMode="auto">
          <a:xfrm>
            <a:off x="62484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7" name="Rectangle 20"/>
          <p:cNvSpPr>
            <a:spLocks noChangeArrowheads="1"/>
          </p:cNvSpPr>
          <p:nvPr/>
        </p:nvSpPr>
        <p:spPr bwMode="auto">
          <a:xfrm>
            <a:off x="1905000" y="27432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8" name="Rectangle 21"/>
          <p:cNvSpPr>
            <a:spLocks noChangeArrowheads="1"/>
          </p:cNvSpPr>
          <p:nvPr/>
        </p:nvSpPr>
        <p:spPr bwMode="auto">
          <a:xfrm>
            <a:off x="18288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9" name="Rectangle 22"/>
          <p:cNvSpPr>
            <a:spLocks noChangeArrowheads="1"/>
          </p:cNvSpPr>
          <p:nvPr/>
        </p:nvSpPr>
        <p:spPr bwMode="auto">
          <a:xfrm>
            <a:off x="3124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0" name="Rectangle 23"/>
          <p:cNvSpPr>
            <a:spLocks noChangeArrowheads="1"/>
          </p:cNvSpPr>
          <p:nvPr/>
        </p:nvSpPr>
        <p:spPr bwMode="auto">
          <a:xfrm>
            <a:off x="4191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1" name="Rectangle 24"/>
          <p:cNvSpPr>
            <a:spLocks noChangeArrowheads="1"/>
          </p:cNvSpPr>
          <p:nvPr/>
        </p:nvSpPr>
        <p:spPr bwMode="auto">
          <a:xfrm>
            <a:off x="3124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2" name="Rectangle 25"/>
          <p:cNvSpPr>
            <a:spLocks noChangeArrowheads="1"/>
          </p:cNvSpPr>
          <p:nvPr/>
        </p:nvSpPr>
        <p:spPr bwMode="auto">
          <a:xfrm>
            <a:off x="41910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3" name="Rectangle 26"/>
          <p:cNvSpPr>
            <a:spLocks noChangeArrowheads="1"/>
          </p:cNvSpPr>
          <p:nvPr/>
        </p:nvSpPr>
        <p:spPr bwMode="auto">
          <a:xfrm>
            <a:off x="6248400" y="44196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4" name="Rectangle 27"/>
          <p:cNvSpPr>
            <a:spLocks noChangeArrowheads="1"/>
          </p:cNvSpPr>
          <p:nvPr/>
        </p:nvSpPr>
        <p:spPr bwMode="auto">
          <a:xfrm>
            <a:off x="1905000" y="4343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F5FF91A7-6F03-4B8A-B018-48403BB5073B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374500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D94B1-7DF5-4243-BC77-9414996BFBFF}" type="slidenum">
              <a:rPr lang="en-US" altLang="en-US" sz="1400" b="0">
                <a:latin typeface="Tahoma" panose="020B0604030504040204" pitchFamily="34" charset="0"/>
              </a:rPr>
              <a:pPr/>
              <a:t>23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/>
              <a:lstStyle/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)=8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/2)+4</m:t>
                    </m:r>
                    <m:sSup>
                      <m:sSupPr>
                        <m:ctrlP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/2)+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baseline="300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800" baseline="30000" dirty="0">
                  <a:solidFill>
                    <a:schemeClr val="tx2"/>
                  </a:solidFill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tx2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58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4"/>
                <a:stretch>
                  <a:fillRect b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358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58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6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58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7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58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Line 8"/>
          <p:cNvSpPr>
            <a:spLocks noChangeShapeType="1"/>
          </p:cNvSpPr>
          <p:nvPr/>
        </p:nvSpPr>
        <p:spPr bwMode="auto">
          <a:xfrm>
            <a:off x="16764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>
            <a:off x="685800" y="2590800"/>
            <a:ext cx="2057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>
            <a:off x="40386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>
            <a:off x="3048000" y="2590800"/>
            <a:ext cx="1905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2"/>
          <p:cNvSpPr>
            <a:spLocks noChangeShapeType="1"/>
          </p:cNvSpPr>
          <p:nvPr/>
        </p:nvSpPr>
        <p:spPr bwMode="auto">
          <a:xfrm>
            <a:off x="4419600" y="3581400"/>
            <a:ext cx="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>
            <a:off x="1905000" y="4267200"/>
            <a:ext cx="533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838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1905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7" name="Rectangle 16"/>
          <p:cNvSpPr>
            <a:spLocks noChangeArrowheads="1"/>
          </p:cNvSpPr>
          <p:nvPr/>
        </p:nvSpPr>
        <p:spPr bwMode="auto">
          <a:xfrm>
            <a:off x="838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47244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1905000" y="27432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18288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3124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2" name="Rectangle 21"/>
          <p:cNvSpPr>
            <a:spLocks noChangeArrowheads="1"/>
          </p:cNvSpPr>
          <p:nvPr/>
        </p:nvSpPr>
        <p:spPr bwMode="auto">
          <a:xfrm>
            <a:off x="4191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3" name="Rectangle 22"/>
          <p:cNvSpPr>
            <a:spLocks noChangeArrowheads="1"/>
          </p:cNvSpPr>
          <p:nvPr/>
        </p:nvSpPr>
        <p:spPr bwMode="auto">
          <a:xfrm>
            <a:off x="3124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41910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5" name="Rectangle 24"/>
          <p:cNvSpPr>
            <a:spLocks noChangeArrowheads="1"/>
          </p:cNvSpPr>
          <p:nvPr/>
        </p:nvSpPr>
        <p:spPr bwMode="auto">
          <a:xfrm>
            <a:off x="4800600" y="44196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6" name="Rectangle 25"/>
          <p:cNvSpPr>
            <a:spLocks noChangeArrowheads="1"/>
          </p:cNvSpPr>
          <p:nvPr/>
        </p:nvSpPr>
        <p:spPr bwMode="auto">
          <a:xfrm>
            <a:off x="1905000" y="4343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7" name="AutoShape 26"/>
          <p:cNvSpPr>
            <a:spLocks/>
          </p:cNvSpPr>
          <p:nvPr/>
        </p:nvSpPr>
        <p:spPr bwMode="auto">
          <a:xfrm>
            <a:off x="609600" y="19050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8" name="AutoShape 27"/>
          <p:cNvSpPr>
            <a:spLocks/>
          </p:cNvSpPr>
          <p:nvPr/>
        </p:nvSpPr>
        <p:spPr bwMode="auto">
          <a:xfrm>
            <a:off x="1752600" y="35814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9" name="AutoShape 28"/>
          <p:cNvSpPr>
            <a:spLocks/>
          </p:cNvSpPr>
          <p:nvPr/>
        </p:nvSpPr>
        <p:spPr bwMode="auto">
          <a:xfrm>
            <a:off x="2971800" y="19050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0" name="Text Box 29"/>
          <p:cNvSpPr txBox="1">
            <a:spLocks noChangeArrowheads="1"/>
          </p:cNvSpPr>
          <p:nvPr/>
        </p:nvSpPr>
        <p:spPr bwMode="auto">
          <a:xfrm>
            <a:off x="1050925" y="3878263"/>
            <a:ext cx="39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0">
                <a:solidFill>
                  <a:schemeClr val="accent2"/>
                </a:solidFill>
                <a:latin typeface="Helvetica" panose="020B0604020202020204" pitchFamily="34" charset="0"/>
              </a:rPr>
              <a:t>=</a:t>
            </a:r>
          </a:p>
        </p:txBody>
      </p:sp>
      <p:sp>
        <p:nvSpPr>
          <p:cNvPr id="35871" name="AutoShape 30"/>
          <p:cNvSpPr>
            <a:spLocks/>
          </p:cNvSpPr>
          <p:nvPr/>
        </p:nvSpPr>
        <p:spPr bwMode="auto">
          <a:xfrm>
            <a:off x="2667000" y="19050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2" name="AutoShape 31"/>
          <p:cNvSpPr>
            <a:spLocks/>
          </p:cNvSpPr>
          <p:nvPr/>
        </p:nvSpPr>
        <p:spPr bwMode="auto">
          <a:xfrm>
            <a:off x="7239000" y="35814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3" name="AutoShape 32"/>
          <p:cNvSpPr>
            <a:spLocks/>
          </p:cNvSpPr>
          <p:nvPr/>
        </p:nvSpPr>
        <p:spPr bwMode="auto">
          <a:xfrm>
            <a:off x="4876800" y="18288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D10765DF-9B25-44E4-97AD-56F49FAFA557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Simple 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E4CCAD-C37E-4395-BA68-75FB34037BD0}"/>
                  </a:ext>
                </a:extLst>
              </p:cNvPr>
              <p:cNvSpPr txBox="1"/>
              <p:nvPr/>
            </p:nvSpPr>
            <p:spPr>
              <a:xfrm>
                <a:off x="5118539" y="861458"/>
                <a:ext cx="3679011" cy="70788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Quiz:</a:t>
                </a:r>
              </a:p>
              <a:p>
                <a:pPr algn="l"/>
                <a:r>
                  <a:rPr lang="en-US" dirty="0"/>
                  <a:t>What is the recursion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E4CCAD-C37E-4395-BA68-75FB34037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39" y="861458"/>
                <a:ext cx="3679011" cy="707886"/>
              </a:xfrm>
              <a:prstGeom prst="rect">
                <a:avLst/>
              </a:prstGeom>
              <a:blipFill>
                <a:blip r:embed="rId10"/>
                <a:stretch>
                  <a:fillRect l="-1314" t="-820" r="-657" b="-122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6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CFAAF3-7BC0-4465-BCC3-C43D64FB678E}" type="slidenum">
              <a:rPr lang="en-US" altLang="en-US" sz="1400" b="0">
                <a:latin typeface="Tahoma" panose="020B0604030504040204" pitchFamily="34" charset="0"/>
              </a:rPr>
              <a:pPr/>
              <a:t>24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71282"/>
                <a:ext cx="8229600" cy="5054881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dirty="0"/>
                  <a:t>Strassen’s algorithm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Multiply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 matrices using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dirty="0"/>
                  <a:t> multiplications (and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2400" dirty="0"/>
                  <a:t> additions)</a:t>
                </a:r>
              </a:p>
              <a:p>
                <a:pPr lv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+18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lvl="1" eaLnBrk="1" hangingPunct="1">
                  <a:defRPr/>
                </a:pPr>
                <a:r>
                  <a:rPr lang="en-US" sz="2400" dirty="0"/>
                  <a:t>Hence,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2" eaLnBrk="1" hangingPunct="1">
                  <a:defRPr/>
                </a:pPr>
                <a:endParaRPr lang="en-US" sz="2400" dirty="0"/>
              </a:p>
            </p:txBody>
          </p:sp>
        </mc:Choice>
        <mc:Fallback xmlns="">
          <p:sp>
            <p:nvSpPr>
              <p:cNvPr id="348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71282"/>
                <a:ext cx="8229600" cy="5054881"/>
              </a:xfrm>
              <a:blipFill>
                <a:blip r:embed="rId3"/>
                <a:stretch>
                  <a:fillRect l="-1704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41803BDD-C142-47BF-95D2-5386F6E5F746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Strassen’s Divide and Conquer Algorithm</a:t>
            </a:r>
          </a:p>
        </p:txBody>
      </p:sp>
      <p:pic>
        <p:nvPicPr>
          <p:cNvPr id="2050" name="Picture 2" descr="https://upload.wikimedia.org/wikipedia/commons/thumb/e/e9/Bound_on_matrix_multiplication_omega_over_time.svg/400px-Bound_on_matrix_multiplication_omega_over_time.svg.png">
            <a:extLst>
              <a:ext uri="{FF2B5EF4-FFF2-40B4-BE49-F238E27FC236}">
                <a16:creationId xmlns:a16="http://schemas.microsoft.com/office/drawing/2014/main" id="{3479F505-E6B5-4D59-A52D-F21D3EEC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3598722"/>
            <a:ext cx="3324807" cy="31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AA9363-2414-4C05-A505-211DA57923DB}"/>
              </a:ext>
            </a:extLst>
          </p:cNvPr>
          <p:cNvCxnSpPr/>
          <p:nvPr/>
        </p:nvCxnSpPr>
        <p:spPr bwMode="auto">
          <a:xfrm flipH="1">
            <a:off x="2026024" y="3899647"/>
            <a:ext cx="3482788" cy="5871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98357-3C48-42AE-8DA3-EF471C559837}"/>
                  </a:ext>
                </a:extLst>
              </p:cNvPr>
              <p:cNvSpPr txBox="1"/>
              <p:nvPr/>
            </p:nvSpPr>
            <p:spPr>
              <a:xfrm>
                <a:off x="5597661" y="3663733"/>
                <a:ext cx="2500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Useful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~500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98357-3C48-42AE-8DA3-EF471C55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61" y="3663733"/>
                <a:ext cx="2500557" cy="400110"/>
              </a:xfrm>
              <a:prstGeom prst="rect">
                <a:avLst/>
              </a:prstGeom>
              <a:blipFill>
                <a:blip r:embed="rId5"/>
                <a:stretch>
                  <a:fillRect l="-2195" t="-6061" r="-219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5F66A4-25F6-4577-BB16-FAEBA809156F}"/>
                  </a:ext>
                </a:extLst>
              </p:cNvPr>
              <p:cNvSpPr/>
              <p:nvPr/>
            </p:nvSpPr>
            <p:spPr bwMode="auto">
              <a:xfrm>
                <a:off x="3077215" y="4506564"/>
                <a:ext cx="5654995" cy="806320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One of the most important open problem: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Arial" charset="0"/>
                  </a:rPr>
                  <a:t>Solve matrix multiplication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time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5F66A4-25F6-4577-BB16-FAEBA8091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7215" y="4506564"/>
                <a:ext cx="5654995" cy="806320"/>
              </a:xfrm>
              <a:prstGeom prst="roundRect">
                <a:avLst/>
              </a:prstGeom>
              <a:blipFill>
                <a:blip r:embed="rId6"/>
                <a:stretch>
                  <a:fillRect r="-107" b="-5755"/>
                </a:stretch>
              </a:blip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2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11EB4-B0A0-4F19-8FAD-048D67302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Naive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35A0B6-3616-479D-B9A7-1E361B770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94621A-33D0-460E-9D29-E39C96088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Strassen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C159442-F6C4-4545-BF86-EE0343CC4A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0F0CEA-F47B-43BB-9E56-1AD15A46822D}" type="slidenum">
              <a:rPr lang="en-US" altLang="en-US" sz="1400" b="0">
                <a:latin typeface="Tahoma" panose="020B0604030504040204" pitchFamily="34" charset="0"/>
              </a:rPr>
              <a:pPr/>
              <a:t>25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9CD06DE-D3A6-4D9F-B064-7616994DD058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Strassen’s Divide and Conquer Algorithm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080FF4-5922-48A4-918A-4E11993FC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92350"/>
            <a:ext cx="3256990" cy="1738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DB7CB4-7CE5-4451-85A1-6F9E95E1C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43" y="2323821"/>
            <a:ext cx="2934357" cy="1983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5A4433-2C41-4E43-A160-3914252C4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025" y="4514290"/>
            <a:ext cx="3304615" cy="1478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9E1B1CB-6165-45A8-B7CC-C9F3007D410E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37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Matrix Vector Multiplication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135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0CF98-2D4B-40B4-8805-60B2356557AF}" type="slidenum">
              <a:rPr lang="en-US" altLang="en-US" sz="1400" b="0">
                <a:latin typeface="Tahoma" panose="020B0604030504040204" pitchFamily="34" charset="0"/>
              </a:rPr>
              <a:pPr/>
              <a:t>27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07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07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07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3A76138-1104-4749-9E01-2795214FF7D5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Matrix Vector Multiplication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79106"/>
                <a:ext cx="8493071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</a:rPr>
                  <a:t> matrix and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sz="2400" dirty="0">
                    <a:latin typeface="+mj-lt"/>
                  </a:rPr>
                  <a:t> vector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How fast we can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sz="2400" dirty="0">
                    <a:latin typeface="+mj-lt"/>
                  </a:rPr>
                  <a:t>?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general dense matrices,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some special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, nearly linear time is possible!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Two important examples are</a:t>
                </a:r>
              </a:p>
              <a:p>
                <a:pPr marL="0" indent="0">
                  <a:buNone/>
                </a:pPr>
                <a:r>
                  <a:rPr lang="en-US" sz="2400" dirty="0"/>
                  <a:t>Fast Fourier transform: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Fast multipole method: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latin typeface="+mj-lt"/>
                  </a:rPr>
                  <a:t> for some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79106"/>
                <a:ext cx="8493071" cy="5047058"/>
              </a:xfrm>
              <a:blipFill>
                <a:blip r:embed="rId9"/>
                <a:stretch>
                  <a:fillRect l="-1077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AEE379A-8701-4F77-9D6A-CBD53FCDF50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29F024-0F51-4892-8536-03714AC1B6F7}"/>
              </a:ext>
            </a:extLst>
          </p:cNvPr>
          <p:cNvSpPr txBox="1"/>
          <p:nvPr/>
        </p:nvSpPr>
        <p:spPr>
          <a:xfrm>
            <a:off x="5796590" y="1984655"/>
            <a:ext cx="2932831" cy="7078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Textbook explains it in a totally different way.</a:t>
            </a:r>
          </a:p>
        </p:txBody>
      </p:sp>
    </p:spTree>
    <p:extLst>
      <p:ext uri="{BB962C8B-B14F-4D97-AF65-F5344CB8AC3E}">
        <p14:creationId xmlns:p14="http://schemas.microsoft.com/office/powerpoint/2010/main" val="25590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F71798-4027-4CD2-8717-0ECC2AB39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14B0D-57C5-47B2-BED1-57CC837D0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1417"/>
            <a:ext cx="6232549" cy="51260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B018D2-DB96-49D5-AAF5-049E4B7E8A0B}"/>
              </a:ext>
            </a:extLst>
          </p:cNvPr>
          <p:cNvCxnSpPr/>
          <p:nvPr/>
        </p:nvCxnSpPr>
        <p:spPr bwMode="auto">
          <a:xfrm flipH="1" flipV="1">
            <a:off x="6171821" y="2158214"/>
            <a:ext cx="992270" cy="16156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746689-A409-4796-8D61-0956E4D726ED}"/>
              </a:ext>
            </a:extLst>
          </p:cNvPr>
          <p:cNvCxnSpPr/>
          <p:nvPr/>
        </p:nvCxnSpPr>
        <p:spPr bwMode="auto">
          <a:xfrm flipH="1" flipV="1">
            <a:off x="6202185" y="3556862"/>
            <a:ext cx="928936" cy="2944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C99B3F-8EEC-477A-8155-B04045B3B7A6}"/>
              </a:ext>
            </a:extLst>
          </p:cNvPr>
          <p:cNvCxnSpPr/>
          <p:nvPr/>
        </p:nvCxnSpPr>
        <p:spPr bwMode="auto">
          <a:xfrm flipH="1">
            <a:off x="6171025" y="3917197"/>
            <a:ext cx="1021621" cy="20588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20BE13-9480-4CA3-A850-B29CDA02BB01}"/>
              </a:ext>
            </a:extLst>
          </p:cNvPr>
          <p:cNvSpPr txBox="1"/>
          <p:nvPr/>
        </p:nvSpPr>
        <p:spPr>
          <a:xfrm>
            <a:off x="7350071" y="3518115"/>
            <a:ext cx="153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Divide and Conquer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5768CB-E34F-4331-AB7E-9D074E3A5B40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0CF98-2D4B-40B4-8805-60B2356557AF}" type="slidenum">
              <a:rPr lang="en-US" altLang="en-US" sz="1400" b="0">
                <a:latin typeface="Tahoma" panose="020B0604030504040204" pitchFamily="34" charset="0"/>
              </a:rPr>
              <a:pPr/>
              <a:t>29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07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07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07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3A76138-1104-4749-9E01-2795214FF7D5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Matrix Vector Multiplication (FFT)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50425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</a:rPr>
                  <a:t> DFT matrix.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some permutation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+mj-lt"/>
                  </a:rPr>
                  <a:t> and some diagonal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+mj-lt"/>
                  </a:rPr>
                  <a:t>See </a:t>
                </a:r>
                <a:r>
                  <a:rPr lang="en-US" sz="1600" dirty="0">
                    <a:latin typeface="+mj-lt"/>
                    <a:hlinkClick r:id="rId9"/>
                  </a:rPr>
                  <a:t>https://en.wikipedia.org/wiki/Cooley%E2%80%93Tukey_FFT_algorithm</a:t>
                </a:r>
                <a:r>
                  <a:rPr lang="en-US" sz="1600" dirty="0">
                    <a:latin typeface="+mj-lt"/>
                  </a:rPr>
                  <a:t> for details.</a:t>
                </a:r>
              </a:p>
            </p:txBody>
          </p:sp>
        </mc:Choice>
        <mc:Fallback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504256"/>
              </a:xfrm>
              <a:blipFill>
                <a:blip r:embed="rId10"/>
                <a:stretch>
                  <a:fillRect l="-1096"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AEE379A-8701-4F77-9D6A-CBD53FCDF50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D9E3BF7-1A4A-41E3-9E3E-721BBBEE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17" y="3885406"/>
            <a:ext cx="2675583" cy="21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5D6CE-F649-4149-AADF-7D6F1D1DF493}"/>
                  </a:ext>
                </a:extLst>
              </p:cNvPr>
              <p:cNvSpPr txBox="1"/>
              <p:nvPr/>
            </p:nvSpPr>
            <p:spPr>
              <a:xfrm>
                <a:off x="5118539" y="1063695"/>
                <a:ext cx="3679011" cy="40011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5D6CE-F649-4149-AADF-7D6F1D1DF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39" y="1063695"/>
                <a:ext cx="3679011" cy="400110"/>
              </a:xfrm>
              <a:prstGeom prst="rect">
                <a:avLst/>
              </a:prstGeom>
              <a:blipFill>
                <a:blip r:embed="rId12"/>
                <a:stretch>
                  <a:fillRect b="-1250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5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Selecting k-</a:t>
            </a:r>
            <a:r>
              <a:rPr lang="en-US" altLang="en-US" sz="3600" dirty="0" err="1">
                <a:solidFill>
                  <a:srgbClr val="002060"/>
                </a:solidFill>
              </a:rPr>
              <a:t>th</a:t>
            </a:r>
            <a:r>
              <a:rPr lang="en-US" altLang="en-US" sz="3600" dirty="0">
                <a:solidFill>
                  <a:srgbClr val="002060"/>
                </a:solidFill>
              </a:rPr>
              <a:t> smallest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Problem: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output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-</a:t>
                </a:r>
                <a:r>
                  <a:rPr lang="en-US" dirty="0" err="1">
                    <a:latin typeface="+mj-lt"/>
                    <a:ea typeface="Courier New" charset="0"/>
                    <a:cs typeface="Gill Sans" charset="0"/>
                  </a:rPr>
                  <a:t>th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smallest number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Sel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Can we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for all possible values of k?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34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0CF98-2D4B-40B4-8805-60B2356557AF}" type="slidenum">
              <a:rPr lang="en-US" altLang="en-US" sz="1400" b="0">
                <a:latin typeface="Tahoma" panose="020B0604030504040204" pitchFamily="34" charset="0"/>
              </a:rPr>
              <a:pPr/>
              <a:t>30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07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07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07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3A76138-1104-4749-9E01-2795214FF7D5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Matrix Vector Multiplication (FMM)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</a:rPr>
                  <a:t> green matrix (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).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for some permutation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+mj-lt"/>
                  </a:rPr>
                  <a:t>See </a:t>
                </a:r>
                <a:r>
                  <a:rPr lang="en-US" sz="1800" dirty="0">
                    <a:latin typeface="+mj-lt"/>
                    <a:hlinkClick r:id="rId9"/>
                  </a:rPr>
                  <a:t>https://math.nyu.edu/~greengar/shortcourse_fmm.pdf</a:t>
                </a:r>
                <a:r>
                  <a:rPr lang="en-US" sz="1800" dirty="0">
                    <a:latin typeface="+mj-lt"/>
                  </a:rPr>
                  <a:t> for the real stuff.</a:t>
                </a: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10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0AEE379A-8701-4F77-9D6A-CBD53FCDF501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5D6CE-F649-4149-AADF-7D6F1D1DF493}"/>
                  </a:ext>
                </a:extLst>
              </p:cNvPr>
              <p:cNvSpPr txBox="1"/>
              <p:nvPr/>
            </p:nvSpPr>
            <p:spPr>
              <a:xfrm>
                <a:off x="4876006" y="5078123"/>
                <a:ext cx="3679011" cy="400110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5D6CE-F649-4149-AADF-7D6F1D1DF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006" y="5078123"/>
                <a:ext cx="3679011" cy="400110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Choose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Define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Solve the problem recursively as follows: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Ideally want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. In this case ALG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r="-1608" b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8979B0-EA4B-412F-8DAB-36879DA2CAB8}"/>
              </a:ext>
            </a:extLst>
          </p:cNvPr>
          <p:cNvGrpSpPr/>
          <p:nvPr/>
        </p:nvGrpSpPr>
        <p:grpSpPr>
          <a:xfrm>
            <a:off x="3952933" y="1998715"/>
            <a:ext cx="3152396" cy="1261322"/>
            <a:chOff x="3952933" y="1958956"/>
            <a:chExt cx="3152396" cy="1261322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A1F40E63-2A4B-41A0-8DF4-6A0215626A18}"/>
                </a:ext>
              </a:extLst>
            </p:cNvPr>
            <p:cNvSpPr/>
            <p:nvPr/>
          </p:nvSpPr>
          <p:spPr bwMode="auto">
            <a:xfrm>
              <a:off x="3952933" y="1958956"/>
              <a:ext cx="266937" cy="1261322"/>
            </a:xfrm>
            <a:prstGeom prst="rightBrace">
              <a:avLst>
                <a:gd name="adj1" fmla="val 55142"/>
                <a:gd name="adj2" fmla="val 49099"/>
              </a:avLst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110683-DD2B-4BED-90E8-B8B6F05C8B7F}"/>
                </a:ext>
              </a:extLst>
            </p:cNvPr>
            <p:cNvSpPr txBox="1"/>
            <p:nvPr/>
          </p:nvSpPr>
          <p:spPr>
            <a:xfrm>
              <a:off x="4556233" y="2114728"/>
              <a:ext cx="2549096" cy="70788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Can be computed in </a:t>
              </a:r>
            </a:p>
            <a:p>
              <a:r>
                <a:rPr lang="en-US" dirty="0"/>
                <a:t>linear time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C67866-AF6B-4724-9B16-E00EDC0C5DED}"/>
                  </a:ext>
                </a:extLst>
              </p:cNvPr>
              <p:cNvSpPr txBox="1"/>
              <p:nvPr/>
            </p:nvSpPr>
            <p:spPr>
              <a:xfrm>
                <a:off x="5897406" y="401975"/>
                <a:ext cx="3025093" cy="1015663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Note:</a:t>
                </a:r>
              </a:p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like median problem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C67866-AF6B-4724-9B16-E00EDC0C5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406" y="401975"/>
                <a:ext cx="3025093" cy="1015663"/>
              </a:xfrm>
              <a:prstGeom prst="rect">
                <a:avLst/>
              </a:prstGeom>
              <a:blipFill>
                <a:blip r:embed="rId4"/>
                <a:stretch>
                  <a:fillRect t="-1744" r="-1394" b="-8140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2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F2BD09-6469-4CDD-B716-EFB0A9CC155A}"/>
              </a:ext>
            </a:extLst>
          </p:cNvPr>
          <p:cNvSpPr/>
          <p:nvPr/>
        </p:nvSpPr>
        <p:spPr bwMode="auto">
          <a:xfrm>
            <a:off x="648348" y="5054528"/>
            <a:ext cx="7793001" cy="37754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choose w?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Almost correct approach: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numbers into sets of size 3.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Sort each set (takes O(n))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/6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)</a:t>
                </a: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  <a:blipFill>
                <a:blip r:embed="rId3"/>
                <a:stretch>
                  <a:fillRect l="-759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B247E9-33EB-4AAF-8460-CBE0E11EDAA7}"/>
              </a:ext>
            </a:extLst>
          </p:cNvPr>
          <p:cNvGrpSpPr/>
          <p:nvPr/>
        </p:nvGrpSpPr>
        <p:grpSpPr>
          <a:xfrm>
            <a:off x="648348" y="4293091"/>
            <a:ext cx="480743" cy="1903258"/>
            <a:chOff x="1141580" y="3793285"/>
            <a:chExt cx="480743" cy="19032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44F491-D339-4DB3-872E-448F0ABE45CA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1C37FC-72BF-4322-9788-37590EEC5D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52B0FA-909E-407B-9842-55AA48B74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17012F-08A5-4DC7-8CE5-BE256BCA64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26167026-9188-4A1A-B0F8-F398F7617F0C}"/>
              </a:ext>
            </a:extLst>
          </p:cNvPr>
          <p:cNvGrpSpPr/>
          <p:nvPr/>
        </p:nvGrpSpPr>
        <p:grpSpPr>
          <a:xfrm>
            <a:off x="1224870" y="4293091"/>
            <a:ext cx="7216479" cy="1903258"/>
            <a:chOff x="1224870" y="4293091"/>
            <a:chExt cx="7216479" cy="19032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69B8E2-9C18-4782-AFCC-A18816C4A69F}"/>
                </a:ext>
              </a:extLst>
            </p:cNvPr>
            <p:cNvGrpSpPr/>
            <p:nvPr/>
          </p:nvGrpSpPr>
          <p:grpSpPr>
            <a:xfrm>
              <a:off x="1224870" y="4293091"/>
              <a:ext cx="480743" cy="1903258"/>
              <a:chOff x="1141580" y="3793285"/>
              <a:chExt cx="480743" cy="190325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28D037-B1CE-4743-8D99-5294B7DE2D54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44294AB-31FC-4FEF-838B-E2559FE55C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8240A65-D960-4147-ACA6-E01FB8A128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9442B67-40CE-49D4-8EC2-4277C304BC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483758-A41C-45DE-BF29-1972AB6012B6}"/>
                </a:ext>
              </a:extLst>
            </p:cNvPr>
            <p:cNvGrpSpPr/>
            <p:nvPr/>
          </p:nvGrpSpPr>
          <p:grpSpPr>
            <a:xfrm>
              <a:off x="1785493" y="4293091"/>
              <a:ext cx="480743" cy="1903258"/>
              <a:chOff x="1141580" y="3793285"/>
              <a:chExt cx="480743" cy="19032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5DF5F2D-8F92-4A22-8848-2B9BB1E640AC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E03F157-FB5C-4112-89E2-ACE5E5B04C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AEE53EE-FB4C-4F10-A9E2-1C8BE5C7E5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5B2CE52-05CE-47EB-83FE-D48D923501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3CA021-928C-4A1D-841A-586319F063AD}"/>
                </a:ext>
              </a:extLst>
            </p:cNvPr>
            <p:cNvGrpSpPr/>
            <p:nvPr/>
          </p:nvGrpSpPr>
          <p:grpSpPr>
            <a:xfrm>
              <a:off x="2344318" y="4293091"/>
              <a:ext cx="480743" cy="1903258"/>
              <a:chOff x="1141580" y="3793285"/>
              <a:chExt cx="480743" cy="190325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3DCA3D9-0CF1-4EFA-9F6B-4E6021DEFE69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AF0F1D6-D3B2-4DDE-998F-CFBDCC6449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CCD561-FB6F-4702-9AED-99B06ADC8C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96FC5BF-4E71-4658-93AE-1B9A83B40C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D417E8-4C68-421B-949F-2C03B2001CFA}"/>
                </a:ext>
              </a:extLst>
            </p:cNvPr>
            <p:cNvGrpSpPr/>
            <p:nvPr/>
          </p:nvGrpSpPr>
          <p:grpSpPr>
            <a:xfrm>
              <a:off x="2897234" y="4293091"/>
              <a:ext cx="480743" cy="1903258"/>
              <a:chOff x="1141580" y="3793285"/>
              <a:chExt cx="480743" cy="190325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D866C00-67B5-462F-B615-285E9073ADB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C26B23B-5A9D-4F71-A755-9DB56AC4EC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444369E-64C8-48C2-B88E-D809056B29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FC510D5-EFD5-4AA1-B0F0-BB1531FA1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8955E4-7DF2-4734-BD51-F318143A1FE1}"/>
                </a:ext>
              </a:extLst>
            </p:cNvPr>
            <p:cNvGrpSpPr/>
            <p:nvPr/>
          </p:nvGrpSpPr>
          <p:grpSpPr>
            <a:xfrm>
              <a:off x="3473756" y="4293091"/>
              <a:ext cx="480743" cy="1903258"/>
              <a:chOff x="1141580" y="3793285"/>
              <a:chExt cx="480743" cy="190325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202B48-B928-4522-9F81-69DCC94A2AF1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E26BDDD-61FE-426D-BE6B-5F385353C6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93D464E-74E0-4A47-A7E6-00F78077D3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F2BABE0-341E-4C38-9C66-0C3058BF3B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2672" name="Group 412671">
              <a:extLst>
                <a:ext uri="{FF2B5EF4-FFF2-40B4-BE49-F238E27FC236}">
                  <a16:creationId xmlns:a16="http://schemas.microsoft.com/office/drawing/2014/main" id="{89AA8C71-8877-4BBB-8F61-33BDE0FC9EA0}"/>
                </a:ext>
              </a:extLst>
            </p:cNvPr>
            <p:cNvGrpSpPr/>
            <p:nvPr/>
          </p:nvGrpSpPr>
          <p:grpSpPr>
            <a:xfrm>
              <a:off x="4034379" y="4293091"/>
              <a:ext cx="480743" cy="1903258"/>
              <a:chOff x="4034379" y="4293091"/>
              <a:chExt cx="480743" cy="190325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FA7A70-1127-4515-8FF5-69565E260C53}"/>
                  </a:ext>
                </a:extLst>
              </p:cNvPr>
              <p:cNvSpPr/>
              <p:nvPr/>
            </p:nvSpPr>
            <p:spPr bwMode="auto">
              <a:xfrm>
                <a:off x="4034379" y="4293091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8B55CC5-AA34-4D56-81C1-7918306BE3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5851008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263AB56-F069-46BD-BE3A-2E61D15D03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5587" y="513029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2CA2C0E-1CA1-43A5-8D37-522E464D89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4433356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080708-8608-46CC-9D87-876D0CDE9519}"/>
                </a:ext>
              </a:extLst>
            </p:cNvPr>
            <p:cNvGrpSpPr/>
            <p:nvPr/>
          </p:nvGrpSpPr>
          <p:grpSpPr>
            <a:xfrm>
              <a:off x="4593204" y="4293091"/>
              <a:ext cx="480743" cy="1903258"/>
              <a:chOff x="1141580" y="3793285"/>
              <a:chExt cx="480743" cy="190325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9713D85-89B4-4418-9B4C-24B0514256D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3CDA3F-B364-4699-A446-F0F1D77199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811E55D-3F8E-40E6-91BC-973D1CA5C8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A12773B-983B-4478-917A-92ECF861BF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6ACF49B-D851-42D9-BE59-6436A659D556}"/>
                </a:ext>
              </a:extLst>
            </p:cNvPr>
            <p:cNvGrpSpPr/>
            <p:nvPr/>
          </p:nvGrpSpPr>
          <p:grpSpPr>
            <a:xfrm>
              <a:off x="5135198" y="4293091"/>
              <a:ext cx="480743" cy="1903258"/>
              <a:chOff x="1141580" y="3793285"/>
              <a:chExt cx="480743" cy="190325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B24856-9CB9-499E-9E89-5896F7FC38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B8DCB6-34F4-49AF-9C31-02F76FEAB6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4F60FF9-C4ED-4923-85E0-3D443DAEF4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FE51726-5961-41E5-B0A4-ABD05E7D44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7CDBD8D-0C4B-43F6-8CA5-4321C131B46C}"/>
                </a:ext>
              </a:extLst>
            </p:cNvPr>
            <p:cNvGrpSpPr/>
            <p:nvPr/>
          </p:nvGrpSpPr>
          <p:grpSpPr>
            <a:xfrm>
              <a:off x="5711720" y="4293091"/>
              <a:ext cx="480743" cy="1903258"/>
              <a:chOff x="1141580" y="3793285"/>
              <a:chExt cx="480743" cy="190325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8E40C1B-A91C-4EBB-BA4D-02C5D2655C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6093776-3D0E-4C08-B77A-B354F26EE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9152F8C-FA50-4302-BBD4-111E1D2FB6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C90F04-CCD7-4810-BF48-A1A2815A0F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8534096-A40D-4C97-905F-29480D90BA7C}"/>
                </a:ext>
              </a:extLst>
            </p:cNvPr>
            <p:cNvGrpSpPr/>
            <p:nvPr/>
          </p:nvGrpSpPr>
          <p:grpSpPr>
            <a:xfrm>
              <a:off x="6272343" y="4293091"/>
              <a:ext cx="480743" cy="1903258"/>
              <a:chOff x="1141580" y="3793285"/>
              <a:chExt cx="480743" cy="190325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8F3D346-8291-4F84-B473-07DB1B2425E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78038FD-E755-4257-A650-A590279FDF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819452E-B4C8-45D3-9F78-7266C6D26F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975C5B6-5A52-4722-8547-97B782E5BC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99FAB9D-4E45-4C4D-8ADA-6E5BD1650EB3}"/>
                </a:ext>
              </a:extLst>
            </p:cNvPr>
            <p:cNvGrpSpPr/>
            <p:nvPr/>
          </p:nvGrpSpPr>
          <p:grpSpPr>
            <a:xfrm>
              <a:off x="6831168" y="4293091"/>
              <a:ext cx="480743" cy="1903258"/>
              <a:chOff x="1141580" y="3793285"/>
              <a:chExt cx="480743" cy="190325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61486D6-CE32-4442-95F9-9AFD691DD44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34DCB0-6C74-4801-AD04-2E61D1C628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A5F48EB-039B-434B-BC91-9D9904D44B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5599F57-0844-41AB-B632-C2E9ABEA1D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5D5F29C-684D-4CD1-87B8-77D9A6E53F33}"/>
                </a:ext>
              </a:extLst>
            </p:cNvPr>
            <p:cNvGrpSpPr/>
            <p:nvPr/>
          </p:nvGrpSpPr>
          <p:grpSpPr>
            <a:xfrm>
              <a:off x="7384084" y="4293091"/>
              <a:ext cx="480743" cy="1903258"/>
              <a:chOff x="1141580" y="3793285"/>
              <a:chExt cx="480743" cy="190325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E8A45E1-37A0-4B52-8D9D-74DD20D03CA8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F64D3B1-4DA7-4E5E-A013-E0AEF1549B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054128D-1362-45E6-9D31-7983F40BA9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834D8BA-80E6-413C-9A94-28C12D5B47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535E7FE-60CE-49A0-9D14-DFC01596304C}"/>
                </a:ext>
              </a:extLst>
            </p:cNvPr>
            <p:cNvGrpSpPr/>
            <p:nvPr/>
          </p:nvGrpSpPr>
          <p:grpSpPr>
            <a:xfrm>
              <a:off x="7960606" y="4293091"/>
              <a:ext cx="480743" cy="1903258"/>
              <a:chOff x="1141580" y="3793285"/>
              <a:chExt cx="480743" cy="190325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90EEF3A-9DB6-4840-B6D3-F0995925F1FD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BA2A099-EA20-4332-A2C2-BC32951947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901CE7E-F67F-41EE-979A-D8AEA70D68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A8C259A-EADE-44DC-9260-4DBE8AADFE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/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8DB7CF8A-4E36-4A29-A05D-8052BB0CD600}"/>
              </a:ext>
            </a:extLst>
          </p:cNvPr>
          <p:cNvSpPr>
            <a:spLocks noChangeAspect="1"/>
          </p:cNvSpPr>
          <p:nvPr/>
        </p:nvSpPr>
        <p:spPr bwMode="auto">
          <a:xfrm>
            <a:off x="4145647" y="5117688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417638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2101416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So, what is the running time?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b="-6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How to lower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528515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528515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528515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528515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528515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528515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528515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528515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528515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532907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528515"/>
            <a:ext cx="553696" cy="1903258"/>
            <a:chOff x="4051230" y="1528515"/>
            <a:chExt cx="55369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B7CF932-87A4-4BA7-A686-FE81188CB67E}"/>
                </a:ext>
              </a:extLst>
            </p:cNvPr>
            <p:cNvSpPr txBox="1"/>
            <p:nvPr/>
          </p:nvSpPr>
          <p:spPr>
            <a:xfrm>
              <a:off x="4234311" y="206008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38883" y="4618328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B74A0D-95FC-4566-A667-F54C384261F1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  <p:bldP spid="14" grpId="0" animBg="1"/>
      <p:bldP spid="4126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207483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1891261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Where</a:t>
                </a:r>
                <a:r>
                  <a:rPr lang="en-US" sz="2000" i="1" dirty="0">
                    <a:latin typeface="Cambria Math" panose="02040503050406030204" pitchFamily="18" charset="0"/>
                    <a:ea typeface="Courier New" charset="0"/>
                    <a:cs typeface="Gill Sans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log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057227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Asymptotic Running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318360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318360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318360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318360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318360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318360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318360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318360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318360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322752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318360"/>
            <a:ext cx="594316" cy="1903258"/>
            <a:chOff x="4051230" y="1528515"/>
            <a:chExt cx="59431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/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/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again? </a:t>
                </a:r>
              </a:p>
              <a:p>
                <a:r>
                  <a:rPr lang="en-US" dirty="0"/>
                  <a:t>So, what is the point?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blipFill>
                <a:blip r:embed="rId37"/>
                <a:stretch>
                  <a:fillRect l="-1142" t="-1639" r="-1370" b="-12295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E6234B5C-8810-4B8D-AF5F-D11E68696ED4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⇒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8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The first layer cost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The second layer cost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 which is same as the first layer.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Similarly, every layer is roughly the same. Hence, it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Question 1: Where does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/3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 term comes from?</a:t>
                </a:r>
              </a:p>
              <a:p>
                <a:pPr marL="0" indent="0">
                  <a:buNone/>
                </a:pPr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Question 2: How can we make it smaller?</a:t>
                </a:r>
              </a:p>
              <a:p>
                <a:pPr marL="0" indent="0">
                  <a:buNone/>
                </a:pPr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Question 3: How to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 time?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6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into n/5 sets. Sort each set and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/10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)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b="0" i="1" dirty="0">
                  <a:latin typeface="Cambria Math" panose="02040503050406030204" pitchFamily="18" charset="0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6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04431" y="1053469"/>
            <a:ext cx="3823310" cy="1827443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91705" y="2138346"/>
            <a:ext cx="3901660" cy="166918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Improved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52749" y="4852306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B22C5BD-40F6-4EA0-991A-B667E56C7C63}"/>
              </a:ext>
            </a:extLst>
          </p:cNvPr>
          <p:cNvGrpSpPr/>
          <p:nvPr/>
        </p:nvGrpSpPr>
        <p:grpSpPr>
          <a:xfrm>
            <a:off x="531228" y="1192696"/>
            <a:ext cx="462761" cy="2521700"/>
            <a:chOff x="531228" y="1192696"/>
            <a:chExt cx="462761" cy="2521700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F23DB0F-F1AC-4635-9E9F-95EB4F8107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574B260-3F15-4333-84E3-8262014B0F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4A9B9CB-9F94-48A5-84F5-DE5533DE935D}"/>
              </a:ext>
            </a:extLst>
          </p:cNvPr>
          <p:cNvGrpSpPr/>
          <p:nvPr/>
        </p:nvGrpSpPr>
        <p:grpSpPr>
          <a:xfrm>
            <a:off x="1303850" y="1192696"/>
            <a:ext cx="462761" cy="2521700"/>
            <a:chOff x="531228" y="1192696"/>
            <a:chExt cx="462761" cy="252170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4B9DB11-5F7C-4E94-80F9-886C8674ABCE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A2CC444-9300-4920-B3CC-EDB52FEEF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9304A7D-65A5-4D3D-9E26-16154C5DC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903A131-23EA-4756-B39A-398BCBD56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79CA857-CA01-4AD8-BB5C-06F6956F2B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628FF68-B3AE-4C11-B296-EDE6731CAF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BBA566-645A-4B34-BE71-6652CB4CACD6}"/>
              </a:ext>
            </a:extLst>
          </p:cNvPr>
          <p:cNvGrpSpPr/>
          <p:nvPr/>
        </p:nvGrpSpPr>
        <p:grpSpPr>
          <a:xfrm>
            <a:off x="2093305" y="1192696"/>
            <a:ext cx="462761" cy="2521700"/>
            <a:chOff x="531228" y="1192696"/>
            <a:chExt cx="462761" cy="252170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C3E2EA2-ED27-4FD8-8DA9-CECFA92FB4E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F6D05AA-06D9-44E1-8E70-D380B721F0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A22A2CE-D122-4ECF-8FDD-FE7BD398D7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3DFBF7F-C199-4726-B1E9-18AD7860D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C825ADD-AD7F-4F63-852D-4F1B82EF64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BDD897C-7FB0-4B9B-B902-615915CEC7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7BBA7E1-C5E5-44C7-B84E-34E3855FBFC0}"/>
              </a:ext>
            </a:extLst>
          </p:cNvPr>
          <p:cNvGrpSpPr/>
          <p:nvPr/>
        </p:nvGrpSpPr>
        <p:grpSpPr>
          <a:xfrm>
            <a:off x="2904821" y="1168251"/>
            <a:ext cx="462761" cy="2521700"/>
            <a:chOff x="531228" y="1192696"/>
            <a:chExt cx="462761" cy="2521700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7DB7EA6-12E8-45AB-8C44-56D7FED3A98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739E2EC-2B56-4FF0-AA81-64F4209E2B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EAD4E0E-1B85-4D31-A901-87DE63A9EB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5825436-1951-4717-B1B5-93EBB9583D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B9322FB-0972-481B-9406-854ABD2EA3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9C1D2C68-A642-4B11-8E76-3C6C12B95F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2ED6823-C84D-4B37-AF24-A44A54578ABE}"/>
              </a:ext>
            </a:extLst>
          </p:cNvPr>
          <p:cNvGrpSpPr/>
          <p:nvPr/>
        </p:nvGrpSpPr>
        <p:grpSpPr>
          <a:xfrm>
            <a:off x="3722281" y="1168251"/>
            <a:ext cx="462761" cy="2521700"/>
            <a:chOff x="531228" y="1192696"/>
            <a:chExt cx="462761" cy="2521700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360426AB-B269-4EF1-BFBE-3FB6E5618D8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00E0042-5CF2-418F-9D36-21483E7190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92BB8AD-CDD5-4CFD-B9BB-380D4436E4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92F867C-5307-4032-AD8E-97B83D72EE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D4655121-55F2-4B38-ADC6-BC7A917FC3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B173DDC-9B80-4529-B694-452C1B46C2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40E60A6-DC58-41BD-97DD-23176AA3E341}"/>
              </a:ext>
            </a:extLst>
          </p:cNvPr>
          <p:cNvGrpSpPr/>
          <p:nvPr/>
        </p:nvGrpSpPr>
        <p:grpSpPr>
          <a:xfrm>
            <a:off x="4499681" y="1165654"/>
            <a:ext cx="462761" cy="2521700"/>
            <a:chOff x="531228" y="1192696"/>
            <a:chExt cx="462761" cy="2521700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DFF1618-E636-4210-AF2A-A42D99CF9D88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78BF0A9-D465-499C-81AA-86AB229D86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F7FE051-074F-42E5-BE25-17A8658380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2127D6A-485E-4C4C-AA89-F4DEABFD2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75052B0-2B2D-483A-AC4A-7006E1F105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5C73353B-88C1-4CAD-AAD1-E998B155CA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65E5762-E801-46F0-8B65-625C188B3C69}"/>
              </a:ext>
            </a:extLst>
          </p:cNvPr>
          <p:cNvGrpSpPr/>
          <p:nvPr/>
        </p:nvGrpSpPr>
        <p:grpSpPr>
          <a:xfrm>
            <a:off x="5235807" y="1172670"/>
            <a:ext cx="462761" cy="2521700"/>
            <a:chOff x="531228" y="1192696"/>
            <a:chExt cx="462761" cy="252170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144405-091B-4AB6-9C80-557E622CEEDA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40FBC64C-4839-4838-A3F5-45CFB77CB0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E1BAA28-F04E-4A6C-9CAE-C417781B5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C601F87-67FD-4F98-B3CB-EECA332F1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337FA77-A66B-44FA-88A9-3465F2417E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3B398F2-D137-49B2-9938-982B38628D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1449628-EFD9-4D40-9F6E-ADE9DD1A5540}"/>
              </a:ext>
            </a:extLst>
          </p:cNvPr>
          <p:cNvGrpSpPr/>
          <p:nvPr/>
        </p:nvGrpSpPr>
        <p:grpSpPr>
          <a:xfrm>
            <a:off x="6007239" y="1190627"/>
            <a:ext cx="462761" cy="2521700"/>
            <a:chOff x="531228" y="1192696"/>
            <a:chExt cx="462761" cy="2521700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4E902F83-88DE-4D63-A254-F8DE7747E151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C7C9369B-DD27-48CA-9937-B66517B494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4668D328-E7B4-4B56-B43D-C31927B93C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6E60AB9D-1EDB-4EC4-86A8-03583FCA8C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41A472E-C4C9-45A9-B880-9780AA7EB8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7259BE5-B5B2-4ADB-872B-32350BBFAD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7686281-6D9C-487A-A18D-4A2FCC7EE020}"/>
              </a:ext>
            </a:extLst>
          </p:cNvPr>
          <p:cNvGrpSpPr/>
          <p:nvPr/>
        </p:nvGrpSpPr>
        <p:grpSpPr>
          <a:xfrm>
            <a:off x="6784896" y="1188802"/>
            <a:ext cx="462761" cy="2521700"/>
            <a:chOff x="531228" y="1192696"/>
            <a:chExt cx="462761" cy="2521700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345A9913-AFB5-44F7-B7CB-BD93699351D9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0DA0B8E2-13BE-4E82-8695-ABA005C1C4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305A7014-4DFB-4CBF-83EA-7B14740C01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232594F0-9716-44F8-9625-7CDFDFB0A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57A7687-F684-4BD3-8803-9026AA288E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4486099E-CBCB-4CF7-8150-38FD1AA9B4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B8BE4B7-114D-4302-8E0D-AC98AE514B68}"/>
              </a:ext>
            </a:extLst>
          </p:cNvPr>
          <p:cNvGrpSpPr/>
          <p:nvPr/>
        </p:nvGrpSpPr>
        <p:grpSpPr>
          <a:xfrm>
            <a:off x="7514863" y="1197039"/>
            <a:ext cx="462761" cy="2521700"/>
            <a:chOff x="531228" y="1192696"/>
            <a:chExt cx="462761" cy="2521700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6AFB04B4-FBA4-4DE9-8740-0DD23C736C1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A68FCBF-7ABA-4DE3-8F21-7A66E2437E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0F54479-DA94-44F1-A465-BA67FAF2AA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906E2F8-27C6-4169-8062-A710DA341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3BD418DD-B8B7-4591-96CD-5123D5F0A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02987FE-F7C3-4D99-AE7C-2A156097AF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502A3DA-CCB6-44C4-8001-7C52DA7A4B0D}"/>
              </a:ext>
            </a:extLst>
          </p:cNvPr>
          <p:cNvGrpSpPr/>
          <p:nvPr/>
        </p:nvGrpSpPr>
        <p:grpSpPr>
          <a:xfrm>
            <a:off x="8280019" y="1197039"/>
            <a:ext cx="462761" cy="2521700"/>
            <a:chOff x="531228" y="1192696"/>
            <a:chExt cx="462761" cy="252170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02DD2D0-F456-4382-8455-0FE3ED13B9E4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B7183C5-7A6B-4635-AD61-AC3111E832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3291599-1339-446E-9035-43F73670B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F6225DFA-47E7-467E-BE47-D28FF56B1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F16117C-C4B4-4DFC-81E3-1E8AEA60C6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2B06E72-9416-4135-B008-7D6828D8A4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97A43201-8829-4AD0-9FBA-3FC38C38A5F8}"/>
              </a:ext>
            </a:extLst>
          </p:cNvPr>
          <p:cNvSpPr>
            <a:spLocks noChangeAspect="1"/>
          </p:cNvSpPr>
          <p:nvPr/>
        </p:nvSpPr>
        <p:spPr bwMode="auto">
          <a:xfrm>
            <a:off x="4615046" y="2348459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  <p:bldP spid="14" grpId="0" animBg="1"/>
      <p:bldP spid="412672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73071</TotalTime>
  <Words>1868</Words>
  <Application>Microsoft Office PowerPoint</Application>
  <PresentationFormat>On-screen Show (4:3)</PresentationFormat>
  <Paragraphs>615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Tahoma</vt:lpstr>
      <vt:lpstr>Symbol</vt:lpstr>
      <vt:lpstr>Arial Black</vt:lpstr>
      <vt:lpstr>Comic Sans MS</vt:lpstr>
      <vt:lpstr>Cambria Math</vt:lpstr>
      <vt:lpstr>Helvetica</vt:lpstr>
      <vt:lpstr>Gill Sans</vt:lpstr>
      <vt:lpstr>Arial</vt:lpstr>
      <vt:lpstr>Times New Roman</vt:lpstr>
      <vt:lpstr>Courier New</vt:lpstr>
      <vt:lpstr>Custom Design</vt:lpstr>
      <vt:lpstr>Equation</vt:lpstr>
      <vt:lpstr>CSE 421</vt:lpstr>
      <vt:lpstr>Median</vt:lpstr>
      <vt:lpstr>Selecting k-th smallest</vt:lpstr>
      <vt:lpstr>An Idea</vt:lpstr>
      <vt:lpstr>How to choose w?</vt:lpstr>
      <vt:lpstr>How to lower bound |S_&lt; (w)|,|S_&gt; (w)|?</vt:lpstr>
      <vt:lpstr>Asymptotic Running Time?</vt:lpstr>
      <vt:lpstr>Recurrences</vt:lpstr>
      <vt:lpstr>An Improved Idea</vt:lpstr>
      <vt:lpstr>Recurrences</vt:lpstr>
      <vt:lpstr>Integer Multiplication</vt:lpstr>
      <vt:lpstr>Integer Arithmetic</vt:lpstr>
      <vt:lpstr>Divide and Conquer</vt:lpstr>
      <vt:lpstr>Key Trick: 4 multiplies at the price of 3</vt:lpstr>
      <vt:lpstr>Key Trick: 4 multiplies at the price of 3</vt:lpstr>
      <vt:lpstr>Integer Multiplication (Summary)</vt:lpstr>
      <vt:lpstr>Integer Multiplication (Summary)</vt:lpstr>
      <vt:lpstr>Matrix Matrix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Matrix Vector Multiplication</vt:lpstr>
      <vt:lpstr>PowerPoint Presentation</vt:lpstr>
      <vt:lpstr>PowerPoint Presentation</vt:lpstr>
      <vt:lpstr>PowerPoint Presentation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442</cp:revision>
  <cp:lastPrinted>2000-07-01T21:41:59Z</cp:lastPrinted>
  <dcterms:created xsi:type="dcterms:W3CDTF">1998-04-21T02:39:18Z</dcterms:created>
  <dcterms:modified xsi:type="dcterms:W3CDTF">2022-01-31T18:29:35Z</dcterms:modified>
</cp:coreProperties>
</file>