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ink/ink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369" r:id="rId2"/>
    <p:sldId id="895" r:id="rId3"/>
    <p:sldId id="897" r:id="rId4"/>
    <p:sldId id="898" r:id="rId5"/>
    <p:sldId id="911" r:id="rId6"/>
    <p:sldId id="922" r:id="rId7"/>
    <p:sldId id="899" r:id="rId8"/>
    <p:sldId id="913" r:id="rId9"/>
    <p:sldId id="914" r:id="rId10"/>
    <p:sldId id="915" r:id="rId11"/>
    <p:sldId id="921" r:id="rId12"/>
    <p:sldId id="917" r:id="rId13"/>
    <p:sldId id="919" r:id="rId14"/>
    <p:sldId id="928" r:id="rId15"/>
    <p:sldId id="929" r:id="rId16"/>
    <p:sldId id="938" r:id="rId17"/>
    <p:sldId id="930" r:id="rId18"/>
    <p:sldId id="939" r:id="rId19"/>
    <p:sldId id="931" r:id="rId20"/>
    <p:sldId id="932" r:id="rId21"/>
    <p:sldId id="933" r:id="rId22"/>
    <p:sldId id="934" r:id="rId23"/>
    <p:sldId id="935" r:id="rId24"/>
    <p:sldId id="936" r:id="rId25"/>
    <p:sldId id="937" r:id="rId26"/>
    <p:sldId id="940" r:id="rId27"/>
    <p:sldId id="941" r:id="rId2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8588" autoAdjust="0"/>
  </p:normalViewPr>
  <p:slideViewPr>
    <p:cSldViewPr snapToGrid="0">
      <p:cViewPr>
        <p:scale>
          <a:sx n="110" d="100"/>
          <a:sy n="110" d="100"/>
        </p:scale>
        <p:origin x="1038" y="22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5-07T20:57:33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23972 7086 0,'58'56'15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5-07T20:57:33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23972 7086 0,'58'56'15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 dirty="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96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7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666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90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Find the longest increasing subsequence in 𝑂(𝑛^2) time.
https://www.polleverywhere.com/multiple_choice_polls/CviQYafVY6POGzhErxbi0?display_state=chart&amp;activity_state=opened&amp;state=opened&amp;flow=Default&amp;onscreen=persist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B40BF-3FC6-4CA5-9447-C80707521BD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0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74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51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61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65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2915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2666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508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4913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650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32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699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 dirty="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74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2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95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8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5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 </a:t>
            </a:r>
          </a:p>
          <a:p>
            <a:pPr eaLnBrk="1" hangingPunct="1"/>
            <a:r>
              <a:rPr lang="en-US" altLang="en-US" dirty="0"/>
              <a:t>RNA, Sequence Alignment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</a:t>
            </a:r>
            <a:r>
              <a:rPr lang="en-US" altLang="en-US" sz="2400" dirty="0"/>
              <a:t>: What is the right </a:t>
            </a:r>
            <a:r>
              <a:rPr lang="en-US" altLang="en-US" sz="2400" dirty="0">
                <a:solidFill>
                  <a:srgbClr val="FF0000"/>
                </a:solidFill>
              </a:rPr>
              <a:t>ordering</a:t>
            </a:r>
            <a:r>
              <a:rPr lang="en-US" altLang="en-US" sz="2400" dirty="0"/>
              <a:t>?</a:t>
            </a:r>
          </a:p>
          <a:p>
            <a:pPr marL="0" indent="0">
              <a:buNone/>
            </a:pPr>
            <a:r>
              <a:rPr lang="en-US" altLang="en-US" sz="2400" dirty="0"/>
              <a:t>Remember, we have to use that G is a DAG, ideally in defining the ordering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We saw that every DAG has a </a:t>
            </a:r>
            <a:r>
              <a:rPr lang="en-US" altLang="en-US" sz="2400" dirty="0">
                <a:solidFill>
                  <a:srgbClr val="0070C0"/>
                </a:solidFill>
              </a:rPr>
              <a:t>topological sorting</a:t>
            </a:r>
          </a:p>
          <a:p>
            <a:pPr marL="0" indent="0">
              <a:buNone/>
            </a:pPr>
            <a:r>
              <a:rPr lang="en-US" altLang="en-US" sz="2400" dirty="0"/>
              <a:t>So, let’s use that as an ordering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828E6B-D3C9-4727-8AB5-E9C37B4EA92A}"/>
              </a:ext>
            </a:extLst>
          </p:cNvPr>
          <p:cNvGrpSpPr/>
          <p:nvPr/>
        </p:nvGrpSpPr>
        <p:grpSpPr>
          <a:xfrm>
            <a:off x="553679" y="4020139"/>
            <a:ext cx="8323723" cy="1997075"/>
            <a:chOff x="553679" y="4020139"/>
            <a:chExt cx="8323723" cy="1997075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AF049DA8-4A0F-47DF-B273-61B6F056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1634C288-5D3C-4B9E-9CC1-141767D4F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E3C57CD9-4B99-44F1-9770-F7DC7E70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79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39878298-949D-42F5-8506-7DB3750C5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792" y="4885327"/>
              <a:ext cx="265112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</a:rPr>
                <a:t>5</a:t>
              </a:r>
              <a:endParaRPr kumimoji="1" lang="en-US" i="1" baseline="-25000" dirty="0">
                <a:latin typeface="+mn-lt"/>
                <a:cs typeface="+mn-cs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6FB60404-C880-4A30-B205-BDA5E813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904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2B180C5F-59EA-4F27-95FB-DB752A6E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9CB16F7B-0F58-4675-B1B2-C6EDE0C6A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30798407-BB2B-496A-B558-FE986FF8AC51}"/>
                </a:ext>
              </a:extLst>
            </p:cNvPr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782279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1804D133-5A93-49F5-9734-5A2B72138682}"/>
                </a:ext>
              </a:extLst>
            </p:cNvPr>
            <p:cNvCxnSpPr>
              <a:cxnSpLocks noChangeShapeType="1"/>
              <a:stCxn id="5" idx="5"/>
              <a:endCxn id="8" idx="1"/>
            </p:cNvCxnSpPr>
            <p:nvPr/>
          </p:nvCxnSpPr>
          <p:spPr bwMode="auto">
            <a:xfrm>
              <a:off x="1447442" y="4248739"/>
              <a:ext cx="427037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5">
              <a:extLst>
                <a:ext uri="{FF2B5EF4-FFF2-40B4-BE49-F238E27FC236}">
                  <a16:creationId xmlns:a16="http://schemas.microsoft.com/office/drawing/2014/main" id="{F4321785-F173-42E0-9782-36D35BF0DAE2}"/>
                </a:ext>
              </a:extLst>
            </p:cNvPr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1487129" y="4155077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6">
              <a:extLst>
                <a:ext uri="{FF2B5EF4-FFF2-40B4-BE49-F238E27FC236}">
                  <a16:creationId xmlns:a16="http://schemas.microsoft.com/office/drawing/2014/main" id="{7A721805-3171-4F70-B39D-5728CAE74AC8}"/>
                </a:ext>
              </a:extLst>
            </p:cNvPr>
            <p:cNvCxnSpPr>
              <a:cxnSpLocks noChangeShapeType="1"/>
              <a:stCxn id="6" idx="5"/>
              <a:endCxn id="9" idx="1"/>
            </p:cNvCxnSpPr>
            <p:nvPr/>
          </p:nvCxnSpPr>
          <p:spPr bwMode="auto">
            <a:xfrm>
              <a:off x="2677754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7">
              <a:extLst>
                <a:ext uri="{FF2B5EF4-FFF2-40B4-BE49-F238E27FC236}">
                  <a16:creationId xmlns:a16="http://schemas.microsoft.com/office/drawing/2014/main" id="{917CF39F-84D5-4B7D-B934-BC3461CBE06D}"/>
                </a:ext>
              </a:extLst>
            </p:cNvPr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2099904" y="5018677"/>
              <a:ext cx="1016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8">
              <a:extLst>
                <a:ext uri="{FF2B5EF4-FFF2-40B4-BE49-F238E27FC236}">
                  <a16:creationId xmlns:a16="http://schemas.microsoft.com/office/drawing/2014/main" id="{5E497CF9-4171-4746-9830-6ADC17D17D94}"/>
                </a:ext>
              </a:extLst>
            </p:cNvPr>
            <p:cNvCxnSpPr>
              <a:cxnSpLocks noChangeShapeType="1"/>
              <a:stCxn id="11" idx="7"/>
              <a:endCxn id="9" idx="3"/>
            </p:cNvCxnSpPr>
            <p:nvPr/>
          </p:nvCxnSpPr>
          <p:spPr bwMode="auto">
            <a:xfrm flipV="1">
              <a:off x="2677754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9">
              <a:extLst>
                <a:ext uri="{FF2B5EF4-FFF2-40B4-BE49-F238E27FC236}">
                  <a16:creationId xmlns:a16="http://schemas.microsoft.com/office/drawing/2014/main" id="{559C04BE-9C68-49EA-89CD-3A159FD79C38}"/>
                </a:ext>
              </a:extLst>
            </p:cNvPr>
            <p:cNvCxnSpPr>
              <a:cxnSpLocks noChangeShapeType="1"/>
              <a:stCxn id="8" idx="3"/>
              <a:endCxn id="10" idx="7"/>
            </p:cNvCxnSpPr>
            <p:nvPr/>
          </p:nvCxnSpPr>
          <p:spPr bwMode="auto">
            <a:xfrm flipH="1">
              <a:off x="1447442" y="5113927"/>
              <a:ext cx="427037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0">
              <a:extLst>
                <a:ext uri="{FF2B5EF4-FFF2-40B4-BE49-F238E27FC236}">
                  <a16:creationId xmlns:a16="http://schemas.microsoft.com/office/drawing/2014/main" id="{B6EA0E94-445D-43B6-8B1E-2220ECD6F0D6}"/>
                </a:ext>
              </a:extLst>
            </p:cNvPr>
            <p:cNvCxnSpPr>
              <a:cxnSpLocks noChangeShapeType="1"/>
              <a:stCxn id="11" idx="1"/>
              <a:endCxn id="8" idx="5"/>
            </p:cNvCxnSpPr>
            <p:nvPr/>
          </p:nvCxnSpPr>
          <p:spPr bwMode="auto">
            <a:xfrm flipH="1" flipV="1">
              <a:off x="2061804" y="5113927"/>
              <a:ext cx="4254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1">
              <a:extLst>
                <a:ext uri="{FF2B5EF4-FFF2-40B4-BE49-F238E27FC236}">
                  <a16:creationId xmlns:a16="http://schemas.microsoft.com/office/drawing/2014/main" id="{27AE60A7-5E2F-4439-ACEB-062485E16092}"/>
                </a:ext>
              </a:extLst>
            </p:cNvPr>
            <p:cNvCxnSpPr>
              <a:cxnSpLocks noChangeShapeType="1"/>
              <a:stCxn id="11" idx="2"/>
              <a:endCxn id="10" idx="6"/>
            </p:cNvCxnSpPr>
            <p:nvPr/>
          </p:nvCxnSpPr>
          <p:spPr bwMode="auto">
            <a:xfrm flipH="1">
              <a:off x="1487129" y="5883864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2">
              <a:extLst>
                <a:ext uri="{FF2B5EF4-FFF2-40B4-BE49-F238E27FC236}">
                  <a16:creationId xmlns:a16="http://schemas.microsoft.com/office/drawing/2014/main" id="{CF042087-AE3B-4656-91CE-D030D497889C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782279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3">
              <a:extLst>
                <a:ext uri="{FF2B5EF4-FFF2-40B4-BE49-F238E27FC236}">
                  <a16:creationId xmlns:a16="http://schemas.microsoft.com/office/drawing/2014/main" id="{C908D2FE-920C-4266-BBA1-9AA0E5AB28FC}"/>
                </a:ext>
              </a:extLst>
            </p:cNvPr>
            <p:cNvCxnSpPr>
              <a:cxnSpLocks noChangeShapeType="1"/>
              <a:stCxn id="8" idx="2"/>
              <a:endCxn id="7" idx="6"/>
            </p:cNvCxnSpPr>
            <p:nvPr/>
          </p:nvCxnSpPr>
          <p:spPr bwMode="auto">
            <a:xfrm flipH="1">
              <a:off x="820379" y="5018677"/>
              <a:ext cx="10144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4">
              <a:extLst>
                <a:ext uri="{FF2B5EF4-FFF2-40B4-BE49-F238E27FC236}">
                  <a16:creationId xmlns:a16="http://schemas.microsoft.com/office/drawing/2014/main" id="{8871E3D3-AFD1-4AA0-A305-8CCF784DC30B}"/>
                </a:ext>
              </a:extLst>
            </p:cNvPr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2061804" y="4248739"/>
              <a:ext cx="4254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60F7ACC-4E54-4970-AB93-901ECF30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8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1A25EE-3DCC-4803-9567-EC2B02F2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9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A1A890-4BBD-44B4-8EA5-E269214C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1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3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9F3994FF-71E6-4F57-A6B6-B10935C2F940}"/>
                </a:ext>
              </a:extLst>
            </p:cNvPr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551666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DCFC36-5E71-493A-AE36-F0A1B7CDE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4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E88984B3-12E0-46D0-8897-0E04EE003A13}"/>
                </a:ext>
              </a:extLst>
            </p:cNvPr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>
              <a:off x="618341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C11DF7-D2E2-44D2-B4C8-096E8A7CE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62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5</a:t>
              </a:r>
            </a:p>
          </p:txBody>
        </p: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15A32F1A-2509-4C2C-A844-D90B69A12EE3}"/>
                </a:ext>
              </a:extLst>
            </p:cNvPr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>
              <a:off x="6850165" y="4929940"/>
              <a:ext cx="3984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2DD392C-2113-4265-8E09-8954AE90F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37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6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F9C35AD4-037F-450C-8B2C-43A3CA0A5686}"/>
                </a:ext>
              </a:extLst>
            </p:cNvPr>
            <p:cNvCxnSpPr>
              <a:cxnSpLocks noChangeShapeType="1"/>
              <a:stCxn id="39" idx="6"/>
              <a:endCxn id="41" idx="2"/>
            </p:cNvCxnSpPr>
            <p:nvPr/>
          </p:nvCxnSpPr>
          <p:spPr bwMode="auto">
            <a:xfrm>
              <a:off x="7515327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97830E-CB18-4D88-97A9-18B3A8D7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7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7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4" name="AutoShape 36">
              <a:extLst>
                <a:ext uri="{FF2B5EF4-FFF2-40B4-BE49-F238E27FC236}">
                  <a16:creationId xmlns:a16="http://schemas.microsoft.com/office/drawing/2014/main" id="{E0F1184E-A304-4183-BAAC-A408CE5F9D14}"/>
                </a:ext>
              </a:extLst>
            </p:cNvPr>
            <p:cNvCxnSpPr>
              <a:cxnSpLocks noChangeShapeType="1"/>
              <a:stCxn id="41" idx="6"/>
              <a:endCxn id="43" idx="2"/>
            </p:cNvCxnSpPr>
            <p:nvPr/>
          </p:nvCxnSpPr>
          <p:spPr bwMode="auto">
            <a:xfrm>
              <a:off x="8182077" y="4929940"/>
              <a:ext cx="428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37">
              <a:extLst>
                <a:ext uri="{FF2B5EF4-FFF2-40B4-BE49-F238E27FC236}">
                  <a16:creationId xmlns:a16="http://schemas.microsoft.com/office/drawing/2014/main" id="{2F7E4E95-CEB9-4E7E-870F-39D63A98BE58}"/>
                </a:ext>
              </a:extLst>
            </p:cNvPr>
            <p:cNvCxnSpPr>
              <a:cxnSpLocks noChangeShapeType="1"/>
              <a:stCxn id="34" idx="0"/>
              <a:endCxn id="39" idx="0"/>
            </p:cNvCxnSpPr>
            <p:nvPr/>
          </p:nvCxnSpPr>
          <p:spPr bwMode="auto">
            <a:xfrm rot="5400000" flipV="1">
              <a:off x="6716021" y="4130634"/>
              <a:ext cx="1587" cy="13335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38">
              <a:extLst>
                <a:ext uri="{FF2B5EF4-FFF2-40B4-BE49-F238E27FC236}">
                  <a16:creationId xmlns:a16="http://schemas.microsoft.com/office/drawing/2014/main" id="{F0BCFF4F-A907-47A1-AA97-75333D609EC9}"/>
                </a:ext>
              </a:extLst>
            </p:cNvPr>
            <p:cNvCxnSpPr>
              <a:cxnSpLocks noChangeShapeType="1"/>
              <a:stCxn id="32" idx="4"/>
              <a:endCxn id="39" idx="3"/>
            </p:cNvCxnSpPr>
            <p:nvPr/>
          </p:nvCxnSpPr>
          <p:spPr bwMode="auto">
            <a:xfrm rot="5400000" flipH="1" flipV="1">
              <a:off x="6315971" y="4092533"/>
              <a:ext cx="39688" cy="1901825"/>
            </a:xfrm>
            <a:prstGeom prst="curvedConnector3">
              <a:avLst>
                <a:gd name="adj1" fmla="val -648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9">
              <a:extLst>
                <a:ext uri="{FF2B5EF4-FFF2-40B4-BE49-F238E27FC236}">
                  <a16:creationId xmlns:a16="http://schemas.microsoft.com/office/drawing/2014/main" id="{4C753C0A-5AB0-44BD-A7B6-F4D7FABEE590}"/>
                </a:ext>
              </a:extLst>
            </p:cNvPr>
            <p:cNvCxnSpPr>
              <a:cxnSpLocks noChangeShapeType="1"/>
              <a:stCxn id="31" idx="4"/>
              <a:endCxn id="39" idx="4"/>
            </p:cNvCxnSpPr>
            <p:nvPr/>
          </p:nvCxnSpPr>
          <p:spPr bwMode="auto">
            <a:xfrm rot="16200000" flipH="1">
              <a:off x="6050065" y="3731377"/>
              <a:ext cx="1587" cy="2665413"/>
            </a:xfrm>
            <a:prstGeom prst="curvedConnector3">
              <a:avLst>
                <a:gd name="adj1" fmla="val 29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0">
              <a:extLst>
                <a:ext uri="{FF2B5EF4-FFF2-40B4-BE49-F238E27FC236}">
                  <a16:creationId xmlns:a16="http://schemas.microsoft.com/office/drawing/2014/main" id="{4FDAAD05-DC2D-4D5E-9144-7B10C79E90EF}"/>
                </a:ext>
              </a:extLst>
            </p:cNvPr>
            <p:cNvCxnSpPr>
              <a:cxnSpLocks noChangeShapeType="1"/>
              <a:stCxn id="31" idx="0"/>
              <a:endCxn id="37" idx="0"/>
            </p:cNvCxnSpPr>
            <p:nvPr/>
          </p:nvCxnSpPr>
          <p:spPr bwMode="auto">
            <a:xfrm rot="5400000" flipV="1">
              <a:off x="5716690" y="3798052"/>
              <a:ext cx="1587" cy="1998663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1">
              <a:extLst>
                <a:ext uri="{FF2B5EF4-FFF2-40B4-BE49-F238E27FC236}">
                  <a16:creationId xmlns:a16="http://schemas.microsoft.com/office/drawing/2014/main" id="{18D3B00F-3A30-489C-8A62-A8688CF09ABD}"/>
                </a:ext>
              </a:extLst>
            </p:cNvPr>
            <p:cNvCxnSpPr>
              <a:cxnSpLocks noChangeShapeType="1"/>
              <a:stCxn id="39" idx="7"/>
              <a:endCxn id="43" idx="0"/>
            </p:cNvCxnSpPr>
            <p:nvPr/>
          </p:nvCxnSpPr>
          <p:spPr bwMode="auto">
            <a:xfrm rot="16200000">
              <a:off x="8091590" y="4182227"/>
              <a:ext cx="38100" cy="1266825"/>
            </a:xfrm>
            <a:prstGeom prst="curvedConnector3">
              <a:avLst>
                <a:gd name="adj1" fmla="val 6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F198309A-C445-4DBA-9F05-A0EA3AAE211F}"/>
                </a:ext>
              </a:extLst>
            </p:cNvPr>
            <p:cNvCxnSpPr>
              <a:cxnSpLocks noChangeShapeType="1"/>
              <a:stCxn id="32" idx="0"/>
              <a:endCxn id="41" idx="0"/>
            </p:cNvCxnSpPr>
            <p:nvPr/>
          </p:nvCxnSpPr>
          <p:spPr bwMode="auto">
            <a:xfrm rot="5400000" flipV="1">
              <a:off x="6716021" y="3465471"/>
              <a:ext cx="1587" cy="2663825"/>
            </a:xfrm>
            <a:prstGeom prst="curvedConnector3">
              <a:avLst>
                <a:gd name="adj1" fmla="val -36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3">
              <a:extLst>
                <a:ext uri="{FF2B5EF4-FFF2-40B4-BE49-F238E27FC236}">
                  <a16:creationId xmlns:a16="http://schemas.microsoft.com/office/drawing/2014/main" id="{ABC0F945-558B-43A2-9E5F-B80554FDDDCA}"/>
                </a:ext>
              </a:extLst>
            </p:cNvPr>
            <p:cNvCxnSpPr>
              <a:cxnSpLocks noChangeShapeType="1"/>
              <a:stCxn id="31" idx="4"/>
              <a:endCxn id="43" idx="4"/>
            </p:cNvCxnSpPr>
            <p:nvPr/>
          </p:nvCxnSpPr>
          <p:spPr bwMode="auto">
            <a:xfrm rot="16200000" flipH="1">
              <a:off x="6730308" y="3051134"/>
              <a:ext cx="1587" cy="4025900"/>
            </a:xfrm>
            <a:prstGeom prst="curvedConnector3">
              <a:avLst>
                <a:gd name="adj1" fmla="val 405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F510E7BC-E212-43CC-AAE9-130E53EB15F3}"/>
                </a:ext>
              </a:extLst>
            </p:cNvPr>
            <p:cNvSpPr/>
            <p:nvPr/>
          </p:nvSpPr>
          <p:spPr bwMode="auto">
            <a:xfrm>
              <a:off x="3601936" y="4731868"/>
              <a:ext cx="823913" cy="484632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4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 = </a:t>
                </a:r>
                <a:r>
                  <a:rPr lang="en-US" altLang="en-US" sz="2400" dirty="0"/>
                  <a:t>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Suppose OPT(j)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/>
                  <a:t> then</a:t>
                </a:r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1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2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/>
                  <a:t> is the longest path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5BF7C28-F236-40E9-B5A8-490C92F8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DF88F4E-4D1D-4083-8D3C-311FC6C5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4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BD49A2-1A0E-4F3D-9FCB-F0D61F3D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21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6" name="AutoShape 28">
            <a:extLst>
              <a:ext uri="{FF2B5EF4-FFF2-40B4-BE49-F238E27FC236}">
                <a16:creationId xmlns:a16="http://schemas.microsoft.com/office/drawing/2014/main" id="{FC2B0B60-EF05-437D-AFF5-6F05AEB685E9}"/>
              </a:ext>
            </a:extLst>
          </p:cNvPr>
          <p:cNvCxnSpPr>
            <a:cxnSpLocks noChangeShapeType="1"/>
            <a:stCxn id="54" idx="6"/>
            <a:endCxn id="55" idx="2"/>
          </p:cNvCxnSpPr>
          <p:nvPr/>
        </p:nvCxnSpPr>
        <p:spPr bwMode="auto">
          <a:xfrm>
            <a:off x="558416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2C42480-B919-4346-AD91-27A8FB68D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9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8" name="AutoShape 30">
            <a:extLst>
              <a:ext uri="{FF2B5EF4-FFF2-40B4-BE49-F238E27FC236}">
                <a16:creationId xmlns:a16="http://schemas.microsoft.com/office/drawing/2014/main" id="{3D483FBE-19D8-492B-8609-48D9DC3437B9}"/>
              </a:ext>
            </a:extLst>
          </p:cNvPr>
          <p:cNvCxnSpPr>
            <a:cxnSpLocks noChangeShapeType="1"/>
            <a:stCxn id="55" idx="6"/>
            <a:endCxn id="57" idx="2"/>
          </p:cNvCxnSpPr>
          <p:nvPr/>
        </p:nvCxnSpPr>
        <p:spPr bwMode="auto">
          <a:xfrm>
            <a:off x="625091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8D0A8D3-3AF0-4472-BEF8-11FB60522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12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C62EF2AD-EA2A-4716-A1F2-9B2D7AC632AA}"/>
              </a:ext>
            </a:extLst>
          </p:cNvPr>
          <p:cNvCxnSpPr>
            <a:cxnSpLocks noChangeShapeType="1"/>
            <a:stCxn id="57" idx="6"/>
            <a:endCxn id="59" idx="2"/>
          </p:cNvCxnSpPr>
          <p:nvPr/>
        </p:nvCxnSpPr>
        <p:spPr bwMode="auto">
          <a:xfrm>
            <a:off x="6917660" y="2336536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0E257E3A-2FFA-4FA7-8A49-ED6F3344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87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2" name="AutoShape 34">
            <a:extLst>
              <a:ext uri="{FF2B5EF4-FFF2-40B4-BE49-F238E27FC236}">
                <a16:creationId xmlns:a16="http://schemas.microsoft.com/office/drawing/2014/main" id="{72BCD406-1F80-464E-9C68-8565BB5CF70F}"/>
              </a:ext>
            </a:extLst>
          </p:cNvPr>
          <p:cNvCxnSpPr>
            <a:cxnSpLocks noChangeShapeType="1"/>
            <a:stCxn id="59" idx="6"/>
            <a:endCxn id="61" idx="2"/>
          </p:cNvCxnSpPr>
          <p:nvPr/>
        </p:nvCxnSpPr>
        <p:spPr bwMode="auto">
          <a:xfrm>
            <a:off x="7582822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55A1B2F-2304-4463-9FFA-0145F076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1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4" name="AutoShape 36">
            <a:extLst>
              <a:ext uri="{FF2B5EF4-FFF2-40B4-BE49-F238E27FC236}">
                <a16:creationId xmlns:a16="http://schemas.microsoft.com/office/drawing/2014/main" id="{0798772D-A85F-4C51-BEEF-1E8565906654}"/>
              </a:ext>
            </a:extLst>
          </p:cNvPr>
          <p:cNvCxnSpPr>
            <a:cxnSpLocks noChangeShapeType="1"/>
            <a:stCxn id="61" idx="6"/>
            <a:endCxn id="63" idx="2"/>
          </p:cNvCxnSpPr>
          <p:nvPr/>
        </p:nvCxnSpPr>
        <p:spPr bwMode="auto">
          <a:xfrm>
            <a:off x="8249572" y="2336536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37">
            <a:extLst>
              <a:ext uri="{FF2B5EF4-FFF2-40B4-BE49-F238E27FC236}">
                <a16:creationId xmlns:a16="http://schemas.microsoft.com/office/drawing/2014/main" id="{BBA6DDC8-62BE-4032-8751-92A2EEA76016}"/>
              </a:ext>
            </a:extLst>
          </p:cNvPr>
          <p:cNvCxnSpPr>
            <a:cxnSpLocks noChangeShapeType="1"/>
            <a:stCxn id="55" idx="0"/>
            <a:endCxn id="59" idx="0"/>
          </p:cNvCxnSpPr>
          <p:nvPr/>
        </p:nvCxnSpPr>
        <p:spPr bwMode="auto">
          <a:xfrm rot="5400000" flipV="1">
            <a:off x="6783516" y="1537230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FC44516A-FFA6-4AA4-A6B4-1F31DAB6BE16}"/>
              </a:ext>
            </a:extLst>
          </p:cNvPr>
          <p:cNvCxnSpPr>
            <a:cxnSpLocks noChangeShapeType="1"/>
            <a:stCxn id="54" idx="4"/>
            <a:endCxn id="59" idx="3"/>
          </p:cNvCxnSpPr>
          <p:nvPr/>
        </p:nvCxnSpPr>
        <p:spPr bwMode="auto">
          <a:xfrm rot="5400000" flipH="1" flipV="1">
            <a:off x="6383466" y="1499129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AutoShape 39">
            <a:extLst>
              <a:ext uri="{FF2B5EF4-FFF2-40B4-BE49-F238E27FC236}">
                <a16:creationId xmlns:a16="http://schemas.microsoft.com/office/drawing/2014/main" id="{559CB921-AD54-4A9B-BA7F-4DCE71060435}"/>
              </a:ext>
            </a:extLst>
          </p:cNvPr>
          <p:cNvCxnSpPr>
            <a:cxnSpLocks noChangeShapeType="1"/>
            <a:stCxn id="53" idx="4"/>
            <a:endCxn id="59" idx="4"/>
          </p:cNvCxnSpPr>
          <p:nvPr/>
        </p:nvCxnSpPr>
        <p:spPr bwMode="auto">
          <a:xfrm rot="16200000" flipH="1">
            <a:off x="6117560" y="1137973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40">
            <a:extLst>
              <a:ext uri="{FF2B5EF4-FFF2-40B4-BE49-F238E27FC236}">
                <a16:creationId xmlns:a16="http://schemas.microsoft.com/office/drawing/2014/main" id="{8559CCB0-568D-436A-A87A-84056FA5353C}"/>
              </a:ext>
            </a:extLst>
          </p:cNvPr>
          <p:cNvCxnSpPr>
            <a:cxnSpLocks noChangeShapeType="1"/>
            <a:stCxn id="53" idx="0"/>
            <a:endCxn id="57" idx="0"/>
          </p:cNvCxnSpPr>
          <p:nvPr/>
        </p:nvCxnSpPr>
        <p:spPr bwMode="auto">
          <a:xfrm rot="5400000" flipV="1">
            <a:off x="5784185" y="1204648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41">
            <a:extLst>
              <a:ext uri="{FF2B5EF4-FFF2-40B4-BE49-F238E27FC236}">
                <a16:creationId xmlns:a16="http://schemas.microsoft.com/office/drawing/2014/main" id="{436CCDAE-26F1-4892-B96A-5C1DDCDAED4B}"/>
              </a:ext>
            </a:extLst>
          </p:cNvPr>
          <p:cNvCxnSpPr>
            <a:cxnSpLocks noChangeShapeType="1"/>
            <a:stCxn id="59" idx="7"/>
            <a:endCxn id="63" idx="0"/>
          </p:cNvCxnSpPr>
          <p:nvPr/>
        </p:nvCxnSpPr>
        <p:spPr bwMode="auto">
          <a:xfrm rot="16200000">
            <a:off x="8159085" y="1588823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0" name="AutoShape 42">
            <a:extLst>
              <a:ext uri="{FF2B5EF4-FFF2-40B4-BE49-F238E27FC236}">
                <a16:creationId xmlns:a16="http://schemas.microsoft.com/office/drawing/2014/main" id="{2BA0CBC7-5DC5-4603-BFFE-DA2BC665E49C}"/>
              </a:ext>
            </a:extLst>
          </p:cNvPr>
          <p:cNvCxnSpPr>
            <a:cxnSpLocks noChangeShapeType="1"/>
            <a:stCxn id="54" idx="0"/>
            <a:endCxn id="61" idx="0"/>
          </p:cNvCxnSpPr>
          <p:nvPr/>
        </p:nvCxnSpPr>
        <p:spPr bwMode="auto">
          <a:xfrm rot="5400000" flipV="1">
            <a:off x="6783516" y="872067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" name="AutoShape 43">
            <a:extLst>
              <a:ext uri="{FF2B5EF4-FFF2-40B4-BE49-F238E27FC236}">
                <a16:creationId xmlns:a16="http://schemas.microsoft.com/office/drawing/2014/main" id="{8A4A1593-4BA5-4D93-8DE0-032DB5FE81BF}"/>
              </a:ext>
            </a:extLst>
          </p:cNvPr>
          <p:cNvCxnSpPr>
            <a:cxnSpLocks noChangeShapeType="1"/>
            <a:stCxn id="53" idx="4"/>
            <a:endCxn id="63" idx="4"/>
          </p:cNvCxnSpPr>
          <p:nvPr/>
        </p:nvCxnSpPr>
        <p:spPr bwMode="auto">
          <a:xfrm rot="16200000" flipH="1">
            <a:off x="6797803" y="457730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59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b="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an</m:t>
                                    </m:r>
                                    <m: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edge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/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 source</a:t>
                </a:r>
              </a:p>
              <a:p>
                <a:pPr algn="l"/>
                <a:r>
                  <a:rPr lang="en-US" sz="2400" dirty="0" err="1"/>
                  <a:t>o.w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blipFill>
                <a:blip r:embed="rId4"/>
                <a:stretch>
                  <a:fillRect l="-4585" t="-5147" r="-372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33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Outputting the Longest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Let G be a DAG given with a topological sorting: 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For all edges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we have 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&lt; 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Initialize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Parent[j]=-1 for all 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(j){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(in-degree(j) == 0)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(M[j] ==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M[j] = 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all edges 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if (M[j] &lt; 1+Compute-OPT(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 = 1 + 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Parent[j] = </a:t>
                </a:r>
                <a:r>
                  <a:rPr lang="en-US" altLang="en-US" sz="1600" b="1" dirty="0" err="1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</a:t>
                </a:r>
                <a:endPara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k be the maximizer of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Compute-OPT(1)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,…,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Compute-OPT(n)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(Parent[k]!=-1)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Print k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k = Parent[k]</a:t>
                </a: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C519659-4A51-4ADF-9D0E-FADB072CF2EE}"/>
              </a:ext>
            </a:extLst>
          </p:cNvPr>
          <p:cNvSpPr txBox="1"/>
          <p:nvPr/>
        </p:nvSpPr>
        <p:spPr>
          <a:xfrm>
            <a:off x="4985527" y="3923518"/>
            <a:ext cx="330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Record the entry that </a:t>
            </a:r>
          </a:p>
          <a:p>
            <a:r>
              <a:rPr lang="en-US" dirty="0">
                <a:solidFill>
                  <a:srgbClr val="FF0000"/>
                </a:solidFill>
              </a:rPr>
              <a:t>we used to compute OPT(j)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E467B2-BD20-4838-A1F6-81434424D22C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1048" y="4277461"/>
            <a:ext cx="140447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862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Exercise: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Longest Increasing Subsequence</a:t>
            </a:r>
          </a:p>
        </p:txBody>
      </p:sp>
    </p:spTree>
    <p:extLst>
      <p:ext uri="{BB962C8B-B14F-4D97-AF65-F5344CB8AC3E}">
        <p14:creationId xmlns:p14="http://schemas.microsoft.com/office/powerpoint/2010/main" val="104200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Given a sequence of numbers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Find the longest increasing subsequence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time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200" dirty="0"/>
                  <a:t>41, 22, 9, 15, 23, 39, 21, 56, 24, 34, 59, 23, 60, 39, 87, 23, 90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504FB63-F33B-40BD-AB49-B3826D027E65}"/>
              </a:ext>
            </a:extLst>
          </p:cNvPr>
          <p:cNvSpPr/>
          <p:nvPr/>
        </p:nvSpPr>
        <p:spPr bwMode="auto">
          <a:xfrm>
            <a:off x="4371006" y="3272575"/>
            <a:ext cx="454036" cy="684074"/>
          </a:xfrm>
          <a:prstGeom prst="down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83167-42A5-4DE0-9364-0CE9A13D2155}"/>
              </a:ext>
            </a:extLst>
          </p:cNvPr>
          <p:cNvSpPr txBox="1"/>
          <p:nvPr/>
        </p:nvSpPr>
        <p:spPr>
          <a:xfrm>
            <a:off x="796149" y="4307457"/>
            <a:ext cx="714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41, 22, </a:t>
            </a:r>
            <a:r>
              <a:rPr lang="en-US" altLang="en-US" b="1" dirty="0">
                <a:solidFill>
                  <a:srgbClr val="FF0000"/>
                </a:solidFill>
              </a:rPr>
              <a:t>9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15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23</a:t>
            </a:r>
            <a:r>
              <a:rPr lang="en-US" altLang="en-US" dirty="0"/>
              <a:t>, 39, 21, 56, </a:t>
            </a:r>
            <a:r>
              <a:rPr lang="en-US" altLang="en-US" b="1" dirty="0">
                <a:solidFill>
                  <a:srgbClr val="FF0000"/>
                </a:solidFill>
              </a:rPr>
              <a:t>24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34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59</a:t>
            </a:r>
            <a:r>
              <a:rPr lang="en-US" altLang="en-US" dirty="0"/>
              <a:t>, 23, </a:t>
            </a:r>
            <a:r>
              <a:rPr lang="en-US" altLang="en-US" b="1" dirty="0">
                <a:solidFill>
                  <a:srgbClr val="FF0000"/>
                </a:solidFill>
              </a:rPr>
              <a:t>60</a:t>
            </a:r>
            <a:r>
              <a:rPr lang="en-US" altLang="en-US" dirty="0"/>
              <a:t>, 39, </a:t>
            </a:r>
            <a:r>
              <a:rPr lang="en-US" altLang="en-US" b="1" dirty="0">
                <a:solidFill>
                  <a:srgbClr val="FF0000"/>
                </a:solidFill>
              </a:rPr>
              <a:t>87</a:t>
            </a:r>
            <a:r>
              <a:rPr lang="en-US" altLang="en-US" dirty="0"/>
              <a:t>, 23, </a:t>
            </a:r>
            <a:r>
              <a:rPr lang="en-US" altLang="en-US" b="1" dirty="0">
                <a:solidFill>
                  <a:srgbClr val="FF0000"/>
                </a:solidFill>
              </a:rPr>
              <a:t>90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6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BC9F5A-71D5-45CF-94C7-1CCD6028F9D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D0011-8F47-4358-B7FB-CA73D28D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36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Let OPT(j) be the longest increasing subsequence ending at j.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Observation</a:t>
                </a:r>
                <a:r>
                  <a:rPr lang="en-US" altLang="en-US" sz="2200" dirty="0"/>
                  <a:t>: Suppose the OPT(j) is the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en-US" sz="2200" dirty="0"/>
                  <a:t> is the longest increasing subsequence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en-US" sz="2200" dirty="0"/>
                  <a:t>i.e.,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1200" dirty="0"/>
              </a:p>
              <a:p>
                <a:pPr marL="0" indent="0">
                  <a:buNone/>
                </a:pPr>
                <a:r>
                  <a:rPr lang="en-US" altLang="en-US" sz="2200" b="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1                               </m:t>
                            </m:r>
                          </m:e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sSub>
                                      <m:sSubPr>
                                        <m:ctrlP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sz="2200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lim>
                                </m:limLow>
                              </m:fName>
                              <m:e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altLang="en-US" sz="2200" b="0" dirty="0"/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Alternative </a:t>
                </a:r>
                <a:r>
                  <a:rPr lang="en-US" altLang="en-US" sz="2000" dirty="0" err="1">
                    <a:solidFill>
                      <a:srgbClr val="0070C0"/>
                    </a:solidFill>
                  </a:rPr>
                  <a:t>Soln</a:t>
                </a:r>
                <a:r>
                  <a:rPr lang="en-US" altLang="en-US" sz="2000" dirty="0"/>
                  <a:t>: This is a special case of Longest path in a DAG: Construct a graph 1,…n 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an edge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b="-1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1A6FB-3039-4CE4-959F-BEBA22B8D7BF}"/>
                  </a:ext>
                </a:extLst>
              </p:cNvPr>
              <p:cNvSpPr txBox="1"/>
              <p:nvPr/>
            </p:nvSpPr>
            <p:spPr>
              <a:xfrm>
                <a:off x="5697930" y="4580625"/>
                <a:ext cx="2453684" cy="732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8F1A6FB-3039-4CE4-959F-BEBA22B8D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30" y="4580625"/>
                <a:ext cx="2453684" cy="732573"/>
              </a:xfrm>
              <a:prstGeom prst="rect">
                <a:avLst/>
              </a:prstGeom>
              <a:blipFill>
                <a:blip r:embed="rId4"/>
                <a:stretch>
                  <a:fillRect l="-2736" t="-4132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629920" y="2550960"/>
              <a:ext cx="21240" cy="2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0560" y="2541600"/>
                <a:ext cx="39960" cy="39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0DB9C4-8941-41B5-A907-E01D38D18A6F}"/>
              </a:ext>
            </a:extLst>
          </p:cNvPr>
          <p:cNvSpPr/>
          <p:nvPr/>
        </p:nvSpPr>
        <p:spPr bwMode="auto">
          <a:xfrm>
            <a:off x="6103844" y="3840480"/>
            <a:ext cx="2758258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to make it faster?</a:t>
            </a:r>
          </a:p>
        </p:txBody>
      </p:sp>
    </p:spTree>
    <p:extLst>
      <p:ext uri="{BB962C8B-B14F-4D97-AF65-F5344CB8AC3E}">
        <p14:creationId xmlns:p14="http://schemas.microsoft.com/office/powerpoint/2010/main" val="1264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Data structure for LIS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We need a data structure with following operations:</a:t>
                </a:r>
              </a:p>
              <a:p>
                <a:r>
                  <a:rPr lang="en-US" altLang="en-US" sz="2200" dirty="0">
                    <a:solidFill>
                      <a:srgbClr val="0070C0"/>
                    </a:solidFill>
                  </a:rPr>
                  <a:t>Initialize()</a:t>
                </a:r>
                <a:r>
                  <a:rPr lang="en-US" altLang="en-US" sz="2200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time.</a:t>
                </a:r>
              </a:p>
              <a:p>
                <a:r>
                  <a:rPr lang="en-US" altLang="en-US" sz="2200" dirty="0">
                    <a:solidFill>
                      <a:srgbClr val="0070C0"/>
                    </a:solidFill>
                  </a:rPr>
                  <a:t>Set(</a:t>
                </a:r>
                <a:r>
                  <a:rPr lang="en-US" altLang="en-US" sz="2200" dirty="0" err="1">
                    <a:solidFill>
                      <a:srgbClr val="0070C0"/>
                    </a:solidFill>
                  </a:rPr>
                  <a:t>j,v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en-US" sz="2200" dirty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time.</a:t>
                </a:r>
              </a:p>
              <a:p>
                <a:r>
                  <a:rPr lang="en-US" altLang="en-US" sz="2200" dirty="0">
                    <a:solidFill>
                      <a:srgbClr val="0070C0"/>
                    </a:solidFill>
                  </a:rPr>
                  <a:t>Max(</a:t>
                </a:r>
                <a:r>
                  <a:rPr lang="en-US" altLang="en-US" sz="2200" dirty="0" err="1">
                    <a:solidFill>
                      <a:srgbClr val="0070C0"/>
                    </a:solidFill>
                  </a:rPr>
                  <a:t>a,b</a:t>
                </a:r>
                <a:r>
                  <a:rPr lang="en-US" altLang="en-US" sz="2200" dirty="0">
                    <a:solidFill>
                      <a:srgbClr val="0070C0"/>
                    </a:solidFill>
                  </a:rPr>
                  <a:t>)</a:t>
                </a:r>
                <a:r>
                  <a:rPr lang="en-US" altLang="en-US" sz="2200" dirty="0"/>
                  <a:t>: Output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time.</a:t>
                </a:r>
              </a:p>
              <a:p>
                <a:endParaRPr lang="en-US" altLang="en-US" sz="2200" dirty="0"/>
              </a:p>
              <a:p>
                <a:endParaRPr lang="en-US" alt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629920" y="2550960"/>
              <a:ext cx="21240" cy="2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0560" y="2541600"/>
                <a:ext cx="39960" cy="392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9BD652B-DB79-4004-8D54-387FCC151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7" y="3625316"/>
            <a:ext cx="9144000" cy="2246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64D7F7-2F2C-4D6C-BE7A-6A9DB1063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5006" y="274638"/>
            <a:ext cx="3889360" cy="7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Shortest Paths with Negative Edge Weights</a:t>
            </a:r>
          </a:p>
        </p:txBody>
      </p:sp>
    </p:spTree>
    <p:extLst>
      <p:ext uri="{BB962C8B-B14F-4D97-AF65-F5344CB8AC3E}">
        <p14:creationId xmlns:p14="http://schemas.microsoft.com/office/powerpoint/2010/main" val="21386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Edit Distance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altLang="en-US" sz="2200" dirty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Edit distance</a:t>
            </a:r>
            <a:r>
              <a:rPr kumimoji="1" lang="en-US" altLang="en-US" sz="2200" dirty="0">
                <a:solidFill>
                  <a:srgbClr val="003399"/>
                </a:solidFill>
                <a:latin typeface="+mj-lt"/>
                <a:ea typeface="MS PGothic" panose="020B0600070205080204" pitchFamily="34" charset="-128"/>
              </a:rPr>
              <a:t>.  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[</a:t>
            </a:r>
            <a:r>
              <a:rPr kumimoji="1" lang="en-US" altLang="en-US" sz="2200" dirty="0" err="1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Levenshtein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 1966, Needleman-Wunsch 1970]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  Cost = # of gaps + #mismatches.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Applications.</a:t>
            </a:r>
          </a:p>
          <a:p>
            <a:r>
              <a:rPr lang="en-US" altLang="en-US" sz="2200" dirty="0"/>
              <a:t>Basis for Unix diff and Word correct in editors.</a:t>
            </a:r>
          </a:p>
          <a:p>
            <a:r>
              <a:rPr lang="en-US" altLang="en-US" sz="2200" dirty="0"/>
              <a:t>Speech recognition.</a:t>
            </a:r>
          </a:p>
          <a:p>
            <a:r>
              <a:rPr lang="en-US" altLang="en-US" sz="2200" dirty="0"/>
              <a:t>Computational biology.</a:t>
            </a:r>
          </a:p>
          <a:p>
            <a:pPr marL="0" indent="0"/>
            <a:endParaRPr lang="en-US" altLang="en-US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3" name="Text Box 2">
            <a:extLst>
              <a:ext uri="{FF2B5EF4-FFF2-40B4-BE49-F238E27FC236}">
                <a16:creationId xmlns:a16="http://schemas.microsoft.com/office/drawing/2014/main" id="{7BEEB755-9E35-4273-8151-E57D515D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602288"/>
            <a:ext cx="4208462" cy="339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3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" name="Text Box 3">
            <a:extLst>
              <a:ext uri="{FF2B5EF4-FFF2-40B4-BE49-F238E27FC236}">
                <a16:creationId xmlns:a16="http://schemas.microsoft.com/office/drawing/2014/main" id="{DEB4CE79-5B62-4F1C-A31A-84D732E8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5" name="Text Box 4">
            <a:extLst>
              <a:ext uri="{FF2B5EF4-FFF2-40B4-BE49-F238E27FC236}">
                <a16:creationId xmlns:a16="http://schemas.microsoft.com/office/drawing/2014/main" id="{83A91A23-0CE0-47CB-AA85-B62C11E2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6" name="Text Box 5">
            <a:extLst>
              <a:ext uri="{FF2B5EF4-FFF2-40B4-BE49-F238E27FC236}">
                <a16:creationId xmlns:a16="http://schemas.microsoft.com/office/drawing/2014/main" id="{306AB774-AD40-432F-BF84-1D864962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7" name="Text Box 6">
            <a:extLst>
              <a:ext uri="{FF2B5EF4-FFF2-40B4-BE49-F238E27FC236}">
                <a16:creationId xmlns:a16="http://schemas.microsoft.com/office/drawing/2014/main" id="{D527E2C9-229C-4E07-B34B-20F3C141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8" name="Text Box 7">
            <a:extLst>
              <a:ext uri="{FF2B5EF4-FFF2-40B4-BE49-F238E27FC236}">
                <a16:creationId xmlns:a16="http://schemas.microsoft.com/office/drawing/2014/main" id="{101635D3-5067-4786-95D5-BC4D095D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68813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9" name="Text Box 8">
            <a:extLst>
              <a:ext uri="{FF2B5EF4-FFF2-40B4-BE49-F238E27FC236}">
                <a16:creationId xmlns:a16="http://schemas.microsoft.com/office/drawing/2014/main" id="{9C204DE0-613C-41A5-92DA-4D94ED07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0" name="Text Box 9">
            <a:extLst>
              <a:ext uri="{FF2B5EF4-FFF2-40B4-BE49-F238E27FC236}">
                <a16:creationId xmlns:a16="http://schemas.microsoft.com/office/drawing/2014/main" id="{C1DB7BE1-8379-41B5-9635-CA082799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1" name="Text Box 10">
            <a:extLst>
              <a:ext uri="{FF2B5EF4-FFF2-40B4-BE49-F238E27FC236}">
                <a16:creationId xmlns:a16="http://schemas.microsoft.com/office/drawing/2014/main" id="{CA9B3C92-CEBE-4A20-842C-C9342B7F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2" name="Text Box 11">
            <a:extLst>
              <a:ext uri="{FF2B5EF4-FFF2-40B4-BE49-F238E27FC236}">
                <a16:creationId xmlns:a16="http://schemas.microsoft.com/office/drawing/2014/main" id="{4453E29E-4251-4D34-97E2-5C7D9CAB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3" name="Text Box 12">
            <a:extLst>
              <a:ext uri="{FF2B5EF4-FFF2-40B4-BE49-F238E27FC236}">
                <a16:creationId xmlns:a16="http://schemas.microsoft.com/office/drawing/2014/main" id="{22C612E6-74F3-474E-9B97-B07876B6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4" name="Text Box 13">
            <a:extLst>
              <a:ext uri="{FF2B5EF4-FFF2-40B4-BE49-F238E27FC236}">
                <a16:creationId xmlns:a16="http://schemas.microsoft.com/office/drawing/2014/main" id="{2BA705F1-9F1D-4B89-94E1-D1932A9D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5" name="Text Box 14">
            <a:extLst>
              <a:ext uri="{FF2B5EF4-FFF2-40B4-BE49-F238E27FC236}">
                <a16:creationId xmlns:a16="http://schemas.microsoft.com/office/drawing/2014/main" id="{55E40600-C14C-4540-A5D4-9078160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6" name="Text Box 15">
            <a:extLst>
              <a:ext uri="{FF2B5EF4-FFF2-40B4-BE49-F238E27FC236}">
                <a16:creationId xmlns:a16="http://schemas.microsoft.com/office/drawing/2014/main" id="{03488383-82F9-489B-B247-8BEDE805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97" name="Text Box 16">
            <a:extLst>
              <a:ext uri="{FF2B5EF4-FFF2-40B4-BE49-F238E27FC236}">
                <a16:creationId xmlns:a16="http://schemas.microsoft.com/office/drawing/2014/main" id="{AC8FDA15-D7F9-4DB5-B309-899D07A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DD5B7CD1-893A-442D-B0B0-733916F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29200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9" name="Text Box 18">
            <a:extLst>
              <a:ext uri="{FF2B5EF4-FFF2-40B4-BE49-F238E27FC236}">
                <a16:creationId xmlns:a16="http://schemas.microsoft.com/office/drawing/2014/main" id="{639AC5E4-97E0-48F6-984C-8789F43B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0" name="Text Box 19">
            <a:extLst>
              <a:ext uri="{FF2B5EF4-FFF2-40B4-BE49-F238E27FC236}">
                <a16:creationId xmlns:a16="http://schemas.microsoft.com/office/drawing/2014/main" id="{B57C1224-9193-42F3-B054-7B2C59B6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1" name="Text Box 20">
            <a:extLst>
              <a:ext uri="{FF2B5EF4-FFF2-40B4-BE49-F238E27FC236}">
                <a16:creationId xmlns:a16="http://schemas.microsoft.com/office/drawing/2014/main" id="{764AC979-862F-4566-8BBF-574E6EE0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2" name="Text Box 21">
            <a:extLst>
              <a:ext uri="{FF2B5EF4-FFF2-40B4-BE49-F238E27FC236}">
                <a16:creationId xmlns:a16="http://schemas.microsoft.com/office/drawing/2014/main" id="{F3F12061-3185-4F1A-95C7-E0F470F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3" name="Text Box 22">
            <a:extLst>
              <a:ext uri="{FF2B5EF4-FFF2-40B4-BE49-F238E27FC236}">
                <a16:creationId xmlns:a16="http://schemas.microsoft.com/office/drawing/2014/main" id="{4C4A4667-71E5-4345-82DB-AFF6B09C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4" name="Text Box 23">
            <a:extLst>
              <a:ext uri="{FF2B5EF4-FFF2-40B4-BE49-F238E27FC236}">
                <a16:creationId xmlns:a16="http://schemas.microsoft.com/office/drawing/2014/main" id="{CB515B61-5284-48D6-A97D-71156A8B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5" name="Text Box 24">
            <a:extLst>
              <a:ext uri="{FF2B5EF4-FFF2-40B4-BE49-F238E27FC236}">
                <a16:creationId xmlns:a16="http://schemas.microsoft.com/office/drawing/2014/main" id="{94DF0A9C-3FF8-413B-9B3F-A503B58A2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06" name="Text Box 25">
            <a:extLst>
              <a:ext uri="{FF2B5EF4-FFF2-40B4-BE49-F238E27FC236}">
                <a16:creationId xmlns:a16="http://schemas.microsoft.com/office/drawing/2014/main" id="{FB74F1A2-1437-4201-9DD7-72609B51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7" name="Text Box 26">
            <a:extLst>
              <a:ext uri="{FF2B5EF4-FFF2-40B4-BE49-F238E27FC236}">
                <a16:creationId xmlns:a16="http://schemas.microsoft.com/office/drawing/2014/main" id="{39F20CAF-CBC3-4118-9C89-A913DC48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8" name="Text Box 27">
            <a:extLst>
              <a:ext uri="{FF2B5EF4-FFF2-40B4-BE49-F238E27FC236}">
                <a16:creationId xmlns:a16="http://schemas.microsoft.com/office/drawing/2014/main" id="{D31C5FA0-AAB2-4098-83FB-C3F86044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479925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9" name="Text Box 28">
            <a:extLst>
              <a:ext uri="{FF2B5EF4-FFF2-40B4-BE49-F238E27FC236}">
                <a16:creationId xmlns:a16="http://schemas.microsoft.com/office/drawing/2014/main" id="{6536E30D-FA7F-4891-A805-FFE8365B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0" name="Text Box 29">
            <a:extLst>
              <a:ext uri="{FF2B5EF4-FFF2-40B4-BE49-F238E27FC236}">
                <a16:creationId xmlns:a16="http://schemas.microsoft.com/office/drawing/2014/main" id="{EDCF17C4-F140-490E-B813-DE01CF1C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1" name="Text Box 30">
            <a:extLst>
              <a:ext uri="{FF2B5EF4-FFF2-40B4-BE49-F238E27FC236}">
                <a16:creationId xmlns:a16="http://schemas.microsoft.com/office/drawing/2014/main" id="{BB3FD684-BDC4-470B-8F90-FEFC9F75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2" name="Text Box 31">
            <a:extLst>
              <a:ext uri="{FF2B5EF4-FFF2-40B4-BE49-F238E27FC236}">
                <a16:creationId xmlns:a16="http://schemas.microsoft.com/office/drawing/2014/main" id="{49FDDE1F-5D7F-4D4E-B61A-C6206D09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479925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3" name="Text Box 32">
            <a:extLst>
              <a:ext uri="{FF2B5EF4-FFF2-40B4-BE49-F238E27FC236}">
                <a16:creationId xmlns:a16="http://schemas.microsoft.com/office/drawing/2014/main" id="{3F50A714-885A-4C6D-A91F-37484E3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4" name="Text Box 33">
            <a:extLst>
              <a:ext uri="{FF2B5EF4-FFF2-40B4-BE49-F238E27FC236}">
                <a16:creationId xmlns:a16="http://schemas.microsoft.com/office/drawing/2014/main" id="{AAC5BFA0-AE7A-4802-845F-29B01449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5" name="Text Box 34">
            <a:extLst>
              <a:ext uri="{FF2B5EF4-FFF2-40B4-BE49-F238E27FC236}">
                <a16:creationId xmlns:a16="http://schemas.microsoft.com/office/drawing/2014/main" id="{5085FB78-14DE-44A6-9865-56886E24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6" name="Text Box 35">
            <a:extLst>
              <a:ext uri="{FF2B5EF4-FFF2-40B4-BE49-F238E27FC236}">
                <a16:creationId xmlns:a16="http://schemas.microsoft.com/office/drawing/2014/main" id="{B53A5900-49E2-4DE7-8EAD-24FBE46F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17" name="Text Box 36">
            <a:extLst>
              <a:ext uri="{FF2B5EF4-FFF2-40B4-BE49-F238E27FC236}">
                <a16:creationId xmlns:a16="http://schemas.microsoft.com/office/drawing/2014/main" id="{24970819-0A9E-4BFF-9A42-2D4AB10D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8" name="Text Box 37">
            <a:extLst>
              <a:ext uri="{FF2B5EF4-FFF2-40B4-BE49-F238E27FC236}">
                <a16:creationId xmlns:a16="http://schemas.microsoft.com/office/drawing/2014/main" id="{2D9557C1-A04C-47DD-9AD3-86B8EC92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9" name="Text Box 38">
            <a:extLst>
              <a:ext uri="{FF2B5EF4-FFF2-40B4-BE49-F238E27FC236}">
                <a16:creationId xmlns:a16="http://schemas.microsoft.com/office/drawing/2014/main" id="{3A393CE8-5BE8-4C90-B7D1-66677B5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0" name="Text Box 39">
            <a:extLst>
              <a:ext uri="{FF2B5EF4-FFF2-40B4-BE49-F238E27FC236}">
                <a16:creationId xmlns:a16="http://schemas.microsoft.com/office/drawing/2014/main" id="{77C05A27-3DEE-42A7-AD0A-323FC1C2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1" name="Text Box 40">
            <a:extLst>
              <a:ext uri="{FF2B5EF4-FFF2-40B4-BE49-F238E27FC236}">
                <a16:creationId xmlns:a16="http://schemas.microsoft.com/office/drawing/2014/main" id="{66E0356D-58D2-4BD2-B9EA-43903CD3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2" name="Text Box 41">
            <a:extLst>
              <a:ext uri="{FF2B5EF4-FFF2-40B4-BE49-F238E27FC236}">
                <a16:creationId xmlns:a16="http://schemas.microsoft.com/office/drawing/2014/main" id="{F44417A1-BE91-4EB3-A076-D1103B89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0403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3" name="Text Box 42">
            <a:extLst>
              <a:ext uri="{FF2B5EF4-FFF2-40B4-BE49-F238E27FC236}">
                <a16:creationId xmlns:a16="http://schemas.microsoft.com/office/drawing/2014/main" id="{25842959-F2C6-4DBA-9397-00F1D727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4" name="Text Box 43">
            <a:extLst>
              <a:ext uri="{FF2B5EF4-FFF2-40B4-BE49-F238E27FC236}">
                <a16:creationId xmlns:a16="http://schemas.microsoft.com/office/drawing/2014/main" id="{3D23E14D-126B-4BC6-8B6F-0EBE6E3E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479925"/>
            <a:ext cx="350837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25" name="Text Box 44">
            <a:extLst>
              <a:ext uri="{FF2B5EF4-FFF2-40B4-BE49-F238E27FC236}">
                <a16:creationId xmlns:a16="http://schemas.microsoft.com/office/drawing/2014/main" id="{CBDBFB43-A0B5-4D8C-95AE-35BBE92B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6" name="Text Box 45">
            <a:extLst>
              <a:ext uri="{FF2B5EF4-FFF2-40B4-BE49-F238E27FC236}">
                <a16:creationId xmlns:a16="http://schemas.microsoft.com/office/drawing/2014/main" id="{9983CDE1-2D59-4EF1-B620-16D9DF49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7" name="Text Box 46">
            <a:extLst>
              <a:ext uri="{FF2B5EF4-FFF2-40B4-BE49-F238E27FC236}">
                <a16:creationId xmlns:a16="http://schemas.microsoft.com/office/drawing/2014/main" id="{38245FFC-842E-4532-BB40-CB7B5B3F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8" name="Text Box 47">
            <a:extLst>
              <a:ext uri="{FF2B5EF4-FFF2-40B4-BE49-F238E27FC236}">
                <a16:creationId xmlns:a16="http://schemas.microsoft.com/office/drawing/2014/main" id="{DAE83994-78D3-4595-8C12-55C8D0D8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9" name="Text Box 48">
            <a:extLst>
              <a:ext uri="{FF2B5EF4-FFF2-40B4-BE49-F238E27FC236}">
                <a16:creationId xmlns:a16="http://schemas.microsoft.com/office/drawing/2014/main" id="{A62A0D8C-B917-4964-8B42-8EFF200E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534025"/>
            <a:ext cx="42084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5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30" name="Text Box 49">
            <a:extLst>
              <a:ext uri="{FF2B5EF4-FFF2-40B4-BE49-F238E27FC236}">
                <a16:creationId xmlns:a16="http://schemas.microsoft.com/office/drawing/2014/main" id="{CCC486C3-EEA1-4BAC-9098-A7686901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040313"/>
            <a:ext cx="34925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2024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Paths with Neg Edge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/>
                  <a:t>Given a weighted directed graph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en-US" sz="2200" dirty="0"/>
                  <a:t> and a source vertex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/>
                  <a:t> where the weight of edge (</a:t>
                </a:r>
                <a:r>
                  <a:rPr lang="en-US" altLang="en-US" sz="2200" dirty="0" err="1"/>
                  <a:t>u,v</a:t>
                </a:r>
                <a:r>
                  <a:rPr lang="en-US" altLang="en-US" sz="2200" dirty="0"/>
                  <a:t>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b="1" dirty="0">
                    <a:solidFill>
                      <a:srgbClr val="FF0000"/>
                    </a:solidFill>
                  </a:rPr>
                  <a:t>(that can be negative)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Find the shortest path from s to all vertices of G.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Recall that </a:t>
                </a:r>
                <a:r>
                  <a:rPr lang="en-US" altLang="en-US" sz="2200" dirty="0" err="1"/>
                  <a:t>Dikjstra’s</a:t>
                </a:r>
                <a:r>
                  <a:rPr lang="en-US" altLang="en-US" sz="2200" dirty="0"/>
                  <a:t> Algorithm fails when weights are negative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313473-9C4F-41BE-93C5-318943041E52}"/>
              </a:ext>
            </a:extLst>
          </p:cNvPr>
          <p:cNvGrpSpPr/>
          <p:nvPr/>
        </p:nvGrpSpPr>
        <p:grpSpPr>
          <a:xfrm>
            <a:off x="448956" y="3518782"/>
            <a:ext cx="7749814" cy="2400377"/>
            <a:chOff x="448956" y="3518782"/>
            <a:chExt cx="7749814" cy="240037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FA612C-59AE-4503-B21A-4855CEA7EF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5881" y="4630840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B3099E-A5D7-4BF3-85AE-4D4687BE79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9706" y="3518782"/>
              <a:ext cx="250825" cy="2540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1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90D173-7661-4721-AB6E-81391CEA55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929" y="4541146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946E21-B9E7-4F67-A1E0-2D604003AA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2554" y="5654111"/>
              <a:ext cx="250825" cy="2508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4</a:t>
              </a:r>
            </a:p>
          </p:txBody>
        </p:sp>
        <p:cxnSp>
          <p:nvCxnSpPr>
            <p:cNvPr id="11" name="AutoShape 54">
              <a:extLst>
                <a:ext uri="{FF2B5EF4-FFF2-40B4-BE49-F238E27FC236}">
                  <a16:creationId xmlns:a16="http://schemas.microsoft.com/office/drawing/2014/main" id="{6804D2BC-854E-4D0F-9AC5-01604703CF54}"/>
                </a:ext>
              </a:extLst>
            </p:cNvPr>
            <p:cNvCxnSpPr>
              <a:cxnSpLocks noChangeShapeType="1"/>
              <a:stCxn id="7" idx="7"/>
              <a:endCxn id="8" idx="3"/>
            </p:cNvCxnSpPr>
            <p:nvPr/>
          </p:nvCxnSpPr>
          <p:spPr bwMode="auto">
            <a:xfrm flipV="1">
              <a:off x="1459974" y="3735585"/>
              <a:ext cx="1216464" cy="9322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55">
              <a:extLst>
                <a:ext uri="{FF2B5EF4-FFF2-40B4-BE49-F238E27FC236}">
                  <a16:creationId xmlns:a16="http://schemas.microsoft.com/office/drawing/2014/main" id="{F75C68FD-BD3F-4898-90EB-7DC825D94A0A}"/>
                </a:ext>
              </a:extLst>
            </p:cNvPr>
            <p:cNvCxnSpPr>
              <a:cxnSpLocks noChangeShapeType="1"/>
              <a:stCxn id="7" idx="6"/>
              <a:endCxn id="9" idx="2"/>
            </p:cNvCxnSpPr>
            <p:nvPr/>
          </p:nvCxnSpPr>
          <p:spPr bwMode="auto">
            <a:xfrm flipV="1">
              <a:off x="1496706" y="4667352"/>
              <a:ext cx="2380223" cy="896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56">
              <a:extLst>
                <a:ext uri="{FF2B5EF4-FFF2-40B4-BE49-F238E27FC236}">
                  <a16:creationId xmlns:a16="http://schemas.microsoft.com/office/drawing/2014/main" id="{8DDE1CF4-48A4-4ED5-AE96-3A005FDAFB03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1459974" y="4846287"/>
              <a:ext cx="1379312" cy="844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59">
              <a:extLst>
                <a:ext uri="{FF2B5EF4-FFF2-40B4-BE49-F238E27FC236}">
                  <a16:creationId xmlns:a16="http://schemas.microsoft.com/office/drawing/2014/main" id="{E905E564-8259-4AF5-B078-12AB68F8B08D}"/>
                </a:ext>
              </a:extLst>
            </p:cNvPr>
            <p:cNvCxnSpPr>
              <a:cxnSpLocks noChangeShapeType="1"/>
              <a:stCxn id="9" idx="4"/>
              <a:endCxn id="10" idx="0"/>
            </p:cNvCxnSpPr>
            <p:nvPr/>
          </p:nvCxnSpPr>
          <p:spPr bwMode="auto">
            <a:xfrm flipH="1">
              <a:off x="2927967" y="4793558"/>
              <a:ext cx="1074375" cy="8605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62">
              <a:extLst>
                <a:ext uri="{FF2B5EF4-FFF2-40B4-BE49-F238E27FC236}">
                  <a16:creationId xmlns:a16="http://schemas.microsoft.com/office/drawing/2014/main" id="{E2F94A80-75C2-4E07-ACC8-3D08D50AB113}"/>
                </a:ext>
              </a:extLst>
            </p:cNvPr>
            <p:cNvCxnSpPr>
              <a:cxnSpLocks noChangeShapeType="1"/>
              <a:stCxn id="8" idx="4"/>
              <a:endCxn id="9" idx="0"/>
            </p:cNvCxnSpPr>
            <p:nvPr/>
          </p:nvCxnSpPr>
          <p:spPr bwMode="auto">
            <a:xfrm>
              <a:off x="2765119" y="3772782"/>
              <a:ext cx="1237223" cy="7683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" name="Text Box 73">
              <a:extLst>
                <a:ext uri="{FF2B5EF4-FFF2-40B4-BE49-F238E27FC236}">
                  <a16:creationId xmlns:a16="http://schemas.microsoft.com/office/drawing/2014/main" id="{5A2B831A-D1C2-4FB0-BA0C-366FC015A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132" y="5145454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17" name="Text Box 74">
              <a:extLst>
                <a:ext uri="{FF2B5EF4-FFF2-40B4-BE49-F238E27FC236}">
                  <a16:creationId xmlns:a16="http://schemas.microsoft.com/office/drawing/2014/main" id="{24006877-D33D-48B2-96EF-B709A1D00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0615" y="4588575"/>
              <a:ext cx="354012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18" name="Text Box 77">
              <a:extLst>
                <a:ext uri="{FF2B5EF4-FFF2-40B4-BE49-F238E27FC236}">
                  <a16:creationId xmlns:a16="http://schemas.microsoft.com/office/drawing/2014/main" id="{020200B4-7C15-4F21-A699-17B97925E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4687" y="4054204"/>
              <a:ext cx="427037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 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3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19" name="Text Box 86">
              <a:extLst>
                <a:ext uri="{FF2B5EF4-FFF2-40B4-BE49-F238E27FC236}">
                  <a16:creationId xmlns:a16="http://schemas.microsoft.com/office/drawing/2014/main" id="{5A41A01D-61C5-4848-87D3-C412459FE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8297" y="3973846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-2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20" name="Text Box 87">
              <a:extLst>
                <a:ext uri="{FF2B5EF4-FFF2-40B4-BE49-F238E27FC236}">
                  <a16:creationId xmlns:a16="http://schemas.microsoft.com/office/drawing/2014/main" id="{0CDB30FA-DC63-4117-8168-CD436DA9D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03" y="5145453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-1</a:t>
              </a:r>
            </a:p>
          </p:txBody>
        </p:sp>
        <p:sp>
          <p:nvSpPr>
            <p:cNvPr id="23" name="Text Box 93">
              <a:extLst>
                <a:ext uri="{FF2B5EF4-FFF2-40B4-BE49-F238E27FC236}">
                  <a16:creationId xmlns:a16="http://schemas.microsoft.com/office/drawing/2014/main" id="{D4F20A13-1194-4A5B-B3F5-09B19E05B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956" y="4575277"/>
              <a:ext cx="737402" cy="307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source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B7554FF-BE0F-4D91-B0C4-5D93565E32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16897" y="4652433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B3BA5C-FAF0-486D-A8CF-2627F0A8B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3569" y="3554187"/>
              <a:ext cx="250825" cy="25400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</a:rPr>
                <a:t>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8628A1A-46D9-45BB-830B-090CFE1745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47945" y="4562739"/>
              <a:ext cx="250825" cy="2524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F3082B-2629-4535-8B32-A7E3DECAF6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10441" y="5668334"/>
              <a:ext cx="250825" cy="2508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4</a:t>
              </a:r>
            </a:p>
          </p:txBody>
        </p:sp>
        <p:cxnSp>
          <p:nvCxnSpPr>
            <p:cNvPr id="31" name="AutoShape 54">
              <a:extLst>
                <a:ext uri="{FF2B5EF4-FFF2-40B4-BE49-F238E27FC236}">
                  <a16:creationId xmlns:a16="http://schemas.microsoft.com/office/drawing/2014/main" id="{973E2D7B-338D-4B6D-A5A6-A9D7A59353E3}"/>
                </a:ext>
              </a:extLst>
            </p:cNvPr>
            <p:cNvCxnSpPr>
              <a:cxnSpLocks noChangeShapeType="1"/>
              <a:stCxn id="27" idx="7"/>
              <a:endCxn id="28" idx="3"/>
            </p:cNvCxnSpPr>
            <p:nvPr/>
          </p:nvCxnSpPr>
          <p:spPr bwMode="auto">
            <a:xfrm flipV="1">
              <a:off x="5530990" y="3770990"/>
              <a:ext cx="1379311" cy="918408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55">
              <a:extLst>
                <a:ext uri="{FF2B5EF4-FFF2-40B4-BE49-F238E27FC236}">
                  <a16:creationId xmlns:a16="http://schemas.microsoft.com/office/drawing/2014/main" id="{F970C7D9-C787-4008-9BAE-E71C77F93C9B}"/>
                </a:ext>
              </a:extLst>
            </p:cNvPr>
            <p:cNvCxnSpPr>
              <a:cxnSpLocks noChangeShapeType="1"/>
              <a:stCxn id="27" idx="6"/>
              <a:endCxn id="29" idx="2"/>
            </p:cNvCxnSpPr>
            <p:nvPr/>
          </p:nvCxnSpPr>
          <p:spPr bwMode="auto">
            <a:xfrm flipV="1">
              <a:off x="5567722" y="4688945"/>
              <a:ext cx="2380223" cy="896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56">
              <a:extLst>
                <a:ext uri="{FF2B5EF4-FFF2-40B4-BE49-F238E27FC236}">
                  <a16:creationId xmlns:a16="http://schemas.microsoft.com/office/drawing/2014/main" id="{F1F956FB-76B2-4838-8FD2-1C51FAC81F04}"/>
                </a:ext>
              </a:extLst>
            </p:cNvPr>
            <p:cNvCxnSpPr>
              <a:cxnSpLocks noChangeShapeType="1"/>
              <a:stCxn id="27" idx="5"/>
              <a:endCxn id="30" idx="1"/>
            </p:cNvCxnSpPr>
            <p:nvPr/>
          </p:nvCxnSpPr>
          <p:spPr bwMode="auto">
            <a:xfrm>
              <a:off x="5530990" y="4867880"/>
              <a:ext cx="1416183" cy="837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9">
              <a:extLst>
                <a:ext uri="{FF2B5EF4-FFF2-40B4-BE49-F238E27FC236}">
                  <a16:creationId xmlns:a16="http://schemas.microsoft.com/office/drawing/2014/main" id="{1AD4D8FC-2EE8-4AFE-9C5B-9EE7606C46B8}"/>
                </a:ext>
              </a:extLst>
            </p:cNvPr>
            <p:cNvCxnSpPr>
              <a:cxnSpLocks noChangeShapeType="1"/>
              <a:stCxn id="29" idx="4"/>
              <a:endCxn id="30" idx="0"/>
            </p:cNvCxnSpPr>
            <p:nvPr/>
          </p:nvCxnSpPr>
          <p:spPr bwMode="auto">
            <a:xfrm flipH="1">
              <a:off x="7035854" y="4815151"/>
              <a:ext cx="1037504" cy="853183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62">
              <a:extLst>
                <a:ext uri="{FF2B5EF4-FFF2-40B4-BE49-F238E27FC236}">
                  <a16:creationId xmlns:a16="http://schemas.microsoft.com/office/drawing/2014/main" id="{88CB8586-0158-424B-8C5C-F873B317BD20}"/>
                </a:ext>
              </a:extLst>
            </p:cNvPr>
            <p:cNvCxnSpPr>
              <a:cxnSpLocks noChangeShapeType="1"/>
              <a:stCxn id="28" idx="4"/>
              <a:endCxn id="29" idx="0"/>
            </p:cNvCxnSpPr>
            <p:nvPr/>
          </p:nvCxnSpPr>
          <p:spPr bwMode="auto">
            <a:xfrm>
              <a:off x="6998982" y="3808187"/>
              <a:ext cx="1074376" cy="75455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Text Box 73">
              <a:extLst>
                <a:ext uri="{FF2B5EF4-FFF2-40B4-BE49-F238E27FC236}">
                  <a16:creationId xmlns:a16="http://schemas.microsoft.com/office/drawing/2014/main" id="{88754106-331E-4ADC-9610-F278558A1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3291" y="5271459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7" name="Text Box 74">
              <a:extLst>
                <a:ext uri="{FF2B5EF4-FFF2-40B4-BE49-F238E27FC236}">
                  <a16:creationId xmlns:a16="http://schemas.microsoft.com/office/drawing/2014/main" id="{89E847D0-D830-40B0-8C98-034D84712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5392" y="4589764"/>
              <a:ext cx="354012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38" name="Text Box 77">
              <a:extLst>
                <a:ext uri="{FF2B5EF4-FFF2-40B4-BE49-F238E27FC236}">
                  <a16:creationId xmlns:a16="http://schemas.microsoft.com/office/drawing/2014/main" id="{C727CE2F-3D08-42CF-9446-25628906B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0121" y="4055640"/>
              <a:ext cx="427037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 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3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39" name="Text Box 86">
              <a:extLst>
                <a:ext uri="{FF2B5EF4-FFF2-40B4-BE49-F238E27FC236}">
                  <a16:creationId xmlns:a16="http://schemas.microsoft.com/office/drawing/2014/main" id="{46C7178D-B412-4E41-B949-CCCED1262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1207" y="4002236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</a:t>
              </a:r>
              <a:r>
                <a:rPr lang="en-US" b="0" dirty="0">
                  <a:solidFill>
                    <a:srgbClr val="000000"/>
                  </a:solidFill>
                  <a:latin typeface="+mj-lt"/>
                  <a:ea typeface="ＭＳ Ｐゴシック" charset="0"/>
                </a:rPr>
                <a:t>-2</a:t>
              </a:r>
              <a:endPara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0A5D34B2-E159-4752-BEDC-D27D9BC5F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2385" y="5117714"/>
              <a:ext cx="425450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1600" b="1" kern="12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charset="0"/>
                  <a:cs typeface="+mn-cs"/>
                </a:rPr>
                <a:t> -1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D9B585D6-64C4-4EDC-AA32-AD15D5CFD7CF}"/>
                </a:ext>
              </a:extLst>
            </p:cNvPr>
            <p:cNvSpPr/>
            <p:nvPr/>
          </p:nvSpPr>
          <p:spPr bwMode="auto">
            <a:xfrm>
              <a:off x="4275663" y="4393996"/>
              <a:ext cx="875221" cy="399562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50A2EA-1CCE-4E25-B06D-94C53FED7CF7}"/>
              </a:ext>
            </a:extLst>
          </p:cNvPr>
          <p:cNvSpPr txBox="1"/>
          <p:nvPr/>
        </p:nvSpPr>
        <p:spPr>
          <a:xfrm>
            <a:off x="3341163" y="6064456"/>
            <a:ext cx="3768241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002060"/>
                </a:solidFill>
              </a:rPr>
              <a:t>Why distance can be negative?</a:t>
            </a:r>
          </a:p>
          <a:p>
            <a:r>
              <a:rPr lang="en-US" dirty="0"/>
              <a:t>Think distance as cost instead.</a:t>
            </a:r>
          </a:p>
        </p:txBody>
      </p:sp>
    </p:spTree>
    <p:extLst>
      <p:ext uri="{BB962C8B-B14F-4D97-AF65-F5344CB8AC3E}">
        <p14:creationId xmlns:p14="http://schemas.microsoft.com/office/powerpoint/2010/main" val="30945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Impossibility on Graphs with Neg Cycles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Condition:</a:t>
            </a:r>
            <a:r>
              <a:rPr lang="en-US" altLang="en-US" sz="2200" dirty="0"/>
              <a:t> No solution exists if G has a negative cycle.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This is because we can minimize the length by going over the cycle again and again. 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/>
              <a:t>So, suppose G does not have a negative cycle. </a:t>
            </a:r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FA612C-59AE-4503-B21A-4855CEA7E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38706" y="4888939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B3099E-A5D7-4BF3-85AE-4D4687BE7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6385" y="3783319"/>
            <a:ext cx="250825" cy="254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dirty="0">
                <a:solidFill>
                  <a:srgbClr val="000000"/>
                </a:solidFill>
                <a:latin typeface="+mj-lt"/>
                <a:ea typeface="ＭＳ Ｐゴシック" charset="0"/>
              </a:rPr>
              <a:t>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90D173-7661-4721-AB6E-81391CEA5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69754" y="4799245"/>
            <a:ext cx="250825" cy="2524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46E21-B9E7-4F67-A1E0-2D604003A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5379" y="5764728"/>
            <a:ext cx="250825" cy="2508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4</a:t>
            </a:r>
          </a:p>
        </p:txBody>
      </p:sp>
      <p:cxnSp>
        <p:nvCxnSpPr>
          <p:cNvPr id="11" name="AutoShape 54">
            <a:extLst>
              <a:ext uri="{FF2B5EF4-FFF2-40B4-BE49-F238E27FC236}">
                <a16:creationId xmlns:a16="http://schemas.microsoft.com/office/drawing/2014/main" id="{6804D2BC-854E-4D0F-9AC5-01604703CF54}"/>
              </a:ext>
            </a:extLst>
          </p:cNvPr>
          <p:cNvCxnSpPr>
            <a:cxnSpLocks noChangeShapeType="1"/>
            <a:stCxn id="7" idx="7"/>
            <a:endCxn id="8" idx="3"/>
          </p:cNvCxnSpPr>
          <p:nvPr/>
        </p:nvCxnSpPr>
        <p:spPr bwMode="auto">
          <a:xfrm flipV="1">
            <a:off x="3052799" y="4000122"/>
            <a:ext cx="1320318" cy="9257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AutoShape 55">
            <a:extLst>
              <a:ext uri="{FF2B5EF4-FFF2-40B4-BE49-F238E27FC236}">
                <a16:creationId xmlns:a16="http://schemas.microsoft.com/office/drawing/2014/main" id="{F75C68FD-BD3F-4898-90EB-7DC825D94A0A}"/>
              </a:ext>
            </a:extLst>
          </p:cNvPr>
          <p:cNvCxnSpPr>
            <a:cxnSpLocks noChangeShapeType="1"/>
            <a:stCxn id="10" idx="0"/>
            <a:endCxn id="8" idx="4"/>
          </p:cNvCxnSpPr>
          <p:nvPr/>
        </p:nvCxnSpPr>
        <p:spPr bwMode="auto">
          <a:xfrm flipH="1" flipV="1">
            <a:off x="4461798" y="4037319"/>
            <a:ext cx="58994" cy="1727409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56">
            <a:extLst>
              <a:ext uri="{FF2B5EF4-FFF2-40B4-BE49-F238E27FC236}">
                <a16:creationId xmlns:a16="http://schemas.microsoft.com/office/drawing/2014/main" id="{8DDE1CF4-48A4-4ED5-AE96-3A005FDAFB03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3052799" y="5104386"/>
            <a:ext cx="1379312" cy="6970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59">
            <a:extLst>
              <a:ext uri="{FF2B5EF4-FFF2-40B4-BE49-F238E27FC236}">
                <a16:creationId xmlns:a16="http://schemas.microsoft.com/office/drawing/2014/main" id="{E905E564-8259-4AF5-B078-12AB68F8B08D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 flipH="1">
            <a:off x="4520792" y="5051657"/>
            <a:ext cx="1074375" cy="713071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62">
            <a:extLst>
              <a:ext uri="{FF2B5EF4-FFF2-40B4-BE49-F238E27FC236}">
                <a16:creationId xmlns:a16="http://schemas.microsoft.com/office/drawing/2014/main" id="{E2F94A80-75C2-4E07-ACC8-3D08D50AB113}"/>
              </a:ext>
            </a:extLst>
          </p:cNvPr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4461798" y="4037319"/>
            <a:ext cx="1133369" cy="76192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Text Box 73">
            <a:extLst>
              <a:ext uri="{FF2B5EF4-FFF2-40B4-BE49-F238E27FC236}">
                <a16:creationId xmlns:a16="http://schemas.microsoft.com/office/drawing/2014/main" id="{5A2B831A-D1C2-4FB0-BA0C-366FC015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233" y="531585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2</a:t>
            </a:r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24006877-D33D-48B2-96EF-B709A1D00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036" y="4803157"/>
            <a:ext cx="35401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2</a:t>
            </a:r>
          </a:p>
        </p:txBody>
      </p:sp>
      <p:sp>
        <p:nvSpPr>
          <p:cNvPr id="18" name="Text Box 77">
            <a:extLst>
              <a:ext uri="{FF2B5EF4-FFF2-40B4-BE49-F238E27FC236}">
                <a16:creationId xmlns:a16="http://schemas.microsoft.com/office/drawing/2014/main" id="{020200B4-7C15-4F21-A699-17B97925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536" y="4335167"/>
            <a:ext cx="427037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  </a:t>
            </a:r>
            <a:r>
              <a:rPr lang="en-US" b="0" dirty="0">
                <a:solidFill>
                  <a:srgbClr val="000000"/>
                </a:solidFill>
                <a:latin typeface="+mj-lt"/>
                <a:ea typeface="ＭＳ Ｐゴシック" charset="0"/>
              </a:rPr>
              <a:t>3</a:t>
            </a: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19" name="Text Box 86">
            <a:extLst>
              <a:ext uri="{FF2B5EF4-FFF2-40B4-BE49-F238E27FC236}">
                <a16:creationId xmlns:a16="http://schemas.microsoft.com/office/drawing/2014/main" id="{5A41A01D-61C5-4848-87D3-C412459F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390" y="432594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+mj-lt"/>
                <a:ea typeface="ＭＳ Ｐゴシック" charset="0"/>
              </a:rPr>
              <a:t>-2</a:t>
            </a:r>
            <a:endParaRPr kumimoji="1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+mn-cs"/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0CDB30FA-DC63-4117-8168-CD436DA9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624" y="5315859"/>
            <a:ext cx="42545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sz="1600" b="1" kern="1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-1</a:t>
            </a:r>
          </a:p>
        </p:txBody>
      </p:sp>
    </p:spTree>
    <p:extLst>
      <p:ext uri="{BB962C8B-B14F-4D97-AF65-F5344CB8AC3E}">
        <p14:creationId xmlns:p14="http://schemas.microsoft.com/office/powerpoint/2010/main" val="312388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Shortest Path (First 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Def: </a:t>
                </a: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length of the shortest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path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en-US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en-US" sz="22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an</m:t>
                                        </m:r>
                                        <m: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200">
                                            <a:latin typeface="Cambria Math" panose="02040503050406030204" pitchFamily="18" charset="0"/>
                                          </a:rPr>
                                          <m:t>edge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altLang="en-US" sz="2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2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The formula is correct. But it is not clear how to compute it.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length of the shortest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path with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rgbClr val="FF0000"/>
                    </a:solidFill>
                  </a:rPr>
                  <a:t> edges</a:t>
                </a:r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Let us characterize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Case 1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path has less than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edges.</a:t>
                </a:r>
              </a:p>
              <a:p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2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path has exactly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edges.</a:t>
                </a:r>
              </a:p>
              <a:p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be the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200" dirty="0"/>
                  <a:t>path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edges.</a:t>
                </a:r>
              </a:p>
              <a:p>
                <a:r>
                  <a:rPr lang="en-US" altLang="en-US" sz="22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/>
                  <a:t> must be the shortest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/>
                  <a:t> path with 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200" dirty="0"/>
                  <a:t> edges. 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Def: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length of the shortest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-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path with </a:t>
                </a:r>
                <a:r>
                  <a:rPr lang="en-US" altLang="en-US" sz="22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rgbClr val="FF0000"/>
                    </a:solidFill>
                  </a:rPr>
                  <a:t> edges</a:t>
                </a:r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∞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2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𝑂𝑃𝑇</m:t>
                                  </m:r>
                                  <m:d>
                                    <m:dPr>
                                      <m:ctrlP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e>
                                        <m:lim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an</m:t>
                                          </m:r>
                                          <m: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edge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altLang="en-US" sz="2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So, for every v,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lang="en-US" altLang="en-US" sz="2200" dirty="0"/>
                  <a:t> is the shortest path from s to v.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But how long do we have to run?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Since G has no negative cycle, it has at most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200" dirty="0"/>
                  <a:t> edges. So,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200" dirty="0"/>
                  <a:t> is the answer.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Bellman Ford Algorithm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316" y="1944350"/>
                <a:ext cx="8001000" cy="289310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v=1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then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M[v,0]=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M[s,0]=0.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=1 to n-1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v=1 to n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   M[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v,i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]=M[v,i-1]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every edge 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u,v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v,i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]=min(M[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v,i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M[u,i-1]+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c</a:t>
                </a:r>
                <a:r>
                  <a:rPr lang="en-US" altLang="en-US" sz="1600" b="1" baseline="-25000" dirty="0" err="1">
                    <a:latin typeface="Courier New" panose="02070309020205020404" pitchFamily="49" charset="0"/>
                  </a:rPr>
                  <a:t>u,v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endPara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316" y="1944350"/>
                <a:ext cx="8001000" cy="2893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FE4C93-0747-48F0-841A-38E4425DB18A}"/>
                  </a:ext>
                </a:extLst>
              </p:cNvPr>
              <p:cNvSpPr txBox="1"/>
              <p:nvPr/>
            </p:nvSpPr>
            <p:spPr>
              <a:xfrm>
                <a:off x="538316" y="5095568"/>
                <a:ext cx="774712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70C0"/>
                    </a:solidFill>
                  </a:rPr>
                  <a:t>Running Time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</m:oMath>
                </a14:m>
                <a:endParaRPr lang="en-US" b="0" dirty="0"/>
              </a:p>
              <a:p>
                <a:pPr algn="l"/>
                <a:r>
                  <a:rPr lang="en-US" dirty="0"/>
                  <a:t>Can we test if G has negative cycles? </a:t>
                </a:r>
              </a:p>
              <a:p>
                <a:pPr algn="l"/>
                <a:r>
                  <a:rPr lang="en-US" dirty="0"/>
                  <a:t>Yes, run for </a:t>
                </a:r>
                <a:r>
                  <a:rPr lang="en-US" dirty="0" err="1"/>
                  <a:t>i</a:t>
                </a:r>
                <a:r>
                  <a:rPr lang="en-US" dirty="0"/>
                  <a:t>=1…3n and see if the M[v,n-1] is different from M[v,3n]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FE4C93-0747-48F0-841A-38E4425DB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16" y="5095568"/>
                <a:ext cx="7747121" cy="1015663"/>
              </a:xfrm>
              <a:prstGeom prst="rect">
                <a:avLst/>
              </a:prstGeom>
              <a:blipFill>
                <a:blip r:embed="rId4"/>
                <a:stretch>
                  <a:fillRect l="-787" t="-3012" r="-787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554" y="1261818"/>
            <a:ext cx="4692130" cy="16163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9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Exercise: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Minimum Vertex Cover for Tree</a:t>
            </a:r>
          </a:p>
        </p:txBody>
      </p:sp>
    </p:spTree>
    <p:extLst>
      <p:ext uri="{BB962C8B-B14F-4D97-AF65-F5344CB8AC3E}">
        <p14:creationId xmlns:p14="http://schemas.microsoft.com/office/powerpoint/2010/main" val="2926914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Minimum Vertex Cover for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1245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Given an undirected tree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We call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200" dirty="0"/>
                  <a:t> is a vertex cover if every edge touches some vertex in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/>
                  <a:t>Give a linear time algorithm to find the minimum vertex cover of tree.</a:t>
                </a:r>
              </a:p>
              <a:p>
                <a:pPr marL="0" indent="0">
                  <a:buNone/>
                </a:pP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Answer: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be the size of minimum vertex cover of the subtree at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Then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⁡(#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𝑐h𝑖𝑙𝑑𝑟𝑒𝑛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𝑔𝑟𝑎𝑛𝑑𝑐h𝑖𝑙𝑑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nary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,1+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𝑐h𝑖𝑙𝑑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dirty="0"/>
                  <a:t>)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124577"/>
              </a:xfrm>
              <a:blipFill>
                <a:blip r:embed="rId3"/>
                <a:stretch>
                  <a:fillRect l="-1111" t="-832" r="-519" b="-4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𝑂𝑃𝑇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be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1</a:t>
                </a:r>
                <a:r>
                  <a:rPr lang="en-US" altLang="en-US" sz="2200" dirty="0">
                    <a:latin typeface="+mj-lt"/>
                  </a:rPr>
                  <a:t>: OPT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mis-match cost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 i.e.,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2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200" b="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3</a:t>
                </a:r>
                <a:r>
                  <a:rPr lang="en-US" altLang="en-US" sz="2200" dirty="0"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3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chemeClr val="tx1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43898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/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Analysis: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 and space.</a:t>
                </a:r>
              </a:p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Computational biology</a:t>
                </a:r>
                <a:r>
                  <a:rPr lang="en-US" altLang="en-US" sz="2200" dirty="0"/>
                  <a:t>:  m = n = 1,000,000. 1000 billions ops OK, </a:t>
                </a:r>
              </a:p>
              <a:p>
                <a:pPr marL="0" indent="0" algn="l"/>
                <a:r>
                  <a:rPr lang="en-US" altLang="en-US" sz="2200" dirty="0"/>
                  <a:t>         but 1TB array?</a:t>
                </a:r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8861"/>
                <a:ext cx="8411277" cy="1446550"/>
              </a:xfrm>
              <a:prstGeom prst="rect">
                <a:avLst/>
              </a:prstGeom>
              <a:blipFill>
                <a:blip r:embed="rId3"/>
                <a:stretch>
                  <a:fillRect l="-942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t="5761" r="2241" b="3595"/>
          <a:stretch/>
        </p:blipFill>
        <p:spPr>
          <a:xfrm>
            <a:off x="4604010" y="3307117"/>
            <a:ext cx="4235190" cy="2810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Edit distance is the distance between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(0,0)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𝑛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of the following graph.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horizontal edges has cost 1.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All vertical edges has cost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1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cost of edges from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−1)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0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en-US" sz="2200" b="0" i="1" kern="0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≠</m:t>
                        </m:r>
                        <m:sSub>
                          <m:sSubPr>
                            <m:ctrlP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en-US" sz="2200" b="0" i="1" kern="0" smtClean="0"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The graph is a DAG.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kern="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Question: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How to recover the alignment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(or how to find the shortest path)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without using </a:t>
                </a:r>
                <a14:m>
                  <m:oMath xmlns:m="http://schemas.openxmlformats.org/officeDocument/2006/math">
                    <m:r>
                      <a:rPr kumimoji="1" lang="en-US" altLang="en-US" sz="2200" b="0" i="1" kern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𝑚𝑛</m:t>
                    </m:r>
                  </m:oMath>
                </a14:m>
                <a:r>
                  <a:rPr kumimoji="1" lang="en-US" altLang="en-US" sz="2200" kern="0" dirty="0">
                    <a:latin typeface="+mj-lt"/>
                    <a:ea typeface="MS PGothic" panose="020B0600070205080204" pitchFamily="34" charset="-128"/>
                  </a:rPr>
                  <a:t> space?</a:t>
                </a: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58DA534-C21B-442D-B317-2E23AA90B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80874"/>
                <a:ext cx="8229600" cy="4797690"/>
              </a:xfrm>
              <a:prstGeom prst="rect">
                <a:avLst/>
              </a:prstGeom>
              <a:blipFill>
                <a:blip r:embed="rId4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32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recover the alignment?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D716E67-25EB-4CAF-89D8-E09685F8A68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accent2"/>
                    </a:solidFill>
                    <a:latin typeface="+mj-lt"/>
                    <a:ea typeface="MS PGothic" panose="020B0600070205080204" pitchFamily="34" charset="-128"/>
                  </a:rPr>
                  <a:t>Idea 1: </a:t>
                </a: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Suffices to find the point a shortest path pass on the middle row.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Why?</a:t>
                </a:r>
                <a:endParaRPr kumimoji="1" lang="en-US" altLang="en-US" sz="220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Divide and Conquer!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chemeClr val="accent2"/>
                    </a:solidFill>
                    <a:latin typeface="+mj-lt"/>
                    <a:ea typeface="MS PGothic" panose="020B0600070205080204" pitchFamily="34" charset="-128"/>
                  </a:rPr>
                  <a:t>Idea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dPr>
                          <m:e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0,0</m:t>
                            </m:r>
                          </m:e>
                        </m:d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→(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,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𝑛</m:t>
                        </m:r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)</m:t>
                        </m:r>
                      </m:sub>
                    </m:sSub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=</m:t>
                    </m:r>
                    <m:func>
                      <m:funcPr>
                        <m:ctrlP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𝑑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0,0</m:t>
                                </m:r>
                              </m:e>
                            </m:d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→(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/2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𝑗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)</m:t>
                            </m:r>
                          </m:sub>
                        </m:sSub>
                        <m:r>
                          <a:rPr kumimoji="1"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𝑑</m:t>
                            </m:r>
                          </m:e>
                          <m:sub>
                            <m:d>
                              <m:dPr>
                                <m:ctrlPr>
                                  <a:rPr kumimoji="1" lang="en-US" alt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𝑚</m:t>
                                </m:r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/2,</m:t>
                                </m:r>
                                <m:r>
                                  <a:rPr kumimoji="1"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</a:rPr>
                                  <m:t>𝑗</m:t>
                                </m:r>
                              </m:e>
                            </m:d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→(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𝑚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,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𝑛</m:t>
                            </m:r>
                            <m:r>
                              <a:rPr kumimoji="1" lang="en-US" alt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</a:rPr>
                              <m:t>)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accent2"/>
                  </a:solidFill>
                  <a:latin typeface="+mj-lt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D716E67-25EB-4CAF-89D8-E09685F8A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13973D3-FFE1-47EE-9BC1-6F654F48FE4C}"/>
              </a:ext>
            </a:extLst>
          </p:cNvPr>
          <p:cNvSpPr/>
          <p:nvPr/>
        </p:nvSpPr>
        <p:spPr bwMode="auto">
          <a:xfrm>
            <a:off x="5509751" y="1870112"/>
            <a:ext cx="3155092" cy="1243914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EC7FB-0493-444A-A852-CECEEEA7E46B}"/>
              </a:ext>
            </a:extLst>
          </p:cNvPr>
          <p:cNvSpPr txBox="1"/>
          <p:nvPr/>
        </p:nvSpPr>
        <p:spPr>
          <a:xfrm>
            <a:off x="5106097" y="3089588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E8A85-D4DD-4951-9BC7-02B2D529D91E}"/>
              </a:ext>
            </a:extLst>
          </p:cNvPr>
          <p:cNvSpPr txBox="1"/>
          <p:nvPr/>
        </p:nvSpPr>
        <p:spPr>
          <a:xfrm>
            <a:off x="8336692" y="1470002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m,n</a:t>
            </a:r>
            <a:r>
              <a:rPr lang="en-US" dirty="0"/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58DE2A-FFF8-415D-A9CB-8CF9D29FB23F}"/>
              </a:ext>
            </a:extLst>
          </p:cNvPr>
          <p:cNvCxnSpPr/>
          <p:nvPr/>
        </p:nvCxnSpPr>
        <p:spPr bwMode="auto">
          <a:xfrm>
            <a:off x="5279092" y="2492069"/>
            <a:ext cx="36081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4B3903-00CC-4CBE-B0E7-F2AD44EA05EB}"/>
              </a:ext>
            </a:extLst>
          </p:cNvPr>
          <p:cNvSpPr txBox="1"/>
          <p:nvPr/>
        </p:nvSpPr>
        <p:spPr>
          <a:xfrm>
            <a:off x="4848000" y="2091959"/>
            <a:ext cx="8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m/2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86A8D6-E92E-4D55-A8C7-2986E7EB0BD9}"/>
              </a:ext>
            </a:extLst>
          </p:cNvPr>
          <p:cNvSpPr/>
          <p:nvPr/>
        </p:nvSpPr>
        <p:spPr bwMode="auto">
          <a:xfrm>
            <a:off x="5526227" y="1861874"/>
            <a:ext cx="3146854" cy="1219200"/>
          </a:xfrm>
          <a:custGeom>
            <a:avLst/>
            <a:gdLst>
              <a:gd name="connsiteX0" fmla="*/ 0 w 3146854"/>
              <a:gd name="connsiteY0" fmla="*/ 1219200 h 1219200"/>
              <a:gd name="connsiteX1" fmla="*/ 49427 w 3146854"/>
              <a:gd name="connsiteY1" fmla="*/ 1202725 h 1219200"/>
              <a:gd name="connsiteX2" fmla="*/ 82378 w 3146854"/>
              <a:gd name="connsiteY2" fmla="*/ 1178011 h 1219200"/>
              <a:gd name="connsiteX3" fmla="*/ 107092 w 3146854"/>
              <a:gd name="connsiteY3" fmla="*/ 1161535 h 1219200"/>
              <a:gd name="connsiteX4" fmla="*/ 131805 w 3146854"/>
              <a:gd name="connsiteY4" fmla="*/ 1153298 h 1219200"/>
              <a:gd name="connsiteX5" fmla="*/ 156519 w 3146854"/>
              <a:gd name="connsiteY5" fmla="*/ 1136822 h 1219200"/>
              <a:gd name="connsiteX6" fmla="*/ 189470 w 3146854"/>
              <a:gd name="connsiteY6" fmla="*/ 1112108 h 1219200"/>
              <a:gd name="connsiteX7" fmla="*/ 222421 w 3146854"/>
              <a:gd name="connsiteY7" fmla="*/ 1095633 h 1219200"/>
              <a:gd name="connsiteX8" fmla="*/ 288324 w 3146854"/>
              <a:gd name="connsiteY8" fmla="*/ 1046206 h 1219200"/>
              <a:gd name="connsiteX9" fmla="*/ 321275 w 3146854"/>
              <a:gd name="connsiteY9" fmla="*/ 1021492 h 1219200"/>
              <a:gd name="connsiteX10" fmla="*/ 387178 w 3146854"/>
              <a:gd name="connsiteY10" fmla="*/ 980303 h 1219200"/>
              <a:gd name="connsiteX11" fmla="*/ 411892 w 3146854"/>
              <a:gd name="connsiteY11" fmla="*/ 963827 h 1219200"/>
              <a:gd name="connsiteX12" fmla="*/ 436605 w 3146854"/>
              <a:gd name="connsiteY12" fmla="*/ 939114 h 1219200"/>
              <a:gd name="connsiteX13" fmla="*/ 494270 w 3146854"/>
              <a:gd name="connsiteY13" fmla="*/ 914400 h 1219200"/>
              <a:gd name="connsiteX14" fmla="*/ 576648 w 3146854"/>
              <a:gd name="connsiteY14" fmla="*/ 856735 h 1219200"/>
              <a:gd name="connsiteX15" fmla="*/ 601362 w 3146854"/>
              <a:gd name="connsiteY15" fmla="*/ 840260 h 1219200"/>
              <a:gd name="connsiteX16" fmla="*/ 626075 w 3146854"/>
              <a:gd name="connsiteY16" fmla="*/ 832022 h 1219200"/>
              <a:gd name="connsiteX17" fmla="*/ 675502 w 3146854"/>
              <a:gd name="connsiteY17" fmla="*/ 807308 h 1219200"/>
              <a:gd name="connsiteX18" fmla="*/ 716692 w 3146854"/>
              <a:gd name="connsiteY18" fmla="*/ 774357 h 1219200"/>
              <a:gd name="connsiteX19" fmla="*/ 799070 w 3146854"/>
              <a:gd name="connsiteY19" fmla="*/ 733168 h 1219200"/>
              <a:gd name="connsiteX20" fmla="*/ 856735 w 3146854"/>
              <a:gd name="connsiteY20" fmla="*/ 700216 h 1219200"/>
              <a:gd name="connsiteX21" fmla="*/ 881448 w 3146854"/>
              <a:gd name="connsiteY21" fmla="*/ 683741 h 1219200"/>
              <a:gd name="connsiteX22" fmla="*/ 906162 w 3146854"/>
              <a:gd name="connsiteY22" fmla="*/ 675503 h 1219200"/>
              <a:gd name="connsiteX23" fmla="*/ 972065 w 3146854"/>
              <a:gd name="connsiteY23" fmla="*/ 642552 h 1219200"/>
              <a:gd name="connsiteX24" fmla="*/ 1013254 w 3146854"/>
              <a:gd name="connsiteY24" fmla="*/ 634314 h 1219200"/>
              <a:gd name="connsiteX25" fmla="*/ 1095632 w 3146854"/>
              <a:gd name="connsiteY25" fmla="*/ 609600 h 1219200"/>
              <a:gd name="connsiteX26" fmla="*/ 1120346 w 3146854"/>
              <a:gd name="connsiteY26" fmla="*/ 593125 h 1219200"/>
              <a:gd name="connsiteX27" fmla="*/ 1169773 w 3146854"/>
              <a:gd name="connsiteY27" fmla="*/ 576649 h 1219200"/>
              <a:gd name="connsiteX28" fmla="*/ 1243913 w 3146854"/>
              <a:gd name="connsiteY28" fmla="*/ 543698 h 1219200"/>
              <a:gd name="connsiteX29" fmla="*/ 1309816 w 3146854"/>
              <a:gd name="connsiteY29" fmla="*/ 518984 h 1219200"/>
              <a:gd name="connsiteX30" fmla="*/ 1425146 w 3146854"/>
              <a:gd name="connsiteY30" fmla="*/ 469557 h 1219200"/>
              <a:gd name="connsiteX31" fmla="*/ 1466335 w 3146854"/>
              <a:gd name="connsiteY31" fmla="*/ 453081 h 1219200"/>
              <a:gd name="connsiteX32" fmla="*/ 1565189 w 3146854"/>
              <a:gd name="connsiteY32" fmla="*/ 444843 h 1219200"/>
              <a:gd name="connsiteX33" fmla="*/ 1672281 w 3146854"/>
              <a:gd name="connsiteY33" fmla="*/ 428368 h 1219200"/>
              <a:gd name="connsiteX34" fmla="*/ 1754659 w 3146854"/>
              <a:gd name="connsiteY34" fmla="*/ 420130 h 1219200"/>
              <a:gd name="connsiteX35" fmla="*/ 1886465 w 3146854"/>
              <a:gd name="connsiteY35" fmla="*/ 395416 h 1219200"/>
              <a:gd name="connsiteX36" fmla="*/ 1935892 w 3146854"/>
              <a:gd name="connsiteY36" fmla="*/ 378941 h 1219200"/>
              <a:gd name="connsiteX37" fmla="*/ 1960605 w 3146854"/>
              <a:gd name="connsiteY37" fmla="*/ 370703 h 1219200"/>
              <a:gd name="connsiteX38" fmla="*/ 2001794 w 3146854"/>
              <a:gd name="connsiteY38" fmla="*/ 362465 h 1219200"/>
              <a:gd name="connsiteX39" fmla="*/ 2051221 w 3146854"/>
              <a:gd name="connsiteY39" fmla="*/ 345989 h 1219200"/>
              <a:gd name="connsiteX40" fmla="*/ 2117124 w 3146854"/>
              <a:gd name="connsiteY40" fmla="*/ 296562 h 1219200"/>
              <a:gd name="connsiteX41" fmla="*/ 2183027 w 3146854"/>
              <a:gd name="connsiteY41" fmla="*/ 280087 h 1219200"/>
              <a:gd name="connsiteX42" fmla="*/ 2207740 w 3146854"/>
              <a:gd name="connsiteY42" fmla="*/ 263611 h 1219200"/>
              <a:gd name="connsiteX43" fmla="*/ 2290119 w 3146854"/>
              <a:gd name="connsiteY43" fmla="*/ 247135 h 1219200"/>
              <a:gd name="connsiteX44" fmla="*/ 2463113 w 3146854"/>
              <a:gd name="connsiteY44" fmla="*/ 230660 h 1219200"/>
              <a:gd name="connsiteX45" fmla="*/ 2504302 w 3146854"/>
              <a:gd name="connsiteY45" fmla="*/ 222422 h 1219200"/>
              <a:gd name="connsiteX46" fmla="*/ 2561967 w 3146854"/>
              <a:gd name="connsiteY46" fmla="*/ 214184 h 1219200"/>
              <a:gd name="connsiteX47" fmla="*/ 2660821 w 3146854"/>
              <a:gd name="connsiteY47" fmla="*/ 205946 h 1219200"/>
              <a:gd name="connsiteX48" fmla="*/ 2718486 w 3146854"/>
              <a:gd name="connsiteY48" fmla="*/ 181233 h 1219200"/>
              <a:gd name="connsiteX49" fmla="*/ 2743200 w 3146854"/>
              <a:gd name="connsiteY49" fmla="*/ 172995 h 1219200"/>
              <a:gd name="connsiteX50" fmla="*/ 2776151 w 3146854"/>
              <a:gd name="connsiteY50" fmla="*/ 156519 h 1219200"/>
              <a:gd name="connsiteX51" fmla="*/ 2800865 w 3146854"/>
              <a:gd name="connsiteY51" fmla="*/ 140043 h 1219200"/>
              <a:gd name="connsiteX52" fmla="*/ 2833816 w 3146854"/>
              <a:gd name="connsiteY52" fmla="*/ 115330 h 1219200"/>
              <a:gd name="connsiteX53" fmla="*/ 2858529 w 3146854"/>
              <a:gd name="connsiteY53" fmla="*/ 107092 h 1219200"/>
              <a:gd name="connsiteX54" fmla="*/ 2883243 w 3146854"/>
              <a:gd name="connsiteY54" fmla="*/ 90616 h 1219200"/>
              <a:gd name="connsiteX55" fmla="*/ 2924432 w 3146854"/>
              <a:gd name="connsiteY55" fmla="*/ 57665 h 1219200"/>
              <a:gd name="connsiteX56" fmla="*/ 2973859 w 3146854"/>
              <a:gd name="connsiteY56" fmla="*/ 24714 h 1219200"/>
              <a:gd name="connsiteX57" fmla="*/ 3048000 w 3146854"/>
              <a:gd name="connsiteY57" fmla="*/ 8238 h 1219200"/>
              <a:gd name="connsiteX58" fmla="*/ 3146854 w 3146854"/>
              <a:gd name="connsiteY5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46854" h="1219200">
                <a:moveTo>
                  <a:pt x="0" y="1219200"/>
                </a:moveTo>
                <a:cubicBezTo>
                  <a:pt x="16476" y="1213708"/>
                  <a:pt x="33894" y="1210492"/>
                  <a:pt x="49427" y="1202725"/>
                </a:cubicBezTo>
                <a:cubicBezTo>
                  <a:pt x="61707" y="1196585"/>
                  <a:pt x="71206" y="1185991"/>
                  <a:pt x="82378" y="1178011"/>
                </a:cubicBezTo>
                <a:cubicBezTo>
                  <a:pt x="90435" y="1172256"/>
                  <a:pt x="98236" y="1165963"/>
                  <a:pt x="107092" y="1161535"/>
                </a:cubicBezTo>
                <a:cubicBezTo>
                  <a:pt x="114859" y="1157652"/>
                  <a:pt x="123567" y="1156044"/>
                  <a:pt x="131805" y="1153298"/>
                </a:cubicBezTo>
                <a:cubicBezTo>
                  <a:pt x="140043" y="1147806"/>
                  <a:pt x="148462" y="1142577"/>
                  <a:pt x="156519" y="1136822"/>
                </a:cubicBezTo>
                <a:cubicBezTo>
                  <a:pt x="167691" y="1128842"/>
                  <a:pt x="177827" y="1119385"/>
                  <a:pt x="189470" y="1112108"/>
                </a:cubicBezTo>
                <a:cubicBezTo>
                  <a:pt x="199883" y="1105600"/>
                  <a:pt x="212203" y="1102445"/>
                  <a:pt x="222421" y="1095633"/>
                </a:cubicBezTo>
                <a:cubicBezTo>
                  <a:pt x="245269" y="1080401"/>
                  <a:pt x="266356" y="1062682"/>
                  <a:pt x="288324" y="1046206"/>
                </a:cubicBezTo>
                <a:cubicBezTo>
                  <a:pt x="299308" y="1037968"/>
                  <a:pt x="308995" y="1027632"/>
                  <a:pt x="321275" y="1021492"/>
                </a:cubicBezTo>
                <a:cubicBezTo>
                  <a:pt x="372884" y="995688"/>
                  <a:pt x="337274" y="1015949"/>
                  <a:pt x="387178" y="980303"/>
                </a:cubicBezTo>
                <a:cubicBezTo>
                  <a:pt x="395235" y="974548"/>
                  <a:pt x="404286" y="970165"/>
                  <a:pt x="411892" y="963827"/>
                </a:cubicBezTo>
                <a:cubicBezTo>
                  <a:pt x="420842" y="956369"/>
                  <a:pt x="427125" y="945885"/>
                  <a:pt x="436605" y="939114"/>
                </a:cubicBezTo>
                <a:cubicBezTo>
                  <a:pt x="494348" y="897869"/>
                  <a:pt x="445867" y="941290"/>
                  <a:pt x="494270" y="914400"/>
                </a:cubicBezTo>
                <a:cubicBezTo>
                  <a:pt x="528371" y="895455"/>
                  <a:pt x="546404" y="878338"/>
                  <a:pt x="576648" y="856735"/>
                </a:cubicBezTo>
                <a:cubicBezTo>
                  <a:pt x="584705" y="850980"/>
                  <a:pt x="592507" y="844688"/>
                  <a:pt x="601362" y="840260"/>
                </a:cubicBezTo>
                <a:cubicBezTo>
                  <a:pt x="609129" y="836377"/>
                  <a:pt x="618308" y="835905"/>
                  <a:pt x="626075" y="832022"/>
                </a:cubicBezTo>
                <a:cubicBezTo>
                  <a:pt x="689952" y="800083"/>
                  <a:pt x="613386" y="828014"/>
                  <a:pt x="675502" y="807308"/>
                </a:cubicBezTo>
                <a:cubicBezTo>
                  <a:pt x="705945" y="761645"/>
                  <a:pt x="674560" y="797763"/>
                  <a:pt x="716692" y="774357"/>
                </a:cubicBezTo>
                <a:cubicBezTo>
                  <a:pt x="796939" y="729776"/>
                  <a:pt x="734673" y="749268"/>
                  <a:pt x="799070" y="733168"/>
                </a:cubicBezTo>
                <a:cubicBezTo>
                  <a:pt x="859268" y="693034"/>
                  <a:pt x="783587" y="742014"/>
                  <a:pt x="856735" y="700216"/>
                </a:cubicBezTo>
                <a:cubicBezTo>
                  <a:pt x="865331" y="695304"/>
                  <a:pt x="872593" y="688169"/>
                  <a:pt x="881448" y="683741"/>
                </a:cubicBezTo>
                <a:cubicBezTo>
                  <a:pt x="889215" y="679858"/>
                  <a:pt x="898257" y="679096"/>
                  <a:pt x="906162" y="675503"/>
                </a:cubicBezTo>
                <a:cubicBezTo>
                  <a:pt x="928521" y="665340"/>
                  <a:pt x="947981" y="647369"/>
                  <a:pt x="972065" y="642552"/>
                </a:cubicBezTo>
                <a:cubicBezTo>
                  <a:pt x="985795" y="639806"/>
                  <a:pt x="999843" y="638337"/>
                  <a:pt x="1013254" y="634314"/>
                </a:cubicBezTo>
                <a:cubicBezTo>
                  <a:pt x="1121632" y="601800"/>
                  <a:pt x="988633" y="631000"/>
                  <a:pt x="1095632" y="609600"/>
                </a:cubicBezTo>
                <a:cubicBezTo>
                  <a:pt x="1103870" y="604108"/>
                  <a:pt x="1111299" y="597146"/>
                  <a:pt x="1120346" y="593125"/>
                </a:cubicBezTo>
                <a:cubicBezTo>
                  <a:pt x="1136216" y="586072"/>
                  <a:pt x="1169773" y="576649"/>
                  <a:pt x="1169773" y="576649"/>
                </a:cubicBezTo>
                <a:cubicBezTo>
                  <a:pt x="1242465" y="528185"/>
                  <a:pt x="1126279" y="602515"/>
                  <a:pt x="1243913" y="543698"/>
                </a:cubicBezTo>
                <a:cubicBezTo>
                  <a:pt x="1286991" y="522159"/>
                  <a:pt x="1264951" y="530201"/>
                  <a:pt x="1309816" y="518984"/>
                </a:cubicBezTo>
                <a:cubicBezTo>
                  <a:pt x="1419954" y="445559"/>
                  <a:pt x="1292152" y="522756"/>
                  <a:pt x="1425146" y="469557"/>
                </a:cubicBezTo>
                <a:cubicBezTo>
                  <a:pt x="1438876" y="464065"/>
                  <a:pt x="1451773" y="455651"/>
                  <a:pt x="1466335" y="453081"/>
                </a:cubicBezTo>
                <a:cubicBezTo>
                  <a:pt x="1498897" y="447335"/>
                  <a:pt x="1532359" y="448783"/>
                  <a:pt x="1565189" y="444843"/>
                </a:cubicBezTo>
                <a:cubicBezTo>
                  <a:pt x="1601049" y="440540"/>
                  <a:pt x="1636467" y="433039"/>
                  <a:pt x="1672281" y="428368"/>
                </a:cubicBezTo>
                <a:cubicBezTo>
                  <a:pt x="1699646" y="424799"/>
                  <a:pt x="1727200" y="422876"/>
                  <a:pt x="1754659" y="420130"/>
                </a:cubicBezTo>
                <a:cubicBezTo>
                  <a:pt x="1914597" y="374433"/>
                  <a:pt x="1694982" y="433712"/>
                  <a:pt x="1886465" y="395416"/>
                </a:cubicBezTo>
                <a:cubicBezTo>
                  <a:pt x="1903495" y="392010"/>
                  <a:pt x="1919416" y="384433"/>
                  <a:pt x="1935892" y="378941"/>
                </a:cubicBezTo>
                <a:cubicBezTo>
                  <a:pt x="1944130" y="376195"/>
                  <a:pt x="1952090" y="372406"/>
                  <a:pt x="1960605" y="370703"/>
                </a:cubicBezTo>
                <a:cubicBezTo>
                  <a:pt x="1974335" y="367957"/>
                  <a:pt x="1988286" y="366149"/>
                  <a:pt x="2001794" y="362465"/>
                </a:cubicBezTo>
                <a:cubicBezTo>
                  <a:pt x="2018549" y="357895"/>
                  <a:pt x="2051221" y="345989"/>
                  <a:pt x="2051221" y="345989"/>
                </a:cubicBezTo>
                <a:cubicBezTo>
                  <a:pt x="2073189" y="329513"/>
                  <a:pt x="2090484" y="303222"/>
                  <a:pt x="2117124" y="296562"/>
                </a:cubicBezTo>
                <a:lnTo>
                  <a:pt x="2183027" y="280087"/>
                </a:lnTo>
                <a:cubicBezTo>
                  <a:pt x="2191265" y="274595"/>
                  <a:pt x="2198885" y="268039"/>
                  <a:pt x="2207740" y="263611"/>
                </a:cubicBezTo>
                <a:cubicBezTo>
                  <a:pt x="2230744" y="252109"/>
                  <a:pt x="2268869" y="250171"/>
                  <a:pt x="2290119" y="247135"/>
                </a:cubicBezTo>
                <a:cubicBezTo>
                  <a:pt x="2365305" y="222075"/>
                  <a:pt x="2286156" y="246048"/>
                  <a:pt x="2463113" y="230660"/>
                </a:cubicBezTo>
                <a:cubicBezTo>
                  <a:pt x="2477062" y="229447"/>
                  <a:pt x="2490491" y="224724"/>
                  <a:pt x="2504302" y="222422"/>
                </a:cubicBezTo>
                <a:cubicBezTo>
                  <a:pt x="2523455" y="219230"/>
                  <a:pt x="2542657" y="216217"/>
                  <a:pt x="2561967" y="214184"/>
                </a:cubicBezTo>
                <a:cubicBezTo>
                  <a:pt x="2594851" y="210722"/>
                  <a:pt x="2627870" y="208692"/>
                  <a:pt x="2660821" y="205946"/>
                </a:cubicBezTo>
                <a:cubicBezTo>
                  <a:pt x="2729402" y="188801"/>
                  <a:pt x="2661596" y="209677"/>
                  <a:pt x="2718486" y="181233"/>
                </a:cubicBezTo>
                <a:cubicBezTo>
                  <a:pt x="2726253" y="177350"/>
                  <a:pt x="2735219" y="176416"/>
                  <a:pt x="2743200" y="172995"/>
                </a:cubicBezTo>
                <a:cubicBezTo>
                  <a:pt x="2754487" y="168158"/>
                  <a:pt x="2765489" y="162612"/>
                  <a:pt x="2776151" y="156519"/>
                </a:cubicBezTo>
                <a:cubicBezTo>
                  <a:pt x="2784747" y="151607"/>
                  <a:pt x="2792808" y="145798"/>
                  <a:pt x="2800865" y="140043"/>
                </a:cubicBezTo>
                <a:cubicBezTo>
                  <a:pt x="2812037" y="132063"/>
                  <a:pt x="2821895" y="122142"/>
                  <a:pt x="2833816" y="115330"/>
                </a:cubicBezTo>
                <a:cubicBezTo>
                  <a:pt x="2841355" y="111022"/>
                  <a:pt x="2850762" y="110975"/>
                  <a:pt x="2858529" y="107092"/>
                </a:cubicBezTo>
                <a:cubicBezTo>
                  <a:pt x="2867385" y="102664"/>
                  <a:pt x="2875005" y="96108"/>
                  <a:pt x="2883243" y="90616"/>
                </a:cubicBezTo>
                <a:cubicBezTo>
                  <a:pt x="2913686" y="44954"/>
                  <a:pt x="2882302" y="81071"/>
                  <a:pt x="2924432" y="57665"/>
                </a:cubicBezTo>
                <a:cubicBezTo>
                  <a:pt x="2941741" y="48049"/>
                  <a:pt x="2954649" y="29517"/>
                  <a:pt x="2973859" y="24714"/>
                </a:cubicBezTo>
                <a:cubicBezTo>
                  <a:pt x="2994086" y="19657"/>
                  <a:pt x="3028243" y="10562"/>
                  <a:pt x="3048000" y="8238"/>
                </a:cubicBezTo>
                <a:cubicBezTo>
                  <a:pt x="3080839" y="4375"/>
                  <a:pt x="3146854" y="0"/>
                  <a:pt x="3146854" y="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FADA8-DFE1-4C66-9B7F-4E2851DC099E}"/>
              </a:ext>
            </a:extLst>
          </p:cNvPr>
          <p:cNvSpPr txBox="1"/>
          <p:nvPr/>
        </p:nvSpPr>
        <p:spPr>
          <a:xfrm>
            <a:off x="5854411" y="2071364"/>
            <a:ext cx="110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(m/2,j)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BBF8F1C9-8AF1-4CEE-B54A-29B28DD57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799" y="3879257"/>
                <a:ext cx="8062785" cy="271805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Find(i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,j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{ </a:t>
                </a:r>
                <a:r>
                  <a:rPr lang="en-US" altLang="en-US" sz="1600" b="1" dirty="0">
                    <a:solidFill>
                      <a:srgbClr val="C00000"/>
                    </a:solidFill>
                    <a:latin typeface="Courier New" panose="02070309020205020404" pitchFamily="49" charset="0"/>
                    <a:sym typeface="Symbol" panose="05050102010706020507" pitchFamily="18" charset="2"/>
                  </a:rPr>
                  <a:t>// Due to spacing, ignored boundary cases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en-US" sz="16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altLang="en-US" sz="1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via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 at (i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,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</a:rPr>
                  <a:t>1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→(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via 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Dijkstra at (i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,j</a:t>
                </a:r>
                <a:r>
                  <a:rPr lang="en-US" altLang="en-US" sz="1600" b="1" baseline="-25000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) on reversed graph.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6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altLang="en-US" sz="1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→(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Find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i="0" dirty="0" smtClean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i="0" dirty="0" smtClean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Find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j</m:t>
                    </m:r>
                    <m:r>
                      <m:rPr>
                        <m:nor/>
                      </m:rPr>
                      <a:rPr lang="en-US" altLang="en-US" sz="1600" b="1" baseline="-25000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en-US" sz="1600" b="1" dirty="0">
                        <a:latin typeface="Courier New" panose="02070309020205020404" pitchFamily="49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3" name="Text Box 5">
                <a:extLst>
                  <a:ext uri="{FF2B5EF4-FFF2-40B4-BE49-F238E27FC236}">
                    <a16:creationId xmlns:a16="http://schemas.microsoft.com/office/drawing/2014/main" id="{BBF8F1C9-8AF1-4CEE-B54A-29B28DD57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99" y="3879257"/>
                <a:ext cx="8062785" cy="2718052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1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Lesson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3"/>
                <a:ext cx="8487697" cy="5393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Advantage of a bottom-up DP: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It is much easier to optimize the space.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By the way, edit distance </a:t>
                </a:r>
              </a:p>
              <a:p>
                <a:r>
                  <a:rPr lang="en-US" altLang="en-US" sz="2400" dirty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if edit distance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sz="2400" dirty="0"/>
              </a:p>
              <a:p>
                <a:r>
                  <a:rPr lang="en-US" altLang="en-US" sz="2400" dirty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(1980).</a:t>
                </a:r>
              </a:p>
              <a:p>
                <a:r>
                  <a:rPr lang="en-US" altLang="en-US" sz="2400" dirty="0"/>
                  <a:t>can be approximated by log factor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(~2010).</a:t>
                </a:r>
              </a:p>
              <a:p>
                <a:r>
                  <a:rPr lang="en-US" altLang="en-US" sz="2400" dirty="0"/>
                  <a:t>cannot be solved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exactly (2015).</a:t>
                </a:r>
              </a:p>
              <a:p>
                <a:r>
                  <a:rPr lang="en-US" altLang="en-US" sz="2400" dirty="0"/>
                  <a:t>can be approximated by O(1) factor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2−2/7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(~2018).</a:t>
                </a:r>
              </a:p>
              <a:p>
                <a:r>
                  <a:rPr lang="en-US" altLang="en-US" sz="2400" dirty="0"/>
                  <a:t>can be approximated by O(1) factor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(~2020).</a:t>
                </a:r>
              </a:p>
              <a:p>
                <a:endParaRPr lang="en-US" altLang="en-US" sz="2400" dirty="0"/>
              </a:p>
              <a:p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3"/>
                <a:ext cx="8487697" cy="5393001"/>
              </a:xfrm>
              <a:blipFill>
                <a:blip r:embed="rId3"/>
                <a:stretch>
                  <a:fillRect l="-1078" t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B1EA1-0F88-4D66-8751-4E56ADA9038F}"/>
              </a:ext>
            </a:extLst>
          </p:cNvPr>
          <p:cNvSpPr/>
          <p:nvPr/>
        </p:nvSpPr>
        <p:spPr bwMode="auto">
          <a:xfrm>
            <a:off x="396241" y="3553097"/>
            <a:ext cx="8412480" cy="264305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Longest Path in a DAG</a:t>
            </a:r>
          </a:p>
        </p:txBody>
      </p:sp>
    </p:spTree>
    <p:extLst>
      <p:ext uri="{BB962C8B-B14F-4D97-AF65-F5344CB8AC3E}">
        <p14:creationId xmlns:p14="http://schemas.microsoft.com/office/powerpoint/2010/main" val="129812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Goal:</a:t>
            </a:r>
            <a:r>
              <a:rPr lang="en-US" altLang="en-US" sz="2400" dirty="0"/>
              <a:t> Given a DAG G, find the longest path.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Recall</a:t>
            </a:r>
            <a:r>
              <a:rPr lang="en-US" altLang="en-US" sz="2400" dirty="0"/>
              <a:t>: A directed graph G is a DAG if it has no cycle.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This problem is NP-hard for general</a:t>
            </a:r>
          </a:p>
          <a:p>
            <a:pPr marL="0" indent="0">
              <a:buNone/>
            </a:pPr>
            <a:r>
              <a:rPr lang="en-US" altLang="en-US" sz="2400" dirty="0"/>
              <a:t>directed graphs:</a:t>
            </a:r>
          </a:p>
          <a:p>
            <a:pPr>
              <a:buFontTx/>
              <a:buChar char="-"/>
            </a:pPr>
            <a:r>
              <a:rPr lang="en-US" altLang="en-US" sz="2400" dirty="0"/>
              <a:t>It has the Hamiltonian Path as a </a:t>
            </a:r>
          </a:p>
          <a:p>
            <a:pPr marL="0" indent="0">
              <a:buNone/>
            </a:pPr>
            <a:r>
              <a:rPr lang="en-US" altLang="en-US" sz="2400" dirty="0"/>
              <a:t>     special case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AF049DA8-4A0F-47DF-B273-61B6F0561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634C288-5D3C-4B9E-9CC1-141767D4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E3C57CD9-4B99-44F1-9770-F7DC7E70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39878298-949D-42F5-8506-7DB3750C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590360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FB60404-C880-4A30-B205-BDA5E813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2B180C5F-59EA-4F27-95FB-DB752A6E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9CB16F7B-0F58-4675-B1B2-C6EDE0C6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30798407-BB2B-496A-B558-FE986FF8AC51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5848350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1804D133-5A93-49F5-9734-5A2B72138682}"/>
              </a:ext>
            </a:extLst>
          </p:cNvPr>
          <p:cNvCxnSpPr>
            <a:cxnSpLocks noChangeShapeType="1"/>
            <a:stCxn id="5" idx="5"/>
            <a:endCxn id="8" idx="1"/>
          </p:cNvCxnSpPr>
          <p:nvPr/>
        </p:nvCxnSpPr>
        <p:spPr bwMode="auto">
          <a:xfrm>
            <a:off x="6513513" y="3953772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F4321785-F173-42E0-9782-36D35BF0DAE2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60110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7A721805-3171-4F70-B39D-5728CAE74AC8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3825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917CF39F-84D5-4B7D-B934-BC3461CBE06D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5E497CF9-4171-4746-9830-6ADC17D17D94}"/>
              </a:ext>
            </a:extLst>
          </p:cNvPr>
          <p:cNvCxnSpPr>
            <a:cxnSpLocks noChangeShapeType="1"/>
            <a:stCxn id="11" idx="7"/>
            <a:endCxn id="9" idx="3"/>
          </p:cNvCxnSpPr>
          <p:nvPr/>
        </p:nvCxnSpPr>
        <p:spPr bwMode="auto">
          <a:xfrm flipV="1">
            <a:off x="7743825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9">
            <a:extLst>
              <a:ext uri="{FF2B5EF4-FFF2-40B4-BE49-F238E27FC236}">
                <a16:creationId xmlns:a16="http://schemas.microsoft.com/office/drawing/2014/main" id="{559C04BE-9C68-49EA-89CD-3A159FD79C38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flipH="1">
            <a:off x="6513513" y="4818960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B6EA0E94-445D-43B6-8B1E-2220ECD6F0D6}"/>
              </a:ext>
            </a:extLst>
          </p:cNvPr>
          <p:cNvCxnSpPr>
            <a:cxnSpLocks noChangeShapeType="1"/>
            <a:stCxn id="11" idx="1"/>
            <a:endCxn id="8" idx="5"/>
          </p:cNvCxnSpPr>
          <p:nvPr/>
        </p:nvCxnSpPr>
        <p:spPr bwMode="auto">
          <a:xfrm flipH="1" flipV="1">
            <a:off x="7127875" y="4818960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21">
            <a:extLst>
              <a:ext uri="{FF2B5EF4-FFF2-40B4-BE49-F238E27FC236}">
                <a16:creationId xmlns:a16="http://schemas.microsoft.com/office/drawing/2014/main" id="{27AE60A7-5E2F-4439-ACEB-062485E16092}"/>
              </a:ext>
            </a:extLst>
          </p:cNvPr>
          <p:cNvCxnSpPr>
            <a:cxnSpLocks noChangeShapeType="1"/>
            <a:stCxn id="11" idx="2"/>
            <a:endCxn id="10" idx="6"/>
          </p:cNvCxnSpPr>
          <p:nvPr/>
        </p:nvCxnSpPr>
        <p:spPr bwMode="auto">
          <a:xfrm flipH="1">
            <a:off x="6553200" y="558889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2">
            <a:extLst>
              <a:ext uri="{FF2B5EF4-FFF2-40B4-BE49-F238E27FC236}">
                <a16:creationId xmlns:a16="http://schemas.microsoft.com/office/drawing/2014/main" id="{CF042087-AE3B-4656-91CE-D030D497889C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8350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3">
            <a:extLst>
              <a:ext uri="{FF2B5EF4-FFF2-40B4-BE49-F238E27FC236}">
                <a16:creationId xmlns:a16="http://schemas.microsoft.com/office/drawing/2014/main" id="{C908D2FE-920C-4266-BBA1-9AA0E5AB28FC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4">
            <a:extLst>
              <a:ext uri="{FF2B5EF4-FFF2-40B4-BE49-F238E27FC236}">
                <a16:creationId xmlns:a16="http://schemas.microsoft.com/office/drawing/2014/main" id="{8871E3D3-AFD1-4AA0-A305-8CCF784DC30B}"/>
              </a:ext>
            </a:extLst>
          </p:cNvPr>
          <p:cNvCxnSpPr>
            <a:cxnSpLocks noChangeShapeType="1"/>
            <a:stCxn id="6" idx="3"/>
            <a:endCxn id="8" idx="7"/>
          </p:cNvCxnSpPr>
          <p:nvPr/>
        </p:nvCxnSpPr>
        <p:spPr bwMode="auto">
          <a:xfrm flipH="1">
            <a:off x="7127875" y="3953772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15">
            <a:extLst>
              <a:ext uri="{FF2B5EF4-FFF2-40B4-BE49-F238E27FC236}">
                <a16:creationId xmlns:a16="http://schemas.microsoft.com/office/drawing/2014/main" id="{10EFE8EE-6BB6-4206-81BC-1AB47685F633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58522"/>
            <a:ext cx="96202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15">
            <a:extLst>
              <a:ext uri="{FF2B5EF4-FFF2-40B4-BE49-F238E27FC236}">
                <a16:creationId xmlns:a16="http://schemas.microsoft.com/office/drawing/2014/main" id="{10DCD346-3D9E-4FE4-8F9F-4771AD9ACA13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2868" y="3952815"/>
            <a:ext cx="478164" cy="67660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15">
            <a:extLst>
              <a:ext uri="{FF2B5EF4-FFF2-40B4-BE49-F238E27FC236}">
                <a16:creationId xmlns:a16="http://schemas.microsoft.com/office/drawing/2014/main" id="{75EA251F-5869-4C02-A2B4-244282682384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5">
            <a:extLst>
              <a:ext uri="{FF2B5EF4-FFF2-40B4-BE49-F238E27FC236}">
                <a16:creationId xmlns:a16="http://schemas.microsoft.com/office/drawing/2014/main" id="{23AB2B75-9EF2-48AF-931B-F9FC7CD5989B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5">
            <a:extLst>
              <a:ext uri="{FF2B5EF4-FFF2-40B4-BE49-F238E27FC236}">
                <a16:creationId xmlns:a16="http://schemas.microsoft.com/office/drawing/2014/main" id="{DA2244D2-C943-4441-B811-0FE09764A990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7393" y="4818003"/>
            <a:ext cx="478164" cy="676601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86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e5ef5f8-ef95-4301-bfdf-11397c13630f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74665</TotalTime>
  <Words>2268</Words>
  <Application>Microsoft Office PowerPoint</Application>
  <PresentationFormat>On-screen Show (4:3)</PresentationFormat>
  <Paragraphs>396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Edit Distance</vt:lpstr>
      <vt:lpstr>DP for Sequence Alignment</vt:lpstr>
      <vt:lpstr>Bottom-up DP</vt:lpstr>
      <vt:lpstr>Shortest Path</vt:lpstr>
      <vt:lpstr>How to recover the alignment?</vt:lpstr>
      <vt:lpstr>Lesson</vt:lpstr>
      <vt:lpstr>Longest Path in a DAG</vt:lpstr>
      <vt:lpstr>Longest Path in a DAG</vt:lpstr>
      <vt:lpstr>DP for Longest Path in a DAG</vt:lpstr>
      <vt:lpstr>DP for Longest Path in a DAG</vt:lpstr>
      <vt:lpstr>DP for Longest Path in a DAG</vt:lpstr>
      <vt:lpstr>Outputting the Longest Path</vt:lpstr>
      <vt:lpstr>Exercise: Longest Increasing Subsequence</vt:lpstr>
      <vt:lpstr>Longest Increasing Subsequence</vt:lpstr>
      <vt:lpstr>PowerPoint Presentation</vt:lpstr>
      <vt:lpstr>DP for LIS</vt:lpstr>
      <vt:lpstr>Data structure for LIS</vt:lpstr>
      <vt:lpstr>Shortest Paths with Negative Edge Weights</vt:lpstr>
      <vt:lpstr>Shortest Paths with Neg Edge Weights</vt:lpstr>
      <vt:lpstr>Impossibility on Graphs with Neg Cycles</vt:lpstr>
      <vt:lpstr>DP for Shortest Path (First Attempt)</vt:lpstr>
      <vt:lpstr>DP for Shortest Path</vt:lpstr>
      <vt:lpstr>DP for Shortest Path</vt:lpstr>
      <vt:lpstr>Bellman Ford Algorithm</vt:lpstr>
      <vt:lpstr>Exercise: Minimum Vertex Cover for Tree</vt:lpstr>
      <vt:lpstr>Minimum Vertex Cover for Tree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511</cp:revision>
  <cp:lastPrinted>2000-07-01T21:41:59Z</cp:lastPrinted>
  <dcterms:created xsi:type="dcterms:W3CDTF">1998-04-21T02:39:18Z</dcterms:created>
  <dcterms:modified xsi:type="dcterms:W3CDTF">2022-02-11T20:06:39Z</dcterms:modified>
</cp:coreProperties>
</file>