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34"/>
  </p:notesMasterIdLst>
  <p:handoutMasterIdLst>
    <p:handoutMasterId r:id="rId35"/>
  </p:handoutMasterIdLst>
  <p:sldIdLst>
    <p:sldId id="593" r:id="rId2"/>
    <p:sldId id="622" r:id="rId3"/>
    <p:sldId id="587" r:id="rId4"/>
    <p:sldId id="596" r:id="rId5"/>
    <p:sldId id="598" r:id="rId6"/>
    <p:sldId id="614" r:id="rId7"/>
    <p:sldId id="600" r:id="rId8"/>
    <p:sldId id="643" r:id="rId9"/>
    <p:sldId id="601" r:id="rId10"/>
    <p:sldId id="603" r:id="rId11"/>
    <p:sldId id="597" r:id="rId12"/>
    <p:sldId id="644" r:id="rId13"/>
    <p:sldId id="623" r:id="rId14"/>
    <p:sldId id="624" r:id="rId15"/>
    <p:sldId id="604" r:id="rId16"/>
    <p:sldId id="592" r:id="rId17"/>
    <p:sldId id="605" r:id="rId18"/>
    <p:sldId id="606" r:id="rId19"/>
    <p:sldId id="607" r:id="rId20"/>
    <p:sldId id="608" r:id="rId21"/>
    <p:sldId id="609" r:id="rId22"/>
    <p:sldId id="620" r:id="rId23"/>
    <p:sldId id="621" r:id="rId24"/>
    <p:sldId id="610" r:id="rId25"/>
    <p:sldId id="611" r:id="rId26"/>
    <p:sldId id="634" r:id="rId27"/>
    <p:sldId id="616" r:id="rId28"/>
    <p:sldId id="617" r:id="rId29"/>
    <p:sldId id="635" r:id="rId30"/>
    <p:sldId id="638" r:id="rId31"/>
    <p:sldId id="637" r:id="rId32"/>
    <p:sldId id="641" r:id="rId33"/>
  </p:sldIdLst>
  <p:sldSz cx="9144000" cy="6858000" type="screen4x3"/>
  <p:notesSz cx="7315200" cy="9601200"/>
  <p:embeddedFontLst>
    <p:embeddedFont>
      <p:font typeface="Arial Black" panose="020B0A04020102020204" pitchFamily="34" charset="0"/>
      <p:bold r:id="rId36"/>
    </p:embeddedFont>
    <p:embeddedFont>
      <p:font typeface="Cambria Math" panose="02040503050406030204" pitchFamily="18" charset="0"/>
      <p:regular r:id="rId37"/>
    </p:embeddedFont>
    <p:embeddedFont>
      <p:font typeface="Comic Sans MS" panose="030F0702030302020204" pitchFamily="66" charset="0"/>
      <p:regular r:id="rId38"/>
      <p:bold r:id="rId39"/>
      <p:italic r:id="rId40"/>
      <p:boldItalic r:id="rId41"/>
    </p:embeddedFont>
    <p:embeddedFont>
      <p:font typeface="Helvetica" panose="020B0604020202020204" pitchFamily="34" charset="0"/>
      <p:regular r:id="rId42"/>
      <p:bold r:id="rId43"/>
      <p:italic r:id="rId44"/>
      <p:boldItalic r:id="rId45"/>
    </p:embeddedFont>
    <p:embeddedFont>
      <p:font typeface="Tahoma" panose="020B0604030504040204" pitchFamily="34" charset="0"/>
      <p:regular r:id="rId46"/>
      <p:bold r:id="rId47"/>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CC"/>
    <a:srgbClr val="006600"/>
    <a:srgbClr val="3399FF"/>
    <a:srgbClr val="669900"/>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8946" autoAdjust="0"/>
  </p:normalViewPr>
  <p:slideViewPr>
    <p:cSldViewPr snapToGrid="0">
      <p:cViewPr varScale="1">
        <p:scale>
          <a:sx n="116" d="100"/>
          <a:sy n="116" d="100"/>
        </p:scale>
        <p:origin x="1038" y="10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797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08603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38348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34675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42217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69077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9703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766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8719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80041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97241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06934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39807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27682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61315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0088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65001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83018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5671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9168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85428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4348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698343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907171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40063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6399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2B65A0-3F80-4F1A-B7CA-7DAEC3B4B5A3}"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0375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84767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4282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Arrange in the increasing order of asymptotic growth.
https://www.polleverywhere.com/ranking_polls/h6BkuWOlJoC80y4Mcd1vC</a:t>
            </a:r>
          </a:p>
        </p:txBody>
      </p:sp>
      <p:sp>
        <p:nvSpPr>
          <p:cNvPr id="4" name="Slide Number Placeholder 3"/>
          <p:cNvSpPr>
            <a:spLocks noGrp="1"/>
          </p:cNvSpPr>
          <p:nvPr>
            <p:ph type="sldNum" sz="quarter" idx="5"/>
          </p:nvPr>
        </p:nvSpPr>
        <p:spPr/>
        <p:txBody>
          <a:bodyPr/>
          <a:lstStyle/>
          <a:p>
            <a:fld id="{5F4EA3E9-184D-49D4-9DA7-1D63A13350B3}" type="slidenum">
              <a:rPr lang="en-US" altLang="en-US" smtClean="0"/>
              <a:pPr/>
              <a:t>8</a:t>
            </a:fld>
            <a:endParaRPr lang="en-US" altLang="en-US"/>
          </a:p>
        </p:txBody>
      </p:sp>
      <p:sp>
        <p:nvSpPr>
          <p:cNvPr id="5" name="TextBox 4">
            <a:extLst>
              <a:ext uri="{FF2B5EF4-FFF2-40B4-BE49-F238E27FC236}">
                <a16:creationId xmlns:a16="http://schemas.microsoft.com/office/drawing/2014/main" id="{356F9618-201E-4215-88CE-775E838E45F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5385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404462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13.gif"/><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Terminology: Complexity</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380620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Why “Polynomial”?</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marL="0" indent="0">
                  <a:buNone/>
                  <a:defRPr/>
                </a:pPr>
                <a:r>
                  <a:rPr lang="en-US" sz="2400" dirty="0"/>
                  <a:t>Point is not that </a:t>
                </a:r>
                <a14:m>
                  <m:oMath xmlns:m="http://schemas.openxmlformats.org/officeDocument/2006/math">
                    <m:r>
                      <a:rPr lang="en-US" sz="2400" i="1" dirty="0" smtClean="0">
                        <a:latin typeface="Cambria Math" panose="02040503050406030204" pitchFamily="18" charset="0"/>
                      </a:rPr>
                      <m:t>𝑛</m:t>
                    </m:r>
                    <m:r>
                      <a:rPr lang="en-US" sz="2400" i="1" baseline="30000" dirty="0">
                        <a:latin typeface="Cambria Math" panose="02040503050406030204" pitchFamily="18" charset="0"/>
                      </a:rPr>
                      <m:t>2000</m:t>
                    </m:r>
                  </m:oMath>
                </a14:m>
                <a:r>
                  <a:rPr lang="en-US" sz="2400" dirty="0"/>
                  <a:t> is a practical bound, or that the differences among </a:t>
                </a:r>
                <a14:m>
                  <m:oMath xmlns:m="http://schemas.openxmlformats.org/officeDocument/2006/math">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2</m:t>
                    </m:r>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𝑛</m:t>
                    </m:r>
                    <m:r>
                      <a:rPr lang="en-US" sz="2400" i="1" baseline="30000" dirty="0">
                        <a:latin typeface="Cambria Math" panose="02040503050406030204" pitchFamily="18" charset="0"/>
                      </a:rPr>
                      <m:t>2</m:t>
                    </m:r>
                  </m:oMath>
                </a14:m>
                <a:r>
                  <a:rPr lang="en-US" sz="2400" dirty="0"/>
                  <a:t> are negligible.</a:t>
                </a:r>
              </a:p>
              <a:p>
                <a:pPr marL="0" indent="0">
                  <a:buNone/>
                  <a:defRPr/>
                </a:pPr>
                <a:endParaRPr lang="en-US" sz="2400" dirty="0"/>
              </a:p>
              <a:p>
                <a:pPr>
                  <a:defRPr/>
                </a:pPr>
                <a:r>
                  <a:rPr lang="en-US" sz="2400" dirty="0"/>
                  <a:t>“My problem is in P” is a starting point for a more detailed analysis</a:t>
                </a:r>
              </a:p>
              <a:p>
                <a:pPr marL="0" indent="0">
                  <a:buNone/>
                  <a:defRPr/>
                </a:pPr>
                <a:endParaRPr lang="en-US" sz="2400" dirty="0"/>
              </a:p>
              <a:p>
                <a:pPr>
                  <a:defRPr/>
                </a:pPr>
                <a:r>
                  <a:rPr lang="en-US" sz="2400" dirty="0"/>
                  <a:t>“My problem is not in P” may suggest that you need to shift to a more tractable variant</a:t>
                </a:r>
              </a:p>
              <a:p>
                <a:pPr marL="0" indent="0" eaLnBrk="1" hangingPunct="1">
                  <a:buNone/>
                  <a:defRPr/>
                </a:pPr>
                <a:endParaRPr 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1111" t="-89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sp>
        <p:nvSpPr>
          <p:cNvPr id="6" name="Rectangle 5">
            <a:extLst>
              <a:ext uri="{FF2B5EF4-FFF2-40B4-BE49-F238E27FC236}">
                <a16:creationId xmlns:a16="http://schemas.microsoft.com/office/drawing/2014/main" id="{B6E92D8D-7C77-4736-9187-C63890DFAB0C}"/>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026" name="Picture 2" descr="https://upload.wikimedia.org/wikipedia/commons/thumb/e/ef/3dpoly.svg/220px-3dpoly.svg.png">
            <a:extLst>
              <a:ext uri="{FF2B5EF4-FFF2-40B4-BE49-F238E27FC236}">
                <a16:creationId xmlns:a16="http://schemas.microsoft.com/office/drawing/2014/main" id="{C1BA0ADE-1DD6-4B58-834C-29A926276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982" y="4813085"/>
            <a:ext cx="20955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EB6071A-4CC8-4AA6-8808-EFC2E8EAEDCD}"/>
              </a:ext>
            </a:extLst>
          </p:cNvPr>
          <p:cNvPicPr>
            <a:picLocks noChangeAspect="1"/>
          </p:cNvPicPr>
          <p:nvPr/>
        </p:nvPicPr>
        <p:blipFill>
          <a:blip r:embed="rId5"/>
          <a:stretch>
            <a:fillRect/>
          </a:stretch>
        </p:blipFill>
        <p:spPr>
          <a:xfrm>
            <a:off x="4822482" y="4813085"/>
            <a:ext cx="2925278" cy="1777185"/>
          </a:xfrm>
          <a:prstGeom prst="rect">
            <a:avLst/>
          </a:prstGeom>
        </p:spPr>
      </p:pic>
    </p:spTree>
    <p:extLst>
      <p:ext uri="{BB962C8B-B14F-4D97-AF65-F5344CB8AC3E}">
        <p14:creationId xmlns:p14="http://schemas.microsoft.com/office/powerpoint/2010/main" val="22656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Other Complexities</a:t>
            </a:r>
          </a:p>
        </p:txBody>
      </p:sp>
      <p:sp>
        <p:nvSpPr>
          <p:cNvPr id="412675" name="Rectangle 3"/>
          <p:cNvSpPr>
            <a:spLocks noGrp="1" noChangeArrowheads="1"/>
          </p:cNvSpPr>
          <p:nvPr>
            <p:ph idx="1"/>
          </p:nvPr>
        </p:nvSpPr>
        <p:spPr>
          <a:xfrm>
            <a:off x="172529" y="966157"/>
            <a:ext cx="8919712" cy="5755318"/>
          </a:xfrm>
        </p:spPr>
        <p:txBody>
          <a:bodyPr/>
          <a:lstStyle/>
          <a:p>
            <a:pPr marL="0" indent="0" eaLnBrk="1" hangingPunct="1">
              <a:buNone/>
              <a:defRPr/>
            </a:pPr>
            <a:r>
              <a:rPr lang="en-US" sz="2000" dirty="0">
                <a:solidFill>
                  <a:srgbClr val="0070C0"/>
                </a:solidFill>
              </a:rPr>
              <a:t>Average Case Complexity: </a:t>
            </a:r>
          </a:p>
          <a:p>
            <a:pPr marL="0" indent="0" algn="ctr" eaLnBrk="1" hangingPunct="1">
              <a:buNone/>
              <a:defRPr/>
            </a:pPr>
            <a:r>
              <a:rPr lang="en-US" altLang="en-US" sz="2000" b="1" dirty="0" err="1">
                <a:solidFill>
                  <a:srgbClr val="FF0000"/>
                </a:solidFill>
              </a:rPr>
              <a:t>avg</a:t>
            </a:r>
            <a:r>
              <a:rPr lang="en-US" altLang="en-US" sz="2000" dirty="0"/>
              <a:t> # steps algorithm takes</a:t>
            </a:r>
          </a:p>
          <a:p>
            <a:pPr marL="0" indent="0" algn="ctr" eaLnBrk="1" hangingPunct="1">
              <a:buNone/>
              <a:defRPr/>
            </a:pPr>
            <a:endParaRPr lang="en-US" sz="2000" dirty="0">
              <a:solidFill>
                <a:srgbClr val="0070C0"/>
              </a:solidFill>
            </a:endParaRPr>
          </a:p>
          <a:p>
            <a:pPr marL="0" indent="0" eaLnBrk="1" hangingPunct="1">
              <a:buNone/>
              <a:defRPr/>
            </a:pPr>
            <a:r>
              <a:rPr lang="en-US" sz="2000" dirty="0">
                <a:solidFill>
                  <a:srgbClr val="0070C0"/>
                </a:solidFill>
              </a:rPr>
              <a:t>Communication Complexity: </a:t>
            </a:r>
          </a:p>
          <a:p>
            <a:pPr marL="0" indent="0" algn="ctr" eaLnBrk="1" hangingPunct="1">
              <a:buNone/>
              <a:defRPr/>
            </a:pPr>
            <a:r>
              <a:rPr lang="en-US" altLang="en-US" sz="2000" b="1" dirty="0">
                <a:solidFill>
                  <a:srgbClr val="FF0000"/>
                </a:solidFill>
              </a:rPr>
              <a:t>max</a:t>
            </a:r>
            <a:r>
              <a:rPr lang="en-US" altLang="en-US" sz="2000" dirty="0"/>
              <a:t> # communication algorithm send between servers </a:t>
            </a:r>
            <a:br>
              <a:rPr lang="en-US" altLang="en-US" sz="2000" dirty="0"/>
            </a:br>
            <a:endParaRPr lang="en-US" altLang="en-US" sz="2000" b="1" dirty="0">
              <a:solidFill>
                <a:srgbClr val="0033CC"/>
              </a:solidFill>
            </a:endParaRPr>
          </a:p>
          <a:p>
            <a:pPr marL="0" indent="0" eaLnBrk="1" hangingPunct="1">
              <a:buNone/>
              <a:defRPr/>
            </a:pPr>
            <a:r>
              <a:rPr lang="en-US" sz="2000" dirty="0">
                <a:solidFill>
                  <a:srgbClr val="0070C0"/>
                </a:solidFill>
              </a:rPr>
              <a:t>Space Complexity: </a:t>
            </a:r>
          </a:p>
          <a:p>
            <a:pPr marL="0" indent="0" algn="ctr" eaLnBrk="1" hangingPunct="1">
              <a:buNone/>
              <a:defRPr/>
            </a:pPr>
            <a:r>
              <a:rPr lang="en-US" altLang="en-US" sz="2000" b="1" dirty="0">
                <a:solidFill>
                  <a:srgbClr val="FF0000"/>
                </a:solidFill>
              </a:rPr>
              <a:t>max</a:t>
            </a:r>
            <a:r>
              <a:rPr lang="en-US" altLang="en-US" sz="2000" dirty="0"/>
              <a:t> # space algorithm needs</a:t>
            </a:r>
          </a:p>
          <a:p>
            <a:pPr marL="0" indent="0" algn="ctr" eaLnBrk="1" hangingPunct="1">
              <a:buNone/>
              <a:defRPr/>
            </a:pPr>
            <a:endParaRPr lang="en-US" sz="2000" dirty="0">
              <a:solidFill>
                <a:srgbClr val="0070C0"/>
              </a:solidFill>
            </a:endParaRPr>
          </a:p>
          <a:p>
            <a:pPr marL="0" indent="0" eaLnBrk="1" hangingPunct="1">
              <a:buNone/>
              <a:defRPr/>
            </a:pPr>
            <a:r>
              <a:rPr lang="en-US" sz="2000" dirty="0">
                <a:solidFill>
                  <a:srgbClr val="0070C0"/>
                </a:solidFill>
              </a:rPr>
              <a:t>Parallel Complexity: </a:t>
            </a:r>
          </a:p>
          <a:p>
            <a:pPr marL="0" indent="0" algn="ctr" eaLnBrk="1" hangingPunct="1">
              <a:buNone/>
              <a:defRPr/>
            </a:pPr>
            <a:r>
              <a:rPr lang="en-US" altLang="en-US" sz="2000" b="1" dirty="0">
                <a:solidFill>
                  <a:srgbClr val="FF0000"/>
                </a:solidFill>
              </a:rPr>
              <a:t>max</a:t>
            </a:r>
            <a:r>
              <a:rPr lang="en-US" altLang="en-US" sz="2000" dirty="0"/>
              <a:t> length of the longest series of operations that have to be performed sequentially due to data dependencies</a:t>
            </a:r>
            <a:endParaRPr lang="en-US" sz="2000" dirty="0">
              <a:solidFill>
                <a:srgbClr val="0070C0"/>
              </a:solidFill>
            </a:endParaRPr>
          </a:p>
          <a:p>
            <a:pPr marL="0" indent="0" eaLnBrk="1" hangingPunct="1">
              <a:buNone/>
              <a:defRPr/>
            </a:pPr>
            <a:endParaRPr lang="en-US" sz="2000" dirty="0"/>
          </a:p>
          <a:p>
            <a:pPr marL="0" indent="0" eaLnBrk="1" hangingPunct="1">
              <a:buNone/>
              <a:defRPr/>
            </a:pPr>
            <a:endParaRPr 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9974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CSE 351 Quiz</a:t>
            </a:r>
          </a:p>
        </p:txBody>
      </p:sp>
      <p:sp>
        <p:nvSpPr>
          <p:cNvPr id="412675" name="Rectangle 3"/>
          <p:cNvSpPr>
            <a:spLocks noGrp="1" noChangeArrowheads="1"/>
          </p:cNvSpPr>
          <p:nvPr>
            <p:ph idx="1"/>
          </p:nvPr>
        </p:nvSpPr>
        <p:spPr>
          <a:xfrm>
            <a:off x="172529" y="966157"/>
            <a:ext cx="8919712" cy="5755318"/>
          </a:xfrm>
        </p:spPr>
        <p:txBody>
          <a:bodyPr/>
          <a:lstStyle/>
          <a:p>
            <a:pPr marL="0" indent="0" eaLnBrk="1" hangingPunct="1">
              <a:buNone/>
              <a:defRPr/>
            </a:pPr>
            <a:r>
              <a:rPr lang="en-US" sz="1600" dirty="0"/>
              <a:t>What is the cost of following operations? (in terms of cycle for CPU with 1 core)</a:t>
            </a:r>
          </a:p>
          <a:p>
            <a:pPr marL="0" indent="0" eaLnBrk="1" hangingPunct="1">
              <a:buNone/>
              <a:defRPr/>
            </a:pPr>
            <a:endParaRPr lang="en-US" sz="1600" dirty="0"/>
          </a:p>
          <a:p>
            <a:pPr eaLnBrk="1" hangingPunct="1">
              <a:defRPr/>
            </a:pPr>
            <a:r>
              <a:rPr lang="en-US" sz="1600" dirty="0"/>
              <a:t>Compute a*</a:t>
            </a:r>
            <a:r>
              <a:rPr lang="en-US" sz="1600" dirty="0" err="1"/>
              <a:t>b+c</a:t>
            </a:r>
            <a:r>
              <a:rPr lang="en-US" sz="1600" dirty="0"/>
              <a:t> where </a:t>
            </a:r>
            <a:r>
              <a:rPr lang="en-US" sz="1600" dirty="0" err="1"/>
              <a:t>a,b,c</a:t>
            </a:r>
            <a:r>
              <a:rPr lang="en-US" sz="1600" dirty="0"/>
              <a:t> are float (throughput)</a:t>
            </a:r>
          </a:p>
          <a:p>
            <a:pPr marL="0" indent="0" eaLnBrk="1" hangingPunct="1">
              <a:buNone/>
              <a:defRPr/>
            </a:pPr>
            <a:r>
              <a:rPr lang="en-US" sz="1600" dirty="0"/>
              <a:t>~1/16 cycles</a:t>
            </a:r>
          </a:p>
          <a:p>
            <a:pPr marL="0" indent="0" eaLnBrk="1" hangingPunct="1">
              <a:buNone/>
              <a:defRPr/>
            </a:pPr>
            <a:endParaRPr lang="en-US" sz="1600" dirty="0"/>
          </a:p>
          <a:p>
            <a:pPr eaLnBrk="1" hangingPunct="1">
              <a:defRPr/>
            </a:pPr>
            <a:r>
              <a:rPr lang="en-US" sz="1600" dirty="0"/>
              <a:t>Cost of unpredictable if (latency)</a:t>
            </a:r>
          </a:p>
          <a:p>
            <a:pPr marL="0" indent="0" eaLnBrk="1" hangingPunct="1">
              <a:buNone/>
              <a:defRPr/>
            </a:pPr>
            <a:r>
              <a:rPr lang="en-US" sz="1600" dirty="0"/>
              <a:t>~20 cycles</a:t>
            </a:r>
          </a:p>
          <a:p>
            <a:pPr marL="0" indent="0" eaLnBrk="1" hangingPunct="1">
              <a:buNone/>
              <a:defRPr/>
            </a:pPr>
            <a:endParaRPr lang="en-US" sz="1600" dirty="0"/>
          </a:p>
          <a:p>
            <a:pPr eaLnBrk="1" hangingPunct="1">
              <a:defRPr/>
            </a:pPr>
            <a:r>
              <a:rPr lang="en-US" sz="1600" dirty="0"/>
              <a:t>Cost of reading 1 byte from a random location in memory (latency)</a:t>
            </a:r>
          </a:p>
          <a:p>
            <a:pPr marL="0" indent="0" eaLnBrk="1" hangingPunct="1">
              <a:buNone/>
              <a:defRPr/>
            </a:pPr>
            <a:r>
              <a:rPr lang="en-US" sz="1600" dirty="0"/>
              <a:t>~300 cycles</a:t>
            </a:r>
          </a:p>
          <a:p>
            <a:pPr marL="0" indent="0" eaLnBrk="1" hangingPunct="1">
              <a:buNone/>
              <a:defRPr/>
            </a:pPr>
            <a:endParaRPr lang="en-US" sz="1600" dirty="0"/>
          </a:p>
          <a:p>
            <a:pPr eaLnBrk="1" hangingPunct="1">
              <a:defRPr/>
            </a:pPr>
            <a:r>
              <a:rPr lang="en-US" sz="1600" dirty="0"/>
              <a:t>Cost of reading 1 byte from a random location in a M.2 SSD (latency)</a:t>
            </a:r>
          </a:p>
          <a:p>
            <a:pPr marL="0" indent="0" eaLnBrk="1" hangingPunct="1">
              <a:buNone/>
              <a:defRPr/>
            </a:pPr>
            <a:r>
              <a:rPr lang="en-US" sz="1600" dirty="0"/>
              <a:t>~100k cycles</a:t>
            </a:r>
          </a:p>
          <a:p>
            <a:pPr marL="0" indent="0" eaLnBrk="1" hangingPunct="1">
              <a:buNone/>
              <a:defRPr/>
            </a:pPr>
            <a:endParaRPr lang="en-US" sz="1600" dirty="0"/>
          </a:p>
          <a:p>
            <a:pPr eaLnBrk="1" hangingPunct="1">
              <a:defRPr/>
            </a:pPr>
            <a:r>
              <a:rPr lang="en-US" sz="1600" dirty="0"/>
              <a:t>Cost of reading 1 byte from a random location in a 7200RPM </a:t>
            </a:r>
            <a:r>
              <a:rPr lang="en-US" sz="1600" dirty="0" err="1"/>
              <a:t>harddisk</a:t>
            </a:r>
            <a:r>
              <a:rPr lang="en-US" sz="1600" dirty="0"/>
              <a:t> (latency)</a:t>
            </a:r>
          </a:p>
          <a:p>
            <a:pPr marL="0" indent="0" eaLnBrk="1" hangingPunct="1">
              <a:buNone/>
              <a:defRPr/>
            </a:pPr>
            <a:r>
              <a:rPr lang="en-US" sz="1600" dirty="0"/>
              <a:t>~10M cycles</a:t>
            </a:r>
          </a:p>
          <a:p>
            <a:pPr marL="0" indent="0" eaLnBrk="1" hangingPunct="1">
              <a:buNone/>
              <a:defRPr/>
            </a:pPr>
            <a:endParaRPr lang="en-US" sz="1600" dirty="0"/>
          </a:p>
          <a:p>
            <a:pPr eaLnBrk="1" hangingPunct="1">
              <a:defRPr/>
            </a:pPr>
            <a:r>
              <a:rPr lang="en-US" sz="1600" dirty="0"/>
              <a:t>Cost of Elon posting a Twitter from Mars (latency)</a:t>
            </a:r>
          </a:p>
          <a:p>
            <a:pPr marL="0" indent="0" eaLnBrk="1" hangingPunct="1">
              <a:buNone/>
              <a:defRPr/>
            </a:pPr>
            <a:r>
              <a:rPr lang="en-US" sz="1600" dirty="0"/>
              <a:t>~10T cycles</a:t>
            </a:r>
          </a:p>
          <a:p>
            <a:pPr marL="0" indent="0" eaLnBrk="1" hangingPunct="1">
              <a:buNone/>
              <a:defRPr/>
            </a:pPr>
            <a:endParaRPr lang="en-US" sz="16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Rectangle: Rounded Corners 1">
            <a:extLst>
              <a:ext uri="{FF2B5EF4-FFF2-40B4-BE49-F238E27FC236}">
                <a16:creationId xmlns:a16="http://schemas.microsoft.com/office/drawing/2014/main" id="{E1D96063-40C2-4B5D-8980-559D4CD40B3D}"/>
              </a:ext>
            </a:extLst>
          </p:cNvPr>
          <p:cNvSpPr/>
          <p:nvPr/>
        </p:nvSpPr>
        <p:spPr bwMode="auto">
          <a:xfrm>
            <a:off x="5771808" y="1886465"/>
            <a:ext cx="2580166" cy="783193"/>
          </a:xfrm>
          <a:prstGeom prst="roundRect">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Life is simple in 421.</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rPr>
              <a:t>Everything is O(1)</a:t>
            </a:r>
            <a:endParaRPr kumimoji="0" lang="en-US" sz="2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3776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Warning</a:t>
            </a:r>
          </a:p>
        </p:txBody>
      </p:sp>
      <p:sp>
        <p:nvSpPr>
          <p:cNvPr id="412675" name="Rectangle 3"/>
          <p:cNvSpPr>
            <a:spLocks noGrp="1" noChangeArrowheads="1"/>
          </p:cNvSpPr>
          <p:nvPr>
            <p:ph idx="1"/>
          </p:nvPr>
        </p:nvSpPr>
        <p:spPr>
          <a:xfrm>
            <a:off x="172529" y="966157"/>
            <a:ext cx="8919712" cy="5755318"/>
          </a:xfrm>
        </p:spPr>
        <p:txBody>
          <a:bodyPr/>
          <a:lstStyle/>
          <a:p>
            <a:pPr marL="0" indent="0" eaLnBrk="1" hangingPunct="1">
              <a:buNone/>
              <a:defRPr/>
            </a:pPr>
            <a:r>
              <a:rPr lang="en-US" sz="2000" dirty="0"/>
              <a:t>In real world, not all operations take same amount of time.</a:t>
            </a:r>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2403AF72-665E-4A37-9FBE-11F662D12DBF}"/>
              </a:ext>
            </a:extLst>
          </p:cNvPr>
          <p:cNvPicPr>
            <a:picLocks noChangeAspect="1"/>
          </p:cNvPicPr>
          <p:nvPr/>
        </p:nvPicPr>
        <p:blipFill>
          <a:blip r:embed="rId3"/>
          <a:stretch>
            <a:fillRect/>
          </a:stretch>
        </p:blipFill>
        <p:spPr>
          <a:xfrm>
            <a:off x="1410599" y="1417638"/>
            <a:ext cx="5784233" cy="4820194"/>
          </a:xfrm>
          <a:prstGeom prst="rect">
            <a:avLst/>
          </a:prstGeom>
        </p:spPr>
      </p:pic>
    </p:spTree>
    <p:extLst>
      <p:ext uri="{BB962C8B-B14F-4D97-AF65-F5344CB8AC3E}">
        <p14:creationId xmlns:p14="http://schemas.microsoft.com/office/powerpoint/2010/main" val="330376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Warning</a:t>
            </a:r>
          </a:p>
        </p:txBody>
      </p:sp>
      <p:sp>
        <p:nvSpPr>
          <p:cNvPr id="412675" name="Rectangle 3"/>
          <p:cNvSpPr>
            <a:spLocks noGrp="1" noChangeArrowheads="1"/>
          </p:cNvSpPr>
          <p:nvPr>
            <p:ph idx="1"/>
          </p:nvPr>
        </p:nvSpPr>
        <p:spPr>
          <a:xfrm>
            <a:off x="172529" y="966157"/>
            <a:ext cx="8919712" cy="5843946"/>
          </a:xfrm>
        </p:spPr>
        <p:txBody>
          <a:bodyPr/>
          <a:lstStyle/>
          <a:p>
            <a:pPr marL="0" indent="0" eaLnBrk="1" hangingPunct="1">
              <a:buNone/>
              <a:defRPr/>
            </a:pPr>
            <a:r>
              <a:rPr lang="en-US" sz="2000" dirty="0"/>
              <a:t>In real world, not all memory accesses take same amount of time.</a:t>
            </a:r>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r>
              <a:rPr lang="en-US" sz="2000" dirty="0"/>
              <a:t>Example:</a:t>
            </a:r>
          </a:p>
          <a:p>
            <a:pPr marL="0" indent="0" eaLnBrk="1" hangingPunct="1">
              <a:buNone/>
              <a:defRPr/>
            </a:pPr>
            <a:r>
              <a:rPr lang="en-US" sz="2000" dirty="0"/>
              <a:t>Improving Google CPU usage by 0.5% via a better hash table</a:t>
            </a:r>
          </a:p>
          <a:p>
            <a:pPr marL="0" indent="0" eaLnBrk="1" hangingPunct="1">
              <a:buNone/>
              <a:defRPr/>
            </a:pPr>
            <a:r>
              <a:rPr lang="en-US" sz="2000" dirty="0"/>
              <a:t>https://www.youtube.com/watch?v=ncHmEUmJZf4</a:t>
            </a:r>
          </a:p>
          <a:p>
            <a:pPr marL="0" indent="0" eaLnBrk="1" hangingPunct="1">
              <a:buNone/>
              <a:defRPr/>
            </a:pPr>
            <a:endParaRPr lang="en-US" sz="2000" dirty="0"/>
          </a:p>
          <a:p>
            <a:pPr marL="0" indent="0" eaLnBrk="1" hangingPunct="1">
              <a:buNone/>
              <a:defRPr/>
            </a:pPr>
            <a:endParaRPr 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14</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7A4E6E11-78BE-40B6-B6EE-E5EDCBE7B88B}"/>
              </a:ext>
            </a:extLst>
          </p:cNvPr>
          <p:cNvPicPr>
            <a:picLocks noChangeAspect="1"/>
          </p:cNvPicPr>
          <p:nvPr/>
        </p:nvPicPr>
        <p:blipFill>
          <a:blip r:embed="rId3"/>
          <a:stretch>
            <a:fillRect/>
          </a:stretch>
        </p:blipFill>
        <p:spPr>
          <a:xfrm>
            <a:off x="609602" y="1604946"/>
            <a:ext cx="7358743" cy="3860469"/>
          </a:xfrm>
          <a:prstGeom prst="rect">
            <a:avLst/>
          </a:prstGeom>
        </p:spPr>
      </p:pic>
    </p:spTree>
    <p:extLst>
      <p:ext uri="{BB962C8B-B14F-4D97-AF65-F5344CB8AC3E}">
        <p14:creationId xmlns:p14="http://schemas.microsoft.com/office/powerpoint/2010/main" val="269123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Terminology: Graph</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15</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249037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p:pic>
        <p:nvPicPr>
          <p:cNvPr id="412706" name="Picture 412705">
            <a:extLst>
              <a:ext uri="{FF2B5EF4-FFF2-40B4-BE49-F238E27FC236}">
                <a16:creationId xmlns:a16="http://schemas.microsoft.com/office/drawing/2014/main" id="{32EE7E69-761E-43E8-8658-4E55EA194ECC}"/>
              </a:ext>
            </a:extLst>
          </p:cNvPr>
          <p:cNvPicPr>
            <a:picLocks noChangeAspect="1"/>
          </p:cNvPicPr>
          <p:nvPr/>
        </p:nvPicPr>
        <p:blipFill rotWithShape="1">
          <a:blip r:embed="rId3">
            <a:extLst>
              <a:ext uri="{28A0092B-C50C-407E-A947-70E740481C1C}">
                <a14:useLocalDpi xmlns:a14="http://schemas.microsoft.com/office/drawing/2010/main" val="0"/>
              </a:ext>
            </a:extLst>
          </a:blip>
          <a:srcRect l="4695" t="6082" r="3624" b="15529"/>
          <a:stretch/>
        </p:blipFill>
        <p:spPr>
          <a:xfrm>
            <a:off x="457200" y="961480"/>
            <a:ext cx="4757448" cy="4067719"/>
          </a:xfrm>
          <a:prstGeom prst="rect">
            <a:avLst/>
          </a:prstGeom>
        </p:spPr>
      </p:pic>
      <p:sp>
        <p:nvSpPr>
          <p:cNvPr id="2" name="TextBox 1"/>
          <p:cNvSpPr txBox="1"/>
          <p:nvPr/>
        </p:nvSpPr>
        <p:spPr>
          <a:xfrm>
            <a:off x="5480298" y="3977433"/>
            <a:ext cx="3413536" cy="1938992"/>
          </a:xfrm>
          <a:prstGeom prst="rect">
            <a:avLst/>
          </a:prstGeom>
          <a:noFill/>
        </p:spPr>
        <p:txBody>
          <a:bodyPr wrap="square" rtlCol="0">
            <a:spAutoFit/>
          </a:bodyPr>
          <a:lstStyle/>
          <a:p>
            <a:pPr algn="l"/>
            <a:r>
              <a:rPr lang="en-US" dirty="0"/>
              <a:t>Examples:</a:t>
            </a:r>
          </a:p>
          <a:p>
            <a:pPr marL="342900" indent="-342900" algn="l">
              <a:buFont typeface="Arial" panose="020B0604020202020204" pitchFamily="34" charset="0"/>
              <a:buChar char="•"/>
            </a:pPr>
            <a:r>
              <a:rPr lang="en-US" dirty="0"/>
              <a:t>Transportation networks</a:t>
            </a:r>
          </a:p>
          <a:p>
            <a:pPr marL="342900" indent="-342900" algn="l">
              <a:buFont typeface="Arial" panose="020B0604020202020204" pitchFamily="34" charset="0"/>
              <a:buChar char="•"/>
            </a:pPr>
            <a:r>
              <a:rPr lang="en-US" dirty="0"/>
              <a:t>Communication networks</a:t>
            </a:r>
          </a:p>
          <a:p>
            <a:pPr marL="342900" indent="-342900" algn="l">
              <a:buFont typeface="Arial" panose="020B0604020202020204" pitchFamily="34" charset="0"/>
              <a:buChar char="•"/>
            </a:pPr>
            <a:r>
              <a:rPr lang="en-US" dirty="0"/>
              <a:t>Internet</a:t>
            </a:r>
          </a:p>
          <a:p>
            <a:pPr marL="342900" indent="-342900" algn="l">
              <a:buFont typeface="Arial" panose="020B0604020202020204" pitchFamily="34" charset="0"/>
              <a:buChar char="•"/>
            </a:pPr>
            <a:r>
              <a:rPr lang="en-US" dirty="0"/>
              <a:t>Social networks</a:t>
            </a:r>
          </a:p>
          <a:p>
            <a:pPr marL="342900" indent="-342900" algn="l">
              <a:buFont typeface="Arial" panose="020B0604020202020204" pitchFamily="34" charset="0"/>
              <a:buChar char="•"/>
            </a:pPr>
            <a:r>
              <a:rPr lang="en-US" dirty="0"/>
              <a:t>Dependency networks</a:t>
            </a:r>
          </a:p>
        </p:txBody>
      </p:sp>
    </p:spTree>
    <p:extLst>
      <p:ext uri="{BB962C8B-B14F-4D97-AF65-F5344CB8AC3E}">
        <p14:creationId xmlns:p14="http://schemas.microsoft.com/office/powerpoint/2010/main" val="348177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Undirected Graphs G=(V,E)</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17</a:t>
            </a:fld>
            <a:endParaRPr lang="en-US" altLang="en-US" sz="1400">
              <a:latin typeface="Tahoma" panose="020B0604030504040204" pitchFamily="34" charset="0"/>
            </a:endParaRPr>
          </a:p>
        </p:txBody>
      </p:sp>
      <p:sp>
        <p:nvSpPr>
          <p:cNvPr id="6" name="Oval 4">
            <a:extLst>
              <a:ext uri="{FF2B5EF4-FFF2-40B4-BE49-F238E27FC236}">
                <a16:creationId xmlns:a16="http://schemas.microsoft.com/office/drawing/2014/main" id="{F02BB4E3-0DA6-4836-87CE-B7BD1BDD49A8}"/>
              </a:ext>
            </a:extLst>
          </p:cNvPr>
          <p:cNvSpPr>
            <a:spLocks noChangeArrowheads="1"/>
          </p:cNvSpPr>
          <p:nvPr/>
        </p:nvSpPr>
        <p:spPr bwMode="auto">
          <a:xfrm>
            <a:off x="4539343" y="1345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A</a:t>
            </a:r>
          </a:p>
        </p:txBody>
      </p:sp>
      <p:sp>
        <p:nvSpPr>
          <p:cNvPr id="7" name="Oval 5">
            <a:extLst>
              <a:ext uri="{FF2B5EF4-FFF2-40B4-BE49-F238E27FC236}">
                <a16:creationId xmlns:a16="http://schemas.microsoft.com/office/drawing/2014/main" id="{AE79D449-6085-421B-B3E0-4E2631BD3479}"/>
              </a:ext>
            </a:extLst>
          </p:cNvPr>
          <p:cNvSpPr>
            <a:spLocks noChangeArrowheads="1"/>
          </p:cNvSpPr>
          <p:nvPr/>
        </p:nvSpPr>
        <p:spPr bwMode="auto">
          <a:xfrm>
            <a:off x="3548743" y="2107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8" name="Oval 6">
            <a:extLst>
              <a:ext uri="{FF2B5EF4-FFF2-40B4-BE49-F238E27FC236}">
                <a16:creationId xmlns:a16="http://schemas.microsoft.com/office/drawing/2014/main" id="{10808232-3FE2-463C-AB0A-0D21F15FB316}"/>
              </a:ext>
            </a:extLst>
          </p:cNvPr>
          <p:cNvSpPr>
            <a:spLocks noChangeArrowheads="1"/>
          </p:cNvSpPr>
          <p:nvPr/>
        </p:nvSpPr>
        <p:spPr bwMode="auto">
          <a:xfrm>
            <a:off x="6063343" y="2335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9" name="Oval 7">
            <a:extLst>
              <a:ext uri="{FF2B5EF4-FFF2-40B4-BE49-F238E27FC236}">
                <a16:creationId xmlns:a16="http://schemas.microsoft.com/office/drawing/2014/main" id="{7D5F66B6-69C8-462E-A873-32DB02823446}"/>
              </a:ext>
            </a:extLst>
          </p:cNvPr>
          <p:cNvSpPr>
            <a:spLocks noChangeArrowheads="1"/>
          </p:cNvSpPr>
          <p:nvPr/>
        </p:nvSpPr>
        <p:spPr bwMode="auto">
          <a:xfrm>
            <a:off x="4005943" y="5002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10" name="Oval 8">
            <a:extLst>
              <a:ext uri="{FF2B5EF4-FFF2-40B4-BE49-F238E27FC236}">
                <a16:creationId xmlns:a16="http://schemas.microsoft.com/office/drawing/2014/main" id="{3E38B272-E081-46F0-AC30-301FE9E18E75}"/>
              </a:ext>
            </a:extLst>
          </p:cNvPr>
          <p:cNvSpPr>
            <a:spLocks noChangeArrowheads="1"/>
          </p:cNvSpPr>
          <p:nvPr/>
        </p:nvSpPr>
        <p:spPr bwMode="auto">
          <a:xfrm>
            <a:off x="4005943" y="4012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11" name="Oval 9">
            <a:extLst>
              <a:ext uri="{FF2B5EF4-FFF2-40B4-BE49-F238E27FC236}">
                <a16:creationId xmlns:a16="http://schemas.microsoft.com/office/drawing/2014/main" id="{C8AF3952-A0E7-4BA7-B746-401D8DE45BCD}"/>
              </a:ext>
            </a:extLst>
          </p:cNvPr>
          <p:cNvSpPr>
            <a:spLocks noChangeArrowheads="1"/>
          </p:cNvSpPr>
          <p:nvPr/>
        </p:nvSpPr>
        <p:spPr bwMode="auto">
          <a:xfrm>
            <a:off x="2691493" y="272269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12" name="Oval 10">
            <a:extLst>
              <a:ext uri="{FF2B5EF4-FFF2-40B4-BE49-F238E27FC236}">
                <a16:creationId xmlns:a16="http://schemas.microsoft.com/office/drawing/2014/main" id="{9E1793B5-E88B-4A45-9BF7-4247AD054169}"/>
              </a:ext>
            </a:extLst>
          </p:cNvPr>
          <p:cNvSpPr>
            <a:spLocks noChangeArrowheads="1"/>
          </p:cNvSpPr>
          <p:nvPr/>
        </p:nvSpPr>
        <p:spPr bwMode="auto">
          <a:xfrm>
            <a:off x="2710543" y="39358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13" name="Oval 11">
            <a:extLst>
              <a:ext uri="{FF2B5EF4-FFF2-40B4-BE49-F238E27FC236}">
                <a16:creationId xmlns:a16="http://schemas.microsoft.com/office/drawing/2014/main" id="{09796290-604C-4B4E-8281-5B79AC32893B}"/>
              </a:ext>
            </a:extLst>
          </p:cNvPr>
          <p:cNvSpPr>
            <a:spLocks noChangeArrowheads="1"/>
          </p:cNvSpPr>
          <p:nvPr/>
        </p:nvSpPr>
        <p:spPr bwMode="auto">
          <a:xfrm>
            <a:off x="2329543" y="4926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B</a:t>
            </a:r>
          </a:p>
        </p:txBody>
      </p:sp>
      <p:sp>
        <p:nvSpPr>
          <p:cNvPr id="14" name="Oval 12">
            <a:extLst>
              <a:ext uri="{FF2B5EF4-FFF2-40B4-BE49-F238E27FC236}">
                <a16:creationId xmlns:a16="http://schemas.microsoft.com/office/drawing/2014/main" id="{4F0EE213-3CE4-4394-88AA-466C014A979B}"/>
              </a:ext>
            </a:extLst>
          </p:cNvPr>
          <p:cNvSpPr>
            <a:spLocks noChangeArrowheads="1"/>
          </p:cNvSpPr>
          <p:nvPr/>
        </p:nvSpPr>
        <p:spPr bwMode="auto">
          <a:xfrm>
            <a:off x="1262743" y="5383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15" name="Oval 13">
            <a:extLst>
              <a:ext uri="{FF2B5EF4-FFF2-40B4-BE49-F238E27FC236}">
                <a16:creationId xmlns:a16="http://schemas.microsoft.com/office/drawing/2014/main" id="{F494105E-3B1E-4654-BFA4-DAA1CF2705A7}"/>
              </a:ext>
            </a:extLst>
          </p:cNvPr>
          <p:cNvSpPr>
            <a:spLocks noChangeArrowheads="1"/>
          </p:cNvSpPr>
          <p:nvPr/>
        </p:nvSpPr>
        <p:spPr bwMode="auto">
          <a:xfrm>
            <a:off x="1872343" y="6069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16" name="Oval 14">
            <a:extLst>
              <a:ext uri="{FF2B5EF4-FFF2-40B4-BE49-F238E27FC236}">
                <a16:creationId xmlns:a16="http://schemas.microsoft.com/office/drawing/2014/main" id="{3476D8F3-FE42-451E-884D-B2E04C1E0578}"/>
              </a:ext>
            </a:extLst>
          </p:cNvPr>
          <p:cNvSpPr>
            <a:spLocks noChangeArrowheads="1"/>
          </p:cNvSpPr>
          <p:nvPr/>
        </p:nvSpPr>
        <p:spPr bwMode="auto">
          <a:xfrm>
            <a:off x="6063343" y="33262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17" name="Oval 15">
            <a:extLst>
              <a:ext uri="{FF2B5EF4-FFF2-40B4-BE49-F238E27FC236}">
                <a16:creationId xmlns:a16="http://schemas.microsoft.com/office/drawing/2014/main" id="{A7C47069-F049-4F70-BAE2-67BAF413358D}"/>
              </a:ext>
            </a:extLst>
          </p:cNvPr>
          <p:cNvSpPr>
            <a:spLocks noChangeArrowheads="1"/>
          </p:cNvSpPr>
          <p:nvPr/>
        </p:nvSpPr>
        <p:spPr bwMode="auto">
          <a:xfrm>
            <a:off x="7130143" y="3631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18" name="Oval 16">
            <a:extLst>
              <a:ext uri="{FF2B5EF4-FFF2-40B4-BE49-F238E27FC236}">
                <a16:creationId xmlns:a16="http://schemas.microsoft.com/office/drawing/2014/main" id="{D76FDDC3-BC5B-40DB-A83B-B65507ADC18A}"/>
              </a:ext>
            </a:extLst>
          </p:cNvPr>
          <p:cNvSpPr>
            <a:spLocks noChangeArrowheads="1"/>
          </p:cNvSpPr>
          <p:nvPr/>
        </p:nvSpPr>
        <p:spPr bwMode="auto">
          <a:xfrm>
            <a:off x="7130143" y="4545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cxnSp>
        <p:nvCxnSpPr>
          <p:cNvPr id="39" name="Straight Connector 38">
            <a:extLst>
              <a:ext uri="{FF2B5EF4-FFF2-40B4-BE49-F238E27FC236}">
                <a16:creationId xmlns:a16="http://schemas.microsoft.com/office/drawing/2014/main" id="{A5D4F646-A66B-49B5-B9F4-2D63781B880E}"/>
              </a:ext>
            </a:extLst>
          </p:cNvPr>
          <p:cNvCxnSpPr>
            <a:cxnSpLocks/>
            <a:stCxn id="12" idx="0"/>
            <a:endCxn id="11" idx="4"/>
          </p:cNvCxnSpPr>
          <p:nvPr/>
        </p:nvCxnSpPr>
        <p:spPr bwMode="auto">
          <a:xfrm flipH="1" flipV="1">
            <a:off x="2881993" y="3103692"/>
            <a:ext cx="19050" cy="832125"/>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0AE38607-B465-42D1-9970-42E777C88F99}"/>
              </a:ext>
            </a:extLst>
          </p:cNvPr>
          <p:cNvCxnSpPr>
            <a:cxnSpLocks/>
            <a:stCxn id="10" idx="1"/>
            <a:endCxn id="11" idx="5"/>
          </p:cNvCxnSpPr>
          <p:nvPr/>
        </p:nvCxnSpPr>
        <p:spPr bwMode="auto">
          <a:xfrm flipH="1" flipV="1">
            <a:off x="3016697" y="3047896"/>
            <a:ext cx="1045042" cy="101991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8B752F84-8DD0-4FC8-9E35-93636BDC5610}"/>
              </a:ext>
            </a:extLst>
          </p:cNvPr>
          <p:cNvCxnSpPr>
            <a:cxnSpLocks/>
            <a:stCxn id="8" idx="3"/>
            <a:endCxn id="10" idx="7"/>
          </p:cNvCxnSpPr>
          <p:nvPr/>
        </p:nvCxnSpPr>
        <p:spPr bwMode="auto">
          <a:xfrm flipH="1">
            <a:off x="4331147" y="2660821"/>
            <a:ext cx="1787992" cy="14069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4AA4D13A-D92F-4BFD-8B8C-05491C1239A8}"/>
              </a:ext>
            </a:extLst>
          </p:cNvPr>
          <p:cNvCxnSpPr>
            <a:cxnSpLocks/>
            <a:stCxn id="8" idx="4"/>
            <a:endCxn id="16" idx="0"/>
          </p:cNvCxnSpPr>
          <p:nvPr/>
        </p:nvCxnSpPr>
        <p:spPr bwMode="auto">
          <a:xfrm>
            <a:off x="6253843" y="27166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BA531334-B8A6-40F1-B245-C4549087B124}"/>
              </a:ext>
            </a:extLst>
          </p:cNvPr>
          <p:cNvCxnSpPr>
            <a:cxnSpLocks/>
            <a:stCxn id="16" idx="6"/>
            <a:endCxn id="17" idx="2"/>
          </p:cNvCxnSpPr>
          <p:nvPr/>
        </p:nvCxnSpPr>
        <p:spPr bwMode="auto">
          <a:xfrm>
            <a:off x="6444343" y="3516717"/>
            <a:ext cx="685800" cy="3048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C5749CA-6860-4525-8CC6-8C1DDACA884B}"/>
              </a:ext>
            </a:extLst>
          </p:cNvPr>
          <p:cNvCxnSpPr>
            <a:cxnSpLocks/>
            <a:stCxn id="8" idx="5"/>
            <a:endCxn id="17" idx="0"/>
          </p:cNvCxnSpPr>
          <p:nvPr/>
        </p:nvCxnSpPr>
        <p:spPr bwMode="auto">
          <a:xfrm>
            <a:off x="6388547" y="2660821"/>
            <a:ext cx="932096" cy="9701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E1358D16-7716-4DF6-89DC-3B5708A97845}"/>
              </a:ext>
            </a:extLst>
          </p:cNvPr>
          <p:cNvCxnSpPr>
            <a:cxnSpLocks/>
            <a:stCxn id="17" idx="4"/>
            <a:endCxn id="18" idx="0"/>
          </p:cNvCxnSpPr>
          <p:nvPr/>
        </p:nvCxnSpPr>
        <p:spPr bwMode="auto">
          <a:xfrm>
            <a:off x="7320643" y="4012017"/>
            <a:ext cx="0" cy="5334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56D574B3-C341-4679-B3A9-9BCFD2DD67B7}"/>
              </a:ext>
            </a:extLst>
          </p:cNvPr>
          <p:cNvCxnSpPr>
            <a:cxnSpLocks/>
            <a:stCxn id="6" idx="5"/>
            <a:endCxn id="8" idx="1"/>
          </p:cNvCxnSpPr>
          <p:nvPr/>
        </p:nvCxnSpPr>
        <p:spPr bwMode="auto">
          <a:xfrm>
            <a:off x="4864547" y="1670221"/>
            <a:ext cx="1254592" cy="7211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2D842A63-92B5-4956-9A6F-1751E9DA287C}"/>
              </a:ext>
            </a:extLst>
          </p:cNvPr>
          <p:cNvCxnSpPr>
            <a:cxnSpLocks/>
            <a:stCxn id="7" idx="7"/>
            <a:endCxn id="6" idx="3"/>
          </p:cNvCxnSpPr>
          <p:nvPr/>
        </p:nvCxnSpPr>
        <p:spPr bwMode="auto">
          <a:xfrm flipV="1">
            <a:off x="3873947" y="1670221"/>
            <a:ext cx="721192" cy="4925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6CFD88EC-0592-4677-9A6D-3B56A7CA993E}"/>
              </a:ext>
            </a:extLst>
          </p:cNvPr>
          <p:cNvCxnSpPr>
            <a:cxnSpLocks/>
            <a:stCxn id="7" idx="6"/>
            <a:endCxn id="8" idx="2"/>
          </p:cNvCxnSpPr>
          <p:nvPr/>
        </p:nvCxnSpPr>
        <p:spPr bwMode="auto">
          <a:xfrm>
            <a:off x="3929743" y="2297517"/>
            <a:ext cx="2133600"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DF338ED0-04A0-474C-B5D7-740E41EA2A2E}"/>
              </a:ext>
            </a:extLst>
          </p:cNvPr>
          <p:cNvCxnSpPr>
            <a:cxnSpLocks/>
            <a:stCxn id="11" idx="7"/>
            <a:endCxn id="7" idx="3"/>
          </p:cNvCxnSpPr>
          <p:nvPr/>
        </p:nvCxnSpPr>
        <p:spPr bwMode="auto">
          <a:xfrm flipV="1">
            <a:off x="3016697" y="2432221"/>
            <a:ext cx="587842" cy="34626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EFC3D317-9BB4-4BAD-956E-020AD06096A6}"/>
              </a:ext>
            </a:extLst>
          </p:cNvPr>
          <p:cNvCxnSpPr>
            <a:cxnSpLocks/>
            <a:stCxn id="13" idx="0"/>
            <a:endCxn id="12" idx="3"/>
          </p:cNvCxnSpPr>
          <p:nvPr/>
        </p:nvCxnSpPr>
        <p:spPr bwMode="auto">
          <a:xfrm flipV="1">
            <a:off x="2520043" y="4261021"/>
            <a:ext cx="246296" cy="6653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DDA88222-F70B-45BE-95F4-84EDE792FE91}"/>
              </a:ext>
            </a:extLst>
          </p:cNvPr>
          <p:cNvCxnSpPr>
            <a:cxnSpLocks/>
            <a:stCxn id="15" idx="0"/>
            <a:endCxn id="13" idx="4"/>
          </p:cNvCxnSpPr>
          <p:nvPr/>
        </p:nvCxnSpPr>
        <p:spPr bwMode="auto">
          <a:xfrm flipV="1">
            <a:off x="2062843" y="5307417"/>
            <a:ext cx="457200" cy="7620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F145D0F1-D2C6-4FE2-B9ED-434CF4A8E9C1}"/>
              </a:ext>
            </a:extLst>
          </p:cNvPr>
          <p:cNvCxnSpPr>
            <a:cxnSpLocks/>
            <a:stCxn id="14" idx="7"/>
            <a:endCxn id="13" idx="2"/>
          </p:cNvCxnSpPr>
          <p:nvPr/>
        </p:nvCxnSpPr>
        <p:spPr bwMode="auto">
          <a:xfrm flipV="1">
            <a:off x="1587947" y="5116917"/>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ADAB702A-3146-4144-B9F3-C7AD11989B4E}"/>
              </a:ext>
            </a:extLst>
          </p:cNvPr>
          <p:cNvCxnSpPr>
            <a:cxnSpLocks/>
            <a:stCxn id="14" idx="5"/>
            <a:endCxn id="15" idx="1"/>
          </p:cNvCxnSpPr>
          <p:nvPr/>
        </p:nvCxnSpPr>
        <p:spPr bwMode="auto">
          <a:xfrm>
            <a:off x="1587947" y="5708821"/>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a:extLst>
              <a:ext uri="{FF2B5EF4-FFF2-40B4-BE49-F238E27FC236}">
                <a16:creationId xmlns:a16="http://schemas.microsoft.com/office/drawing/2014/main" id="{136D7905-6792-48E3-9A78-8322B1FE901D}"/>
              </a:ext>
            </a:extLst>
          </p:cNvPr>
          <p:cNvCxnSpPr>
            <a:cxnSpLocks/>
            <a:stCxn id="15" idx="6"/>
            <a:endCxn id="9" idx="3"/>
          </p:cNvCxnSpPr>
          <p:nvPr/>
        </p:nvCxnSpPr>
        <p:spPr bwMode="auto">
          <a:xfrm flipV="1">
            <a:off x="2253343" y="5327821"/>
            <a:ext cx="1808396" cy="9320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a:extLst>
              <a:ext uri="{FF2B5EF4-FFF2-40B4-BE49-F238E27FC236}">
                <a16:creationId xmlns:a16="http://schemas.microsoft.com/office/drawing/2014/main" id="{456A221C-B802-4625-92F8-949A40A73FDA}"/>
              </a:ext>
            </a:extLst>
          </p:cNvPr>
          <p:cNvCxnSpPr>
            <a:cxnSpLocks/>
            <a:stCxn id="9" idx="0"/>
            <a:endCxn id="10" idx="4"/>
          </p:cNvCxnSpPr>
          <p:nvPr/>
        </p:nvCxnSpPr>
        <p:spPr bwMode="auto">
          <a:xfrm flipV="1">
            <a:off x="4196443" y="43930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0" name="TextBox 412689">
            <a:extLst>
              <a:ext uri="{FF2B5EF4-FFF2-40B4-BE49-F238E27FC236}">
                <a16:creationId xmlns:a16="http://schemas.microsoft.com/office/drawing/2014/main" id="{D8BFB79F-D020-429D-B93E-9CD74AE1F6D3}"/>
              </a:ext>
            </a:extLst>
          </p:cNvPr>
          <p:cNvSpPr txBox="1"/>
          <p:nvPr/>
        </p:nvSpPr>
        <p:spPr>
          <a:xfrm>
            <a:off x="6523252" y="2876565"/>
            <a:ext cx="2465740" cy="400110"/>
          </a:xfrm>
          <a:prstGeom prst="rect">
            <a:avLst/>
          </a:prstGeom>
          <a:noFill/>
        </p:spPr>
        <p:txBody>
          <a:bodyPr wrap="none" rtlCol="0">
            <a:spAutoFit/>
          </a:bodyPr>
          <a:lstStyle/>
          <a:p>
            <a:r>
              <a:rPr lang="en-US" dirty="0">
                <a:solidFill>
                  <a:srgbClr val="FF0000"/>
                </a:solidFill>
              </a:rPr>
              <a:t>Disconnected graph</a:t>
            </a:r>
          </a:p>
        </p:txBody>
      </p:sp>
      <p:sp>
        <p:nvSpPr>
          <p:cNvPr id="412691" name="TextBox 412690">
            <a:extLst>
              <a:ext uri="{FF2B5EF4-FFF2-40B4-BE49-F238E27FC236}">
                <a16:creationId xmlns:a16="http://schemas.microsoft.com/office/drawing/2014/main" id="{910FCF7A-4B24-46B3-987F-5BA19CC6E2E5}"/>
              </a:ext>
            </a:extLst>
          </p:cNvPr>
          <p:cNvSpPr txBox="1"/>
          <p:nvPr/>
        </p:nvSpPr>
        <p:spPr>
          <a:xfrm>
            <a:off x="5319983" y="5193117"/>
            <a:ext cx="2036135" cy="400110"/>
          </a:xfrm>
          <a:prstGeom prst="rect">
            <a:avLst/>
          </a:prstGeom>
          <a:noFill/>
        </p:spPr>
        <p:txBody>
          <a:bodyPr wrap="none" rtlCol="0">
            <a:spAutoFit/>
          </a:bodyPr>
          <a:lstStyle/>
          <a:p>
            <a:r>
              <a:rPr lang="en-US" dirty="0">
                <a:solidFill>
                  <a:srgbClr val="FF0000"/>
                </a:solidFill>
              </a:rPr>
              <a:t>Isolated vertices</a:t>
            </a:r>
          </a:p>
        </p:txBody>
      </p:sp>
      <p:cxnSp>
        <p:nvCxnSpPr>
          <p:cNvPr id="412693" name="Straight Connector 412692">
            <a:extLst>
              <a:ext uri="{FF2B5EF4-FFF2-40B4-BE49-F238E27FC236}">
                <a16:creationId xmlns:a16="http://schemas.microsoft.com/office/drawing/2014/main" id="{5CAA1AD4-315F-4698-91F4-0FA8E9AA9786}"/>
              </a:ext>
            </a:extLst>
          </p:cNvPr>
          <p:cNvCxnSpPr>
            <a:cxnSpLocks/>
            <a:stCxn id="17" idx="6"/>
            <a:endCxn id="18" idx="6"/>
          </p:cNvCxnSpPr>
          <p:nvPr/>
        </p:nvCxnSpPr>
        <p:spPr bwMode="auto">
          <a:xfrm>
            <a:off x="7511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412692">
            <a:extLst>
              <a:ext uri="{FF2B5EF4-FFF2-40B4-BE49-F238E27FC236}">
                <a16:creationId xmlns:a16="http://schemas.microsoft.com/office/drawing/2014/main" id="{F439F30B-3DF3-4596-A4BC-6864D7373672}"/>
              </a:ext>
            </a:extLst>
          </p:cNvPr>
          <p:cNvCxnSpPr>
            <a:cxnSpLocks/>
            <a:stCxn id="17" idx="2"/>
            <a:endCxn id="18" idx="2"/>
          </p:cNvCxnSpPr>
          <p:nvPr/>
        </p:nvCxnSpPr>
        <p:spPr bwMode="auto">
          <a:xfrm rot="10800000" flipV="1">
            <a:off x="7130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7" name="TextBox 412696">
            <a:extLst>
              <a:ext uri="{FF2B5EF4-FFF2-40B4-BE49-F238E27FC236}">
                <a16:creationId xmlns:a16="http://schemas.microsoft.com/office/drawing/2014/main" id="{1AC565B2-3B92-408B-8862-1B309050C6CE}"/>
              </a:ext>
            </a:extLst>
          </p:cNvPr>
          <p:cNvSpPr txBox="1"/>
          <p:nvPr/>
        </p:nvSpPr>
        <p:spPr>
          <a:xfrm>
            <a:off x="5456420" y="4073190"/>
            <a:ext cx="1495922" cy="400110"/>
          </a:xfrm>
          <a:prstGeom prst="rect">
            <a:avLst/>
          </a:prstGeom>
          <a:noFill/>
        </p:spPr>
        <p:txBody>
          <a:bodyPr wrap="none" rtlCol="0">
            <a:spAutoFit/>
          </a:bodyPr>
          <a:lstStyle/>
          <a:p>
            <a:r>
              <a:rPr lang="en-US" dirty="0">
                <a:solidFill>
                  <a:srgbClr val="0070C0"/>
                </a:solidFill>
              </a:rPr>
              <a:t>Multi edges</a:t>
            </a:r>
          </a:p>
        </p:txBody>
      </p:sp>
      <p:cxnSp>
        <p:nvCxnSpPr>
          <p:cNvPr id="412699" name="Straight Connector 412698">
            <a:extLst>
              <a:ext uri="{FF2B5EF4-FFF2-40B4-BE49-F238E27FC236}">
                <a16:creationId xmlns:a16="http://schemas.microsoft.com/office/drawing/2014/main" id="{26B75BF1-AC6A-44FB-ADDD-4D81A4432E88}"/>
              </a:ext>
            </a:extLst>
          </p:cNvPr>
          <p:cNvCxnSpPr>
            <a:cxnSpLocks/>
            <a:stCxn id="18" idx="3"/>
            <a:endCxn id="18" idx="6"/>
          </p:cNvCxnSpPr>
          <p:nvPr/>
        </p:nvCxnSpPr>
        <p:spPr bwMode="auto">
          <a:xfrm rot="5400000" flipH="1" flipV="1">
            <a:off x="7281189" y="4640667"/>
            <a:ext cx="134704" cy="325204"/>
          </a:xfrm>
          <a:prstGeom prst="curvedConnector4">
            <a:avLst>
              <a:gd name="adj1" fmla="val -211127"/>
              <a:gd name="adj2" fmla="val 170294"/>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Box 106">
            <a:extLst>
              <a:ext uri="{FF2B5EF4-FFF2-40B4-BE49-F238E27FC236}">
                <a16:creationId xmlns:a16="http://schemas.microsoft.com/office/drawing/2014/main" id="{96801C68-01AF-404D-B7CA-2A29D60D3EFD}"/>
              </a:ext>
            </a:extLst>
          </p:cNvPr>
          <p:cNvSpPr txBox="1"/>
          <p:nvPr/>
        </p:nvSpPr>
        <p:spPr>
          <a:xfrm>
            <a:off x="6691026" y="5390383"/>
            <a:ext cx="1183337" cy="400110"/>
          </a:xfrm>
          <a:prstGeom prst="rect">
            <a:avLst/>
          </a:prstGeom>
          <a:noFill/>
        </p:spPr>
        <p:txBody>
          <a:bodyPr wrap="none" rtlCol="0">
            <a:spAutoFit/>
          </a:bodyPr>
          <a:lstStyle/>
          <a:p>
            <a:r>
              <a:rPr lang="en-US" dirty="0">
                <a:solidFill>
                  <a:srgbClr val="00B050"/>
                </a:solidFill>
              </a:rPr>
              <a:t>Self loop</a:t>
            </a:r>
          </a:p>
        </p:txBody>
      </p:sp>
      <p:grpSp>
        <p:nvGrpSpPr>
          <p:cNvPr id="111" name="Group 46">
            <a:extLst>
              <a:ext uri="{FF2B5EF4-FFF2-40B4-BE49-F238E27FC236}">
                <a16:creationId xmlns:a16="http://schemas.microsoft.com/office/drawing/2014/main" id="{1C83183E-FC16-4570-AB17-41274763AEF3}"/>
              </a:ext>
            </a:extLst>
          </p:cNvPr>
          <p:cNvGrpSpPr>
            <a:grpSpLocks/>
          </p:cNvGrpSpPr>
          <p:nvPr/>
        </p:nvGrpSpPr>
        <p:grpSpPr bwMode="auto">
          <a:xfrm>
            <a:off x="5802992" y="2820715"/>
            <a:ext cx="2667000" cy="2819400"/>
            <a:chOff x="3852" y="1488"/>
            <a:chExt cx="1808" cy="1824"/>
          </a:xfrm>
        </p:grpSpPr>
        <p:sp>
          <p:nvSpPr>
            <p:cNvPr id="112" name="Oval 32">
              <a:extLst>
                <a:ext uri="{FF2B5EF4-FFF2-40B4-BE49-F238E27FC236}">
                  <a16:creationId xmlns:a16="http://schemas.microsoft.com/office/drawing/2014/main" id="{A226578D-51A4-4F72-874E-4511A4BF6DD9}"/>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13" name="AutoShape 33">
              <a:extLst>
                <a:ext uri="{FF2B5EF4-FFF2-40B4-BE49-F238E27FC236}">
                  <a16:creationId xmlns:a16="http://schemas.microsoft.com/office/drawing/2014/main" id="{F6E02473-57ED-4A85-83E3-3246BED9E8B3}"/>
                </a:ext>
              </a:extLst>
            </p:cNvPr>
            <p:cNvCxnSpPr>
              <a:cxnSpLocks noChangeShapeType="1"/>
              <a:stCxn id="112" idx="7"/>
              <a:endCxn id="112"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35234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269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9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26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269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412691">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26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0" grpId="0"/>
      <p:bldP spid="412690" grpId="1"/>
      <p:bldP spid="412691" grpId="0" build="allAtOnce"/>
      <p:bldP spid="412697" grpId="0"/>
      <p:bldP spid="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 don’t Live in Flat Land</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buNone/>
              <a:defRPr/>
            </a:pPr>
            <a:r>
              <a:rPr kumimoji="1" lang="en-US" sz="2400" dirty="0"/>
              <a:t>Geometrical drawing is mentally convenient, but mathematically irrelevant: </a:t>
            </a:r>
          </a:p>
          <a:p>
            <a:pPr marL="0" indent="0" eaLnBrk="1" hangingPunct="1">
              <a:buNone/>
              <a:defRPr/>
            </a:pPr>
            <a:endParaRPr kumimoji="1" lang="en-US" sz="2400" dirty="0"/>
          </a:p>
          <a:p>
            <a:pPr marL="0" indent="0" eaLnBrk="1" hangingPunct="1">
              <a:buNone/>
              <a:defRPr/>
            </a:pPr>
            <a:r>
              <a:rPr kumimoji="1" lang="en-US" sz="2400" dirty="0"/>
              <a:t>4 drawings of a single graph:</a:t>
            </a: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a:latin typeface="Tahoma" panose="020B0604030504040204" pitchFamily="34" charset="0"/>
            </a:endParaRPr>
          </a:p>
        </p:txBody>
      </p:sp>
      <p:grpSp>
        <p:nvGrpSpPr>
          <p:cNvPr id="45" name="Group 1062">
            <a:extLst>
              <a:ext uri="{FF2B5EF4-FFF2-40B4-BE49-F238E27FC236}">
                <a16:creationId xmlns:a16="http://schemas.microsoft.com/office/drawing/2014/main" id="{9DBC57D6-6163-41C2-8D7B-A39B6DCBA025}"/>
              </a:ext>
            </a:extLst>
          </p:cNvPr>
          <p:cNvGrpSpPr>
            <a:grpSpLocks/>
          </p:cNvGrpSpPr>
          <p:nvPr/>
        </p:nvGrpSpPr>
        <p:grpSpPr bwMode="auto">
          <a:xfrm>
            <a:off x="742950" y="3810000"/>
            <a:ext cx="2171700" cy="2400300"/>
            <a:chOff x="168" y="2544"/>
            <a:chExt cx="1368" cy="1512"/>
          </a:xfrm>
        </p:grpSpPr>
        <p:sp>
          <p:nvSpPr>
            <p:cNvPr id="47" name="Oval 1028">
              <a:extLst>
                <a:ext uri="{FF2B5EF4-FFF2-40B4-BE49-F238E27FC236}">
                  <a16:creationId xmlns:a16="http://schemas.microsoft.com/office/drawing/2014/main" id="{DAF08DBA-D6AB-42A3-B3CE-BE23BAE573B3}"/>
                </a:ext>
              </a:extLst>
            </p:cNvPr>
            <p:cNvSpPr>
              <a:spLocks noChangeArrowheads="1"/>
            </p:cNvSpPr>
            <p:nvPr/>
          </p:nvSpPr>
          <p:spPr bwMode="auto">
            <a:xfrm>
              <a:off x="624" y="254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48" name="Oval 1029">
              <a:extLst>
                <a:ext uri="{FF2B5EF4-FFF2-40B4-BE49-F238E27FC236}">
                  <a16:creationId xmlns:a16="http://schemas.microsoft.com/office/drawing/2014/main" id="{A4023B19-FD56-4A15-9029-677BED60C37E}"/>
                </a:ext>
              </a:extLst>
            </p:cNvPr>
            <p:cNvSpPr>
              <a:spLocks noChangeArrowheads="1"/>
            </p:cNvSpPr>
            <p:nvPr/>
          </p:nvSpPr>
          <p:spPr bwMode="auto">
            <a:xfrm>
              <a:off x="168"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50" name="Oval 1030">
              <a:extLst>
                <a:ext uri="{FF2B5EF4-FFF2-40B4-BE49-F238E27FC236}">
                  <a16:creationId xmlns:a16="http://schemas.microsoft.com/office/drawing/2014/main" id="{F2B79935-2459-438F-A840-B8AFF4E3D60E}"/>
                </a:ext>
              </a:extLst>
            </p:cNvPr>
            <p:cNvSpPr>
              <a:spLocks noChangeArrowheads="1"/>
            </p:cNvSpPr>
            <p:nvPr/>
          </p:nvSpPr>
          <p:spPr bwMode="auto">
            <a:xfrm>
              <a:off x="1296"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51" name="Oval 1031">
              <a:extLst>
                <a:ext uri="{FF2B5EF4-FFF2-40B4-BE49-F238E27FC236}">
                  <a16:creationId xmlns:a16="http://schemas.microsoft.com/office/drawing/2014/main" id="{E8E419A6-4E6D-4C34-A75D-85C25027AB8E}"/>
                </a:ext>
              </a:extLst>
            </p:cNvPr>
            <p:cNvSpPr>
              <a:spLocks noChangeArrowheads="1"/>
            </p:cNvSpPr>
            <p:nvPr/>
          </p:nvSpPr>
          <p:spPr bwMode="auto">
            <a:xfrm>
              <a:off x="624" y="381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53" name="AutoShape 1032">
              <a:extLst>
                <a:ext uri="{FF2B5EF4-FFF2-40B4-BE49-F238E27FC236}">
                  <a16:creationId xmlns:a16="http://schemas.microsoft.com/office/drawing/2014/main" id="{AE80D77E-47EA-4054-BC8B-0312517A55F9}"/>
                </a:ext>
              </a:extLst>
            </p:cNvPr>
            <p:cNvCxnSpPr>
              <a:cxnSpLocks noChangeShapeType="1"/>
              <a:stCxn id="50" idx="3"/>
              <a:endCxn id="51" idx="7"/>
            </p:cNvCxnSpPr>
            <p:nvPr/>
          </p:nvCxnSpPr>
          <p:spPr bwMode="auto">
            <a:xfrm flipH="1">
              <a:off x="829" y="3385"/>
              <a:ext cx="502" cy="454"/>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4" name="AutoShape 1033">
              <a:extLst>
                <a:ext uri="{FF2B5EF4-FFF2-40B4-BE49-F238E27FC236}">
                  <a16:creationId xmlns:a16="http://schemas.microsoft.com/office/drawing/2014/main" id="{001C827F-0EC2-4A10-BD22-ED04CD81D3CE}"/>
                </a:ext>
              </a:extLst>
            </p:cNvPr>
            <p:cNvCxnSpPr>
              <a:cxnSpLocks noChangeShapeType="1"/>
              <a:stCxn id="50" idx="2"/>
              <a:endCxn id="48" idx="6"/>
            </p:cNvCxnSpPr>
            <p:nvPr/>
          </p:nvCxnSpPr>
          <p:spPr bwMode="auto">
            <a:xfrm flipH="1">
              <a:off x="420" y="3288"/>
              <a:ext cx="864"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6" name="AutoShape 1034">
              <a:extLst>
                <a:ext uri="{FF2B5EF4-FFF2-40B4-BE49-F238E27FC236}">
                  <a16:creationId xmlns:a16="http://schemas.microsoft.com/office/drawing/2014/main" id="{39879B77-5C7F-41D5-BEDC-7F3F0A9C537B}"/>
                </a:ext>
              </a:extLst>
            </p:cNvPr>
            <p:cNvCxnSpPr>
              <a:cxnSpLocks noChangeShapeType="1"/>
              <a:stCxn id="47" idx="4"/>
              <a:endCxn id="51" idx="0"/>
            </p:cNvCxnSpPr>
            <p:nvPr/>
          </p:nvCxnSpPr>
          <p:spPr bwMode="auto">
            <a:xfrm>
              <a:off x="744" y="2796"/>
              <a:ext cx="0" cy="1008"/>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7" name="AutoShape 1035">
              <a:extLst>
                <a:ext uri="{FF2B5EF4-FFF2-40B4-BE49-F238E27FC236}">
                  <a16:creationId xmlns:a16="http://schemas.microsoft.com/office/drawing/2014/main" id="{E768ACF7-8A4C-47A9-AF41-FD3A182EFD41}"/>
                </a:ext>
              </a:extLst>
            </p:cNvPr>
            <p:cNvCxnSpPr>
              <a:cxnSpLocks noChangeShapeType="1"/>
              <a:stCxn id="50" idx="1"/>
              <a:endCxn id="47" idx="5"/>
            </p:cNvCxnSpPr>
            <p:nvPr/>
          </p:nvCxnSpPr>
          <p:spPr bwMode="auto">
            <a:xfrm flipH="1" flipV="1">
              <a:off x="829" y="2761"/>
              <a:ext cx="502" cy="43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59" name="Group 1061">
            <a:extLst>
              <a:ext uri="{FF2B5EF4-FFF2-40B4-BE49-F238E27FC236}">
                <a16:creationId xmlns:a16="http://schemas.microsoft.com/office/drawing/2014/main" id="{D18A35A0-2400-414D-B954-6D1F2FFF002D}"/>
              </a:ext>
            </a:extLst>
          </p:cNvPr>
          <p:cNvGrpSpPr>
            <a:grpSpLocks/>
          </p:cNvGrpSpPr>
          <p:nvPr/>
        </p:nvGrpSpPr>
        <p:grpSpPr bwMode="auto">
          <a:xfrm>
            <a:off x="3827463" y="4200525"/>
            <a:ext cx="1373187" cy="1619250"/>
            <a:chOff x="2184" y="3156"/>
            <a:chExt cx="865" cy="1020"/>
          </a:xfrm>
        </p:grpSpPr>
        <p:sp>
          <p:nvSpPr>
            <p:cNvPr id="60" name="Oval 1036">
              <a:extLst>
                <a:ext uri="{FF2B5EF4-FFF2-40B4-BE49-F238E27FC236}">
                  <a16:creationId xmlns:a16="http://schemas.microsoft.com/office/drawing/2014/main" id="{7203F094-1960-4790-BB40-8B72ED7D2EBE}"/>
                </a:ext>
              </a:extLst>
            </p:cNvPr>
            <p:cNvSpPr>
              <a:spLocks noChangeArrowheads="1"/>
            </p:cNvSpPr>
            <p:nvPr/>
          </p:nvSpPr>
          <p:spPr bwMode="auto">
            <a:xfrm>
              <a:off x="2774" y="39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62" name="Oval 1037">
              <a:extLst>
                <a:ext uri="{FF2B5EF4-FFF2-40B4-BE49-F238E27FC236}">
                  <a16:creationId xmlns:a16="http://schemas.microsoft.com/office/drawing/2014/main" id="{194A8866-6B9F-4E55-A9BD-F8780EB90E7F}"/>
                </a:ext>
              </a:extLst>
            </p:cNvPr>
            <p:cNvSpPr>
              <a:spLocks noChangeArrowheads="1"/>
            </p:cNvSpPr>
            <p:nvPr/>
          </p:nvSpPr>
          <p:spPr bwMode="auto">
            <a:xfrm>
              <a:off x="2809"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3" name="Oval 1038">
              <a:extLst>
                <a:ext uri="{FF2B5EF4-FFF2-40B4-BE49-F238E27FC236}">
                  <a16:creationId xmlns:a16="http://schemas.microsoft.com/office/drawing/2014/main" id="{B9ADAB1D-4C35-4CB7-B45E-9764FF086115}"/>
                </a:ext>
              </a:extLst>
            </p:cNvPr>
            <p:cNvSpPr>
              <a:spLocks noChangeArrowheads="1"/>
            </p:cNvSpPr>
            <p:nvPr/>
          </p:nvSpPr>
          <p:spPr bwMode="auto">
            <a:xfrm>
              <a:off x="2184" y="315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65" name="Oval 1039">
              <a:extLst>
                <a:ext uri="{FF2B5EF4-FFF2-40B4-BE49-F238E27FC236}">
                  <a16:creationId xmlns:a16="http://schemas.microsoft.com/office/drawing/2014/main" id="{46B8BBAC-97B5-43F7-A633-4553CC286B88}"/>
                </a:ext>
              </a:extLst>
            </p:cNvPr>
            <p:cNvSpPr>
              <a:spLocks noChangeArrowheads="1"/>
            </p:cNvSpPr>
            <p:nvPr/>
          </p:nvSpPr>
          <p:spPr bwMode="auto">
            <a:xfrm>
              <a:off x="2184" y="39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66" name="AutoShape 1040">
              <a:extLst>
                <a:ext uri="{FF2B5EF4-FFF2-40B4-BE49-F238E27FC236}">
                  <a16:creationId xmlns:a16="http://schemas.microsoft.com/office/drawing/2014/main" id="{EEC35287-3839-4841-8AC3-3F4B2CDB31EE}"/>
                </a:ext>
              </a:extLst>
            </p:cNvPr>
            <p:cNvCxnSpPr>
              <a:cxnSpLocks noChangeShapeType="1"/>
              <a:stCxn id="63" idx="4"/>
              <a:endCxn id="65" idx="0"/>
            </p:cNvCxnSpPr>
            <p:nvPr/>
          </p:nvCxnSpPr>
          <p:spPr bwMode="auto">
            <a:xfrm>
              <a:off x="2304" y="3408"/>
              <a:ext cx="0" cy="516"/>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8" name="AutoShape 1041">
              <a:extLst>
                <a:ext uri="{FF2B5EF4-FFF2-40B4-BE49-F238E27FC236}">
                  <a16:creationId xmlns:a16="http://schemas.microsoft.com/office/drawing/2014/main" id="{4CBD2DC5-96C9-405C-BF3A-61864B86625C}"/>
                </a:ext>
              </a:extLst>
            </p:cNvPr>
            <p:cNvCxnSpPr>
              <a:cxnSpLocks noChangeShapeType="1"/>
              <a:stCxn id="63" idx="6"/>
              <a:endCxn id="62" idx="2"/>
            </p:cNvCxnSpPr>
            <p:nvPr/>
          </p:nvCxnSpPr>
          <p:spPr bwMode="auto">
            <a:xfrm>
              <a:off x="2436" y="3276"/>
              <a:ext cx="361" cy="12"/>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9" name="AutoShape 1042">
              <a:extLst>
                <a:ext uri="{FF2B5EF4-FFF2-40B4-BE49-F238E27FC236}">
                  <a16:creationId xmlns:a16="http://schemas.microsoft.com/office/drawing/2014/main" id="{68C1B1CE-E2F0-431C-A33B-4ECE4E923363}"/>
                </a:ext>
              </a:extLst>
            </p:cNvPr>
            <p:cNvCxnSpPr>
              <a:cxnSpLocks noChangeShapeType="1"/>
              <a:stCxn id="60" idx="2"/>
              <a:endCxn id="65" idx="6"/>
            </p:cNvCxnSpPr>
            <p:nvPr/>
          </p:nvCxnSpPr>
          <p:spPr bwMode="auto">
            <a:xfrm flipH="1">
              <a:off x="2436" y="4056"/>
              <a:ext cx="326"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1" name="AutoShape 1043">
              <a:extLst>
                <a:ext uri="{FF2B5EF4-FFF2-40B4-BE49-F238E27FC236}">
                  <a16:creationId xmlns:a16="http://schemas.microsoft.com/office/drawing/2014/main" id="{2F07912A-EF2B-4FC9-ABCA-4D4DA98B6B76}"/>
                </a:ext>
              </a:extLst>
            </p:cNvPr>
            <p:cNvCxnSpPr>
              <a:cxnSpLocks noChangeShapeType="1"/>
              <a:stCxn id="63" idx="5"/>
              <a:endCxn id="60" idx="1"/>
            </p:cNvCxnSpPr>
            <p:nvPr/>
          </p:nvCxnSpPr>
          <p:spPr bwMode="auto">
            <a:xfrm>
              <a:off x="2389" y="3373"/>
              <a:ext cx="420" cy="586"/>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72" name="Group 1060">
            <a:extLst>
              <a:ext uri="{FF2B5EF4-FFF2-40B4-BE49-F238E27FC236}">
                <a16:creationId xmlns:a16="http://schemas.microsoft.com/office/drawing/2014/main" id="{1BB46C9E-4D81-4AB9-924C-D34AFCFCBC61}"/>
              </a:ext>
            </a:extLst>
          </p:cNvPr>
          <p:cNvGrpSpPr>
            <a:grpSpLocks/>
          </p:cNvGrpSpPr>
          <p:nvPr/>
        </p:nvGrpSpPr>
        <p:grpSpPr bwMode="auto">
          <a:xfrm flipH="1">
            <a:off x="6115050" y="4038600"/>
            <a:ext cx="2419350" cy="1943100"/>
            <a:chOff x="3552" y="2712"/>
            <a:chExt cx="1524" cy="1224"/>
          </a:xfrm>
        </p:grpSpPr>
        <p:sp>
          <p:nvSpPr>
            <p:cNvPr id="74" name="Oval 1044">
              <a:extLst>
                <a:ext uri="{FF2B5EF4-FFF2-40B4-BE49-F238E27FC236}">
                  <a16:creationId xmlns:a16="http://schemas.microsoft.com/office/drawing/2014/main" id="{8C5C9839-750B-4D02-86BC-D1A0A5369129}"/>
                </a:ext>
              </a:extLst>
            </p:cNvPr>
            <p:cNvSpPr>
              <a:spLocks noChangeArrowheads="1"/>
            </p:cNvSpPr>
            <p:nvPr/>
          </p:nvSpPr>
          <p:spPr bwMode="auto">
            <a:xfrm>
              <a:off x="3961" y="271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75" name="Oval 1045">
              <a:extLst>
                <a:ext uri="{FF2B5EF4-FFF2-40B4-BE49-F238E27FC236}">
                  <a16:creationId xmlns:a16="http://schemas.microsoft.com/office/drawing/2014/main" id="{D1E6AC20-A345-4A3A-869D-FB095D80FEA1}"/>
                </a:ext>
              </a:extLst>
            </p:cNvPr>
            <p:cNvSpPr>
              <a:spLocks noChangeArrowheads="1"/>
            </p:cNvSpPr>
            <p:nvPr/>
          </p:nvSpPr>
          <p:spPr bwMode="auto">
            <a:xfrm>
              <a:off x="4116" y="321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77" name="Oval 1046">
              <a:extLst>
                <a:ext uri="{FF2B5EF4-FFF2-40B4-BE49-F238E27FC236}">
                  <a16:creationId xmlns:a16="http://schemas.microsoft.com/office/drawing/2014/main" id="{B480B692-4496-4B41-9C1A-99D24EE9C72C}"/>
                </a:ext>
              </a:extLst>
            </p:cNvPr>
            <p:cNvSpPr>
              <a:spLocks noChangeArrowheads="1"/>
            </p:cNvSpPr>
            <p:nvPr/>
          </p:nvSpPr>
          <p:spPr bwMode="auto">
            <a:xfrm>
              <a:off x="4836" y="33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78" name="Oval 1047">
              <a:extLst>
                <a:ext uri="{FF2B5EF4-FFF2-40B4-BE49-F238E27FC236}">
                  <a16:creationId xmlns:a16="http://schemas.microsoft.com/office/drawing/2014/main" id="{AA5365E2-665A-4199-80F2-05E8B6D8DA69}"/>
                </a:ext>
              </a:extLst>
            </p:cNvPr>
            <p:cNvSpPr>
              <a:spLocks noChangeArrowheads="1"/>
            </p:cNvSpPr>
            <p:nvPr/>
          </p:nvSpPr>
          <p:spPr bwMode="auto">
            <a:xfrm>
              <a:off x="3552" y="369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80" name="AutoShape 1048">
              <a:extLst>
                <a:ext uri="{FF2B5EF4-FFF2-40B4-BE49-F238E27FC236}">
                  <a16:creationId xmlns:a16="http://schemas.microsoft.com/office/drawing/2014/main" id="{37E145CA-9F4A-4FD9-AED3-F521C2CC9C69}"/>
                </a:ext>
              </a:extLst>
            </p:cNvPr>
            <p:cNvCxnSpPr>
              <a:cxnSpLocks noChangeShapeType="1"/>
              <a:stCxn id="77" idx="3"/>
              <a:endCxn id="78" idx="6"/>
            </p:cNvCxnSpPr>
            <p:nvPr/>
          </p:nvCxnSpPr>
          <p:spPr bwMode="auto">
            <a:xfrm flipH="1">
              <a:off x="3804" y="3553"/>
              <a:ext cx="1067" cy="26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1" name="AutoShape 1049">
              <a:extLst>
                <a:ext uri="{FF2B5EF4-FFF2-40B4-BE49-F238E27FC236}">
                  <a16:creationId xmlns:a16="http://schemas.microsoft.com/office/drawing/2014/main" id="{9EEEF38C-6923-4D97-AA61-36894878E7AC}"/>
                </a:ext>
              </a:extLst>
            </p:cNvPr>
            <p:cNvCxnSpPr>
              <a:cxnSpLocks noChangeShapeType="1"/>
              <a:stCxn id="77" idx="2"/>
              <a:endCxn id="75" idx="6"/>
            </p:cNvCxnSpPr>
            <p:nvPr/>
          </p:nvCxnSpPr>
          <p:spPr bwMode="auto">
            <a:xfrm flipH="1" flipV="1">
              <a:off x="4368" y="3336"/>
              <a:ext cx="456" cy="12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3" name="AutoShape 1050">
              <a:extLst>
                <a:ext uri="{FF2B5EF4-FFF2-40B4-BE49-F238E27FC236}">
                  <a16:creationId xmlns:a16="http://schemas.microsoft.com/office/drawing/2014/main" id="{A5009E49-81E7-477D-9646-F44B64A2BF8A}"/>
                </a:ext>
              </a:extLst>
            </p:cNvPr>
            <p:cNvCxnSpPr>
              <a:cxnSpLocks noChangeShapeType="1"/>
              <a:stCxn id="74" idx="3"/>
              <a:endCxn id="78" idx="0"/>
            </p:cNvCxnSpPr>
            <p:nvPr/>
          </p:nvCxnSpPr>
          <p:spPr bwMode="auto">
            <a:xfrm flipH="1">
              <a:off x="3672" y="2929"/>
              <a:ext cx="324" cy="755"/>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AutoShape 1051">
              <a:extLst>
                <a:ext uri="{FF2B5EF4-FFF2-40B4-BE49-F238E27FC236}">
                  <a16:creationId xmlns:a16="http://schemas.microsoft.com/office/drawing/2014/main" id="{57BA56B7-17CD-449E-9E95-5EB9507D32FD}"/>
                </a:ext>
              </a:extLst>
            </p:cNvPr>
            <p:cNvCxnSpPr>
              <a:cxnSpLocks noChangeShapeType="1"/>
              <a:stCxn id="77" idx="1"/>
              <a:endCxn id="74" idx="5"/>
            </p:cNvCxnSpPr>
            <p:nvPr/>
          </p:nvCxnSpPr>
          <p:spPr bwMode="auto">
            <a:xfrm flipH="1" flipV="1">
              <a:off x="4166" y="2929"/>
              <a:ext cx="705" cy="43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87" name="Oval 1052">
            <a:extLst>
              <a:ext uri="{FF2B5EF4-FFF2-40B4-BE49-F238E27FC236}">
                <a16:creationId xmlns:a16="http://schemas.microsoft.com/office/drawing/2014/main" id="{AEB8C5DB-8A46-40D2-8309-7D570C2DEBAB}"/>
              </a:ext>
            </a:extLst>
          </p:cNvPr>
          <p:cNvSpPr>
            <a:spLocks noChangeArrowheads="1"/>
          </p:cNvSpPr>
          <p:nvPr/>
        </p:nvSpPr>
        <p:spPr bwMode="auto">
          <a:xfrm>
            <a:off x="7069138" y="20193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89" name="Oval 1053">
            <a:extLst>
              <a:ext uri="{FF2B5EF4-FFF2-40B4-BE49-F238E27FC236}">
                <a16:creationId xmlns:a16="http://schemas.microsoft.com/office/drawing/2014/main" id="{30FC4AFA-E1FD-45F6-B89E-FE24E1B6889A}"/>
              </a:ext>
            </a:extLst>
          </p:cNvPr>
          <p:cNvSpPr>
            <a:spLocks noChangeArrowheads="1"/>
          </p:cNvSpPr>
          <p:nvPr/>
        </p:nvSpPr>
        <p:spPr bwMode="auto">
          <a:xfrm>
            <a:off x="7315200" y="28194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90" name="Oval 1054">
            <a:extLst>
              <a:ext uri="{FF2B5EF4-FFF2-40B4-BE49-F238E27FC236}">
                <a16:creationId xmlns:a16="http://schemas.microsoft.com/office/drawing/2014/main" id="{487B5602-0E8F-4C7E-B458-6E1FB51ACF80}"/>
              </a:ext>
            </a:extLst>
          </p:cNvPr>
          <p:cNvSpPr>
            <a:spLocks noChangeArrowheads="1"/>
          </p:cNvSpPr>
          <p:nvPr/>
        </p:nvSpPr>
        <p:spPr bwMode="auto">
          <a:xfrm>
            <a:off x="8382000" y="29718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92" name="Oval 1055">
            <a:extLst>
              <a:ext uri="{FF2B5EF4-FFF2-40B4-BE49-F238E27FC236}">
                <a16:creationId xmlns:a16="http://schemas.microsoft.com/office/drawing/2014/main" id="{E4A6E524-BFCA-4F59-9A33-C6BEDFAD905F}"/>
              </a:ext>
            </a:extLst>
          </p:cNvPr>
          <p:cNvSpPr>
            <a:spLocks noChangeArrowheads="1"/>
          </p:cNvSpPr>
          <p:nvPr/>
        </p:nvSpPr>
        <p:spPr bwMode="auto">
          <a:xfrm>
            <a:off x="6629400" y="35814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93" name="AutoShape 1056">
            <a:extLst>
              <a:ext uri="{FF2B5EF4-FFF2-40B4-BE49-F238E27FC236}">
                <a16:creationId xmlns:a16="http://schemas.microsoft.com/office/drawing/2014/main" id="{16F9308A-AC54-48D8-B95E-A22BAC0D889B}"/>
              </a:ext>
            </a:extLst>
          </p:cNvPr>
          <p:cNvCxnSpPr>
            <a:cxnSpLocks noChangeShapeType="1"/>
            <a:stCxn id="90" idx="3"/>
            <a:endCxn id="92" idx="6"/>
          </p:cNvCxnSpPr>
          <p:nvPr/>
        </p:nvCxnSpPr>
        <p:spPr bwMode="auto">
          <a:xfrm flipH="1">
            <a:off x="7029450" y="3316288"/>
            <a:ext cx="1408113" cy="45561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AutoShape 1057">
            <a:extLst>
              <a:ext uri="{FF2B5EF4-FFF2-40B4-BE49-F238E27FC236}">
                <a16:creationId xmlns:a16="http://schemas.microsoft.com/office/drawing/2014/main" id="{246475C6-D5C3-4451-AE0E-2D5969378104}"/>
              </a:ext>
            </a:extLst>
          </p:cNvPr>
          <p:cNvCxnSpPr>
            <a:cxnSpLocks noChangeShapeType="1"/>
            <a:stCxn id="90" idx="2"/>
            <a:endCxn id="89" idx="6"/>
          </p:cNvCxnSpPr>
          <p:nvPr/>
        </p:nvCxnSpPr>
        <p:spPr bwMode="auto">
          <a:xfrm flipH="1" flipV="1">
            <a:off x="7715250" y="3009900"/>
            <a:ext cx="647700" cy="15240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AutoShape 1058">
            <a:extLst>
              <a:ext uri="{FF2B5EF4-FFF2-40B4-BE49-F238E27FC236}">
                <a16:creationId xmlns:a16="http://schemas.microsoft.com/office/drawing/2014/main" id="{E6F81F20-C4D1-4C68-AD94-A6BE2E0AF5E6}"/>
              </a:ext>
            </a:extLst>
          </p:cNvPr>
          <p:cNvCxnSpPr>
            <a:cxnSpLocks noChangeShapeType="1"/>
            <a:stCxn id="87" idx="3"/>
            <a:endCxn id="92" idx="0"/>
          </p:cNvCxnSpPr>
          <p:nvPr/>
        </p:nvCxnSpPr>
        <p:spPr bwMode="auto">
          <a:xfrm flipH="1">
            <a:off x="6819900" y="2363788"/>
            <a:ext cx="304800" cy="119856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AutoShape 1059">
            <a:extLst>
              <a:ext uri="{FF2B5EF4-FFF2-40B4-BE49-F238E27FC236}">
                <a16:creationId xmlns:a16="http://schemas.microsoft.com/office/drawing/2014/main" id="{98870FC6-082E-4804-9B88-6E271D9322FC}"/>
              </a:ext>
            </a:extLst>
          </p:cNvPr>
          <p:cNvCxnSpPr>
            <a:cxnSpLocks noChangeShapeType="1"/>
            <a:stCxn id="90" idx="1"/>
            <a:endCxn id="87" idx="5"/>
          </p:cNvCxnSpPr>
          <p:nvPr/>
        </p:nvCxnSpPr>
        <p:spPr bwMode="auto">
          <a:xfrm flipH="1" flipV="1">
            <a:off x="7394575" y="2363788"/>
            <a:ext cx="1042988" cy="644525"/>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93914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Directed 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19</a:t>
            </a:fld>
            <a:endParaRPr lang="en-US" altLang="en-US" sz="1400">
              <a:latin typeface="Tahoma" panose="020B0604030504040204" pitchFamily="34" charset="0"/>
            </a:endParaRPr>
          </a:p>
        </p:txBody>
      </p:sp>
      <p:sp>
        <p:nvSpPr>
          <p:cNvPr id="23" name="Oval 5">
            <a:extLst>
              <a:ext uri="{FF2B5EF4-FFF2-40B4-BE49-F238E27FC236}">
                <a16:creationId xmlns:a16="http://schemas.microsoft.com/office/drawing/2014/main" id="{5FD0E783-D5A6-4F8A-A0AD-5377BB2AF4E8}"/>
              </a:ext>
            </a:extLst>
          </p:cNvPr>
          <p:cNvSpPr>
            <a:spLocks noChangeArrowheads="1"/>
          </p:cNvSpPr>
          <p:nvPr/>
        </p:nvSpPr>
        <p:spPr bwMode="auto">
          <a:xfrm>
            <a:off x="4642137" y="1139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a:t>
            </a:r>
          </a:p>
        </p:txBody>
      </p:sp>
      <p:sp>
        <p:nvSpPr>
          <p:cNvPr id="24" name="Oval 6">
            <a:extLst>
              <a:ext uri="{FF2B5EF4-FFF2-40B4-BE49-F238E27FC236}">
                <a16:creationId xmlns:a16="http://schemas.microsoft.com/office/drawing/2014/main" id="{ECB02468-8FE7-4240-A639-B719E6C8C163}"/>
              </a:ext>
            </a:extLst>
          </p:cNvPr>
          <p:cNvSpPr>
            <a:spLocks noChangeArrowheads="1"/>
          </p:cNvSpPr>
          <p:nvPr/>
        </p:nvSpPr>
        <p:spPr bwMode="auto">
          <a:xfrm>
            <a:off x="3651537" y="1901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5" name="Oval 7">
            <a:extLst>
              <a:ext uri="{FF2B5EF4-FFF2-40B4-BE49-F238E27FC236}">
                <a16:creationId xmlns:a16="http://schemas.microsoft.com/office/drawing/2014/main" id="{EA285B48-8883-4234-BE72-6CFE41B6E31D}"/>
              </a:ext>
            </a:extLst>
          </p:cNvPr>
          <p:cNvSpPr>
            <a:spLocks noChangeArrowheads="1"/>
          </p:cNvSpPr>
          <p:nvPr/>
        </p:nvSpPr>
        <p:spPr bwMode="auto">
          <a:xfrm>
            <a:off x="6166137" y="2130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 name="Oval 8">
            <a:extLst>
              <a:ext uri="{FF2B5EF4-FFF2-40B4-BE49-F238E27FC236}">
                <a16:creationId xmlns:a16="http://schemas.microsoft.com/office/drawing/2014/main" id="{DA9DF768-0F8D-49CB-A2F5-431A65DE29E9}"/>
              </a:ext>
            </a:extLst>
          </p:cNvPr>
          <p:cNvSpPr>
            <a:spLocks noChangeArrowheads="1"/>
          </p:cNvSpPr>
          <p:nvPr/>
        </p:nvSpPr>
        <p:spPr bwMode="auto">
          <a:xfrm>
            <a:off x="4108737" y="4797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7" name="Oval 9">
            <a:extLst>
              <a:ext uri="{FF2B5EF4-FFF2-40B4-BE49-F238E27FC236}">
                <a16:creationId xmlns:a16="http://schemas.microsoft.com/office/drawing/2014/main" id="{87B21B8B-E463-4F21-A7DA-5E592E271526}"/>
              </a:ext>
            </a:extLst>
          </p:cNvPr>
          <p:cNvSpPr>
            <a:spLocks noChangeArrowheads="1"/>
          </p:cNvSpPr>
          <p:nvPr/>
        </p:nvSpPr>
        <p:spPr bwMode="auto">
          <a:xfrm>
            <a:off x="4108737" y="3806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8" name="Oval 10">
            <a:extLst>
              <a:ext uri="{FF2B5EF4-FFF2-40B4-BE49-F238E27FC236}">
                <a16:creationId xmlns:a16="http://schemas.microsoft.com/office/drawing/2014/main" id="{AD4AA49D-00F7-404C-B189-3FD754803E55}"/>
              </a:ext>
            </a:extLst>
          </p:cNvPr>
          <p:cNvSpPr>
            <a:spLocks noChangeArrowheads="1"/>
          </p:cNvSpPr>
          <p:nvPr/>
        </p:nvSpPr>
        <p:spPr bwMode="auto">
          <a:xfrm>
            <a:off x="2813337" y="25876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sp>
        <p:nvSpPr>
          <p:cNvPr id="29" name="Oval 11">
            <a:extLst>
              <a:ext uri="{FF2B5EF4-FFF2-40B4-BE49-F238E27FC236}">
                <a16:creationId xmlns:a16="http://schemas.microsoft.com/office/drawing/2014/main" id="{C1675B3B-A454-4D5F-A519-EDBE4E9E9FA8}"/>
              </a:ext>
            </a:extLst>
          </p:cNvPr>
          <p:cNvSpPr>
            <a:spLocks noChangeArrowheads="1"/>
          </p:cNvSpPr>
          <p:nvPr/>
        </p:nvSpPr>
        <p:spPr bwMode="auto">
          <a:xfrm>
            <a:off x="2813337" y="37306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30" name="Oval 12">
            <a:extLst>
              <a:ext uri="{FF2B5EF4-FFF2-40B4-BE49-F238E27FC236}">
                <a16:creationId xmlns:a16="http://schemas.microsoft.com/office/drawing/2014/main" id="{8E1119D9-BAF7-4647-B0AB-2EAD9877E3A2}"/>
              </a:ext>
            </a:extLst>
          </p:cNvPr>
          <p:cNvSpPr>
            <a:spLocks noChangeArrowheads="1"/>
          </p:cNvSpPr>
          <p:nvPr/>
        </p:nvSpPr>
        <p:spPr bwMode="auto">
          <a:xfrm>
            <a:off x="2432337" y="4721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31" name="Oval 13">
            <a:extLst>
              <a:ext uri="{FF2B5EF4-FFF2-40B4-BE49-F238E27FC236}">
                <a16:creationId xmlns:a16="http://schemas.microsoft.com/office/drawing/2014/main" id="{B3366A9E-070F-4521-AFB2-09FA3BF035FD}"/>
              </a:ext>
            </a:extLst>
          </p:cNvPr>
          <p:cNvSpPr>
            <a:spLocks noChangeArrowheads="1"/>
          </p:cNvSpPr>
          <p:nvPr/>
        </p:nvSpPr>
        <p:spPr bwMode="auto">
          <a:xfrm>
            <a:off x="1365537" y="5178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32" name="Oval 14">
            <a:extLst>
              <a:ext uri="{FF2B5EF4-FFF2-40B4-BE49-F238E27FC236}">
                <a16:creationId xmlns:a16="http://schemas.microsoft.com/office/drawing/2014/main" id="{131E9543-79F3-44DF-A023-C55C81BB1E23}"/>
              </a:ext>
            </a:extLst>
          </p:cNvPr>
          <p:cNvSpPr>
            <a:spLocks noChangeArrowheads="1"/>
          </p:cNvSpPr>
          <p:nvPr/>
        </p:nvSpPr>
        <p:spPr bwMode="auto">
          <a:xfrm>
            <a:off x="1975137" y="5864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33" name="Oval 15">
            <a:extLst>
              <a:ext uri="{FF2B5EF4-FFF2-40B4-BE49-F238E27FC236}">
                <a16:creationId xmlns:a16="http://schemas.microsoft.com/office/drawing/2014/main" id="{8B50F61A-FD8F-4EA4-99EE-6C2F30F41FB9}"/>
              </a:ext>
            </a:extLst>
          </p:cNvPr>
          <p:cNvSpPr>
            <a:spLocks noChangeArrowheads="1"/>
          </p:cNvSpPr>
          <p:nvPr/>
        </p:nvSpPr>
        <p:spPr bwMode="auto">
          <a:xfrm>
            <a:off x="6166137" y="31210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34" name="Oval 16">
            <a:extLst>
              <a:ext uri="{FF2B5EF4-FFF2-40B4-BE49-F238E27FC236}">
                <a16:creationId xmlns:a16="http://schemas.microsoft.com/office/drawing/2014/main" id="{109153D9-824E-42DD-A0E1-815FD7FB9ACE}"/>
              </a:ext>
            </a:extLst>
          </p:cNvPr>
          <p:cNvSpPr>
            <a:spLocks noChangeArrowheads="1"/>
          </p:cNvSpPr>
          <p:nvPr/>
        </p:nvSpPr>
        <p:spPr bwMode="auto">
          <a:xfrm>
            <a:off x="7232937" y="3425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35" name="Oval 17">
            <a:extLst>
              <a:ext uri="{FF2B5EF4-FFF2-40B4-BE49-F238E27FC236}">
                <a16:creationId xmlns:a16="http://schemas.microsoft.com/office/drawing/2014/main" id="{BCB5995D-5F03-41D1-8408-F94A24A3D3BD}"/>
              </a:ext>
            </a:extLst>
          </p:cNvPr>
          <p:cNvSpPr>
            <a:spLocks noChangeArrowheads="1"/>
          </p:cNvSpPr>
          <p:nvPr/>
        </p:nvSpPr>
        <p:spPr bwMode="auto">
          <a:xfrm>
            <a:off x="7232937" y="4340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38" name="Line 20">
            <a:extLst>
              <a:ext uri="{FF2B5EF4-FFF2-40B4-BE49-F238E27FC236}">
                <a16:creationId xmlns:a16="http://schemas.microsoft.com/office/drawing/2014/main" id="{43676AF0-8F24-42A6-9E74-870411C39367}"/>
              </a:ext>
            </a:extLst>
          </p:cNvPr>
          <p:cNvSpPr>
            <a:spLocks noChangeShapeType="1"/>
          </p:cNvSpPr>
          <p:nvPr/>
        </p:nvSpPr>
        <p:spPr bwMode="auto">
          <a:xfrm>
            <a:off x="2965737" y="2968625"/>
            <a:ext cx="0" cy="762000"/>
          </a:xfrm>
          <a:prstGeom prst="line">
            <a:avLst/>
          </a:prstGeom>
          <a:noFill/>
          <a:ln w="38100">
            <a:solidFill>
              <a:schemeClr val="tx1"/>
            </a:solidFill>
            <a:round/>
            <a:headEn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 name="Straight Arrow Connector 4">
            <a:extLst>
              <a:ext uri="{FF2B5EF4-FFF2-40B4-BE49-F238E27FC236}">
                <a16:creationId xmlns:a16="http://schemas.microsoft.com/office/drawing/2014/main" id="{58293D38-4264-449E-BAFF-810445C56F4A}"/>
              </a:ext>
            </a:extLst>
          </p:cNvPr>
          <p:cNvCxnSpPr>
            <a:stCxn id="33" idx="6"/>
            <a:endCxn id="34" idx="2"/>
          </p:cNvCxnSpPr>
          <p:nvPr/>
        </p:nvCxnSpPr>
        <p:spPr bwMode="auto">
          <a:xfrm>
            <a:off x="6547137" y="3311525"/>
            <a:ext cx="685800" cy="304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0D3AFD28-FFDC-4AB1-8357-ACDCFC26913A}"/>
              </a:ext>
            </a:extLst>
          </p:cNvPr>
          <p:cNvCxnSpPr>
            <a:cxnSpLocks/>
            <a:stCxn id="34" idx="0"/>
            <a:endCxn id="25" idx="5"/>
          </p:cNvCxnSpPr>
          <p:nvPr/>
        </p:nvCxnSpPr>
        <p:spPr bwMode="auto">
          <a:xfrm flipH="1" flipV="1">
            <a:off x="6491341" y="2455629"/>
            <a:ext cx="932096" cy="9701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a:extLst>
              <a:ext uri="{FF2B5EF4-FFF2-40B4-BE49-F238E27FC236}">
                <a16:creationId xmlns:a16="http://schemas.microsoft.com/office/drawing/2014/main" id="{A173B871-C2B5-40C9-80EA-27338EEAF4B5}"/>
              </a:ext>
            </a:extLst>
          </p:cNvPr>
          <p:cNvCxnSpPr>
            <a:cxnSpLocks/>
            <a:stCxn id="25" idx="4"/>
            <a:endCxn id="33" idx="0"/>
          </p:cNvCxnSpPr>
          <p:nvPr/>
        </p:nvCxnSpPr>
        <p:spPr bwMode="auto">
          <a:xfrm>
            <a:off x="6356637" y="25114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id="{BB5D6E75-D4ED-4EAD-962C-FB733FFB2C1E}"/>
              </a:ext>
            </a:extLst>
          </p:cNvPr>
          <p:cNvCxnSpPr>
            <a:cxnSpLocks/>
            <a:stCxn id="34" idx="4"/>
            <a:endCxn id="35" idx="0"/>
          </p:cNvCxnSpPr>
          <p:nvPr/>
        </p:nvCxnSpPr>
        <p:spPr bwMode="auto">
          <a:xfrm>
            <a:off x="7423437" y="3806825"/>
            <a:ext cx="0" cy="5334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a:extLst>
              <a:ext uri="{FF2B5EF4-FFF2-40B4-BE49-F238E27FC236}">
                <a16:creationId xmlns:a16="http://schemas.microsoft.com/office/drawing/2014/main" id="{5AD81FD1-7A43-4F74-A407-1AAF67A35856}"/>
              </a:ext>
            </a:extLst>
          </p:cNvPr>
          <p:cNvCxnSpPr>
            <a:cxnSpLocks/>
            <a:stCxn id="25" idx="2"/>
            <a:endCxn id="24" idx="6"/>
          </p:cNvCxnSpPr>
          <p:nvPr/>
        </p:nvCxnSpPr>
        <p:spPr bwMode="auto">
          <a:xfrm flipH="1" flipV="1">
            <a:off x="4032537" y="2092325"/>
            <a:ext cx="2133600" cy="228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a:extLst>
              <a:ext uri="{FF2B5EF4-FFF2-40B4-BE49-F238E27FC236}">
                <a16:creationId xmlns:a16="http://schemas.microsoft.com/office/drawing/2014/main" id="{3D1195EC-E347-4C1F-A809-582CC795A7A4}"/>
              </a:ext>
            </a:extLst>
          </p:cNvPr>
          <p:cNvCxnSpPr>
            <a:cxnSpLocks/>
            <a:stCxn id="23" idx="5"/>
            <a:endCxn id="25" idx="1"/>
          </p:cNvCxnSpPr>
          <p:nvPr/>
        </p:nvCxnSpPr>
        <p:spPr bwMode="auto">
          <a:xfrm>
            <a:off x="4967341" y="1465029"/>
            <a:ext cx="1254592" cy="7211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0E54FC2F-B21B-4C6F-BAD9-F54195F4BC0F}"/>
              </a:ext>
            </a:extLst>
          </p:cNvPr>
          <p:cNvCxnSpPr>
            <a:cxnSpLocks/>
            <a:stCxn id="23" idx="3"/>
            <a:endCxn id="24" idx="7"/>
          </p:cNvCxnSpPr>
          <p:nvPr/>
        </p:nvCxnSpPr>
        <p:spPr bwMode="auto">
          <a:xfrm flipH="1">
            <a:off x="3976741" y="1465029"/>
            <a:ext cx="721192" cy="4925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a:extLst>
              <a:ext uri="{FF2B5EF4-FFF2-40B4-BE49-F238E27FC236}">
                <a16:creationId xmlns:a16="http://schemas.microsoft.com/office/drawing/2014/main" id="{84800A7B-6F61-4269-AC7F-A11EB4E2B86A}"/>
              </a:ext>
            </a:extLst>
          </p:cNvPr>
          <p:cNvCxnSpPr>
            <a:cxnSpLocks/>
            <a:stCxn id="24" idx="3"/>
            <a:endCxn id="28" idx="7"/>
          </p:cNvCxnSpPr>
          <p:nvPr/>
        </p:nvCxnSpPr>
        <p:spPr bwMode="auto">
          <a:xfrm flipH="1">
            <a:off x="3138541" y="2227029"/>
            <a:ext cx="5687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B9608E89-5876-4D25-BD3A-179D5B5AD5BD}"/>
              </a:ext>
            </a:extLst>
          </p:cNvPr>
          <p:cNvCxnSpPr>
            <a:cxnSpLocks/>
            <a:stCxn id="28" idx="5"/>
            <a:endCxn id="27" idx="1"/>
          </p:cNvCxnSpPr>
          <p:nvPr/>
        </p:nvCxnSpPr>
        <p:spPr bwMode="auto">
          <a:xfrm>
            <a:off x="3138541" y="2912829"/>
            <a:ext cx="1025992" cy="9497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47F0A2AB-5B44-446E-8AC2-AD66FEA3A699}"/>
              </a:ext>
            </a:extLst>
          </p:cNvPr>
          <p:cNvCxnSpPr>
            <a:cxnSpLocks/>
            <a:stCxn id="25" idx="3"/>
            <a:endCxn id="27" idx="7"/>
          </p:cNvCxnSpPr>
          <p:nvPr/>
        </p:nvCxnSpPr>
        <p:spPr bwMode="auto">
          <a:xfrm flipH="1">
            <a:off x="4433941" y="2455629"/>
            <a:ext cx="1787992" cy="14069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a:extLst>
              <a:ext uri="{FF2B5EF4-FFF2-40B4-BE49-F238E27FC236}">
                <a16:creationId xmlns:a16="http://schemas.microsoft.com/office/drawing/2014/main" id="{B3154645-B870-475A-8FD1-AD430E4173C2}"/>
              </a:ext>
            </a:extLst>
          </p:cNvPr>
          <p:cNvCxnSpPr>
            <a:cxnSpLocks/>
            <a:stCxn id="27" idx="4"/>
            <a:endCxn id="26" idx="0"/>
          </p:cNvCxnSpPr>
          <p:nvPr/>
        </p:nvCxnSpPr>
        <p:spPr bwMode="auto">
          <a:xfrm>
            <a:off x="4299237" y="41878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a:extLst>
              <a:ext uri="{FF2B5EF4-FFF2-40B4-BE49-F238E27FC236}">
                <a16:creationId xmlns:a16="http://schemas.microsoft.com/office/drawing/2014/main" id="{F00D3ABB-A855-4191-A468-214857584F0E}"/>
              </a:ext>
            </a:extLst>
          </p:cNvPr>
          <p:cNvCxnSpPr>
            <a:cxnSpLocks/>
            <a:stCxn id="29" idx="3"/>
            <a:endCxn id="30" idx="0"/>
          </p:cNvCxnSpPr>
          <p:nvPr/>
        </p:nvCxnSpPr>
        <p:spPr bwMode="auto">
          <a:xfrm flipH="1">
            <a:off x="2622837" y="4055829"/>
            <a:ext cx="246296" cy="6653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a:extLst>
              <a:ext uri="{FF2B5EF4-FFF2-40B4-BE49-F238E27FC236}">
                <a16:creationId xmlns:a16="http://schemas.microsoft.com/office/drawing/2014/main" id="{D6CD6A5F-8526-4641-A1C0-A90BC8F7F144}"/>
              </a:ext>
            </a:extLst>
          </p:cNvPr>
          <p:cNvCxnSpPr>
            <a:cxnSpLocks/>
            <a:stCxn id="26" idx="2"/>
            <a:endCxn id="32" idx="6"/>
          </p:cNvCxnSpPr>
          <p:nvPr/>
        </p:nvCxnSpPr>
        <p:spPr bwMode="auto">
          <a:xfrm flipH="1">
            <a:off x="2356137" y="4987925"/>
            <a:ext cx="1752600" cy="1066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37F6737C-35AD-43A5-AEEA-65A81E286A00}"/>
              </a:ext>
            </a:extLst>
          </p:cNvPr>
          <p:cNvCxnSpPr>
            <a:cxnSpLocks/>
            <a:stCxn id="28" idx="2"/>
            <a:endCxn id="31" idx="0"/>
          </p:cNvCxnSpPr>
          <p:nvPr/>
        </p:nvCxnSpPr>
        <p:spPr bwMode="auto">
          <a:xfrm flipH="1">
            <a:off x="1556037" y="2778125"/>
            <a:ext cx="1257300" cy="24003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a:extLst>
              <a:ext uri="{FF2B5EF4-FFF2-40B4-BE49-F238E27FC236}">
                <a16:creationId xmlns:a16="http://schemas.microsoft.com/office/drawing/2014/main" id="{670D0ACE-F2EA-4CC9-A644-D217E1A96C94}"/>
              </a:ext>
            </a:extLst>
          </p:cNvPr>
          <p:cNvCxnSpPr>
            <a:cxnSpLocks/>
            <a:endCxn id="32" idx="7"/>
          </p:cNvCxnSpPr>
          <p:nvPr/>
        </p:nvCxnSpPr>
        <p:spPr bwMode="auto">
          <a:xfrm flipH="1">
            <a:off x="2300341" y="5102225"/>
            <a:ext cx="228600" cy="8177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a:extLst>
              <a:ext uri="{FF2B5EF4-FFF2-40B4-BE49-F238E27FC236}">
                <a16:creationId xmlns:a16="http://schemas.microsoft.com/office/drawing/2014/main" id="{C4280F20-13AC-4ECD-ABC1-57301F3F0AA2}"/>
              </a:ext>
            </a:extLst>
          </p:cNvPr>
          <p:cNvCxnSpPr>
            <a:cxnSpLocks/>
            <a:stCxn id="31" idx="7"/>
            <a:endCxn id="30" idx="2"/>
          </p:cNvCxnSpPr>
          <p:nvPr/>
        </p:nvCxnSpPr>
        <p:spPr bwMode="auto">
          <a:xfrm flipV="1">
            <a:off x="1690741" y="4911725"/>
            <a:ext cx="741596" cy="3224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a:extLst>
              <a:ext uri="{FF2B5EF4-FFF2-40B4-BE49-F238E27FC236}">
                <a16:creationId xmlns:a16="http://schemas.microsoft.com/office/drawing/2014/main" id="{87D00CFE-2560-41E6-9D92-0C366A863711}"/>
              </a:ext>
            </a:extLst>
          </p:cNvPr>
          <p:cNvCxnSpPr>
            <a:cxnSpLocks/>
            <a:stCxn id="31" idx="5"/>
            <a:endCxn id="32" idx="1"/>
          </p:cNvCxnSpPr>
          <p:nvPr/>
        </p:nvCxnSpPr>
        <p:spPr bwMode="auto">
          <a:xfrm>
            <a:off x="1690741" y="5503629"/>
            <a:ext cx="3401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688" name="Straight Arrow Connector 412687">
            <a:extLst>
              <a:ext uri="{FF2B5EF4-FFF2-40B4-BE49-F238E27FC236}">
                <a16:creationId xmlns:a16="http://schemas.microsoft.com/office/drawing/2014/main" id="{14EA5AE6-2B27-4AB5-B833-F37388528E57}"/>
              </a:ext>
            </a:extLst>
          </p:cNvPr>
          <p:cNvCxnSpPr>
            <a:stCxn id="34" idx="6"/>
            <a:endCxn id="35" idx="6"/>
          </p:cNvCxnSpPr>
          <p:nvPr/>
        </p:nvCxnSpPr>
        <p:spPr bwMode="auto">
          <a:xfrm>
            <a:off x="7613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Arrow Connector 105">
            <a:extLst>
              <a:ext uri="{FF2B5EF4-FFF2-40B4-BE49-F238E27FC236}">
                <a16:creationId xmlns:a16="http://schemas.microsoft.com/office/drawing/2014/main" id="{5A053D6A-D62B-4D45-B5C0-9F437AAA3F09}"/>
              </a:ext>
            </a:extLst>
          </p:cNvPr>
          <p:cNvCxnSpPr>
            <a:cxnSpLocks/>
            <a:stCxn id="34" idx="2"/>
            <a:endCxn id="35" idx="2"/>
          </p:cNvCxnSpPr>
          <p:nvPr/>
        </p:nvCxnSpPr>
        <p:spPr bwMode="auto">
          <a:xfrm rot="10800000" flipV="1">
            <a:off x="7232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05">
            <a:extLst>
              <a:ext uri="{FF2B5EF4-FFF2-40B4-BE49-F238E27FC236}">
                <a16:creationId xmlns:a16="http://schemas.microsoft.com/office/drawing/2014/main" id="{D5D05D50-7A80-4C86-85FF-3E93B1D65808}"/>
              </a:ext>
            </a:extLst>
          </p:cNvPr>
          <p:cNvCxnSpPr>
            <a:cxnSpLocks/>
            <a:stCxn id="27" idx="0"/>
          </p:cNvCxnSpPr>
          <p:nvPr/>
        </p:nvCxnSpPr>
        <p:spPr bwMode="auto">
          <a:xfrm rot="5400000" flipH="1" flipV="1">
            <a:off x="4553237" y="2181225"/>
            <a:ext cx="1371600" cy="1879600"/>
          </a:xfrm>
          <a:prstGeom prst="curvedConnector2">
            <a:avLst/>
          </a:prstGeom>
          <a:solidFill>
            <a:schemeClr val="accent1"/>
          </a:solidFill>
          <a:ln w="47625" cap="flat" cmpd="sng" algn="ctr">
            <a:solidFill>
              <a:srgbClr val="0033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4" name="TextBox 412693">
            <a:extLst>
              <a:ext uri="{FF2B5EF4-FFF2-40B4-BE49-F238E27FC236}">
                <a16:creationId xmlns:a16="http://schemas.microsoft.com/office/drawing/2014/main" id="{1ABFD4DB-B0ED-4628-9F6F-5BBD6CD40A34}"/>
              </a:ext>
            </a:extLst>
          </p:cNvPr>
          <p:cNvSpPr txBox="1"/>
          <p:nvPr/>
        </p:nvSpPr>
        <p:spPr>
          <a:xfrm>
            <a:off x="6509417" y="4738534"/>
            <a:ext cx="1367683" cy="400110"/>
          </a:xfrm>
          <a:prstGeom prst="rect">
            <a:avLst/>
          </a:prstGeom>
          <a:noFill/>
        </p:spPr>
        <p:txBody>
          <a:bodyPr wrap="none" rtlCol="0">
            <a:spAutoFit/>
          </a:bodyPr>
          <a:lstStyle/>
          <a:p>
            <a:r>
              <a:rPr lang="en-US" dirty="0">
                <a:solidFill>
                  <a:srgbClr val="0070C0"/>
                </a:solidFill>
              </a:rPr>
              <a:t>Multi edge</a:t>
            </a:r>
          </a:p>
        </p:txBody>
      </p:sp>
      <p:cxnSp>
        <p:nvCxnSpPr>
          <p:cNvPr id="116" name="Straight Arrow Connector 412687">
            <a:extLst>
              <a:ext uri="{FF2B5EF4-FFF2-40B4-BE49-F238E27FC236}">
                <a16:creationId xmlns:a16="http://schemas.microsoft.com/office/drawing/2014/main" id="{09E72ADD-D350-4876-A66F-A6224B58B82B}"/>
              </a:ext>
            </a:extLst>
          </p:cNvPr>
          <p:cNvCxnSpPr>
            <a:cxnSpLocks/>
            <a:stCxn id="34" idx="0"/>
            <a:endCxn id="34" idx="6"/>
          </p:cNvCxnSpPr>
          <p:nvPr/>
        </p:nvCxnSpPr>
        <p:spPr bwMode="auto">
          <a:xfrm rot="16200000" flipH="1">
            <a:off x="7423437" y="3425825"/>
            <a:ext cx="190500" cy="190500"/>
          </a:xfrm>
          <a:prstGeom prst="curvedConnector4">
            <a:avLst>
              <a:gd name="adj1" fmla="val -120000"/>
              <a:gd name="adj2" fmla="val 220000"/>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a:extLst>
              <a:ext uri="{FF2B5EF4-FFF2-40B4-BE49-F238E27FC236}">
                <a16:creationId xmlns:a16="http://schemas.microsoft.com/office/drawing/2014/main" id="{71454B45-FF2D-48FB-944C-A9A5F36B6031}"/>
              </a:ext>
            </a:extLst>
          </p:cNvPr>
          <p:cNvSpPr txBox="1"/>
          <p:nvPr/>
        </p:nvSpPr>
        <p:spPr>
          <a:xfrm>
            <a:off x="7217030" y="2720308"/>
            <a:ext cx="1140057" cy="400110"/>
          </a:xfrm>
          <a:prstGeom prst="rect">
            <a:avLst/>
          </a:prstGeom>
          <a:noFill/>
        </p:spPr>
        <p:txBody>
          <a:bodyPr wrap="none" rtlCol="0">
            <a:spAutoFit/>
          </a:bodyPr>
          <a:lstStyle/>
          <a:p>
            <a:r>
              <a:rPr lang="en-US" dirty="0">
                <a:solidFill>
                  <a:srgbClr val="00B050"/>
                </a:solidFill>
              </a:rPr>
              <a:t>self loop</a:t>
            </a:r>
          </a:p>
        </p:txBody>
      </p:sp>
      <p:grpSp>
        <p:nvGrpSpPr>
          <p:cNvPr id="122" name="Group 1071">
            <a:extLst>
              <a:ext uri="{FF2B5EF4-FFF2-40B4-BE49-F238E27FC236}">
                <a16:creationId xmlns:a16="http://schemas.microsoft.com/office/drawing/2014/main" id="{F6A084D2-7BDF-4E2E-808F-0CE586FBF068}"/>
              </a:ext>
            </a:extLst>
          </p:cNvPr>
          <p:cNvGrpSpPr>
            <a:grpSpLocks/>
          </p:cNvGrpSpPr>
          <p:nvPr/>
        </p:nvGrpSpPr>
        <p:grpSpPr bwMode="auto">
          <a:xfrm>
            <a:off x="6153149" y="2658353"/>
            <a:ext cx="2667000" cy="2819400"/>
            <a:chOff x="3852" y="1488"/>
            <a:chExt cx="1808" cy="1824"/>
          </a:xfrm>
        </p:grpSpPr>
        <p:sp>
          <p:nvSpPr>
            <p:cNvPr id="123" name="Oval 1072">
              <a:extLst>
                <a:ext uri="{FF2B5EF4-FFF2-40B4-BE49-F238E27FC236}">
                  <a16:creationId xmlns:a16="http://schemas.microsoft.com/office/drawing/2014/main" id="{3D3978B2-4BE8-475F-928B-466481E73956}"/>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24" name="AutoShape 1073">
              <a:extLst>
                <a:ext uri="{FF2B5EF4-FFF2-40B4-BE49-F238E27FC236}">
                  <a16:creationId xmlns:a16="http://schemas.microsoft.com/office/drawing/2014/main" id="{2B1B0D92-27A2-45AB-9A55-CB81F8333160}"/>
                </a:ext>
              </a:extLst>
            </p:cNvPr>
            <p:cNvCxnSpPr>
              <a:cxnSpLocks noChangeShapeType="1"/>
              <a:stCxn id="123" idx="7"/>
              <a:endCxn id="123"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4634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6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4" grpId="0"/>
      <p:bldP spid="1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err="1">
                <a:solidFill>
                  <a:srgbClr val="002060"/>
                </a:solidFill>
              </a:rPr>
              <a:t>Administrativia</a:t>
            </a:r>
            <a:r>
              <a:rPr lang="en-US" altLang="en-US" sz="3600" dirty="0">
                <a:solidFill>
                  <a:srgbClr val="002060"/>
                </a:solidFill>
              </a:rPr>
              <a:t> Stuffs</a:t>
            </a:r>
          </a:p>
        </p:txBody>
      </p:sp>
      <p:sp>
        <p:nvSpPr>
          <p:cNvPr id="412675" name="Rectangle 3"/>
          <p:cNvSpPr>
            <a:spLocks noGrp="1" noChangeArrowheads="1"/>
          </p:cNvSpPr>
          <p:nvPr>
            <p:ph idx="1"/>
          </p:nvPr>
        </p:nvSpPr>
        <p:spPr>
          <a:xfrm>
            <a:off x="457200" y="1101845"/>
            <a:ext cx="8893835" cy="5619630"/>
          </a:xfrm>
        </p:spPr>
        <p:txBody>
          <a:bodyPr/>
          <a:lstStyle/>
          <a:p>
            <a:pPr marL="0" indent="0" eaLnBrk="1" hangingPunct="1">
              <a:lnSpc>
                <a:spcPct val="80000"/>
              </a:lnSpc>
              <a:buNone/>
            </a:pPr>
            <a:r>
              <a:rPr lang="en-US" altLang="en-US" sz="2000" dirty="0"/>
              <a:t>HW1 is out.</a:t>
            </a:r>
          </a:p>
          <a:p>
            <a:pPr marL="0" indent="0" eaLnBrk="1" hangingPunct="1">
              <a:lnSpc>
                <a:spcPct val="80000"/>
              </a:lnSpc>
              <a:buNone/>
            </a:pPr>
            <a:r>
              <a:rPr lang="en-US" altLang="en-US" sz="2000" dirty="0"/>
              <a:t>Please submit to </a:t>
            </a:r>
            <a:r>
              <a:rPr lang="en-US" altLang="en-US" sz="2000" dirty="0" err="1"/>
              <a:t>Gradescope</a:t>
            </a: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r>
              <a:rPr lang="en-US" altLang="en-US" sz="2000" dirty="0">
                <a:solidFill>
                  <a:srgbClr val="0070C0"/>
                </a:solidFill>
              </a:rPr>
              <a:t>Guidelines</a:t>
            </a:r>
            <a:r>
              <a:rPr lang="en-US" altLang="en-US" sz="2000" dirty="0"/>
              <a:t>:</a:t>
            </a:r>
          </a:p>
          <a:p>
            <a:pPr eaLnBrk="1" hangingPunct="1">
              <a:lnSpc>
                <a:spcPct val="80000"/>
              </a:lnSpc>
            </a:pPr>
            <a:r>
              <a:rPr lang="en-US" altLang="en-US" sz="2000" dirty="0"/>
              <a:t>You can collaborate, but you must write solutions on your own</a:t>
            </a:r>
          </a:p>
          <a:p>
            <a:pPr eaLnBrk="1" hangingPunct="1">
              <a:lnSpc>
                <a:spcPct val="80000"/>
              </a:lnSpc>
            </a:pPr>
            <a:r>
              <a:rPr lang="en-US" altLang="en-US" sz="2000" dirty="0"/>
              <a:t>You CANNOT search the solution online</a:t>
            </a:r>
          </a:p>
          <a:p>
            <a:pPr eaLnBrk="1" hangingPunct="1">
              <a:lnSpc>
                <a:spcPct val="80000"/>
              </a:lnSpc>
            </a:pPr>
            <a:r>
              <a:rPr lang="en-US" altLang="en-US" sz="2000" dirty="0"/>
              <a:t>See Ed for more guidelines.</a:t>
            </a:r>
          </a:p>
          <a:p>
            <a:pPr eaLnBrk="1" hangingPunct="1">
              <a:lnSpc>
                <a:spcPct val="80000"/>
              </a:lnSpc>
            </a:pPr>
            <a:endParaRPr lang="en-US" altLang="en-US" sz="2000" dirty="0"/>
          </a:p>
          <a:p>
            <a:pPr marL="0" indent="0" eaLnBrk="1" hangingPunct="1">
              <a:lnSpc>
                <a:spcPct val="80000"/>
              </a:lnSpc>
              <a:buNone/>
            </a:pPr>
            <a:r>
              <a:rPr lang="en-US" altLang="en-US" sz="2000" dirty="0">
                <a:solidFill>
                  <a:srgbClr val="0070C0"/>
                </a:solidFill>
              </a:rPr>
              <a:t>Tips</a:t>
            </a:r>
            <a:r>
              <a:rPr lang="en-US" altLang="en-US" sz="2000" dirty="0"/>
              <a:t>:</a:t>
            </a:r>
          </a:p>
          <a:p>
            <a:pPr eaLnBrk="1" hangingPunct="1">
              <a:lnSpc>
                <a:spcPct val="80000"/>
              </a:lnSpc>
            </a:pPr>
            <a:r>
              <a:rPr lang="en-US" altLang="en-US" sz="2000" dirty="0"/>
              <a:t>Rewrite your proof.</a:t>
            </a:r>
          </a:p>
          <a:p>
            <a:pPr eaLnBrk="1" hangingPunct="1">
              <a:lnSpc>
                <a:spcPct val="80000"/>
              </a:lnSpc>
            </a:pPr>
            <a:r>
              <a:rPr lang="en-US" altLang="en-US" sz="2000" dirty="0"/>
              <a:t>Make sure you use assumptions of the problem</a:t>
            </a:r>
          </a:p>
          <a:p>
            <a:pPr eaLnBrk="1" hangingPunct="1">
              <a:lnSpc>
                <a:spcPct val="80000"/>
              </a:lnSpc>
            </a:pPr>
            <a:r>
              <a:rPr lang="en-US" altLang="en-US" sz="2000" dirty="0"/>
              <a:t>Make sure it is easy to understand</a:t>
            </a:r>
            <a:endParaRPr lang="en-US" altLang="en-US" sz="16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pic>
        <p:nvPicPr>
          <p:cNvPr id="7" name="Picture 6">
            <a:extLst>
              <a:ext uri="{FF2B5EF4-FFF2-40B4-BE49-F238E27FC236}">
                <a16:creationId xmlns:a16="http://schemas.microsoft.com/office/drawing/2014/main" id="{225B47FA-1953-4D2A-BD0D-07B1A3D08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104" y="863391"/>
            <a:ext cx="2030049" cy="1457115"/>
          </a:xfrm>
          <a:prstGeom prst="rect">
            <a:avLst/>
          </a:prstGeom>
        </p:spPr>
      </p:pic>
      <p:sp>
        <p:nvSpPr>
          <p:cNvPr id="6" name="Rectangle 5">
            <a:extLst>
              <a:ext uri="{FF2B5EF4-FFF2-40B4-BE49-F238E27FC236}">
                <a16:creationId xmlns:a16="http://schemas.microsoft.com/office/drawing/2014/main" id="{94F88C45-080D-4C72-8FFB-54D21B72A11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2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Degree of a vertex</a:t>
            </a:r>
            <a:r>
              <a:rPr lang="en-US" sz="2400" dirty="0"/>
              <a:t>: # edges that touch that vertex</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err="1"/>
              <a:t>deg</a:t>
            </a:r>
            <a:r>
              <a:rPr lang="en-US" sz="2400" dirty="0"/>
              <a:t>(6)=3</a:t>
            </a:r>
          </a:p>
          <a:p>
            <a:pPr marL="0" indent="0">
              <a:buNone/>
            </a:pPr>
            <a:endParaRPr lang="en-US" sz="2400" dirty="0"/>
          </a:p>
          <a:p>
            <a:r>
              <a:rPr lang="en-US" sz="2400" dirty="0">
                <a:solidFill>
                  <a:srgbClr val="0070C0"/>
                </a:solidFill>
              </a:rPr>
              <a:t>Connected</a:t>
            </a:r>
            <a:r>
              <a:rPr lang="en-US" sz="2400" dirty="0"/>
              <a:t>: Graph is connected if there is a path between every two vertices</a:t>
            </a:r>
          </a:p>
          <a:p>
            <a:endParaRPr lang="en-US" sz="2400" dirty="0"/>
          </a:p>
          <a:p>
            <a:r>
              <a:rPr lang="en-US" sz="2400" dirty="0">
                <a:solidFill>
                  <a:srgbClr val="0070C0"/>
                </a:solidFill>
              </a:rPr>
              <a:t>Connected component</a:t>
            </a:r>
            <a:r>
              <a:rPr lang="en-US" sz="2400" dirty="0"/>
              <a:t>: Maximal set of connected vertices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20</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110502" y="20559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119594" y="262965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3890596" y="2246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2823796" y="27036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433396"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671595" y="31608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042763"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6842995" y="25379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223995" y="2728425"/>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052595" y="3351389"/>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5996799" y="2728425"/>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271596" y="2436989"/>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758600" y="2627489"/>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149000" y="2436989"/>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149000" y="3028893"/>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435706" y="2381193"/>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918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 (cont’d)</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Path</a:t>
            </a:r>
            <a:r>
              <a:rPr lang="en-US" sz="2400" dirty="0"/>
              <a:t>: A sequence of distinct vertices </a:t>
            </a:r>
          </a:p>
          <a:p>
            <a:pPr marL="0" indent="0">
              <a:buNone/>
            </a:pPr>
            <a:r>
              <a:rPr lang="en-US" sz="2400" dirty="0" err="1"/>
              <a:t>s.t.</a:t>
            </a:r>
            <a:r>
              <a:rPr lang="en-US" sz="2400" dirty="0"/>
              <a:t> each vertex is connected </a:t>
            </a:r>
          </a:p>
          <a:p>
            <a:pPr marL="0" indent="0">
              <a:buNone/>
            </a:pPr>
            <a:r>
              <a:rPr lang="en-US" sz="2400" dirty="0"/>
              <a:t>to the next vertex with an edge</a:t>
            </a:r>
          </a:p>
          <a:p>
            <a:pPr marL="0" indent="0">
              <a:buNone/>
            </a:pPr>
            <a:endParaRPr lang="en-US" sz="2400" dirty="0"/>
          </a:p>
          <a:p>
            <a:pPr marL="0" indent="0">
              <a:buNone/>
            </a:pPr>
            <a:endParaRPr lang="en-US" sz="2400" dirty="0"/>
          </a:p>
          <a:p>
            <a:r>
              <a:rPr lang="en-US" sz="2400" dirty="0">
                <a:solidFill>
                  <a:srgbClr val="0070C0"/>
                </a:solidFill>
              </a:rPr>
              <a:t>Cycle</a:t>
            </a:r>
            <a:r>
              <a:rPr lang="en-US" sz="2400" dirty="0"/>
              <a:t>: Path of length &gt; 2 that has </a:t>
            </a:r>
          </a:p>
          <a:p>
            <a:pPr marL="0" indent="0">
              <a:buNone/>
            </a:pPr>
            <a:r>
              <a:rPr lang="en-US" sz="2400" dirty="0"/>
              <a:t>the same start and end</a:t>
            </a:r>
          </a:p>
          <a:p>
            <a:pPr marL="0" indent="0">
              <a:buNone/>
            </a:pPr>
            <a:endParaRPr lang="en-US" sz="2400" dirty="0"/>
          </a:p>
          <a:p>
            <a:pPr marL="0" indent="0">
              <a:buNone/>
            </a:pPr>
            <a:endParaRPr lang="en-US" sz="2400" dirty="0"/>
          </a:p>
          <a:p>
            <a:r>
              <a:rPr lang="en-US" sz="2400" dirty="0">
                <a:solidFill>
                  <a:srgbClr val="0070C0"/>
                </a:solidFill>
              </a:rPr>
              <a:t>Tree</a:t>
            </a:r>
            <a:r>
              <a:rPr lang="en-US" sz="2400" dirty="0"/>
              <a:t>: A connected graph with no cycles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21</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6402467" y="12067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8448431" y="223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8182561" y="13972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7115761" y="18544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110" name="Straight Connector 109">
            <a:extLst>
              <a:ext uri="{FF2B5EF4-FFF2-40B4-BE49-F238E27FC236}">
                <a16:creationId xmlns:a16="http://schemas.microsoft.com/office/drawing/2014/main" id="{C9E4F98C-9CE0-47E9-87DD-518B9A9C0BD1}"/>
              </a:ext>
            </a:extLst>
          </p:cNvPr>
          <p:cNvCxnSpPr>
            <a:cxnSpLocks/>
            <a:stCxn id="43" idx="4"/>
            <a:endCxn id="42" idx="0"/>
          </p:cNvCxnSpPr>
          <p:nvPr/>
        </p:nvCxnSpPr>
        <p:spPr bwMode="auto">
          <a:xfrm>
            <a:off x="8373061" y="1778214"/>
            <a:ext cx="265870" cy="45217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7440965" y="158771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6727671" y="153191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4">
            <a:extLst>
              <a:ext uri="{FF2B5EF4-FFF2-40B4-BE49-F238E27FC236}">
                <a16:creationId xmlns:a16="http://schemas.microsoft.com/office/drawing/2014/main" id="{17507B9F-43A4-43AA-A964-BD18F4575CCF}"/>
              </a:ext>
            </a:extLst>
          </p:cNvPr>
          <p:cNvSpPr>
            <a:spLocks noChangeArrowheads="1"/>
          </p:cNvSpPr>
          <p:nvPr/>
        </p:nvSpPr>
        <p:spPr bwMode="auto">
          <a:xfrm>
            <a:off x="6596529" y="376757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2" name="Oval 5">
            <a:extLst>
              <a:ext uri="{FF2B5EF4-FFF2-40B4-BE49-F238E27FC236}">
                <a16:creationId xmlns:a16="http://schemas.microsoft.com/office/drawing/2014/main" id="{F80E787E-E517-43D7-A4D0-262BBDD528F4}"/>
              </a:ext>
            </a:extLst>
          </p:cNvPr>
          <p:cNvSpPr>
            <a:spLocks noChangeArrowheads="1"/>
          </p:cNvSpPr>
          <p:nvPr/>
        </p:nvSpPr>
        <p:spPr bwMode="auto">
          <a:xfrm>
            <a:off x="8202432" y="398473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3" name="Oval 1028">
            <a:extLst>
              <a:ext uri="{FF2B5EF4-FFF2-40B4-BE49-F238E27FC236}">
                <a16:creationId xmlns:a16="http://schemas.microsoft.com/office/drawing/2014/main" id="{4C9361CF-2BD6-45FD-B438-95D1178AF1D8}"/>
              </a:ext>
            </a:extLst>
          </p:cNvPr>
          <p:cNvSpPr>
            <a:spLocks noChangeArrowheads="1"/>
          </p:cNvSpPr>
          <p:nvPr/>
        </p:nvSpPr>
        <p:spPr bwMode="auto">
          <a:xfrm>
            <a:off x="7383664" y="3169181"/>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24" name="Straight Connector 23">
            <a:extLst>
              <a:ext uri="{FF2B5EF4-FFF2-40B4-BE49-F238E27FC236}">
                <a16:creationId xmlns:a16="http://schemas.microsoft.com/office/drawing/2014/main" id="{6480F24D-3317-4904-9CD2-8C92C430AC77}"/>
              </a:ext>
            </a:extLst>
          </p:cNvPr>
          <p:cNvCxnSpPr>
            <a:cxnSpLocks/>
            <a:stCxn id="23" idx="6"/>
            <a:endCxn id="22" idx="1"/>
          </p:cNvCxnSpPr>
          <p:nvPr/>
        </p:nvCxnSpPr>
        <p:spPr bwMode="auto">
          <a:xfrm>
            <a:off x="7764664" y="3359681"/>
            <a:ext cx="493564" cy="680853"/>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2B4F1261-20D2-45FC-9BC8-47C24E28D142}"/>
              </a:ext>
            </a:extLst>
          </p:cNvPr>
          <p:cNvCxnSpPr>
            <a:cxnSpLocks/>
            <a:stCxn id="21" idx="6"/>
            <a:endCxn id="22" idx="2"/>
          </p:cNvCxnSpPr>
          <p:nvPr/>
        </p:nvCxnSpPr>
        <p:spPr bwMode="auto">
          <a:xfrm>
            <a:off x="6977529" y="3958076"/>
            <a:ext cx="1224903" cy="21716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87069D9-662A-4FB4-BC70-97C3F8A4A5A9}"/>
              </a:ext>
            </a:extLst>
          </p:cNvPr>
          <p:cNvCxnSpPr>
            <a:cxnSpLocks/>
            <a:stCxn id="21" idx="7"/>
            <a:endCxn id="23" idx="2"/>
          </p:cNvCxnSpPr>
          <p:nvPr/>
        </p:nvCxnSpPr>
        <p:spPr bwMode="auto">
          <a:xfrm flipV="1">
            <a:off x="6921733" y="3359681"/>
            <a:ext cx="461931" cy="46369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4">
            <a:extLst>
              <a:ext uri="{FF2B5EF4-FFF2-40B4-BE49-F238E27FC236}">
                <a16:creationId xmlns:a16="http://schemas.microsoft.com/office/drawing/2014/main" id="{B5016F8F-65C2-45CC-B7B8-35631C718086}"/>
              </a:ext>
            </a:extLst>
          </p:cNvPr>
          <p:cNvSpPr>
            <a:spLocks noChangeArrowheads="1"/>
          </p:cNvSpPr>
          <p:nvPr/>
        </p:nvSpPr>
        <p:spPr bwMode="auto">
          <a:xfrm>
            <a:off x="6764488" y="5390711"/>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31" name="Oval 5">
            <a:extLst>
              <a:ext uri="{FF2B5EF4-FFF2-40B4-BE49-F238E27FC236}">
                <a16:creationId xmlns:a16="http://schemas.microsoft.com/office/drawing/2014/main" id="{2AEB2ED8-C5F5-448A-B36C-E09C168436DA}"/>
              </a:ext>
            </a:extLst>
          </p:cNvPr>
          <p:cNvSpPr>
            <a:spLocks noChangeArrowheads="1"/>
          </p:cNvSpPr>
          <p:nvPr/>
        </p:nvSpPr>
        <p:spPr bwMode="auto">
          <a:xfrm>
            <a:off x="8156492" y="548034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32" name="Oval 1028">
            <a:extLst>
              <a:ext uri="{FF2B5EF4-FFF2-40B4-BE49-F238E27FC236}">
                <a16:creationId xmlns:a16="http://schemas.microsoft.com/office/drawing/2014/main" id="{535BF350-371E-4A6E-ADC3-B28C0BDA3F60}"/>
              </a:ext>
            </a:extLst>
          </p:cNvPr>
          <p:cNvSpPr>
            <a:spLocks noChangeArrowheads="1"/>
          </p:cNvSpPr>
          <p:nvPr/>
        </p:nvSpPr>
        <p:spPr bwMode="auto">
          <a:xfrm>
            <a:off x="7572748" y="488839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33" name="Straight Connector 32">
            <a:extLst>
              <a:ext uri="{FF2B5EF4-FFF2-40B4-BE49-F238E27FC236}">
                <a16:creationId xmlns:a16="http://schemas.microsoft.com/office/drawing/2014/main" id="{B44C500B-492D-439F-ADB6-F60A4A046093}"/>
              </a:ext>
            </a:extLst>
          </p:cNvPr>
          <p:cNvCxnSpPr>
            <a:cxnSpLocks/>
            <a:stCxn id="32" idx="6"/>
            <a:endCxn id="31" idx="1"/>
          </p:cNvCxnSpPr>
          <p:nvPr/>
        </p:nvCxnSpPr>
        <p:spPr bwMode="auto">
          <a:xfrm>
            <a:off x="7953748" y="5078898"/>
            <a:ext cx="258540" cy="457238"/>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E713B29-708F-415B-8168-AB5D4F1A5278}"/>
              </a:ext>
            </a:extLst>
          </p:cNvPr>
          <p:cNvCxnSpPr>
            <a:cxnSpLocks/>
            <a:stCxn id="30" idx="7"/>
            <a:endCxn id="32" idx="2"/>
          </p:cNvCxnSpPr>
          <p:nvPr/>
        </p:nvCxnSpPr>
        <p:spPr bwMode="auto">
          <a:xfrm flipV="1">
            <a:off x="7089692" y="5078898"/>
            <a:ext cx="483056" cy="36760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4">
            <a:extLst>
              <a:ext uri="{FF2B5EF4-FFF2-40B4-BE49-F238E27FC236}">
                <a16:creationId xmlns:a16="http://schemas.microsoft.com/office/drawing/2014/main" id="{F7AFF0E5-82FB-4D76-9DE2-D13606619D67}"/>
              </a:ext>
            </a:extLst>
          </p:cNvPr>
          <p:cNvSpPr>
            <a:spLocks noChangeArrowheads="1"/>
          </p:cNvSpPr>
          <p:nvPr/>
        </p:nvSpPr>
        <p:spPr bwMode="auto">
          <a:xfrm>
            <a:off x="7302941" y="600511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5" name="Oval 4">
            <a:extLst>
              <a:ext uri="{FF2B5EF4-FFF2-40B4-BE49-F238E27FC236}">
                <a16:creationId xmlns:a16="http://schemas.microsoft.com/office/drawing/2014/main" id="{302518A7-49B6-4478-99AD-3C81589DA6E2}"/>
              </a:ext>
            </a:extLst>
          </p:cNvPr>
          <p:cNvSpPr>
            <a:spLocks noChangeArrowheads="1"/>
          </p:cNvSpPr>
          <p:nvPr/>
        </p:nvSpPr>
        <p:spPr bwMode="auto">
          <a:xfrm>
            <a:off x="5958486" y="609487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7" name="Oval 4">
            <a:extLst>
              <a:ext uri="{FF2B5EF4-FFF2-40B4-BE49-F238E27FC236}">
                <a16:creationId xmlns:a16="http://schemas.microsoft.com/office/drawing/2014/main" id="{EE786120-AD84-4F0C-85C5-D31273D57945}"/>
              </a:ext>
            </a:extLst>
          </p:cNvPr>
          <p:cNvSpPr>
            <a:spLocks noChangeArrowheads="1"/>
          </p:cNvSpPr>
          <p:nvPr/>
        </p:nvSpPr>
        <p:spPr bwMode="auto">
          <a:xfrm>
            <a:off x="7875345" y="618460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48" name="Straight Connector 47">
            <a:extLst>
              <a:ext uri="{FF2B5EF4-FFF2-40B4-BE49-F238E27FC236}">
                <a16:creationId xmlns:a16="http://schemas.microsoft.com/office/drawing/2014/main" id="{8AD2A3C2-79C3-49EA-81A4-D8F3504B8896}"/>
              </a:ext>
            </a:extLst>
          </p:cNvPr>
          <p:cNvCxnSpPr>
            <a:cxnSpLocks/>
            <a:stCxn id="40" idx="0"/>
            <a:endCxn id="32" idx="4"/>
          </p:cNvCxnSpPr>
          <p:nvPr/>
        </p:nvCxnSpPr>
        <p:spPr bwMode="auto">
          <a:xfrm flipV="1">
            <a:off x="7493441" y="5269398"/>
            <a:ext cx="269807" cy="73571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BE167EAB-3D97-461C-8BA4-DDB2B4F324BA}"/>
              </a:ext>
            </a:extLst>
          </p:cNvPr>
          <p:cNvCxnSpPr>
            <a:cxnSpLocks/>
            <a:stCxn id="47" idx="0"/>
            <a:endCxn id="31" idx="3"/>
          </p:cNvCxnSpPr>
          <p:nvPr/>
        </p:nvCxnSpPr>
        <p:spPr bwMode="auto">
          <a:xfrm flipV="1">
            <a:off x="8065845" y="5805544"/>
            <a:ext cx="146443" cy="37906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7A29FB1C-8B0F-4865-A49B-A2E6A30615D0}"/>
              </a:ext>
            </a:extLst>
          </p:cNvPr>
          <p:cNvCxnSpPr>
            <a:cxnSpLocks/>
            <a:stCxn id="45" idx="6"/>
            <a:endCxn id="40" idx="2"/>
          </p:cNvCxnSpPr>
          <p:nvPr/>
        </p:nvCxnSpPr>
        <p:spPr bwMode="auto">
          <a:xfrm flipV="1">
            <a:off x="6339486" y="6195612"/>
            <a:ext cx="963455" cy="8976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377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Degree 1 vertices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If G has no cycle, then it has a vertex of degree </a:t>
                </a:r>
                <a14:m>
                  <m:oMath xmlns:m="http://schemas.openxmlformats.org/officeDocument/2006/math">
                    <m:r>
                      <a:rPr lang="en-US" sz="2400" b="0" i="1" smtClean="0">
                        <a:latin typeface="Cambria Math" panose="02040503050406030204" pitchFamily="18" charset="0"/>
                      </a:rPr>
                      <m:t>≤1</m:t>
                    </m:r>
                  </m:oMath>
                </a14:m>
                <a:endParaRPr lang="en-US" sz="2400" dirty="0"/>
              </a:p>
              <a:p>
                <a:pPr marL="0" indent="0">
                  <a:buNone/>
                </a:pPr>
                <a:r>
                  <a:rPr lang="en-US" sz="2400" dirty="0">
                    <a:solidFill>
                      <a:srgbClr val="0070C0"/>
                    </a:solidFill>
                  </a:rPr>
                  <a:t>(Every tree has a leaf)</a:t>
                </a:r>
              </a:p>
              <a:p>
                <a:pPr marL="0" indent="0">
                  <a:buNone/>
                </a:pPr>
                <a:r>
                  <a:rPr lang="en-US" sz="2400" dirty="0">
                    <a:solidFill>
                      <a:srgbClr val="0070C0"/>
                    </a:solidFill>
                  </a:rPr>
                  <a:t>Proof: (By contradiction)</a:t>
                </a:r>
              </a:p>
              <a:p>
                <a:pPr marL="0" indent="0">
                  <a:buNone/>
                </a:pPr>
                <a:r>
                  <a:rPr lang="en-US" sz="2200" dirty="0">
                    <a:solidFill>
                      <a:schemeClr val="tx1"/>
                    </a:solidFill>
                  </a:rPr>
                  <a:t>Suppose every vertex has degree </a:t>
                </a:r>
                <a14:m>
                  <m:oMath xmlns:m="http://schemas.openxmlformats.org/officeDocument/2006/math">
                    <m:r>
                      <a:rPr lang="en-US" sz="2200" b="0" i="1" smtClean="0">
                        <a:solidFill>
                          <a:schemeClr val="tx1"/>
                        </a:solidFill>
                        <a:latin typeface="Cambria Math" panose="02040503050406030204" pitchFamily="18" charset="0"/>
                      </a:rPr>
                      <m:t>≥2</m:t>
                    </m:r>
                    <m:r>
                      <a:rPr lang="en-US" sz="2200" b="0" i="1" smtClean="0">
                        <a:solidFill>
                          <a:srgbClr val="0070C0"/>
                        </a:solidFill>
                        <a:latin typeface="Cambria Math" panose="02040503050406030204" pitchFamily="18" charset="0"/>
                      </a:rPr>
                      <m:t>.</m:t>
                    </m:r>
                  </m:oMath>
                </a14:m>
                <a:endParaRPr lang="en-US" sz="2200" dirty="0">
                  <a:solidFill>
                    <a:srgbClr val="0070C0"/>
                  </a:solidFill>
                </a:endParaRPr>
              </a:p>
              <a:p>
                <a:pPr marL="0" indent="0">
                  <a:buNone/>
                </a:pPr>
                <a:r>
                  <a:rPr lang="en-US" sz="2200" dirty="0"/>
                  <a:t>Start from a vertex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1</m:t>
                        </m:r>
                      </m:sub>
                    </m:sSub>
                  </m:oMath>
                </a14:m>
                <a:r>
                  <a:rPr lang="en-US" sz="2200" dirty="0"/>
                  <a:t> and follow a path,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oMath>
                </a14:m>
                <a:r>
                  <a:rPr lang="en-US" sz="2200" dirty="0"/>
                  <a:t> when we are at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oMath>
                </a14:m>
                <a:r>
                  <a:rPr lang="en-US" sz="2200" dirty="0"/>
                  <a:t> we choose the next vertex to be different from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r>
                          <a:rPr lang="en-US" sz="2200" b="0" i="1" smtClean="0">
                            <a:latin typeface="Cambria Math" panose="02040503050406030204" pitchFamily="18" charset="0"/>
                          </a:rPr>
                          <m:t>−1</m:t>
                        </m:r>
                      </m:sub>
                    </m:sSub>
                    <m:r>
                      <a:rPr lang="en-US" sz="2200" b="0" i="1" smtClean="0">
                        <a:latin typeface="Cambria Math" panose="02040503050406030204" pitchFamily="18" charset="0"/>
                      </a:rPr>
                      <m:t>.</m:t>
                    </m:r>
                  </m:oMath>
                </a14:m>
                <a:r>
                  <a:rPr lang="en-US" sz="2200" dirty="0"/>
                  <a:t> We can do so because </a:t>
                </a:r>
                <a14:m>
                  <m:oMath xmlns:m="http://schemas.openxmlformats.org/officeDocument/2006/math">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deg</m:t>
                        </m:r>
                      </m:fName>
                      <m:e>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e>
                        </m:d>
                      </m:e>
                    </m:func>
                    <m:r>
                      <a:rPr lang="en-US" sz="2200" b="0" i="1" smtClean="0">
                        <a:latin typeface="Cambria Math" panose="02040503050406030204" pitchFamily="18" charset="0"/>
                      </a:rPr>
                      <m:t>≥2.</m:t>
                    </m:r>
                  </m:oMath>
                </a14:m>
                <a:endParaRPr lang="en-US" sz="2200" dirty="0"/>
              </a:p>
              <a:p>
                <a:pPr marL="0" indent="0">
                  <a:buNone/>
                </a:pPr>
                <a:r>
                  <a:rPr lang="en-US" sz="2200" dirty="0"/>
                  <a:t>The first time that we see a repeated vertex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oMath>
                </a14:m>
                <a:r>
                  <a:rPr lang="en-US" sz="2200" dirty="0"/>
                  <a:t> we get a cycle. </a:t>
                </a:r>
              </a:p>
              <a:p>
                <a:pPr marL="0" indent="0">
                  <a:buNone/>
                </a:pPr>
                <a:r>
                  <a:rPr lang="en-US" sz="2200" dirty="0"/>
                  <a:t>We always get a repeated vertex because </a:t>
                </a:r>
                <a14:m>
                  <m:oMath xmlns:m="http://schemas.openxmlformats.org/officeDocument/2006/math">
                    <m:r>
                      <a:rPr lang="en-US" sz="2200" b="0" i="1" smtClean="0">
                        <a:latin typeface="Cambria Math" panose="02040503050406030204" pitchFamily="18" charset="0"/>
                      </a:rPr>
                      <m:t>𝐺</m:t>
                    </m:r>
                  </m:oMath>
                </a14:m>
                <a:r>
                  <a:rPr lang="en-US" sz="2200" dirty="0"/>
                  <a:t> has finitely many vertices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74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22</a:t>
            </a:fld>
            <a:endParaRPr lang="en-US" altLang="en-US" sz="1400">
              <a:latin typeface="Tahoma" panose="020B0604030504040204" pitchFamily="34" charset="0"/>
            </a:endParaRPr>
          </a:p>
        </p:txBody>
      </p:sp>
      <p:grpSp>
        <p:nvGrpSpPr>
          <p:cNvPr id="2" name="Group 1">
            <a:extLst>
              <a:ext uri="{FF2B5EF4-FFF2-40B4-BE49-F238E27FC236}">
                <a16:creationId xmlns:a16="http://schemas.microsoft.com/office/drawing/2014/main" id="{AA45E916-44ED-4F8C-B9CA-292F3AB5B0D7}"/>
              </a:ext>
            </a:extLst>
          </p:cNvPr>
          <p:cNvGrpSpPr/>
          <p:nvPr/>
        </p:nvGrpSpPr>
        <p:grpSpPr>
          <a:xfrm>
            <a:off x="2008901" y="5813855"/>
            <a:ext cx="5284591" cy="431370"/>
            <a:chOff x="2008901" y="5813855"/>
            <a:chExt cx="5284591" cy="431370"/>
          </a:xfrm>
        </p:grpSpPr>
        <mc:AlternateContent xmlns:mc="http://schemas.openxmlformats.org/markup-compatibility/2006" xmlns:a14="http://schemas.microsoft.com/office/drawing/2010/main">
          <mc:Choice Requires="a14">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008901" y="58330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1</m:t>
                            </m:r>
                          </m:sub>
                        </m:sSub>
                      </m:oMath>
                    </m:oMathPara>
                  </a14:m>
                  <a:endParaRPr lang="en-US" dirty="0">
                    <a:latin typeface="Times New Roman" charset="0"/>
                    <a:cs typeface="+mn-cs"/>
                  </a:endParaRPr>
                </a:p>
              </p:txBody>
            </p:sp>
          </mc:Choice>
          <mc:Fallback xmlns="">
            <p:sp>
              <p:nvSpPr>
                <p:cNvPr id="41" name="Oval 8">
                  <a:extLst>
                    <a:ext uri="{FF2B5EF4-FFF2-40B4-BE49-F238E27FC236}">
                      <a16:creationId xmlns:a16="http://schemas.microsoft.com/office/drawing/2014/main" id="{FC51E800-0C87-4C5A-BBBF-97009618C3C1}"/>
                    </a:ext>
                  </a:extLst>
                </p:cNvPr>
                <p:cNvSpPr>
                  <a:spLocks noRot="1" noChangeAspect="1" noMove="1" noResize="1" noEditPoints="1" noAdjustHandles="1" noChangeArrowheads="1" noChangeShapeType="1" noTextEdit="1"/>
                </p:cNvSpPr>
                <p:nvPr/>
              </p:nvSpPr>
              <p:spPr bwMode="auto">
                <a:xfrm>
                  <a:off x="2008901" y="5833055"/>
                  <a:ext cx="381000" cy="381000"/>
                </a:xfrm>
                <a:prstGeom prst="ellipse">
                  <a:avLst/>
                </a:prstGeom>
                <a:blipFill>
                  <a:blip r:embed="rId4"/>
                  <a:stretch>
                    <a:fillRect l="-294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6912492" y="5848640"/>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5</m:t>
                            </m:r>
                          </m:sub>
                        </m:sSub>
                      </m:oMath>
                    </m:oMathPara>
                  </a14:m>
                  <a:endParaRPr lang="en-US" dirty="0">
                    <a:latin typeface="Times New Roman" charset="0"/>
                    <a:cs typeface="+mn-cs"/>
                  </a:endParaRPr>
                </a:p>
              </p:txBody>
            </p:sp>
          </mc:Choice>
          <mc:Fallback xmlns="">
            <p:sp>
              <p:nvSpPr>
                <p:cNvPr id="42" name="Oval 9">
                  <a:extLst>
                    <a:ext uri="{FF2B5EF4-FFF2-40B4-BE49-F238E27FC236}">
                      <a16:creationId xmlns:a16="http://schemas.microsoft.com/office/drawing/2014/main" id="{5714A7AD-034B-4715-BDFE-A529C6914C22}"/>
                    </a:ext>
                  </a:extLst>
                </p:cNvPr>
                <p:cNvSpPr>
                  <a:spLocks noRot="1" noChangeAspect="1" noMove="1" noResize="1" noEditPoints="1" noAdjustHandles="1" noChangeArrowheads="1" noChangeShapeType="1" noTextEdit="1"/>
                </p:cNvSpPr>
                <p:nvPr/>
              </p:nvSpPr>
              <p:spPr bwMode="auto">
                <a:xfrm>
                  <a:off x="6912492" y="5848640"/>
                  <a:ext cx="381000" cy="381000"/>
                </a:xfrm>
                <a:prstGeom prst="ellipse">
                  <a:avLst/>
                </a:prstGeom>
                <a:blipFill>
                  <a:blip r:embed="rId5"/>
                  <a:stretch>
                    <a:fillRect l="-294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5818198" y="58138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4</m:t>
                            </m:r>
                          </m:sub>
                        </m:sSub>
                      </m:oMath>
                    </m:oMathPara>
                  </a14:m>
                  <a:endParaRPr lang="en-US" dirty="0">
                    <a:latin typeface="Times New Roman" charset="0"/>
                    <a:cs typeface="+mn-cs"/>
                  </a:endParaRPr>
                </a:p>
              </p:txBody>
            </p:sp>
          </mc:Choice>
          <mc:Fallback xmlns="">
            <p:sp>
              <p:nvSpPr>
                <p:cNvPr id="43" name="Oval 10">
                  <a:extLst>
                    <a:ext uri="{FF2B5EF4-FFF2-40B4-BE49-F238E27FC236}">
                      <a16:creationId xmlns:a16="http://schemas.microsoft.com/office/drawing/2014/main" id="{0504D617-435F-4653-8075-2B1ACB0488CF}"/>
                    </a:ext>
                  </a:extLst>
                </p:cNvPr>
                <p:cNvSpPr>
                  <a:spLocks noRot="1" noChangeAspect="1" noMove="1" noResize="1" noEditPoints="1" noAdjustHandles="1" noChangeArrowheads="1" noChangeShapeType="1" noTextEdit="1"/>
                </p:cNvSpPr>
                <p:nvPr/>
              </p:nvSpPr>
              <p:spPr bwMode="auto">
                <a:xfrm>
                  <a:off x="5818198" y="5813855"/>
                  <a:ext cx="381000" cy="381000"/>
                </a:xfrm>
                <a:prstGeom prst="ellipse">
                  <a:avLst/>
                </a:prstGeom>
                <a:blipFill>
                  <a:blip r:embed="rId6"/>
                  <a:stretch>
                    <a:fillRect l="-1449"/>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474631" y="58330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2</m:t>
                            </m:r>
                          </m:sub>
                        </m:sSub>
                      </m:oMath>
                    </m:oMathPara>
                  </a14:m>
                  <a:endParaRPr lang="en-US" dirty="0">
                    <a:latin typeface="Times New Roman" charset="0"/>
                    <a:cs typeface="+mn-cs"/>
                  </a:endParaRPr>
                </a:p>
              </p:txBody>
            </p:sp>
          </mc:Choice>
          <mc:Fallback xmlns="">
            <p:sp>
              <p:nvSpPr>
                <p:cNvPr id="44" name="Oval 11">
                  <a:extLst>
                    <a:ext uri="{FF2B5EF4-FFF2-40B4-BE49-F238E27FC236}">
                      <a16:creationId xmlns:a16="http://schemas.microsoft.com/office/drawing/2014/main" id="{98F3618E-4C44-4F02-B253-F266C18708D9}"/>
                    </a:ext>
                  </a:extLst>
                </p:cNvPr>
                <p:cNvSpPr>
                  <a:spLocks noRot="1" noChangeAspect="1" noMove="1" noResize="1" noEditPoints="1" noAdjustHandles="1" noChangeArrowheads="1" noChangeShapeType="1" noTextEdit="1"/>
                </p:cNvSpPr>
                <p:nvPr/>
              </p:nvSpPr>
              <p:spPr bwMode="auto">
                <a:xfrm>
                  <a:off x="3474631" y="5833055"/>
                  <a:ext cx="381000" cy="381000"/>
                </a:xfrm>
                <a:prstGeom prst="ellipse">
                  <a:avLst/>
                </a:prstGeom>
                <a:blipFill>
                  <a:blip r:embed="rId7"/>
                  <a:stretch>
                    <a:fillRect l="-2941" b="-147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4568925" y="586422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3</m:t>
                            </m:r>
                          </m:sub>
                        </m:sSub>
                      </m:oMath>
                    </m:oMathPara>
                  </a14:m>
                  <a:endParaRPr lang="en-US" dirty="0">
                    <a:latin typeface="Times New Roman" charset="0"/>
                    <a:cs typeface="+mn-cs"/>
                  </a:endParaRPr>
                </a:p>
              </p:txBody>
            </p:sp>
          </mc:Choice>
          <mc:Fallback xmlns="">
            <p:sp>
              <p:nvSpPr>
                <p:cNvPr id="46" name="Oval 12">
                  <a:extLst>
                    <a:ext uri="{FF2B5EF4-FFF2-40B4-BE49-F238E27FC236}">
                      <a16:creationId xmlns:a16="http://schemas.microsoft.com/office/drawing/2014/main" id="{0BE4206A-A42B-44E1-94C6-1C69F5779F62}"/>
                    </a:ext>
                  </a:extLst>
                </p:cNvPr>
                <p:cNvSpPr>
                  <a:spLocks noRot="1" noChangeAspect="1" noMove="1" noResize="1" noEditPoints="1" noAdjustHandles="1" noChangeArrowheads="1" noChangeShapeType="1" noTextEdit="1"/>
                </p:cNvSpPr>
                <p:nvPr/>
              </p:nvSpPr>
              <p:spPr bwMode="auto">
                <a:xfrm>
                  <a:off x="4568925" y="5864225"/>
                  <a:ext cx="381000" cy="381000"/>
                </a:xfrm>
                <a:prstGeom prst="ellipse">
                  <a:avLst/>
                </a:prstGeom>
                <a:blipFill>
                  <a:blip r:embed="rId8"/>
                  <a:stretch>
                    <a:fillRect l="-2899" b="-147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6199198" y="6004355"/>
              <a:ext cx="713294" cy="34785"/>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6"/>
              <a:endCxn id="43" idx="2"/>
            </p:cNvCxnSpPr>
            <p:nvPr/>
          </p:nvCxnSpPr>
          <p:spPr bwMode="auto">
            <a:xfrm flipV="1">
              <a:off x="4949925" y="6004355"/>
              <a:ext cx="868273" cy="5037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6"/>
              <a:endCxn id="46" idx="2"/>
            </p:cNvCxnSpPr>
            <p:nvPr/>
          </p:nvCxnSpPr>
          <p:spPr bwMode="auto">
            <a:xfrm>
              <a:off x="3855631" y="6023555"/>
              <a:ext cx="713294" cy="3117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6"/>
              <a:endCxn id="44" idx="2"/>
            </p:cNvCxnSpPr>
            <p:nvPr/>
          </p:nvCxnSpPr>
          <p:spPr bwMode="auto">
            <a:xfrm>
              <a:off x="2389901" y="6023555"/>
              <a:ext cx="1084730"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710C76DE-4200-4A65-AB7D-506EDDEB83AE}"/>
                </a:ext>
              </a:extLst>
            </p:cNvPr>
            <p:cNvCxnSpPr>
              <a:cxnSpLocks/>
              <a:stCxn id="42" idx="0"/>
              <a:endCxn id="44" idx="7"/>
            </p:cNvCxnSpPr>
            <p:nvPr/>
          </p:nvCxnSpPr>
          <p:spPr bwMode="auto">
            <a:xfrm rot="16200000" flipH="1" flipV="1">
              <a:off x="5431308" y="4217166"/>
              <a:ext cx="40211" cy="3303157"/>
            </a:xfrm>
            <a:prstGeom prst="curvedConnector3">
              <a:avLst>
                <a:gd name="adj1" fmla="val -904514"/>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4285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Trees and Induction</a:t>
            </a:r>
          </a:p>
        </p:txBody>
      </p:sp>
      <mc:AlternateContent xmlns:mc="http://schemas.openxmlformats.org/markup-compatibility/2006">
        <mc:Choice xmlns:a14="http://schemas.microsoft.com/office/drawing/2010/main" Requires="a14">
          <p:sp>
            <p:nvSpPr>
              <p:cNvPr id="412675" name="Rectangle 3"/>
              <p:cNvSpPr>
                <a:spLocks noGrp="1" noChangeArrowheads="1"/>
              </p:cNvSpPr>
              <p:nvPr>
                <p:ph idx="1"/>
              </p:nvPr>
            </p:nvSpPr>
            <p:spPr>
              <a:xfrm>
                <a:off x="457199" y="1187160"/>
                <a:ext cx="8443519" cy="5181600"/>
              </a:xfrm>
            </p:spPr>
            <p:txBody>
              <a:bodyPr/>
              <a:lstStyle/>
              <a:p>
                <a:pPr marL="0" indent="0">
                  <a:buNone/>
                </a:pPr>
                <a:r>
                  <a:rPr lang="en-US" sz="2400" dirty="0">
                    <a:solidFill>
                      <a:srgbClr val="0070C0"/>
                    </a:solidFill>
                  </a:rPr>
                  <a:t>Claim</a:t>
                </a:r>
                <a:r>
                  <a:rPr lang="en-US" sz="2400" dirty="0"/>
                  <a:t>: Every tree with </a:t>
                </a:r>
                <a14:m>
                  <m:oMath xmlns:m="http://schemas.openxmlformats.org/officeDocument/2006/math">
                    <m:r>
                      <a:rPr lang="en-US" sz="2400" i="1" dirty="0" smtClean="0">
                        <a:latin typeface="Cambria Math" panose="02040503050406030204" pitchFamily="18" charset="0"/>
                      </a:rPr>
                      <m:t>𝑛</m:t>
                    </m:r>
                  </m:oMath>
                </a14:m>
                <a:r>
                  <a:rPr lang="en-US" sz="2400" dirty="0"/>
                  <a:t> vertices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a:buNone/>
                </a:pPr>
                <a:endParaRPr lang="en-US" sz="2400" dirty="0">
                  <a:solidFill>
                    <a:srgbClr val="0070C0"/>
                  </a:solidFill>
                </a:endParaRPr>
              </a:p>
              <a:p>
                <a:pPr marL="0" indent="0">
                  <a:buNone/>
                </a:pPr>
                <a:r>
                  <a:rPr lang="en-US" sz="2400" dirty="0">
                    <a:solidFill>
                      <a:srgbClr val="0070C0"/>
                    </a:solidFill>
                  </a:rPr>
                  <a:t>Proof: (Induction on </a:t>
                </a:r>
                <a14:m>
                  <m:oMath xmlns:m="http://schemas.openxmlformats.org/officeDocument/2006/math">
                    <m:r>
                      <a:rPr lang="en-US" sz="2400" i="1" dirty="0" smtClean="0">
                        <a:solidFill>
                          <a:srgbClr val="0070C0"/>
                        </a:solidFill>
                        <a:latin typeface="Cambria Math" panose="02040503050406030204" pitchFamily="18" charset="0"/>
                      </a:rPr>
                      <m:t>𝑛</m:t>
                    </m:r>
                  </m:oMath>
                </a14:m>
                <a:r>
                  <a:rPr lang="en-US" sz="2400" dirty="0">
                    <a:solidFill>
                      <a:srgbClr val="0070C0"/>
                    </a:solidFill>
                  </a:rPr>
                  <a:t>.)</a:t>
                </a:r>
              </a:p>
              <a:p>
                <a:pPr marL="0" indent="0">
                  <a:buNone/>
                </a:pPr>
                <a:r>
                  <a:rPr lang="en-US" sz="2400" dirty="0">
                    <a:solidFill>
                      <a:srgbClr val="0070C0"/>
                    </a:solidFill>
                  </a:rPr>
                  <a:t>Base:</a:t>
                </a:r>
                <a:r>
                  <a:rPr lang="en-US" sz="2400" dirty="0"/>
                  <a:t> </a:t>
                </a:r>
                <a14:m>
                  <m:oMath xmlns:m="http://schemas.openxmlformats.org/officeDocument/2006/math">
                    <m:r>
                      <a:rPr lang="en-US" sz="2400" i="1" dirty="0" smtClean="0">
                        <a:latin typeface="Cambria Math" panose="02040503050406030204" pitchFamily="18" charset="0"/>
                      </a:rPr>
                      <m:t>𝑛</m:t>
                    </m:r>
                    <m:r>
                      <a:rPr lang="en-US" sz="2400" b="0" i="1" dirty="0" smtClean="0">
                        <a:latin typeface="Cambria Math" panose="02040503050406030204" pitchFamily="18" charset="0"/>
                      </a:rPr>
                      <m:t>=1</m:t>
                    </m:r>
                  </m:oMath>
                </a14:m>
                <a:r>
                  <a:rPr lang="en-US" sz="2400" dirty="0"/>
                  <a:t>, the tree has no edge</a:t>
                </a:r>
              </a:p>
              <a:p>
                <a:pPr marL="0" indent="0">
                  <a:buNone/>
                </a:pPr>
                <a:r>
                  <a:rPr lang="en-US" sz="2400" dirty="0">
                    <a:solidFill>
                      <a:srgbClr val="0070C0"/>
                    </a:solidFill>
                  </a:rPr>
                  <a:t>Induction: </a:t>
                </a:r>
                <a:r>
                  <a:rPr lang="en-US" sz="2400" dirty="0"/>
                  <a:t>Let </a:t>
                </a:r>
                <a14:m>
                  <m:oMath xmlns:m="http://schemas.openxmlformats.org/officeDocument/2006/math">
                    <m:r>
                      <a:rPr lang="en-US" sz="2400" i="1" dirty="0" smtClean="0">
                        <a:latin typeface="Cambria Math" panose="02040503050406030204" pitchFamily="18" charset="0"/>
                      </a:rPr>
                      <m:t>𝑇</m:t>
                    </m:r>
                  </m:oMath>
                </a14:m>
                <a:r>
                  <a:rPr lang="en-US" sz="2400" dirty="0"/>
                  <a:t> be a tree with </a:t>
                </a:r>
                <a14:m>
                  <m:oMath xmlns:m="http://schemas.openxmlformats.org/officeDocument/2006/math">
                    <m:r>
                      <a:rPr lang="en-US" sz="2400" i="1" dirty="0" smtClean="0">
                        <a:latin typeface="Cambria Math" panose="02040503050406030204" pitchFamily="18" charset="0"/>
                      </a:rPr>
                      <m:t>𝑛</m:t>
                    </m:r>
                  </m:oMath>
                </a14:m>
                <a:r>
                  <a:rPr lang="en-US" sz="2400" dirty="0"/>
                  <a:t> vertices.</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oMath>
                </a14:m>
                <a:r>
                  <a:rPr lang="en-US" sz="2400" dirty="0"/>
                  <a:t> has a vertex </a:t>
                </a:r>
                <a14:m>
                  <m:oMath xmlns:m="http://schemas.openxmlformats.org/officeDocument/2006/math">
                    <m:r>
                      <a:rPr lang="en-US" sz="2400" i="1" dirty="0" smtClean="0">
                        <a:latin typeface="Cambria Math" panose="02040503050406030204" pitchFamily="18" charset="0"/>
                      </a:rPr>
                      <m:t>𝑣</m:t>
                    </m:r>
                  </m:oMath>
                </a14:m>
                <a:r>
                  <a:rPr lang="en-US" sz="2400" dirty="0"/>
                  <a:t> of degree </a:t>
                </a:r>
                <a14:m>
                  <m:oMath xmlns:m="http://schemas.openxmlformats.org/officeDocument/2006/math">
                    <m:r>
                      <a:rPr lang="en-US" sz="2400" i="1" dirty="0" smtClean="0">
                        <a:latin typeface="Cambria Math" panose="02040503050406030204" pitchFamily="18" charset="0"/>
                      </a:rPr>
                      <m:t>1</m:t>
                    </m:r>
                  </m:oMath>
                </a14:m>
                <a:r>
                  <a:rPr lang="en-US" sz="2400" dirty="0"/>
                  <a:t>.</a:t>
                </a:r>
              </a:p>
              <a:p>
                <a:pPr marL="0" indent="0">
                  <a:buNone/>
                </a:pPr>
                <a:r>
                  <a:rPr lang="en-US" sz="2400" dirty="0"/>
                  <a:t>Remove </a:t>
                </a:r>
                <a14:m>
                  <m:oMath xmlns:m="http://schemas.openxmlformats.org/officeDocument/2006/math">
                    <m:r>
                      <a:rPr lang="en-US" sz="2400" i="1" dirty="0" smtClean="0">
                        <a:latin typeface="Cambria Math" panose="02040503050406030204" pitchFamily="18" charset="0"/>
                      </a:rPr>
                      <m:t>𝑣</m:t>
                    </m:r>
                  </m:oMath>
                </a14:m>
                <a:r>
                  <a:rPr lang="en-US" sz="2400" dirty="0"/>
                  <a:t> and the neighboring edge, and let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be the new graph.</a:t>
                </a:r>
              </a:p>
              <a:p>
                <a:pPr marL="0" indent="0">
                  <a:buNone/>
                </a:pPr>
                <a:r>
                  <a:rPr lang="en-US" sz="2400" dirty="0"/>
                  <a:t>We claim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is a tree: It has no cycle, and it must be  connected.</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−2</m:t>
                    </m:r>
                  </m:oMath>
                </a14:m>
                <a:r>
                  <a:rPr lang="en-US" sz="2400" dirty="0"/>
                  <a:t> edges and </a:t>
                </a:r>
                <a14:m>
                  <m:oMath xmlns:m="http://schemas.openxmlformats.org/officeDocument/2006/math">
                    <m:r>
                      <a:rPr lang="en-US" sz="2400" i="1" dirty="0" smtClean="0">
                        <a:latin typeface="Cambria Math" panose="02040503050406030204" pitchFamily="18" charset="0"/>
                      </a:rPr>
                      <m:t>𝑇</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eaLnBrk="1" hangingPunct="1">
                  <a:lnSpc>
                    <a:spcPct val="80000"/>
                  </a:lnSpc>
                  <a:buNone/>
                </a:pPr>
                <a:endParaRPr lang="en-US" altLang="en-US" sz="2400" dirty="0">
                  <a:solidFill>
                    <a:srgbClr val="0070C0"/>
                  </a:solidFill>
                </a:endParaRPr>
              </a:p>
            </p:txBody>
          </p:sp>
        </mc:Choice>
        <mc:Fallback>
          <p:sp>
            <p:nvSpPr>
              <p:cNvPr id="412675" name="Rectangle 3"/>
              <p:cNvSpPr>
                <a:spLocks noGrp="1" noRot="1" noChangeAspect="1" noMove="1" noResize="1" noEditPoints="1" noAdjustHandles="1" noChangeArrowheads="1" noChangeShapeType="1" noTextEdit="1"/>
              </p:cNvSpPr>
              <p:nvPr>
                <p:ph idx="1"/>
              </p:nvPr>
            </p:nvSpPr>
            <p:spPr>
              <a:xfrm>
                <a:off x="457199" y="1187160"/>
                <a:ext cx="8443519" cy="5181600"/>
              </a:xfrm>
              <a:blipFill>
                <a:blip r:embed="rId3"/>
                <a:stretch>
                  <a:fillRect l="-1083"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23</a:t>
            </a:fld>
            <a:endParaRPr lang="en-US" altLang="en-US" sz="1400">
              <a:latin typeface="Tahoma" panose="020B0604030504040204" pitchFamily="34" charset="0"/>
            </a:endParaRPr>
          </a:p>
        </p:txBody>
      </p:sp>
    </p:spTree>
    <p:extLst>
      <p:ext uri="{BB962C8B-B14F-4D97-AF65-F5344CB8AC3E}">
        <p14:creationId xmlns:p14="http://schemas.microsoft.com/office/powerpoint/2010/main" val="10826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Degree Sum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edges is equal to </a:t>
                </a:r>
                <a14:m>
                  <m:oMath xmlns:m="http://schemas.openxmlformats.org/officeDocument/2006/math">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nary>
                      <m:naryPr>
                        <m:chr m:val="∑"/>
                        <m:limLoc m:val="subSup"/>
                        <m:supHide m:val="on"/>
                        <m:ctrlPr>
                          <a:rPr lang="en-US" sz="2400" b="0" i="1" smtClean="0">
                            <a:latin typeface="Cambria Math" panose="02040503050406030204" pitchFamily="18" charset="0"/>
                          </a:rPr>
                        </m:ctrlPr>
                      </m:naryPr>
                      <m:sub>
                        <m:r>
                          <m:rPr>
                            <m:sty m:val="p"/>
                            <m:brk m:alnAt="9"/>
                          </m:rPr>
                          <a:rPr lang="en-US" sz="2400" b="0" i="0" smtClean="0">
                            <a:latin typeface="Cambria Math" panose="02040503050406030204" pitchFamily="18" charset="0"/>
                          </a:rPr>
                          <m:t>v</m:t>
                        </m:r>
                        <m:r>
                          <m:rPr>
                            <m:sty m:val="p"/>
                          </m:rPr>
                          <a:rPr lang="en-US" sz="2400" b="0" i="0" smtClean="0">
                            <a:latin typeface="Cambria Math" panose="02040503050406030204" pitchFamily="18" charset="0"/>
                          </a:rPr>
                          <m:t>ertex</m:t>
                        </m:r>
                        <m:r>
                          <m:rPr>
                            <m:brk m:alnAt="9"/>
                          </m:rPr>
                          <a:rPr lang="en-US" sz="2400" b="0" i="1" smtClean="0">
                            <a:latin typeface="Cambria Math" panose="02040503050406030204" pitchFamily="18" charset="0"/>
                          </a:rPr>
                          <m:t> </m:t>
                        </m:r>
                        <m:r>
                          <a:rPr lang="en-US" sz="2400" b="0" i="1" smtClean="0">
                            <a:latin typeface="Cambria Math" panose="02040503050406030204" pitchFamily="18" charset="0"/>
                          </a:rPr>
                          <m:t>𝑣</m:t>
                        </m:r>
                      </m:sub>
                      <m:sup/>
                      <m:e>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e>
                    </m:nary>
                  </m:oMath>
                </a14:m>
                <a:endParaRPr lang="en-US" sz="2400" dirty="0"/>
              </a:p>
              <a:p>
                <a:pPr marL="0" indent="0">
                  <a:buNone/>
                </a:pPr>
                <a:endParaRPr lang="en-US" sz="1200" dirty="0">
                  <a:solidFill>
                    <a:srgbClr val="0070C0"/>
                  </a:solidFill>
                </a:endParaRPr>
              </a:p>
              <a:p>
                <a:pPr marL="0" indent="0">
                  <a:buNone/>
                </a:pPr>
                <a:r>
                  <a:rPr lang="en-US" sz="2400" dirty="0" err="1">
                    <a:solidFill>
                      <a:srgbClr val="0070C0"/>
                    </a:solidFill>
                  </a:rPr>
                  <a:t>Pf</a:t>
                </a:r>
                <a:r>
                  <a:rPr lang="en-US" sz="2400" dirty="0"/>
                  <a:t>: </a:t>
                </a:r>
                <a14:m>
                  <m:oMath xmlns:m="http://schemas.openxmlformats.org/officeDocument/2006/math">
                    <m:nary>
                      <m:naryPr>
                        <m:chr m:val="∑"/>
                        <m:limLoc m:val="subSup"/>
                        <m:supHide m:val="on"/>
                        <m:ctrlPr>
                          <a:rPr lang="en-US" sz="2400" i="1">
                            <a:latin typeface="Cambria Math" panose="02040503050406030204" pitchFamily="18" charset="0"/>
                          </a:rPr>
                        </m:ctrlPr>
                      </m:naryPr>
                      <m:sub>
                        <m:r>
                          <m:rPr>
                            <m:sty m:val="p"/>
                            <m:brk m:alnAt="9"/>
                          </m:rPr>
                          <a:rPr lang="en-US" sz="2400" i="0">
                            <a:latin typeface="Cambria Math" panose="02040503050406030204" pitchFamily="18" charset="0"/>
                          </a:rPr>
                          <m:t>v</m:t>
                        </m:r>
                        <m:r>
                          <m:rPr>
                            <m:sty m:val="p"/>
                          </m:rPr>
                          <a:rPr lang="en-US" sz="2400" i="0">
                            <a:latin typeface="Cambria Math" panose="02040503050406030204" pitchFamily="18" charset="0"/>
                          </a:rPr>
                          <m:t>ertex</m:t>
                        </m:r>
                        <m:r>
                          <a:rPr lang="en-US" sz="2400" i="1">
                            <a:latin typeface="Cambria Math" panose="02040503050406030204" pitchFamily="18" charset="0"/>
                          </a:rPr>
                          <m:t> </m:t>
                        </m:r>
                        <m:r>
                          <a:rPr lang="en-US" sz="2400" i="1">
                            <a:latin typeface="Cambria Math" panose="02040503050406030204" pitchFamily="18" charset="0"/>
                          </a:rPr>
                          <m:t>𝑣</m:t>
                        </m:r>
                      </m:sub>
                      <m:sup/>
                      <m:e>
                        <m:r>
                          <m:rPr>
                            <m:sty m:val="p"/>
                          </m:rPr>
                          <a:rPr lang="en-US" sz="2400">
                            <a:latin typeface="Cambria Math" panose="02040503050406030204" pitchFamily="18" charset="0"/>
                          </a:rPr>
                          <m:t>deg</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e>
                    </m:nary>
                  </m:oMath>
                </a14:m>
                <a:r>
                  <a:rPr lang="en-US" sz="2400" dirty="0"/>
                  <a:t> counts every edge of the graph exactly twice; once from each end of the edge.</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435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24</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39568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53055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147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6045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0617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43882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629322"/>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252286"/>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629322"/>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337886"/>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528386"/>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337886"/>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4929790"/>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282090"/>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2ADB42-A814-4683-8CB9-D046A18842A9}"/>
                  </a:ext>
                </a:extLst>
              </p:cNvPr>
              <p:cNvSpPr txBox="1"/>
              <p:nvPr/>
            </p:nvSpPr>
            <p:spPr>
              <a:xfrm>
                <a:off x="457200" y="5252286"/>
                <a:ext cx="6438109" cy="1153777"/>
              </a:xfrm>
              <a:prstGeom prst="rect">
                <a:avLst/>
              </a:prstGeom>
              <a:noFill/>
            </p:spPr>
            <p:txBody>
              <a:bodyPr wrap="none" rtlCol="0">
                <a:spAutoFit/>
              </a:bodyPr>
              <a:lstStyle/>
              <a:p>
                <a:pPr algn="l"/>
                <a:r>
                  <a:rPr lang="en-US" dirty="0"/>
                  <a:t>|E|=8</a:t>
                </a:r>
              </a:p>
              <a:p>
                <a:pPr algn="l"/>
                <a:endParaRPr lang="en-US" sz="1200" dirty="0"/>
              </a:p>
              <a:p>
                <a:pPr/>
                <a14:m>
                  <m:oMathPara xmlns:m="http://schemas.openxmlformats.org/officeDocument/2006/math">
                    <m:oMathParaPr>
                      <m:jc m:val="centerGroup"/>
                    </m:oMathParaPr>
                    <m:oMath xmlns:m="http://schemas.openxmlformats.org/officeDocument/2006/math">
                      <m:nary>
                        <m:naryPr>
                          <m:chr m:val="∑"/>
                          <m:limLoc m:val="subSup"/>
                          <m:supHide m:val="on"/>
                          <m:ctrlPr>
                            <a:rPr lang="en-US" i="1">
                              <a:latin typeface="Cambria Math" panose="02040503050406030204" pitchFamily="18" charset="0"/>
                            </a:rPr>
                          </m:ctrlPr>
                        </m:naryPr>
                        <m:sub>
                          <m:r>
                            <m:rPr>
                              <m:sty m:val="p"/>
                              <m:brk m:alnAt="9"/>
                            </m:rPr>
                            <a:rPr lang="en-US" i="0">
                              <a:latin typeface="Cambria Math" panose="02040503050406030204" pitchFamily="18" charset="0"/>
                            </a:rPr>
                            <m:t>v</m:t>
                          </m:r>
                          <m:r>
                            <m:rPr>
                              <m:sty m:val="p"/>
                            </m:rPr>
                            <a:rPr lang="en-US" i="0">
                              <a:latin typeface="Cambria Math" panose="02040503050406030204" pitchFamily="18" charset="0"/>
                            </a:rPr>
                            <m:t>ertex</m:t>
                          </m:r>
                          <m:r>
                            <a:rPr lang="en-US" i="1">
                              <a:latin typeface="Cambria Math" panose="02040503050406030204" pitchFamily="18" charset="0"/>
                            </a:rPr>
                            <m:t> </m:t>
                          </m:r>
                          <m:r>
                            <a:rPr lang="en-US" i="1">
                              <a:latin typeface="Cambria Math" panose="02040503050406030204" pitchFamily="18" charset="0"/>
                            </a:rPr>
                            <m:t>𝑣</m:t>
                          </m:r>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deg</m:t>
                              </m:r>
                            </m:fName>
                            <m:e>
                              <m:d>
                                <m:dPr>
                                  <m:ctrlPr>
                                    <a:rPr lang="en-US" i="1">
                                      <a:latin typeface="Cambria Math" panose="02040503050406030204" pitchFamily="18" charset="0"/>
                                    </a:rPr>
                                  </m:ctrlPr>
                                </m:dPr>
                                <m:e>
                                  <m:r>
                                    <a:rPr lang="en-US" i="1">
                                      <a:latin typeface="Cambria Math" panose="02040503050406030204" pitchFamily="18" charset="0"/>
                                    </a:rPr>
                                    <m:t>𝑣</m:t>
                                  </m:r>
                                </m:e>
                              </m:d>
                            </m:e>
                          </m:func>
                          <m:r>
                            <a:rPr lang="en-US" b="0" i="1" smtClean="0">
                              <a:latin typeface="Cambria Math" panose="02040503050406030204" pitchFamily="18" charset="0"/>
                            </a:rPr>
                            <m:t>=2+2+1+1+3+2+3+2=16</m:t>
                          </m:r>
                        </m:e>
                      </m:nary>
                    </m:oMath>
                  </m:oMathPara>
                </a14:m>
                <a:endParaRPr lang="en-US" dirty="0"/>
              </a:p>
            </p:txBody>
          </p:sp>
        </mc:Choice>
        <mc:Fallback xmlns="">
          <p:sp>
            <p:nvSpPr>
              <p:cNvPr id="2" name="TextBox 1">
                <a:extLst>
                  <a:ext uri="{FF2B5EF4-FFF2-40B4-BE49-F238E27FC236}">
                    <a16:creationId xmlns:a16="http://schemas.microsoft.com/office/drawing/2014/main" id="{C12ADB42-A814-4683-8CB9-D046A18842A9}"/>
                  </a:ext>
                </a:extLst>
              </p:cNvPr>
              <p:cNvSpPr txBox="1">
                <a:spLocks noRot="1" noChangeAspect="1" noMove="1" noResize="1" noEditPoints="1" noAdjustHandles="1" noChangeArrowheads="1" noChangeShapeType="1" noTextEdit="1"/>
              </p:cNvSpPr>
              <p:nvPr/>
            </p:nvSpPr>
            <p:spPr>
              <a:xfrm>
                <a:off x="457200" y="5252286"/>
                <a:ext cx="6438109" cy="1153777"/>
              </a:xfrm>
              <a:prstGeom prst="rect">
                <a:avLst/>
              </a:prstGeom>
              <a:blipFill>
                <a:blip r:embed="rId4"/>
                <a:stretch>
                  <a:fillRect l="-947" t="-2646"/>
                </a:stretch>
              </a:blipFill>
            </p:spPr>
            <p:txBody>
              <a:bodyPr/>
              <a:lstStyle/>
              <a:p>
                <a:r>
                  <a:rPr lang="en-US">
                    <a:noFill/>
                  </a:rPr>
                  <a:t> </a:t>
                </a:r>
              </a:p>
            </p:txBody>
          </p:sp>
        </mc:Fallback>
      </mc:AlternateContent>
    </p:spTree>
    <p:extLst>
      <p:ext uri="{BB962C8B-B14F-4D97-AF65-F5344CB8AC3E}">
        <p14:creationId xmlns:p14="http://schemas.microsoft.com/office/powerpoint/2010/main" val="341748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Odd Degree Vertices</a:t>
            </a:r>
          </a:p>
        </p:txBody>
      </p:sp>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odd degree vertices is even</a:t>
            </a:r>
          </a:p>
          <a:p>
            <a:pPr marL="0" indent="0">
              <a:buNone/>
            </a:pPr>
            <a:r>
              <a:rPr lang="en-US" sz="2400" dirty="0" err="1">
                <a:solidFill>
                  <a:srgbClr val="0070C0"/>
                </a:solidFill>
              </a:rPr>
              <a:t>Pf</a:t>
            </a:r>
            <a:r>
              <a:rPr lang="en-US" sz="2400" dirty="0">
                <a:solidFill>
                  <a:srgbClr val="0070C0"/>
                </a:solidFill>
              </a:rPr>
              <a:t>: </a:t>
            </a:r>
            <a:r>
              <a:rPr lang="en-US" sz="2400" dirty="0"/>
              <a:t>In previous claim we showed sum of all vertex degrees is even. So there must be even number of odd degree vertices, because sum of odd number of odd numbers is odd.</a:t>
            </a:r>
            <a:endParaRPr lang="en-US" sz="2400" dirty="0">
              <a:solidFill>
                <a:srgbClr val="0070C0"/>
              </a:solidFill>
            </a:endParaRP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25</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41780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75167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368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8257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2829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65994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850446"/>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473410"/>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850446"/>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559010"/>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74951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55901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515091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50321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D0BA74D4-D39B-49A5-980F-EF446836AC99}"/>
              </a:ext>
            </a:extLst>
          </p:cNvPr>
          <p:cNvSpPr txBox="1"/>
          <p:nvPr/>
        </p:nvSpPr>
        <p:spPr>
          <a:xfrm>
            <a:off x="619924" y="5433792"/>
            <a:ext cx="2648482" cy="707886"/>
          </a:xfrm>
          <a:prstGeom prst="rect">
            <a:avLst/>
          </a:prstGeom>
          <a:noFill/>
        </p:spPr>
        <p:txBody>
          <a:bodyPr wrap="none" rtlCol="0">
            <a:spAutoFit/>
          </a:bodyPr>
          <a:lstStyle/>
          <a:p>
            <a:r>
              <a:rPr lang="en-US" dirty="0"/>
              <a:t>4 odd degree vertices</a:t>
            </a:r>
          </a:p>
          <a:p>
            <a:r>
              <a:rPr lang="en-US" dirty="0"/>
              <a:t>3, 4, 5, 6</a:t>
            </a:r>
          </a:p>
        </p:txBody>
      </p:sp>
    </p:spTree>
    <p:extLst>
      <p:ext uri="{BB962C8B-B14F-4D97-AF65-F5344CB8AC3E}">
        <p14:creationId xmlns:p14="http://schemas.microsoft.com/office/powerpoint/2010/main" val="336728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#edges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Let </a:t>
                </a:r>
                <a14:m>
                  <m:oMath xmlns:m="http://schemas.openxmlformats.org/officeDocument/2006/math">
                    <m:r>
                      <a:rPr lang="en-US" sz="2400" i="1" dirty="0" smtClean="0">
                        <a:solidFill>
                          <a:schemeClr val="accent4"/>
                        </a:solidFill>
                        <a:latin typeface="Cambria Math" panose="02040503050406030204" pitchFamily="18" charset="0"/>
                      </a:rPr>
                      <m:t>𝐺</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𝑉</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𝐸</m:t>
                    </m:r>
                    <m:r>
                      <a:rPr lang="en-US" sz="2400" b="0" i="1" dirty="0" smtClean="0">
                        <a:solidFill>
                          <a:schemeClr val="accent4"/>
                        </a:solidFill>
                        <a:latin typeface="Cambria Math" panose="02040503050406030204" pitchFamily="18" charset="0"/>
                      </a:rPr>
                      <m:t>)</m:t>
                    </m:r>
                  </m:oMath>
                </a14:m>
                <a:r>
                  <a:rPr lang="en-US" sz="2400" dirty="0">
                    <a:solidFill>
                      <a:schemeClr val="accent4"/>
                    </a:solidFill>
                  </a:rPr>
                  <a:t> be a graph with </a:t>
                </a:r>
                <a14:m>
                  <m:oMath xmlns:m="http://schemas.openxmlformats.org/officeDocument/2006/math">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𝑉</m:t>
                    </m:r>
                    <m:r>
                      <a:rPr lang="en-US" sz="2400" b="0" i="1" smtClean="0">
                        <a:solidFill>
                          <a:schemeClr val="accent4"/>
                        </a:solidFill>
                        <a:latin typeface="Cambria Math" panose="02040503050406030204" pitchFamily="18" charset="0"/>
                      </a:rPr>
                      <m:t>|</m:t>
                    </m:r>
                  </m:oMath>
                </a14:m>
                <a:r>
                  <a:rPr lang="en-US" sz="2400" dirty="0">
                    <a:solidFill>
                      <a:schemeClr val="accent4"/>
                    </a:solidFill>
                  </a:rPr>
                  <a:t> vertices and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begChr m:val="|"/>
                        <m:endChr m:val="|"/>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𝐸</m:t>
                        </m:r>
                      </m:e>
                    </m:d>
                  </m:oMath>
                </a14:m>
                <a:r>
                  <a:rPr lang="en-US" sz="2400" dirty="0">
                    <a:solidFill>
                      <a:schemeClr val="accent4"/>
                    </a:solidFill>
                  </a:rPr>
                  <a:t> edges.</a:t>
                </a:r>
              </a:p>
              <a:p>
                <a:pPr marL="0" indent="0">
                  <a:buNone/>
                </a:pPr>
                <a:endParaRPr lang="en-US" sz="2400" dirty="0">
                  <a:solidFill>
                    <a:schemeClr val="accent4"/>
                  </a:solidFill>
                </a:endParaRPr>
              </a:p>
              <a:p>
                <a:pPr marL="0" indent="0">
                  <a:buNone/>
                </a:pPr>
                <a:r>
                  <a:rPr lang="en-US" sz="2400" dirty="0">
                    <a:solidFill>
                      <a:srgbClr val="0070C0"/>
                    </a:solidFill>
                  </a:rPr>
                  <a:t>Claim</a:t>
                </a:r>
                <a:r>
                  <a:rPr lang="en-US" sz="2400" dirty="0">
                    <a:solidFill>
                      <a:schemeClr val="accent4"/>
                    </a:solidFill>
                  </a:rPr>
                  <a:t>: </a:t>
                </a:r>
                <a14:m>
                  <m:oMath xmlns:m="http://schemas.openxmlformats.org/officeDocument/2006/math">
                    <m:r>
                      <a:rPr lang="en-US" sz="2400" b="0" i="1" smtClean="0">
                        <a:solidFill>
                          <a:schemeClr val="accent4"/>
                        </a:solidFill>
                        <a:latin typeface="Cambria Math" panose="02040503050406030204" pitchFamily="18" charset="0"/>
                      </a:rPr>
                      <m:t>0≤</m:t>
                    </m:r>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ctrlPr>
                          <a:rPr lang="en-US" sz="2400" b="0" i="1" smtClean="0">
                            <a:solidFill>
                              <a:schemeClr val="accent4"/>
                            </a:solidFill>
                            <a:latin typeface="Cambria Math" panose="02040503050406030204" pitchFamily="18" charset="0"/>
                          </a:rPr>
                        </m:ctrlPr>
                      </m:dPr>
                      <m:e>
                        <m:f>
                          <m:fPr>
                            <m:type m:val="noBa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num>
                          <m:den>
                            <m:r>
                              <a:rPr lang="en-US" sz="2400" b="0" i="1" smtClean="0">
                                <a:solidFill>
                                  <a:schemeClr val="accent4"/>
                                </a:solidFill>
                                <a:latin typeface="Cambria Math" panose="02040503050406030204" pitchFamily="18" charset="0"/>
                              </a:rPr>
                              <m:t>2</m:t>
                            </m:r>
                          </m:den>
                        </m:f>
                      </m:e>
                    </m:d>
                    <m:r>
                      <a:rPr lang="en-US" sz="2400" b="0" i="1" smtClean="0">
                        <a:solidFill>
                          <a:schemeClr val="accent4"/>
                        </a:solidFill>
                        <a:latin typeface="Cambria Math" panose="02040503050406030204" pitchFamily="18" charset="0"/>
                      </a:rPr>
                      <m:t>=</m:t>
                    </m:r>
                    <m:f>
                      <m:fP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d>
                          <m:dPr>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−1</m:t>
                            </m:r>
                          </m:e>
                        </m:d>
                      </m:num>
                      <m:den>
                        <m:r>
                          <a:rPr lang="en-US" sz="2400" b="0" i="1" smtClean="0">
                            <a:solidFill>
                              <a:schemeClr val="accent4"/>
                            </a:solidFill>
                            <a:latin typeface="Cambria Math" panose="02040503050406030204" pitchFamily="18" charset="0"/>
                          </a:rPr>
                          <m:t>2</m:t>
                        </m:r>
                      </m:den>
                    </m:f>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𝑂</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r>
                      <a:rPr lang="en-US" sz="2400" b="0" i="1" smtClean="0">
                        <a:solidFill>
                          <a:schemeClr val="accent4"/>
                        </a:solidFill>
                        <a:latin typeface="Cambria Math" panose="02040503050406030204" pitchFamily="18" charset="0"/>
                      </a:rPr>
                      <m:t>)</m:t>
                    </m:r>
                  </m:oMath>
                </a14:m>
                <a:endParaRPr lang="en-US" sz="2400" dirty="0">
                  <a:solidFill>
                    <a:schemeClr val="accent4"/>
                  </a:solidFill>
                </a:endParaRPr>
              </a:p>
              <a:p>
                <a:pPr marL="0" indent="0">
                  <a:buNone/>
                </a:pPr>
                <a:endParaRPr lang="en-US" sz="1200" dirty="0">
                  <a:solidFill>
                    <a:schemeClr val="accent4"/>
                  </a:solidFill>
                </a:endParaRPr>
              </a:p>
              <a:p>
                <a:pPr marL="0" indent="0">
                  <a:buNone/>
                </a:pPr>
                <a:r>
                  <a:rPr lang="en-US" sz="2400" dirty="0" err="1">
                    <a:solidFill>
                      <a:srgbClr val="0070C0"/>
                    </a:solidFill>
                  </a:rPr>
                  <a:t>Pf</a:t>
                </a:r>
                <a:r>
                  <a:rPr lang="en-US" sz="2400" dirty="0">
                    <a:solidFill>
                      <a:srgbClr val="0070C0"/>
                    </a:solidFill>
                  </a:rPr>
                  <a:t>: </a:t>
                </a:r>
                <a:r>
                  <a:rPr lang="en-US" sz="2400" dirty="0"/>
                  <a:t>Since every edge connects two distinct vertices (i.e., G has no loops) </a:t>
                </a:r>
              </a:p>
              <a:p>
                <a:pPr marL="0" indent="0">
                  <a:buNone/>
                </a:pPr>
                <a:r>
                  <a:rPr lang="en-US" sz="2400" dirty="0"/>
                  <a:t>and no two edges connect the same pair of vertices (i.e., G has no multi-edges)</a:t>
                </a:r>
              </a:p>
              <a:p>
                <a:pPr marL="0" indent="0">
                  <a:buNone/>
                </a:pPr>
                <a:r>
                  <a:rPr lang="en-US" sz="2400" dirty="0"/>
                  <a:t>It has at most </a:t>
                </a:r>
                <a14:m>
                  <m:oMath xmlns:m="http://schemas.openxmlformats.org/officeDocument/2006/math">
                    <m:d>
                      <m:dPr>
                        <m:ctrlPr>
                          <a:rPr lang="en-US" sz="2400" i="1" smtClean="0">
                            <a:latin typeface="Cambria Math" panose="02040503050406030204" pitchFamily="18" charset="0"/>
                          </a:rPr>
                        </m:ctrlPr>
                      </m:dPr>
                      <m:e>
                        <m:f>
                          <m:fPr>
                            <m:type m:val="noBa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oMath>
                </a14:m>
                <a:r>
                  <a:rPr lang="en-US" sz="2400" dirty="0"/>
                  <a:t> edges.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11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26</a:t>
            </a:fld>
            <a:endParaRPr lang="en-US" altLang="en-US" sz="1400">
              <a:latin typeface="Tahoma" panose="020B0604030504040204" pitchFamily="34" charset="0"/>
            </a:endParaRPr>
          </a:p>
        </p:txBody>
      </p:sp>
    </p:spTree>
    <p:extLst>
      <p:ext uri="{BB962C8B-B14F-4D97-AF65-F5344CB8AC3E}">
        <p14:creationId xmlns:p14="http://schemas.microsoft.com/office/powerpoint/2010/main" val="415339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Sparse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A graph is called </a:t>
                </a:r>
                <a:r>
                  <a:rPr lang="en-US" sz="2400" dirty="0">
                    <a:solidFill>
                      <a:srgbClr val="0070C0"/>
                    </a:solidFill>
                  </a:rPr>
                  <a:t>sparse</a:t>
                </a:r>
                <a:r>
                  <a:rPr lang="en-US" sz="2400" dirty="0">
                    <a:solidFill>
                      <a:schemeClr val="accent4"/>
                    </a:solidFill>
                  </a:rPr>
                  <a:t> if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oMath>
                </a14:m>
                <a:r>
                  <a:rPr lang="en-US" altLang="en-US" sz="2400" dirty="0">
                    <a:solidFill>
                      <a:srgbClr val="0070C0"/>
                    </a:solidFill>
                  </a:rPr>
                  <a:t> </a:t>
                </a:r>
                <a:r>
                  <a:rPr lang="en-US" altLang="en-US" sz="2400" dirty="0"/>
                  <a:t>and it is called </a:t>
                </a:r>
                <a:r>
                  <a:rPr lang="en-US" altLang="en-US" sz="2400" dirty="0">
                    <a:solidFill>
                      <a:srgbClr val="0070C0"/>
                    </a:solidFill>
                  </a:rPr>
                  <a:t>dense </a:t>
                </a:r>
                <a:r>
                  <a:rPr lang="en-US" altLang="en-US" sz="2400" dirty="0"/>
                  <a:t>otherwise.</a:t>
                </a:r>
              </a:p>
              <a:p>
                <a:pPr marL="0" indent="0">
                  <a:buNone/>
                </a:pPr>
                <a:endParaRPr lang="en-US" altLang="en-US" sz="2400" dirty="0"/>
              </a:p>
              <a:p>
                <a:pPr marL="0" indent="0">
                  <a:buNone/>
                </a:pPr>
                <a:r>
                  <a:rPr lang="en-US" altLang="en-US" sz="2400" dirty="0"/>
                  <a:t>Sparse graphs are very common in practice</a:t>
                </a:r>
              </a:p>
              <a:p>
                <a:r>
                  <a:rPr lang="en-US" altLang="en-US" sz="2400" dirty="0"/>
                  <a:t>Friendships in social network</a:t>
                </a:r>
              </a:p>
              <a:p>
                <a:r>
                  <a:rPr lang="en-US" altLang="en-US" sz="2400" dirty="0"/>
                  <a:t>Planar graphs</a:t>
                </a:r>
              </a:p>
              <a:p>
                <a:r>
                  <a:rPr lang="en-US" altLang="en-US" sz="2400" dirty="0"/>
                  <a:t>Web graph</a:t>
                </a:r>
              </a:p>
              <a:p>
                <a:endParaRPr lang="en-US" altLang="en-US" sz="2400" dirty="0"/>
              </a:p>
              <a:p>
                <a:pPr marL="0" indent="0">
                  <a:buNone/>
                </a:pPr>
                <a14:m>
                  <m:oMath xmlns:m="http://schemas.openxmlformats.org/officeDocument/2006/math">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𝑚</m:t>
                    </m:r>
                    <m:r>
                      <a:rPr lang="en-US" altLang="en-US" sz="2400" b="0" i="1" smtClean="0">
                        <a:latin typeface="Cambria Math" panose="02040503050406030204" pitchFamily="18" charset="0"/>
                      </a:rPr>
                      <m:t>)</m:t>
                    </m:r>
                  </m:oMath>
                </a14:m>
                <a:r>
                  <a:rPr lang="en-US" altLang="en-US" sz="2400" dirty="0"/>
                  <a:t> is usually much better runtime than </a:t>
                </a:r>
                <a14:m>
                  <m:oMath xmlns:m="http://schemas.openxmlformats.org/officeDocument/2006/math">
                    <m:r>
                      <a:rPr lang="en-US" altLang="en-US" sz="2400" i="1" dirty="0">
                        <a:latin typeface="Cambria Math" panose="02040503050406030204" pitchFamily="18" charset="0"/>
                      </a:rPr>
                      <m:t>𝑂</m:t>
                    </m:r>
                    <m:d>
                      <m:dPr>
                        <m:ctrlPr>
                          <a:rPr lang="en-US" altLang="en-US" sz="2400" i="1" dirty="0">
                            <a:latin typeface="Cambria Math" panose="02040503050406030204" pitchFamily="18" charset="0"/>
                          </a:rPr>
                        </m:ctrlPr>
                      </m:dPr>
                      <m:e>
                        <m:sSup>
                          <m:sSupPr>
                            <m:ctrlPr>
                              <a:rPr lang="en-US" altLang="en-US" sz="2400" i="1" dirty="0">
                                <a:latin typeface="Cambria Math" panose="02040503050406030204" pitchFamily="18" charset="0"/>
                              </a:rPr>
                            </m:ctrlPr>
                          </m:sSupPr>
                          <m:e>
                            <m:r>
                              <a:rPr lang="en-US" altLang="en-US" sz="2400" i="1" dirty="0">
                                <a:latin typeface="Cambria Math" panose="02040503050406030204" pitchFamily="18" charset="0"/>
                              </a:rPr>
                              <m:t>𝑛</m:t>
                            </m:r>
                          </m:e>
                          <m:sup>
                            <m:r>
                              <a:rPr lang="en-US" altLang="en-US" sz="2400" i="1" dirty="0">
                                <a:latin typeface="Cambria Math" panose="02040503050406030204" pitchFamily="18" charset="0"/>
                              </a:rPr>
                              <m:t>2</m:t>
                            </m:r>
                          </m:sup>
                        </m:sSup>
                      </m:e>
                    </m:d>
                  </m:oMath>
                </a14:m>
                <a:r>
                  <a:rPr lang="en-US" altLang="en-US" sz="2400" dirty="0"/>
                  <a:t>.</a:t>
                </a:r>
              </a:p>
              <a:p>
                <a:pPr marL="0" indent="0">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4"/>
                <a:stretch>
                  <a:fillRect l="-1111"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27</a:t>
            </a:fld>
            <a:endParaRPr lang="en-US" altLang="en-US" sz="1400">
              <a:latin typeface="Tahoma" panose="020B0604030504040204" pitchFamily="34" charset="0"/>
            </a:endParaRPr>
          </a:p>
        </p:txBody>
      </p:sp>
    </p:spTree>
    <p:extLst>
      <p:ext uri="{BB962C8B-B14F-4D97-AF65-F5344CB8AC3E}">
        <p14:creationId xmlns:p14="http://schemas.microsoft.com/office/powerpoint/2010/main" val="1454264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altLang="en-US" sz="2400" dirty="0"/>
                  <a:t>Vertex set </a:t>
                </a:r>
                <a14:m>
                  <m:oMath xmlns:m="http://schemas.openxmlformats.org/officeDocument/2006/math">
                    <m:r>
                      <a:rPr lang="en-US" altLang="en-US" sz="2400" b="0" i="1" smtClean="0">
                        <a:latin typeface="Cambria Math" panose="02040503050406030204" pitchFamily="18" charset="0"/>
                      </a:rPr>
                      <m:t>𝑉</m:t>
                    </m:r>
                    <m:r>
                      <a:rPr lang="en-US" altLang="en-US" sz="2400" b="0" i="1" smtClean="0">
                        <a:latin typeface="Cambria Math" panose="02040503050406030204" pitchFamily="18" charset="0"/>
                      </a:rPr>
                      <m:t>=</m:t>
                    </m:r>
                    <m:d>
                      <m:dPr>
                        <m:begChr m:val="{"/>
                        <m:endChr m:val="}"/>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𝑛</m:t>
                            </m:r>
                          </m:sub>
                        </m:sSub>
                      </m:e>
                    </m:d>
                    <m:r>
                      <a:rPr lang="en-US" altLang="en-US" sz="2400" b="0" i="1" smtClean="0">
                        <a:latin typeface="Cambria Math" panose="02040503050406030204" pitchFamily="18" charset="0"/>
                      </a:rPr>
                      <m:t>.</m:t>
                    </m:r>
                  </m:oMath>
                </a14:m>
                <a:endParaRPr lang="en-US" altLang="en-US" sz="2400" b="0" dirty="0"/>
              </a:p>
              <a:p>
                <a:pPr marL="0" indent="0">
                  <a:buNone/>
                </a:pPr>
                <a:endParaRPr lang="en-US" altLang="en-US" sz="2400" dirty="0">
                  <a:solidFill>
                    <a:srgbClr val="0070C0"/>
                  </a:solidFill>
                </a:endParaRPr>
              </a:p>
              <a:p>
                <a:pPr marL="0" indent="0">
                  <a:buNone/>
                </a:pPr>
                <a:r>
                  <a:rPr lang="en-US" altLang="en-US" sz="2400" dirty="0">
                    <a:solidFill>
                      <a:srgbClr val="0070C0"/>
                    </a:solidFill>
                  </a:rPr>
                  <a:t>Adjacency Matrix</a:t>
                </a:r>
                <a:r>
                  <a:rPr lang="en-US" altLang="en-US" sz="2400" dirty="0"/>
                  <a:t>: A</a:t>
                </a:r>
              </a:p>
              <a:p>
                <a:r>
                  <a:rPr lang="en-US" altLang="en-US" sz="2400" dirty="0"/>
                  <a:t>For all, </a:t>
                </a:r>
                <a14:m>
                  <m:oMath xmlns:m="http://schemas.openxmlformats.org/officeDocument/2006/math">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𝐴</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e>
                    </m:d>
                    <m:r>
                      <a:rPr lang="en-US" altLang="en-US" sz="2400" b="0" i="1" smtClean="0">
                        <a:latin typeface="Cambria Math" panose="02040503050406030204" pitchFamily="18" charset="0"/>
                      </a:rPr>
                      <m:t>=1</m:t>
                    </m:r>
                  </m:oMath>
                </a14:m>
                <a:r>
                  <a:rPr lang="en-US" altLang="en-US" sz="2400" dirty="0"/>
                  <a:t> iff </a:t>
                </a:r>
                <a14:m>
                  <m:oMath xmlns:m="http://schemas.openxmlformats.org/officeDocument/2006/math">
                    <m:d>
                      <m:dPr>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𝑖</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𝑗</m:t>
                            </m:r>
                          </m:sub>
                        </m:sSub>
                      </m:e>
                    </m:d>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𝐸</m:t>
                    </m:r>
                  </m:oMath>
                </a14:m>
                <a:endParaRPr lang="en-US" altLang="en-US" sz="2400" b="0" dirty="0"/>
              </a:p>
              <a:p>
                <a:r>
                  <a:rPr lang="en-US" altLang="en-US" sz="2400" dirty="0"/>
                  <a:t>Storage: </a:t>
                </a:r>
                <a14:m>
                  <m:oMath xmlns:m="http://schemas.openxmlformats.org/officeDocument/2006/math">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2</m:t>
                        </m:r>
                      </m:sup>
                    </m:sSup>
                  </m:oMath>
                </a14:m>
                <a:r>
                  <a:rPr lang="en-US" altLang="en-US" sz="2400" dirty="0"/>
                  <a:t> bits</a:t>
                </a:r>
              </a:p>
              <a:p>
                <a:pPr marL="0" indent="0">
                  <a:buNone/>
                </a:pPr>
                <a:endParaRPr lang="en-US" altLang="en-US" sz="2400" dirty="0">
                  <a:solidFill>
                    <a:srgbClr val="0070C0"/>
                  </a:solidFill>
                </a:endParaRPr>
              </a:p>
              <a:p>
                <a:pPr marL="0" indent="0">
                  <a:buNone/>
                </a:pPr>
                <a:r>
                  <a:rPr lang="en-US" altLang="en-US" sz="2400" dirty="0">
                    <a:solidFill>
                      <a:srgbClr val="0070C0"/>
                    </a:solidFill>
                  </a:rPr>
                  <a:t>Advantage:</a:t>
                </a:r>
              </a:p>
              <a:p>
                <a14:m>
                  <m:oMath xmlns:m="http://schemas.openxmlformats.org/officeDocument/2006/math">
                    <m:r>
                      <a:rPr lang="en-US" altLang="en-US" sz="2400" i="1" dirty="0" smtClean="0">
                        <a:latin typeface="Cambria Math" panose="02040503050406030204" pitchFamily="18" charset="0"/>
                      </a:rPr>
                      <m:t>𝑂</m:t>
                    </m:r>
                    <m:r>
                      <a:rPr lang="en-US" altLang="en-US" sz="2400" i="1" dirty="0" smtClean="0">
                        <a:latin typeface="Cambria Math" panose="02040503050406030204" pitchFamily="18" charset="0"/>
                      </a:rPr>
                      <m:t>(1)</m:t>
                    </m:r>
                  </m:oMath>
                </a14:m>
                <a:r>
                  <a:rPr lang="en-US" altLang="en-US" sz="2400" dirty="0"/>
                  <a:t> test for presence or absence of edges</a:t>
                </a:r>
              </a:p>
              <a:p>
                <a:pPr marL="0" indent="0">
                  <a:buNone/>
                </a:pPr>
                <a:endParaRPr lang="en-US" altLang="en-US" sz="1200" dirty="0">
                  <a:solidFill>
                    <a:srgbClr val="0070C0"/>
                  </a:solidFill>
                </a:endParaRPr>
              </a:p>
              <a:p>
                <a:pPr marL="0" indent="0">
                  <a:buNone/>
                </a:pPr>
                <a:r>
                  <a:rPr lang="en-US" altLang="en-US" sz="2400" dirty="0">
                    <a:solidFill>
                      <a:srgbClr val="0070C0"/>
                    </a:solidFill>
                  </a:rPr>
                  <a:t>Disadvantage:</a:t>
                </a:r>
              </a:p>
              <a:p>
                <a:r>
                  <a:rPr lang="en-US" altLang="en-US" sz="2400" dirty="0"/>
                  <a:t>Inefficient for sparse graphs both in storage and edge-access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b="-47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28</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168524" y="11871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7948618" y="1377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6881818" y="18348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491418" y="2520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7816622" y="175866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207022" y="156816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207022" y="216006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493728" y="151236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a:extLst>
              <a:ext uri="{FF2B5EF4-FFF2-40B4-BE49-F238E27FC236}">
                <a16:creationId xmlns:a16="http://schemas.microsoft.com/office/drawing/2014/main" id="{1B9A31DE-2902-4290-8D85-1AA5E73F32C7}"/>
              </a:ext>
            </a:extLst>
          </p:cNvPr>
          <p:cNvGrpSpPr/>
          <p:nvPr/>
        </p:nvGrpSpPr>
        <p:grpSpPr>
          <a:xfrm>
            <a:off x="6354473" y="2978407"/>
            <a:ext cx="2087430" cy="1563708"/>
            <a:chOff x="6354473" y="2978407"/>
            <a:chExt cx="2087430" cy="1563708"/>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3C74BD-2CEF-43A7-B9BD-2D2B43A8DD2E}"/>
                    </a:ext>
                  </a:extLst>
                </p:cNvPr>
                <p:cNvSpPr txBox="1"/>
                <p:nvPr/>
              </p:nvSpPr>
              <p:spPr>
                <a:xfrm>
                  <a:off x="6354473" y="2978407"/>
                  <a:ext cx="2087430" cy="15340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5"/>
                                  <m:mcJc m:val="center"/>
                                </m:mcPr>
                              </m:mc>
                            </m:mcs>
                            <m:ctrlPr>
                              <a:rPr lang="en-US" b="0" i="1" smtClean="0">
                                <a:latin typeface="Cambria Math" panose="02040503050406030204" pitchFamily="18" charset="0"/>
                              </a:rPr>
                            </m:ctrlPr>
                          </m:mPr>
                          <m:mr>
                            <m:e/>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4</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4</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smtClean="0">
                                  <a:latin typeface="Cambria Math" panose="02040503050406030204" pitchFamily="18" charset="0"/>
                                </a:rPr>
                                <m:t>1</m:t>
                              </m:r>
                            </m:e>
                            <m:e>
                              <m:r>
                                <a:rPr lang="en-US" b="0" i="1" smtClean="0">
                                  <a:latin typeface="Cambria Math" panose="02040503050406030204" pitchFamily="18" charset="0"/>
                                </a:rPr>
                                <m:t>0</m:t>
                              </m:r>
                            </m:e>
                          </m:mr>
                        </m:m>
                      </m:oMath>
                    </m:oMathPara>
                  </a14:m>
                  <a:endParaRPr lang="en-US" dirty="0"/>
                </a:p>
              </p:txBody>
            </p:sp>
          </mc:Choice>
          <mc:Fallback xmlns="">
            <p:sp>
              <p:nvSpPr>
                <p:cNvPr id="3" name="TextBox 2">
                  <a:extLst>
                    <a:ext uri="{FF2B5EF4-FFF2-40B4-BE49-F238E27FC236}">
                      <a16:creationId xmlns:a16="http://schemas.microsoft.com/office/drawing/2014/main" id="{AE3C74BD-2CEF-43A7-B9BD-2D2B43A8DD2E}"/>
                    </a:ext>
                  </a:extLst>
                </p:cNvPr>
                <p:cNvSpPr txBox="1">
                  <a:spLocks noRot="1" noChangeAspect="1" noMove="1" noResize="1" noEditPoints="1" noAdjustHandles="1" noChangeArrowheads="1" noChangeShapeType="1" noTextEdit="1"/>
                </p:cNvSpPr>
                <p:nvPr/>
              </p:nvSpPr>
              <p:spPr>
                <a:xfrm>
                  <a:off x="6354473" y="2978407"/>
                  <a:ext cx="2087430" cy="1534074"/>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00594DE9-D6E5-4688-A0D2-C1315473878F}"/>
                </a:ext>
              </a:extLst>
            </p:cNvPr>
            <p:cNvCxnSpPr/>
            <p:nvPr/>
          </p:nvCxnSpPr>
          <p:spPr bwMode="auto">
            <a:xfrm>
              <a:off x="6789268" y="2981864"/>
              <a:ext cx="0" cy="1560251"/>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619E40C5-E2C2-494F-8C83-4FE9C9A20190}"/>
                </a:ext>
              </a:extLst>
            </p:cNvPr>
            <p:cNvCxnSpPr>
              <a:cxnSpLocks/>
            </p:cNvCxnSpPr>
            <p:nvPr/>
          </p:nvCxnSpPr>
          <p:spPr bwMode="auto">
            <a:xfrm>
              <a:off x="6463848" y="3316939"/>
              <a:ext cx="1846654" cy="0"/>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Rectangle 17">
            <a:extLst>
              <a:ext uri="{FF2B5EF4-FFF2-40B4-BE49-F238E27FC236}">
                <a16:creationId xmlns:a16="http://schemas.microsoft.com/office/drawing/2014/main" id="{FB3FBDEA-4BD9-45AA-8D3B-1F2300B73A61}"/>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375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Adjacency List:</a:t>
                </a:r>
              </a:p>
              <a:p>
                <a:pPr marL="0" indent="0">
                  <a:buNone/>
                </a:pPr>
                <a:r>
                  <a:rPr lang="en-US" altLang="en-US" sz="2400" dirty="0"/>
                  <a:t>O(</a:t>
                </a:r>
                <a14:m>
                  <m:oMath xmlns:m="http://schemas.openxmlformats.org/officeDocument/2006/math">
                    <m:r>
                      <a:rPr lang="en-US" altLang="en-US" sz="2400" i="1" dirty="0" smtClean="0">
                        <a:latin typeface="Cambria Math" panose="02040503050406030204" pitchFamily="18" charset="0"/>
                      </a:rPr>
                      <m:t>𝑛</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𝑚</m:t>
                    </m:r>
                  </m:oMath>
                </a14:m>
                <a:r>
                  <a:rPr lang="en-US" altLang="en-US" sz="2400" dirty="0"/>
                  <a:t>) words</a:t>
                </a:r>
              </a:p>
              <a:p>
                <a:pPr marL="0" indent="0">
                  <a:buNone/>
                </a:pPr>
                <a:endParaRPr lang="en-US" altLang="en-US" sz="2400" dirty="0"/>
              </a:p>
              <a:p>
                <a:pPr marL="0" indent="0">
                  <a:buNone/>
                </a:pPr>
                <a:r>
                  <a:rPr lang="en-US" altLang="en-US" sz="2400" dirty="0">
                    <a:solidFill>
                      <a:srgbClr val="0070C0"/>
                    </a:solidFill>
                  </a:rPr>
                  <a:t>Advantage</a:t>
                </a:r>
              </a:p>
              <a:p>
                <a:r>
                  <a:rPr lang="en-US" altLang="en-US" sz="2400" dirty="0"/>
                  <a:t>Compact for sparse</a:t>
                </a:r>
              </a:p>
              <a:p>
                <a:r>
                  <a:rPr lang="en-US" altLang="en-US" sz="2400" dirty="0"/>
                  <a:t>Easily see all edges</a:t>
                </a:r>
              </a:p>
              <a:p>
                <a:endParaRPr lang="en-US" altLang="en-US" sz="2400" dirty="0"/>
              </a:p>
              <a:p>
                <a:pPr marL="0" indent="0">
                  <a:buNone/>
                </a:pPr>
                <a:r>
                  <a:rPr lang="en-US" altLang="en-US" sz="2400" dirty="0">
                    <a:solidFill>
                      <a:srgbClr val="0070C0"/>
                    </a:solidFill>
                  </a:rPr>
                  <a:t>Disadvantage</a:t>
                </a:r>
              </a:p>
              <a:p>
                <a:r>
                  <a:rPr lang="en-US" altLang="en-US" sz="2400" dirty="0"/>
                  <a:t>Bad memory access</a:t>
                </a:r>
              </a:p>
              <a:p>
                <a:r>
                  <a:rPr lang="en-US" altLang="en-US" sz="2400" dirty="0"/>
                  <a:t>Not good for parallel algorithms.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3"/>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29</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583368" y="4143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8363462" y="604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7296662" y="10620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906262" y="1747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8231466" y="985824"/>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621866" y="79532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621866" y="1387228"/>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908572" y="73952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75">
            <a:extLst>
              <a:ext uri="{FF2B5EF4-FFF2-40B4-BE49-F238E27FC236}">
                <a16:creationId xmlns:a16="http://schemas.microsoft.com/office/drawing/2014/main" id="{B3880F17-DFB6-4CEA-A9CB-E17DBC5799D8}"/>
              </a:ext>
            </a:extLst>
          </p:cNvPr>
          <p:cNvCxnSpPr>
            <a:cxnSpLocks noChangeShapeType="1"/>
            <a:stCxn id="30" idx="3"/>
            <a:endCxn id="69" idx="1"/>
          </p:cNvCxnSpPr>
          <p:nvPr/>
        </p:nvCxnSpPr>
        <p:spPr bwMode="auto">
          <a:xfrm flipV="1">
            <a:off x="5559671" y="4206986"/>
            <a:ext cx="396693" cy="3119"/>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1" name="Group 76">
            <a:extLst>
              <a:ext uri="{FF2B5EF4-FFF2-40B4-BE49-F238E27FC236}">
                <a16:creationId xmlns:a16="http://schemas.microsoft.com/office/drawing/2014/main" id="{F5B6AB62-5FF9-4E15-AC05-C9AED57D76CA}"/>
              </a:ext>
            </a:extLst>
          </p:cNvPr>
          <p:cNvGrpSpPr>
            <a:grpSpLocks/>
          </p:cNvGrpSpPr>
          <p:nvPr/>
        </p:nvGrpSpPr>
        <p:grpSpPr bwMode="auto">
          <a:xfrm>
            <a:off x="5944412" y="2404967"/>
            <a:ext cx="685800" cy="400050"/>
            <a:chOff x="1392" y="2502"/>
            <a:chExt cx="432" cy="252"/>
          </a:xfrm>
        </p:grpSpPr>
        <p:sp>
          <p:nvSpPr>
            <p:cNvPr id="86" name="Rectangle 77" descr="Light upward diagonal">
              <a:extLst>
                <a:ext uri="{FF2B5EF4-FFF2-40B4-BE49-F238E27FC236}">
                  <a16:creationId xmlns:a16="http://schemas.microsoft.com/office/drawing/2014/main" id="{D7038CB9-6A2B-4CAA-A3A9-95F5408E1418}"/>
                </a:ext>
              </a:extLst>
            </p:cNvPr>
            <p:cNvSpPr>
              <a:spLocks noChangeArrowheads="1"/>
            </p:cNvSpPr>
            <p:nvPr/>
          </p:nvSpPr>
          <p:spPr bwMode="auto">
            <a:xfrm>
              <a:off x="1680" y="2502"/>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7" name="Text Box 78">
              <a:extLst>
                <a:ext uri="{FF2B5EF4-FFF2-40B4-BE49-F238E27FC236}">
                  <a16:creationId xmlns:a16="http://schemas.microsoft.com/office/drawing/2014/main" id="{C732596F-F76F-480B-B4A2-16789E02518F}"/>
                </a:ext>
              </a:extLst>
            </p:cNvPr>
            <p:cNvSpPr txBox="1">
              <a:spLocks noChangeArrowheads="1"/>
            </p:cNvSpPr>
            <p:nvPr/>
          </p:nvSpPr>
          <p:spPr bwMode="auto">
            <a:xfrm>
              <a:off x="1427" y="2504"/>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88" name="Group 79">
              <a:extLst>
                <a:ext uri="{FF2B5EF4-FFF2-40B4-BE49-F238E27FC236}">
                  <a16:creationId xmlns:a16="http://schemas.microsoft.com/office/drawing/2014/main" id="{8BB0B0CE-12E0-4BD7-A00E-D8E96EE6556F}"/>
                </a:ext>
              </a:extLst>
            </p:cNvPr>
            <p:cNvGrpSpPr>
              <a:grpSpLocks/>
            </p:cNvGrpSpPr>
            <p:nvPr/>
          </p:nvGrpSpPr>
          <p:grpSpPr bwMode="auto">
            <a:xfrm>
              <a:off x="1392" y="2502"/>
              <a:ext cx="432" cy="252"/>
              <a:chOff x="3120" y="1095"/>
              <a:chExt cx="432" cy="252"/>
            </a:xfrm>
          </p:grpSpPr>
          <p:sp>
            <p:nvSpPr>
              <p:cNvPr id="89" name="Rectangle 80">
                <a:extLst>
                  <a:ext uri="{FF2B5EF4-FFF2-40B4-BE49-F238E27FC236}">
                    <a16:creationId xmlns:a16="http://schemas.microsoft.com/office/drawing/2014/main" id="{0A8C2CCB-084B-4985-8C44-CB90AFD44A6F}"/>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0" name="Line 81">
                <a:extLst>
                  <a:ext uri="{FF2B5EF4-FFF2-40B4-BE49-F238E27FC236}">
                    <a16:creationId xmlns:a16="http://schemas.microsoft.com/office/drawing/2014/main" id="{302FA9B3-6AC6-4DCF-A514-C98354B50D62}"/>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22" name="AutoShape 82">
            <a:extLst>
              <a:ext uri="{FF2B5EF4-FFF2-40B4-BE49-F238E27FC236}">
                <a16:creationId xmlns:a16="http://schemas.microsoft.com/office/drawing/2014/main" id="{2100A8CD-C0E9-4378-A19A-6D28B972E516}"/>
              </a:ext>
            </a:extLst>
          </p:cNvPr>
          <p:cNvCxnSpPr>
            <a:cxnSpLocks noChangeShapeType="1"/>
            <a:stCxn id="27" idx="3"/>
            <a:endCxn id="79" idx="1"/>
          </p:cNvCxnSpPr>
          <p:nvPr/>
        </p:nvCxnSpPr>
        <p:spPr bwMode="auto">
          <a:xfrm flipV="1">
            <a:off x="5573959" y="3671943"/>
            <a:ext cx="3603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AutoShape 83">
            <a:extLst>
              <a:ext uri="{FF2B5EF4-FFF2-40B4-BE49-F238E27FC236}">
                <a16:creationId xmlns:a16="http://schemas.microsoft.com/office/drawing/2014/main" id="{60E27519-8399-4EF6-8835-98EA696DF71C}"/>
              </a:ext>
            </a:extLst>
          </p:cNvPr>
          <p:cNvCxnSpPr>
            <a:cxnSpLocks noChangeShapeType="1"/>
            <a:stCxn id="28" idx="3"/>
            <a:endCxn id="48" idx="1"/>
          </p:cNvCxnSpPr>
          <p:nvPr/>
        </p:nvCxnSpPr>
        <p:spPr bwMode="auto">
          <a:xfrm flipV="1">
            <a:off x="5573959" y="3138543"/>
            <a:ext cx="3603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AutoShape 84">
            <a:extLst>
              <a:ext uri="{FF2B5EF4-FFF2-40B4-BE49-F238E27FC236}">
                <a16:creationId xmlns:a16="http://schemas.microsoft.com/office/drawing/2014/main" id="{8A596AD1-9F7A-4EF9-AEE1-0682D7D1F721}"/>
              </a:ext>
            </a:extLst>
          </p:cNvPr>
          <p:cNvCxnSpPr>
            <a:cxnSpLocks noChangeShapeType="1"/>
            <a:stCxn id="29" idx="3"/>
            <a:endCxn id="89" idx="1"/>
          </p:cNvCxnSpPr>
          <p:nvPr/>
        </p:nvCxnSpPr>
        <p:spPr bwMode="auto">
          <a:xfrm flipV="1">
            <a:off x="5559672" y="2604992"/>
            <a:ext cx="384740" cy="491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5" name="Group 85">
            <a:extLst>
              <a:ext uri="{FF2B5EF4-FFF2-40B4-BE49-F238E27FC236}">
                <a16:creationId xmlns:a16="http://schemas.microsoft.com/office/drawing/2014/main" id="{6EB09E43-CCEE-4E00-822B-D43A4ECC7989}"/>
              </a:ext>
            </a:extLst>
          </p:cNvPr>
          <p:cNvGrpSpPr>
            <a:grpSpLocks/>
          </p:cNvGrpSpPr>
          <p:nvPr/>
        </p:nvGrpSpPr>
        <p:grpSpPr bwMode="auto">
          <a:xfrm>
            <a:off x="8089964" y="4000611"/>
            <a:ext cx="685800" cy="404813"/>
            <a:chOff x="2544" y="1155"/>
            <a:chExt cx="432" cy="255"/>
          </a:xfrm>
        </p:grpSpPr>
        <p:sp>
          <p:nvSpPr>
            <p:cNvPr id="81" name="Rectangle 86" descr="Light upward diagonal">
              <a:extLst>
                <a:ext uri="{FF2B5EF4-FFF2-40B4-BE49-F238E27FC236}">
                  <a16:creationId xmlns:a16="http://schemas.microsoft.com/office/drawing/2014/main" id="{1473251C-AB7A-4876-9969-CF768F2E3C32}"/>
                </a:ext>
              </a:extLst>
            </p:cNvPr>
            <p:cNvSpPr>
              <a:spLocks noChangeArrowheads="1"/>
            </p:cNvSpPr>
            <p:nvPr/>
          </p:nvSpPr>
          <p:spPr bwMode="auto">
            <a:xfrm>
              <a:off x="2832" y="1158"/>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 name="Text Box 87">
              <a:extLst>
                <a:ext uri="{FF2B5EF4-FFF2-40B4-BE49-F238E27FC236}">
                  <a16:creationId xmlns:a16="http://schemas.microsoft.com/office/drawing/2014/main" id="{BDB5C3BD-C58D-4C9E-8FCA-41BBC448BC58}"/>
                </a:ext>
              </a:extLst>
            </p:cNvPr>
            <p:cNvSpPr txBox="1">
              <a:spLocks noChangeArrowheads="1"/>
            </p:cNvSpPr>
            <p:nvPr/>
          </p:nvSpPr>
          <p:spPr bwMode="auto">
            <a:xfrm>
              <a:off x="2599" y="1160"/>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83" name="Group 88">
              <a:extLst>
                <a:ext uri="{FF2B5EF4-FFF2-40B4-BE49-F238E27FC236}">
                  <a16:creationId xmlns:a16="http://schemas.microsoft.com/office/drawing/2014/main" id="{3DB581A2-4A63-49CB-8FD9-A1442885880F}"/>
                </a:ext>
              </a:extLst>
            </p:cNvPr>
            <p:cNvGrpSpPr>
              <a:grpSpLocks/>
            </p:cNvGrpSpPr>
            <p:nvPr/>
          </p:nvGrpSpPr>
          <p:grpSpPr bwMode="auto">
            <a:xfrm>
              <a:off x="2544" y="1155"/>
              <a:ext cx="432" cy="252"/>
              <a:chOff x="3120" y="1095"/>
              <a:chExt cx="432" cy="252"/>
            </a:xfrm>
          </p:grpSpPr>
          <p:sp>
            <p:nvSpPr>
              <p:cNvPr id="84" name="Rectangle 89">
                <a:extLst>
                  <a:ext uri="{FF2B5EF4-FFF2-40B4-BE49-F238E27FC236}">
                    <a16:creationId xmlns:a16="http://schemas.microsoft.com/office/drawing/2014/main" id="{ADF75D94-569B-4F3B-B555-CE43042099DB}"/>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 name="Line 90">
                <a:extLst>
                  <a:ext uri="{FF2B5EF4-FFF2-40B4-BE49-F238E27FC236}">
                    <a16:creationId xmlns:a16="http://schemas.microsoft.com/office/drawing/2014/main" id="{BDC21929-D145-4A00-A0A7-48E29499EDD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7" name="Rectangle 92">
            <a:extLst>
              <a:ext uri="{FF2B5EF4-FFF2-40B4-BE49-F238E27FC236}">
                <a16:creationId xmlns:a16="http://schemas.microsoft.com/office/drawing/2014/main" id="{4BFECE64-FB65-43EF-AAAF-69660D09288B}"/>
              </a:ext>
            </a:extLst>
          </p:cNvPr>
          <p:cNvSpPr>
            <a:spLocks noChangeArrowheads="1"/>
          </p:cNvSpPr>
          <p:nvPr/>
        </p:nvSpPr>
        <p:spPr bwMode="auto">
          <a:xfrm>
            <a:off x="5034209" y="34100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3</a:t>
            </a:r>
            <a:endParaRPr lang="en-US" baseline="-25000" dirty="0">
              <a:latin typeface="Helvetica" charset="0"/>
              <a:cs typeface="+mn-cs"/>
            </a:endParaRPr>
          </a:p>
        </p:txBody>
      </p:sp>
      <p:sp>
        <p:nvSpPr>
          <p:cNvPr id="28" name="Rectangle 93">
            <a:extLst>
              <a:ext uri="{FF2B5EF4-FFF2-40B4-BE49-F238E27FC236}">
                <a16:creationId xmlns:a16="http://schemas.microsoft.com/office/drawing/2014/main" id="{ECBB5C25-77C9-4A47-958F-02512B0F7E23}"/>
              </a:ext>
            </a:extLst>
          </p:cNvPr>
          <p:cNvSpPr>
            <a:spLocks noChangeArrowheads="1"/>
          </p:cNvSpPr>
          <p:nvPr/>
        </p:nvSpPr>
        <p:spPr bwMode="auto">
          <a:xfrm>
            <a:off x="5034209" y="28766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2</a:t>
            </a:r>
            <a:endParaRPr lang="en-US" baseline="-25000" dirty="0">
              <a:latin typeface="Helvetica" charset="0"/>
              <a:cs typeface="+mn-cs"/>
            </a:endParaRPr>
          </a:p>
        </p:txBody>
      </p:sp>
      <p:sp>
        <p:nvSpPr>
          <p:cNvPr id="29" name="Rectangle 94">
            <a:extLst>
              <a:ext uri="{FF2B5EF4-FFF2-40B4-BE49-F238E27FC236}">
                <a16:creationId xmlns:a16="http://schemas.microsoft.com/office/drawing/2014/main" id="{6A11E0A2-CD4B-4929-8832-CB4A250D8C6C}"/>
              </a:ext>
            </a:extLst>
          </p:cNvPr>
          <p:cNvSpPr>
            <a:spLocks noChangeArrowheads="1"/>
          </p:cNvSpPr>
          <p:nvPr/>
        </p:nvSpPr>
        <p:spPr bwMode="auto">
          <a:xfrm>
            <a:off x="5034209" y="23432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1</a:t>
            </a:r>
          </a:p>
        </p:txBody>
      </p:sp>
      <p:sp>
        <p:nvSpPr>
          <p:cNvPr id="30" name="Rectangle 95">
            <a:extLst>
              <a:ext uri="{FF2B5EF4-FFF2-40B4-BE49-F238E27FC236}">
                <a16:creationId xmlns:a16="http://schemas.microsoft.com/office/drawing/2014/main" id="{961E4A67-7FB3-459D-9E34-34091FCEB6D9}"/>
              </a:ext>
            </a:extLst>
          </p:cNvPr>
          <p:cNvSpPr>
            <a:spLocks noChangeArrowheads="1"/>
          </p:cNvSpPr>
          <p:nvPr/>
        </p:nvSpPr>
        <p:spPr bwMode="auto">
          <a:xfrm>
            <a:off x="5034208" y="39434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4</a:t>
            </a:r>
            <a:endParaRPr lang="en-US" baseline="-25000" dirty="0">
              <a:latin typeface="Helvetica" charset="0"/>
              <a:cs typeface="+mn-cs"/>
            </a:endParaRPr>
          </a:p>
        </p:txBody>
      </p:sp>
      <p:grpSp>
        <p:nvGrpSpPr>
          <p:cNvPr id="31" name="Group 96">
            <a:extLst>
              <a:ext uri="{FF2B5EF4-FFF2-40B4-BE49-F238E27FC236}">
                <a16:creationId xmlns:a16="http://schemas.microsoft.com/office/drawing/2014/main" id="{2EA50EA5-E88C-412C-A2F5-C4492A41E90D}"/>
              </a:ext>
            </a:extLst>
          </p:cNvPr>
          <p:cNvGrpSpPr>
            <a:grpSpLocks/>
          </p:cNvGrpSpPr>
          <p:nvPr/>
        </p:nvGrpSpPr>
        <p:grpSpPr bwMode="auto">
          <a:xfrm>
            <a:off x="5948609" y="3471918"/>
            <a:ext cx="685800" cy="406400"/>
            <a:chOff x="1392" y="1830"/>
            <a:chExt cx="432" cy="256"/>
          </a:xfrm>
        </p:grpSpPr>
        <p:sp>
          <p:nvSpPr>
            <p:cNvPr id="76" name="Text Box 97">
              <a:extLst>
                <a:ext uri="{FF2B5EF4-FFF2-40B4-BE49-F238E27FC236}">
                  <a16:creationId xmlns:a16="http://schemas.microsoft.com/office/drawing/2014/main" id="{43821E52-86F4-481D-BA57-05C27F521C1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a:latin typeface="Helvetica" charset="0"/>
                  <a:cs typeface="+mn-cs"/>
                </a:rPr>
                <a:t>2</a:t>
              </a:r>
              <a:endParaRPr lang="en-US">
                <a:latin typeface="Helvetica" charset="0"/>
                <a:cs typeface="+mn-cs"/>
              </a:endParaRPr>
            </a:p>
          </p:txBody>
        </p:sp>
        <p:grpSp>
          <p:nvGrpSpPr>
            <p:cNvPr id="77" name="Group 98">
              <a:extLst>
                <a:ext uri="{FF2B5EF4-FFF2-40B4-BE49-F238E27FC236}">
                  <a16:creationId xmlns:a16="http://schemas.microsoft.com/office/drawing/2014/main" id="{BBF8F0BA-3F62-468C-9279-3B26ADCE0409}"/>
                </a:ext>
              </a:extLst>
            </p:cNvPr>
            <p:cNvGrpSpPr>
              <a:grpSpLocks/>
            </p:cNvGrpSpPr>
            <p:nvPr/>
          </p:nvGrpSpPr>
          <p:grpSpPr bwMode="auto">
            <a:xfrm>
              <a:off x="1392" y="1830"/>
              <a:ext cx="432" cy="252"/>
              <a:chOff x="3120" y="1095"/>
              <a:chExt cx="432" cy="252"/>
            </a:xfrm>
          </p:grpSpPr>
          <p:sp>
            <p:nvSpPr>
              <p:cNvPr id="79" name="Rectangle 99">
                <a:extLst>
                  <a:ext uri="{FF2B5EF4-FFF2-40B4-BE49-F238E27FC236}">
                    <a16:creationId xmlns:a16="http://schemas.microsoft.com/office/drawing/2014/main" id="{0992C3EC-0FCD-490E-8452-94C051E8166D}"/>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Line 100">
                <a:extLst>
                  <a:ext uri="{FF2B5EF4-FFF2-40B4-BE49-F238E27FC236}">
                    <a16:creationId xmlns:a16="http://schemas.microsoft.com/office/drawing/2014/main" id="{22D24F22-5D68-45B2-B50D-245A7CDB90DC}"/>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8" name="Rectangle 101">
              <a:extLst>
                <a:ext uri="{FF2B5EF4-FFF2-40B4-BE49-F238E27FC236}">
                  <a16:creationId xmlns:a16="http://schemas.microsoft.com/office/drawing/2014/main" id="{C3A74C7C-701D-4F89-9D92-54371B0C26B8}"/>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2" name="AutoShape 102">
            <a:extLst>
              <a:ext uri="{FF2B5EF4-FFF2-40B4-BE49-F238E27FC236}">
                <a16:creationId xmlns:a16="http://schemas.microsoft.com/office/drawing/2014/main" id="{75C9B44C-1888-4A43-8EA7-6E325B78937F}"/>
              </a:ext>
            </a:extLst>
          </p:cNvPr>
          <p:cNvCxnSpPr>
            <a:cxnSpLocks noChangeShapeType="1"/>
            <a:stCxn id="78" idx="1"/>
          </p:cNvCxnSpPr>
          <p:nvPr/>
        </p:nvCxnSpPr>
        <p:spPr bwMode="auto">
          <a:xfrm flipV="1">
            <a:off x="6526459" y="3671943"/>
            <a:ext cx="474663" cy="6350"/>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3" name="Group 103">
            <a:extLst>
              <a:ext uri="{FF2B5EF4-FFF2-40B4-BE49-F238E27FC236}">
                <a16:creationId xmlns:a16="http://schemas.microsoft.com/office/drawing/2014/main" id="{AF0AA45E-8D01-49B3-8BCF-F6CC9C62416E}"/>
              </a:ext>
            </a:extLst>
          </p:cNvPr>
          <p:cNvGrpSpPr>
            <a:grpSpLocks/>
          </p:cNvGrpSpPr>
          <p:nvPr/>
        </p:nvGrpSpPr>
        <p:grpSpPr bwMode="auto">
          <a:xfrm>
            <a:off x="7017745" y="3451046"/>
            <a:ext cx="685800" cy="400050"/>
            <a:chOff x="2544" y="1812"/>
            <a:chExt cx="432" cy="252"/>
          </a:xfrm>
        </p:grpSpPr>
        <p:sp>
          <p:nvSpPr>
            <p:cNvPr id="71" name="Rectangle 104" descr="Light upward diagonal">
              <a:extLst>
                <a:ext uri="{FF2B5EF4-FFF2-40B4-BE49-F238E27FC236}">
                  <a16:creationId xmlns:a16="http://schemas.microsoft.com/office/drawing/2014/main" id="{931D9E00-953F-41A8-AE7D-E7B7140F022A}"/>
                </a:ext>
              </a:extLst>
            </p:cNvPr>
            <p:cNvSpPr>
              <a:spLocks noChangeArrowheads="1"/>
            </p:cNvSpPr>
            <p:nvPr/>
          </p:nvSpPr>
          <p:spPr bwMode="auto">
            <a:xfrm>
              <a:off x="2832" y="1812"/>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 name="Text Box 105">
              <a:extLst>
                <a:ext uri="{FF2B5EF4-FFF2-40B4-BE49-F238E27FC236}">
                  <a16:creationId xmlns:a16="http://schemas.microsoft.com/office/drawing/2014/main" id="{4BDF2240-AF68-4B10-9067-667428F0D4F1}"/>
                </a:ext>
              </a:extLst>
            </p:cNvPr>
            <p:cNvSpPr txBox="1">
              <a:spLocks noChangeArrowheads="1"/>
            </p:cNvSpPr>
            <p:nvPr/>
          </p:nvSpPr>
          <p:spPr bwMode="auto">
            <a:xfrm>
              <a:off x="2579" y="1814"/>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73" name="Group 106">
              <a:extLst>
                <a:ext uri="{FF2B5EF4-FFF2-40B4-BE49-F238E27FC236}">
                  <a16:creationId xmlns:a16="http://schemas.microsoft.com/office/drawing/2014/main" id="{0A685C68-6CBD-4546-A6F5-368C0429385E}"/>
                </a:ext>
              </a:extLst>
            </p:cNvPr>
            <p:cNvGrpSpPr>
              <a:grpSpLocks/>
            </p:cNvGrpSpPr>
            <p:nvPr/>
          </p:nvGrpSpPr>
          <p:grpSpPr bwMode="auto">
            <a:xfrm>
              <a:off x="2544" y="1812"/>
              <a:ext cx="432" cy="252"/>
              <a:chOff x="3120" y="1095"/>
              <a:chExt cx="432" cy="252"/>
            </a:xfrm>
          </p:grpSpPr>
          <p:sp>
            <p:nvSpPr>
              <p:cNvPr id="74" name="Rectangle 107">
                <a:extLst>
                  <a:ext uri="{FF2B5EF4-FFF2-40B4-BE49-F238E27FC236}">
                    <a16:creationId xmlns:a16="http://schemas.microsoft.com/office/drawing/2014/main" id="{7A55530A-D635-473A-8537-34B4ECE257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5" name="Line 108">
                <a:extLst>
                  <a:ext uri="{FF2B5EF4-FFF2-40B4-BE49-F238E27FC236}">
                    <a16:creationId xmlns:a16="http://schemas.microsoft.com/office/drawing/2014/main" id="{16513A3B-DD7B-4134-A6EB-CB152A85EE1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4" name="Group 109">
            <a:extLst>
              <a:ext uri="{FF2B5EF4-FFF2-40B4-BE49-F238E27FC236}">
                <a16:creationId xmlns:a16="http://schemas.microsoft.com/office/drawing/2014/main" id="{C829CD0F-64AC-4EF7-A881-4404EE346E55}"/>
              </a:ext>
            </a:extLst>
          </p:cNvPr>
          <p:cNvGrpSpPr>
            <a:grpSpLocks/>
          </p:cNvGrpSpPr>
          <p:nvPr/>
        </p:nvGrpSpPr>
        <p:grpSpPr bwMode="auto">
          <a:xfrm>
            <a:off x="5956364" y="3997436"/>
            <a:ext cx="685800" cy="409575"/>
            <a:chOff x="1344" y="1182"/>
            <a:chExt cx="432" cy="258"/>
          </a:xfrm>
        </p:grpSpPr>
        <p:sp>
          <p:nvSpPr>
            <p:cNvPr id="66" name="Text Box 110">
              <a:extLst>
                <a:ext uri="{FF2B5EF4-FFF2-40B4-BE49-F238E27FC236}">
                  <a16:creationId xmlns:a16="http://schemas.microsoft.com/office/drawing/2014/main" id="{012D6836-EFA7-4D3C-B580-7B51419C3C6F}"/>
                </a:ext>
              </a:extLst>
            </p:cNvPr>
            <p:cNvSpPr txBox="1">
              <a:spLocks noChangeArrowheads="1"/>
            </p:cNvSpPr>
            <p:nvPr/>
          </p:nvSpPr>
          <p:spPr bwMode="auto">
            <a:xfrm>
              <a:off x="1379" y="118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1</a:t>
              </a:r>
              <a:endParaRPr lang="en-US" dirty="0">
                <a:latin typeface="Helvetica" charset="0"/>
                <a:cs typeface="+mn-cs"/>
              </a:endParaRPr>
            </a:p>
          </p:txBody>
        </p:sp>
        <p:grpSp>
          <p:nvGrpSpPr>
            <p:cNvPr id="67" name="Group 111">
              <a:extLst>
                <a:ext uri="{FF2B5EF4-FFF2-40B4-BE49-F238E27FC236}">
                  <a16:creationId xmlns:a16="http://schemas.microsoft.com/office/drawing/2014/main" id="{32201152-9049-41E2-A35D-6E13EAB302AE}"/>
                </a:ext>
              </a:extLst>
            </p:cNvPr>
            <p:cNvGrpSpPr>
              <a:grpSpLocks/>
            </p:cNvGrpSpPr>
            <p:nvPr/>
          </p:nvGrpSpPr>
          <p:grpSpPr bwMode="auto">
            <a:xfrm>
              <a:off x="1344" y="1188"/>
              <a:ext cx="432" cy="252"/>
              <a:chOff x="3120" y="1095"/>
              <a:chExt cx="432" cy="252"/>
            </a:xfrm>
          </p:grpSpPr>
          <p:sp>
            <p:nvSpPr>
              <p:cNvPr id="69" name="Rectangle 112">
                <a:extLst>
                  <a:ext uri="{FF2B5EF4-FFF2-40B4-BE49-F238E27FC236}">
                    <a16:creationId xmlns:a16="http://schemas.microsoft.com/office/drawing/2014/main" id="{75544BB9-E418-45D9-8913-5E01F0C56562}"/>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Line 113">
                <a:extLst>
                  <a:ext uri="{FF2B5EF4-FFF2-40B4-BE49-F238E27FC236}">
                    <a16:creationId xmlns:a16="http://schemas.microsoft.com/office/drawing/2014/main" id="{E211F0EA-09BE-4001-B148-D5D09D8EBAC9}"/>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Rectangle 114">
              <a:extLst>
                <a:ext uri="{FF2B5EF4-FFF2-40B4-BE49-F238E27FC236}">
                  <a16:creationId xmlns:a16="http://schemas.microsoft.com/office/drawing/2014/main" id="{B2FA19CC-93A2-46DF-9763-CB5A5BA07D4D}"/>
                </a:ext>
              </a:extLst>
            </p:cNvPr>
            <p:cNvSpPr>
              <a:spLocks noChangeArrowheads="1"/>
            </p:cNvSpPr>
            <p:nvPr/>
          </p:nvSpPr>
          <p:spPr bwMode="auto">
            <a:xfrm>
              <a:off x="1708" y="118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5" name="AutoShape 115">
            <a:extLst>
              <a:ext uri="{FF2B5EF4-FFF2-40B4-BE49-F238E27FC236}">
                <a16:creationId xmlns:a16="http://schemas.microsoft.com/office/drawing/2014/main" id="{06DE5348-13C7-4369-B598-8AE52D985F45}"/>
              </a:ext>
            </a:extLst>
          </p:cNvPr>
          <p:cNvCxnSpPr>
            <a:cxnSpLocks noChangeShapeType="1"/>
            <a:stCxn id="68" idx="1"/>
            <a:endCxn id="64" idx="1"/>
          </p:cNvCxnSpPr>
          <p:nvPr/>
        </p:nvCxnSpPr>
        <p:spPr bwMode="auto">
          <a:xfrm>
            <a:off x="6534214" y="4200636"/>
            <a:ext cx="4746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6" name="Group 116">
            <a:extLst>
              <a:ext uri="{FF2B5EF4-FFF2-40B4-BE49-F238E27FC236}">
                <a16:creationId xmlns:a16="http://schemas.microsoft.com/office/drawing/2014/main" id="{14F4A1CF-5790-4AA3-B0F1-C26CF332AE89}"/>
              </a:ext>
            </a:extLst>
          </p:cNvPr>
          <p:cNvGrpSpPr>
            <a:grpSpLocks/>
          </p:cNvGrpSpPr>
          <p:nvPr/>
        </p:nvGrpSpPr>
        <p:grpSpPr bwMode="auto">
          <a:xfrm>
            <a:off x="7023164" y="4003786"/>
            <a:ext cx="685800" cy="401638"/>
            <a:chOff x="1920" y="1199"/>
            <a:chExt cx="432" cy="253"/>
          </a:xfrm>
        </p:grpSpPr>
        <p:sp>
          <p:nvSpPr>
            <p:cNvPr id="61" name="Text Box 117">
              <a:extLst>
                <a:ext uri="{FF2B5EF4-FFF2-40B4-BE49-F238E27FC236}">
                  <a16:creationId xmlns:a16="http://schemas.microsoft.com/office/drawing/2014/main" id="{063159C3-0C67-4103-878B-62B86A150EDC}"/>
                </a:ext>
              </a:extLst>
            </p:cNvPr>
            <p:cNvSpPr txBox="1">
              <a:spLocks noChangeArrowheads="1"/>
            </p:cNvSpPr>
            <p:nvPr/>
          </p:nvSpPr>
          <p:spPr bwMode="auto">
            <a:xfrm>
              <a:off x="1956" y="120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2</a:t>
              </a:r>
              <a:endParaRPr lang="en-US" dirty="0">
                <a:latin typeface="Helvetica" charset="0"/>
                <a:cs typeface="+mn-cs"/>
              </a:endParaRPr>
            </a:p>
          </p:txBody>
        </p:sp>
        <p:grpSp>
          <p:nvGrpSpPr>
            <p:cNvPr id="62" name="Group 118">
              <a:extLst>
                <a:ext uri="{FF2B5EF4-FFF2-40B4-BE49-F238E27FC236}">
                  <a16:creationId xmlns:a16="http://schemas.microsoft.com/office/drawing/2014/main" id="{1C32FB76-605A-47C0-B922-3A00E38A46A3}"/>
                </a:ext>
              </a:extLst>
            </p:cNvPr>
            <p:cNvGrpSpPr>
              <a:grpSpLocks/>
            </p:cNvGrpSpPr>
            <p:nvPr/>
          </p:nvGrpSpPr>
          <p:grpSpPr bwMode="auto">
            <a:xfrm>
              <a:off x="1920" y="1200"/>
              <a:ext cx="432" cy="252"/>
              <a:chOff x="3120" y="1095"/>
              <a:chExt cx="432" cy="252"/>
            </a:xfrm>
          </p:grpSpPr>
          <p:sp>
            <p:nvSpPr>
              <p:cNvPr id="64" name="Rectangle 119">
                <a:extLst>
                  <a:ext uri="{FF2B5EF4-FFF2-40B4-BE49-F238E27FC236}">
                    <a16:creationId xmlns:a16="http://schemas.microsoft.com/office/drawing/2014/main" id="{5A7A69C2-2431-4FBE-BF86-9717F1634E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 name="Line 120">
                <a:extLst>
                  <a:ext uri="{FF2B5EF4-FFF2-40B4-BE49-F238E27FC236}">
                    <a16:creationId xmlns:a16="http://schemas.microsoft.com/office/drawing/2014/main" id="{2CF0F0BB-02CC-457E-9A05-AEE8041B3EF1}"/>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3" name="Rectangle 121">
              <a:extLst>
                <a:ext uri="{FF2B5EF4-FFF2-40B4-BE49-F238E27FC236}">
                  <a16:creationId xmlns:a16="http://schemas.microsoft.com/office/drawing/2014/main" id="{B33181E4-7567-4F37-9AA3-0B2128ADDE84}"/>
                </a:ext>
              </a:extLst>
            </p:cNvPr>
            <p:cNvSpPr>
              <a:spLocks noChangeArrowheads="1"/>
            </p:cNvSpPr>
            <p:nvPr/>
          </p:nvSpPr>
          <p:spPr bwMode="auto">
            <a:xfrm>
              <a:off x="2284" y="1199"/>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7" name="AutoShape 122">
            <a:extLst>
              <a:ext uri="{FF2B5EF4-FFF2-40B4-BE49-F238E27FC236}">
                <a16:creationId xmlns:a16="http://schemas.microsoft.com/office/drawing/2014/main" id="{E55D1C41-4887-4AD7-9508-D8AA94459384}"/>
              </a:ext>
            </a:extLst>
          </p:cNvPr>
          <p:cNvCxnSpPr>
            <a:cxnSpLocks noChangeShapeType="1"/>
            <a:stCxn id="63" idx="1"/>
            <a:endCxn id="84" idx="1"/>
          </p:cNvCxnSpPr>
          <p:nvPr/>
        </p:nvCxnSpPr>
        <p:spPr bwMode="auto">
          <a:xfrm flipV="1">
            <a:off x="7601014" y="4200636"/>
            <a:ext cx="4746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8" name="Group 123">
            <a:extLst>
              <a:ext uri="{FF2B5EF4-FFF2-40B4-BE49-F238E27FC236}">
                <a16:creationId xmlns:a16="http://schemas.microsoft.com/office/drawing/2014/main" id="{FFD5BFC7-FCB3-4C72-8E34-857345ABBEC4}"/>
              </a:ext>
            </a:extLst>
          </p:cNvPr>
          <p:cNvGrpSpPr>
            <a:grpSpLocks/>
          </p:cNvGrpSpPr>
          <p:nvPr/>
        </p:nvGrpSpPr>
        <p:grpSpPr bwMode="auto">
          <a:xfrm>
            <a:off x="7015409" y="2938518"/>
            <a:ext cx="685800" cy="400050"/>
            <a:chOff x="1852" y="1531"/>
            <a:chExt cx="432" cy="252"/>
          </a:xfrm>
        </p:grpSpPr>
        <p:sp>
          <p:nvSpPr>
            <p:cNvPr id="56" name="Rectangle 124" descr="Light upward diagonal">
              <a:extLst>
                <a:ext uri="{FF2B5EF4-FFF2-40B4-BE49-F238E27FC236}">
                  <a16:creationId xmlns:a16="http://schemas.microsoft.com/office/drawing/2014/main" id="{84CF50DF-B93C-4A37-9387-614A122A0D6D}"/>
                </a:ext>
              </a:extLst>
            </p:cNvPr>
            <p:cNvSpPr>
              <a:spLocks noChangeArrowheads="1"/>
            </p:cNvSpPr>
            <p:nvPr/>
          </p:nvSpPr>
          <p:spPr bwMode="auto">
            <a:xfrm>
              <a:off x="2140" y="1531"/>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 name="Text Box 125">
              <a:extLst>
                <a:ext uri="{FF2B5EF4-FFF2-40B4-BE49-F238E27FC236}">
                  <a16:creationId xmlns:a16="http://schemas.microsoft.com/office/drawing/2014/main" id="{7582BF46-B2F6-4126-B834-C8FBE95A70C4}"/>
                </a:ext>
              </a:extLst>
            </p:cNvPr>
            <p:cNvSpPr txBox="1">
              <a:spLocks noChangeArrowheads="1"/>
            </p:cNvSpPr>
            <p:nvPr/>
          </p:nvSpPr>
          <p:spPr bwMode="auto">
            <a:xfrm>
              <a:off x="1887" y="1533"/>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58" name="Group 126">
              <a:extLst>
                <a:ext uri="{FF2B5EF4-FFF2-40B4-BE49-F238E27FC236}">
                  <a16:creationId xmlns:a16="http://schemas.microsoft.com/office/drawing/2014/main" id="{662A336D-C9EA-4213-9482-C877DDB493DF}"/>
                </a:ext>
              </a:extLst>
            </p:cNvPr>
            <p:cNvGrpSpPr>
              <a:grpSpLocks/>
            </p:cNvGrpSpPr>
            <p:nvPr/>
          </p:nvGrpSpPr>
          <p:grpSpPr bwMode="auto">
            <a:xfrm>
              <a:off x="1852" y="1531"/>
              <a:ext cx="432" cy="252"/>
              <a:chOff x="3120" y="1095"/>
              <a:chExt cx="432" cy="252"/>
            </a:xfrm>
          </p:grpSpPr>
          <p:sp>
            <p:nvSpPr>
              <p:cNvPr id="59" name="Rectangle 127">
                <a:extLst>
                  <a:ext uri="{FF2B5EF4-FFF2-40B4-BE49-F238E27FC236}">
                    <a16:creationId xmlns:a16="http://schemas.microsoft.com/office/drawing/2014/main" id="{9D91442D-9D58-4FA2-A29B-2926F1C4CE86}"/>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 name="Line 128">
                <a:extLst>
                  <a:ext uri="{FF2B5EF4-FFF2-40B4-BE49-F238E27FC236}">
                    <a16:creationId xmlns:a16="http://schemas.microsoft.com/office/drawing/2014/main" id="{5F9BABA4-DA44-45B9-8FBE-1C8EACBC6E33}"/>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41" name="AutoShape 137">
            <a:extLst>
              <a:ext uri="{FF2B5EF4-FFF2-40B4-BE49-F238E27FC236}">
                <a16:creationId xmlns:a16="http://schemas.microsoft.com/office/drawing/2014/main" id="{2D42D887-7629-4A87-8689-8730CD990CC2}"/>
              </a:ext>
            </a:extLst>
          </p:cNvPr>
          <p:cNvCxnSpPr>
            <a:cxnSpLocks noChangeShapeType="1"/>
            <a:stCxn id="44" idx="1"/>
            <a:endCxn id="59" idx="1"/>
          </p:cNvCxnSpPr>
          <p:nvPr/>
        </p:nvCxnSpPr>
        <p:spPr bwMode="auto">
          <a:xfrm flipV="1">
            <a:off x="6507409" y="3138543"/>
            <a:ext cx="493713" cy="1588"/>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42" name="Group 138">
            <a:extLst>
              <a:ext uri="{FF2B5EF4-FFF2-40B4-BE49-F238E27FC236}">
                <a16:creationId xmlns:a16="http://schemas.microsoft.com/office/drawing/2014/main" id="{BB3304D4-2BC6-4ED0-A0D5-7AB39AC13367}"/>
              </a:ext>
            </a:extLst>
          </p:cNvPr>
          <p:cNvGrpSpPr>
            <a:grpSpLocks/>
          </p:cNvGrpSpPr>
          <p:nvPr/>
        </p:nvGrpSpPr>
        <p:grpSpPr bwMode="auto">
          <a:xfrm>
            <a:off x="5948609" y="2938518"/>
            <a:ext cx="685800" cy="406400"/>
            <a:chOff x="1344" y="1536"/>
            <a:chExt cx="432" cy="256"/>
          </a:xfrm>
        </p:grpSpPr>
        <p:grpSp>
          <p:nvGrpSpPr>
            <p:cNvPr id="43" name="Group 139">
              <a:extLst>
                <a:ext uri="{FF2B5EF4-FFF2-40B4-BE49-F238E27FC236}">
                  <a16:creationId xmlns:a16="http://schemas.microsoft.com/office/drawing/2014/main" id="{04CB7B64-6677-44C5-9178-22D85B17252D}"/>
                </a:ext>
              </a:extLst>
            </p:cNvPr>
            <p:cNvGrpSpPr>
              <a:grpSpLocks/>
            </p:cNvGrpSpPr>
            <p:nvPr/>
          </p:nvGrpSpPr>
          <p:grpSpPr bwMode="auto">
            <a:xfrm>
              <a:off x="1344" y="1536"/>
              <a:ext cx="432" cy="256"/>
              <a:chOff x="1392" y="1830"/>
              <a:chExt cx="432" cy="256"/>
            </a:xfrm>
          </p:grpSpPr>
          <p:sp>
            <p:nvSpPr>
              <p:cNvPr id="45" name="Text Box 140">
                <a:extLst>
                  <a:ext uri="{FF2B5EF4-FFF2-40B4-BE49-F238E27FC236}">
                    <a16:creationId xmlns:a16="http://schemas.microsoft.com/office/drawing/2014/main" id="{A687CE04-CD22-4050-AB81-6FE460DE663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46" name="Group 141">
                <a:extLst>
                  <a:ext uri="{FF2B5EF4-FFF2-40B4-BE49-F238E27FC236}">
                    <a16:creationId xmlns:a16="http://schemas.microsoft.com/office/drawing/2014/main" id="{B9F22A90-A7B3-4833-95B8-1E2433605F61}"/>
                  </a:ext>
                </a:extLst>
              </p:cNvPr>
              <p:cNvGrpSpPr>
                <a:grpSpLocks/>
              </p:cNvGrpSpPr>
              <p:nvPr/>
            </p:nvGrpSpPr>
            <p:grpSpPr bwMode="auto">
              <a:xfrm>
                <a:off x="1392" y="1830"/>
                <a:ext cx="432" cy="252"/>
                <a:chOff x="3120" y="1095"/>
                <a:chExt cx="432" cy="252"/>
              </a:xfrm>
            </p:grpSpPr>
            <p:sp>
              <p:nvSpPr>
                <p:cNvPr id="48" name="Rectangle 142">
                  <a:extLst>
                    <a:ext uri="{FF2B5EF4-FFF2-40B4-BE49-F238E27FC236}">
                      <a16:creationId xmlns:a16="http://schemas.microsoft.com/office/drawing/2014/main" id="{B5870410-B441-4CD2-AA88-9C03A6477813}"/>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Line 143">
                  <a:extLst>
                    <a:ext uri="{FF2B5EF4-FFF2-40B4-BE49-F238E27FC236}">
                      <a16:creationId xmlns:a16="http://schemas.microsoft.com/office/drawing/2014/main" id="{6B5EDB3B-F78E-4197-8C0D-5345288079EE}"/>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 name="Rectangle 144">
                <a:extLst>
                  <a:ext uri="{FF2B5EF4-FFF2-40B4-BE49-F238E27FC236}">
                    <a16:creationId xmlns:a16="http://schemas.microsoft.com/office/drawing/2014/main" id="{316FB0D1-F453-419F-BFD6-609C16427CEF}"/>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44" name="Rectangle 145">
              <a:extLst>
                <a:ext uri="{FF2B5EF4-FFF2-40B4-BE49-F238E27FC236}">
                  <a16:creationId xmlns:a16="http://schemas.microsoft.com/office/drawing/2014/main" id="{8E801C96-36CB-41DC-B4F6-6FAC4FABBF95}"/>
                </a:ext>
              </a:extLst>
            </p:cNvPr>
            <p:cNvSpPr>
              <a:spLocks noChangeArrowheads="1"/>
            </p:cNvSpPr>
            <p:nvPr/>
          </p:nvSpPr>
          <p:spPr bwMode="auto">
            <a:xfrm>
              <a:off x="1696" y="1536"/>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91" name="AutoShape 84">
            <a:extLst>
              <a:ext uri="{FF2B5EF4-FFF2-40B4-BE49-F238E27FC236}">
                <a16:creationId xmlns:a16="http://schemas.microsoft.com/office/drawing/2014/main" id="{6F029C6F-9DE8-4D5B-AAA3-8932BA357D36}"/>
              </a:ext>
            </a:extLst>
          </p:cNvPr>
          <p:cNvCxnSpPr>
            <a:cxnSpLocks noChangeShapeType="1"/>
          </p:cNvCxnSpPr>
          <p:nvPr/>
        </p:nvCxnSpPr>
        <p:spPr bwMode="auto">
          <a:xfrm flipH="1">
            <a:off x="5559671" y="2501664"/>
            <a:ext cx="374651"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AutoShape 84">
            <a:extLst>
              <a:ext uri="{FF2B5EF4-FFF2-40B4-BE49-F238E27FC236}">
                <a16:creationId xmlns:a16="http://schemas.microsoft.com/office/drawing/2014/main" id="{51096462-1098-4FA7-89E2-DDB1E17AF8C5}"/>
              </a:ext>
            </a:extLst>
          </p:cNvPr>
          <p:cNvCxnSpPr>
            <a:cxnSpLocks noChangeShapeType="1"/>
          </p:cNvCxnSpPr>
          <p:nvPr/>
        </p:nvCxnSpPr>
        <p:spPr bwMode="auto">
          <a:xfrm flipH="1">
            <a:off x="5559671" y="3026846"/>
            <a:ext cx="374651"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AutoShape 84">
            <a:extLst>
              <a:ext uri="{FF2B5EF4-FFF2-40B4-BE49-F238E27FC236}">
                <a16:creationId xmlns:a16="http://schemas.microsoft.com/office/drawing/2014/main" id="{5944B489-C7B6-4D3F-95BE-EEC982EC2ED8}"/>
              </a:ext>
            </a:extLst>
          </p:cNvPr>
          <p:cNvCxnSpPr>
            <a:cxnSpLocks noChangeShapeType="1"/>
          </p:cNvCxnSpPr>
          <p:nvPr/>
        </p:nvCxnSpPr>
        <p:spPr bwMode="auto">
          <a:xfrm flipH="1">
            <a:off x="5573959" y="3558752"/>
            <a:ext cx="360363"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AutoShape 84">
            <a:extLst>
              <a:ext uri="{FF2B5EF4-FFF2-40B4-BE49-F238E27FC236}">
                <a16:creationId xmlns:a16="http://schemas.microsoft.com/office/drawing/2014/main" id="{F2F5FAC3-70C3-44B6-873B-E4FC1C0AF57A}"/>
              </a:ext>
            </a:extLst>
          </p:cNvPr>
          <p:cNvCxnSpPr>
            <a:cxnSpLocks noChangeShapeType="1"/>
          </p:cNvCxnSpPr>
          <p:nvPr/>
        </p:nvCxnSpPr>
        <p:spPr bwMode="auto">
          <a:xfrm flipH="1">
            <a:off x="5573959" y="4096635"/>
            <a:ext cx="370453"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AutoShape 84">
            <a:extLst>
              <a:ext uri="{FF2B5EF4-FFF2-40B4-BE49-F238E27FC236}">
                <a16:creationId xmlns:a16="http://schemas.microsoft.com/office/drawing/2014/main" id="{2027EFD0-77E4-42FE-8829-749A4E06600D}"/>
              </a:ext>
            </a:extLst>
          </p:cNvPr>
          <p:cNvCxnSpPr>
            <a:cxnSpLocks noChangeShapeType="1"/>
          </p:cNvCxnSpPr>
          <p:nvPr/>
        </p:nvCxnSpPr>
        <p:spPr bwMode="auto">
          <a:xfrm flipH="1">
            <a:off x="6642164" y="3017838"/>
            <a:ext cx="381000" cy="9008"/>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AutoShape 84">
            <a:extLst>
              <a:ext uri="{FF2B5EF4-FFF2-40B4-BE49-F238E27FC236}">
                <a16:creationId xmlns:a16="http://schemas.microsoft.com/office/drawing/2014/main" id="{BD8FBF3A-D838-46AA-9003-6D402B86D085}"/>
              </a:ext>
            </a:extLst>
          </p:cNvPr>
          <p:cNvCxnSpPr>
            <a:cxnSpLocks noChangeShapeType="1"/>
          </p:cNvCxnSpPr>
          <p:nvPr/>
        </p:nvCxnSpPr>
        <p:spPr bwMode="auto">
          <a:xfrm flipH="1">
            <a:off x="6671387" y="3558752"/>
            <a:ext cx="358304" cy="8833"/>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AutoShape 84">
            <a:extLst>
              <a:ext uri="{FF2B5EF4-FFF2-40B4-BE49-F238E27FC236}">
                <a16:creationId xmlns:a16="http://schemas.microsoft.com/office/drawing/2014/main" id="{B8208650-79CC-4B45-AEAF-5C61F0B7D762}"/>
              </a:ext>
            </a:extLst>
          </p:cNvPr>
          <p:cNvCxnSpPr>
            <a:cxnSpLocks noChangeShapeType="1"/>
          </p:cNvCxnSpPr>
          <p:nvPr/>
        </p:nvCxnSpPr>
        <p:spPr bwMode="auto">
          <a:xfrm flipH="1" flipV="1">
            <a:off x="6641220" y="4096635"/>
            <a:ext cx="396892" cy="5929"/>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AutoShape 84">
            <a:extLst>
              <a:ext uri="{FF2B5EF4-FFF2-40B4-BE49-F238E27FC236}">
                <a16:creationId xmlns:a16="http://schemas.microsoft.com/office/drawing/2014/main" id="{3409AC69-0FFF-4C1A-9B13-0D12F449369E}"/>
              </a:ext>
            </a:extLst>
          </p:cNvPr>
          <p:cNvCxnSpPr>
            <a:cxnSpLocks noChangeShapeType="1"/>
          </p:cNvCxnSpPr>
          <p:nvPr/>
        </p:nvCxnSpPr>
        <p:spPr bwMode="auto">
          <a:xfrm flipH="1" flipV="1">
            <a:off x="7722674" y="4086541"/>
            <a:ext cx="396892" cy="5929"/>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E1AFF3A5-552F-4506-9B3F-A8EC58A1BD10}"/>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823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More</a:t>
            </a:r>
          </a:p>
        </p:txBody>
      </p:sp>
      <p:sp>
        <p:nvSpPr>
          <p:cNvPr id="412675" name="Rectangle 3"/>
          <p:cNvSpPr>
            <a:spLocks noGrp="1" noChangeArrowheads="1"/>
          </p:cNvSpPr>
          <p:nvPr>
            <p:ph idx="1"/>
          </p:nvPr>
        </p:nvSpPr>
        <p:spPr>
          <a:xfrm>
            <a:off x="457200" y="1101845"/>
            <a:ext cx="8893835" cy="5619630"/>
          </a:xfrm>
        </p:spPr>
        <p:txBody>
          <a:bodyPr/>
          <a:lstStyle/>
          <a:p>
            <a:pPr marL="0" indent="0" eaLnBrk="1" hangingPunct="1">
              <a:lnSpc>
                <a:spcPct val="80000"/>
              </a:lnSpc>
              <a:buNone/>
            </a:pPr>
            <a:r>
              <a:rPr lang="en-US" altLang="en-US" sz="2000" dirty="0"/>
              <a:t>Algorithm:</a:t>
            </a:r>
          </a:p>
          <a:p>
            <a:pPr marL="0" indent="0" eaLnBrk="1" hangingPunct="1">
              <a:lnSpc>
                <a:spcPct val="80000"/>
              </a:lnSpc>
              <a:buNone/>
            </a:pPr>
            <a:endParaRPr lang="en-US" altLang="en-US" sz="2000" dirty="0"/>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r>
              <a:rPr lang="en-US" altLang="en-US" sz="2000" dirty="0"/>
              <a:t>Runtime:</a:t>
            </a:r>
          </a:p>
          <a:p>
            <a:pPr marL="0" indent="0" eaLnBrk="1" hangingPunct="1">
              <a:lnSpc>
                <a:spcPct val="80000"/>
              </a:lnSpc>
              <a:buNone/>
            </a:pPr>
            <a:endParaRPr lang="en-US" altLang="en-US" sz="2000" dirty="0"/>
          </a:p>
          <a:p>
            <a:pPr marL="0" indent="0" eaLnBrk="1" hangingPunct="1">
              <a:lnSpc>
                <a:spcPct val="80000"/>
              </a:lnSpc>
              <a:buNone/>
            </a:pPr>
            <a:r>
              <a:rPr lang="en-US" altLang="en-US" sz="2000" dirty="0"/>
              <a:t>😃😃😃😃😃😃😃😃😃</a:t>
            </a:r>
          </a:p>
          <a:p>
            <a:pPr marL="0" indent="0" eaLnBrk="1" hangingPunct="1">
              <a:lnSpc>
                <a:spcPct val="80000"/>
              </a:lnSpc>
              <a:buNone/>
            </a:pP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r>
              <a:rPr lang="en-US" altLang="en-US" sz="2000" dirty="0"/>
              <a:t>Correctness:</a:t>
            </a:r>
          </a:p>
          <a:p>
            <a:pPr marL="0" indent="0" eaLnBrk="1" hangingPunct="1">
              <a:lnSpc>
                <a:spcPct val="80000"/>
              </a:lnSpc>
              <a:buNone/>
            </a:pPr>
            <a:endParaRPr lang="en-US" altLang="en-US" sz="2000" dirty="0"/>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endParaRPr lang="en-US" alt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a:t>
            </a:fld>
            <a:endParaRPr lang="en-US" altLang="en-US" sz="1400" dirty="0">
              <a:latin typeface="Tahoma" panose="020B0604030504040204" pitchFamily="34" charset="0"/>
            </a:endParaRPr>
          </a:p>
        </p:txBody>
      </p:sp>
      <p:sp>
        <p:nvSpPr>
          <p:cNvPr id="2" name="TextBox 1"/>
          <p:cNvSpPr txBox="1"/>
          <p:nvPr/>
        </p:nvSpPr>
        <p:spPr>
          <a:xfrm>
            <a:off x="3689096" y="1417638"/>
            <a:ext cx="5329822" cy="3662541"/>
          </a:xfrm>
          <a:prstGeom prst="rect">
            <a:avLst/>
          </a:prstGeom>
          <a:noFill/>
        </p:spPr>
        <p:txBody>
          <a:bodyPr wrap="square" rtlCol="0">
            <a:spAutoFit/>
          </a:bodyPr>
          <a:lstStyle/>
          <a:p>
            <a:pPr algn="l"/>
            <a:r>
              <a:rPr lang="en-US" dirty="0"/>
              <a:t>Exceptions (not limited to):</a:t>
            </a:r>
          </a:p>
          <a:p>
            <a:pPr algn="l"/>
            <a:endParaRPr lang="en-US" dirty="0"/>
          </a:p>
          <a:p>
            <a:pPr marL="285750" indent="-285750" algn="l">
              <a:buFont typeface="Arial" panose="020B0604020202020204" pitchFamily="34" charset="0"/>
              <a:buChar char="•"/>
            </a:pPr>
            <a:r>
              <a:rPr lang="en-US" sz="1600" dirty="0"/>
              <a:t>If possible, reduce the question into a solved problem,</a:t>
            </a:r>
            <a:br>
              <a:rPr lang="en-US" sz="1600" dirty="0"/>
            </a:br>
            <a:r>
              <a:rPr lang="en-US" sz="1600" dirty="0"/>
              <a:t>For example, for stable matching, explain</a:t>
            </a:r>
          </a:p>
          <a:p>
            <a:pPr marL="742950" lvl="1" indent="-285750" algn="l">
              <a:buFont typeface="Arial" panose="020B0604020202020204" pitchFamily="34" charset="0"/>
              <a:buChar char="•"/>
            </a:pPr>
            <a:r>
              <a:rPr lang="en-US" sz="1600" dirty="0"/>
              <a:t>What “man” and “woman” are corresponding to</a:t>
            </a:r>
          </a:p>
          <a:p>
            <a:pPr marL="742950" lvl="1" indent="-285750" algn="l">
              <a:buFont typeface="Arial" panose="020B0604020202020204" pitchFamily="34" charset="0"/>
              <a:buChar char="•"/>
            </a:pPr>
            <a:r>
              <a:rPr lang="en-US" sz="1600" dirty="0"/>
              <a:t>What their preference are.</a:t>
            </a:r>
          </a:p>
          <a:p>
            <a:pPr marL="742950" lvl="1" indent="-285750" algn="l">
              <a:buFont typeface="Arial" panose="020B0604020202020204" pitchFamily="34" charset="0"/>
              <a:buChar char="•"/>
            </a:pPr>
            <a:r>
              <a:rPr lang="en-US" sz="1600" dirty="0"/>
              <a:t>How convert the stable matching to what we asked in the question.</a:t>
            </a:r>
          </a:p>
          <a:p>
            <a:pPr algn="l"/>
            <a:endParaRPr lang="en-US" sz="1600" dirty="0"/>
          </a:p>
          <a:p>
            <a:pPr marL="285750" indent="-285750" algn="l">
              <a:buFont typeface="Arial" panose="020B0604020202020204" pitchFamily="34" charset="0"/>
              <a:buChar char="•"/>
            </a:pPr>
            <a:r>
              <a:rPr lang="en-US" sz="1600" dirty="0"/>
              <a:t>If the algorithm is similar to one in the class,</a:t>
            </a:r>
            <a:br>
              <a:rPr lang="en-US" sz="1600" dirty="0"/>
            </a:br>
            <a:r>
              <a:rPr lang="en-US" sz="1600" dirty="0"/>
              <a:t>Simply explain the difference.</a:t>
            </a:r>
            <a:br>
              <a:rPr lang="en-US" sz="1600" dirty="0"/>
            </a:br>
            <a:r>
              <a:rPr lang="en-US" sz="1600" dirty="0"/>
              <a:t>Make sure your description is not ambiguous.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endParaRPr lang="en-US" sz="1600" dirty="0"/>
          </a:p>
        </p:txBody>
      </p:sp>
      <p:sp>
        <p:nvSpPr>
          <p:cNvPr id="6" name="Rectangle 5">
            <a:extLst>
              <a:ext uri="{FF2B5EF4-FFF2-40B4-BE49-F238E27FC236}">
                <a16:creationId xmlns:a16="http://schemas.microsoft.com/office/drawing/2014/main" id="{DECA9C1B-3BEC-4850-B2C0-739310B16882}"/>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84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Adjacency Array:</a:t>
                </a:r>
              </a:p>
              <a:p>
                <a:pPr marL="0" indent="0">
                  <a:buNone/>
                </a:pPr>
                <a:r>
                  <a:rPr lang="en-US" altLang="en-US" sz="2400" dirty="0"/>
                  <a:t>O(</a:t>
                </a:r>
                <a14:m>
                  <m:oMath xmlns:m="http://schemas.openxmlformats.org/officeDocument/2006/math">
                    <m:r>
                      <a:rPr lang="en-US" altLang="en-US" sz="2400" i="1" dirty="0" smtClean="0">
                        <a:latin typeface="Cambria Math" panose="02040503050406030204" pitchFamily="18" charset="0"/>
                      </a:rPr>
                      <m:t>𝑛</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𝑚</m:t>
                    </m:r>
                  </m:oMath>
                </a14:m>
                <a:r>
                  <a:rPr lang="en-US" altLang="en-US" sz="2400" dirty="0"/>
                  <a:t>) words</a:t>
                </a:r>
              </a:p>
              <a:p>
                <a:pPr marL="0" indent="0">
                  <a:buNone/>
                </a:pPr>
                <a:endParaRPr lang="en-US" altLang="en-US" sz="2400" dirty="0"/>
              </a:p>
              <a:p>
                <a:pPr marL="0" indent="0">
                  <a:buNone/>
                </a:pPr>
                <a:r>
                  <a:rPr lang="en-US" altLang="en-US" sz="2400" dirty="0">
                    <a:solidFill>
                      <a:srgbClr val="0070C0"/>
                    </a:solidFill>
                  </a:rPr>
                  <a:t>Advantage</a:t>
                </a:r>
              </a:p>
              <a:p>
                <a:r>
                  <a:rPr lang="en-US" altLang="en-US" sz="2400" dirty="0"/>
                  <a:t>Compact for sparse</a:t>
                </a:r>
              </a:p>
              <a:p>
                <a:r>
                  <a:rPr lang="en-US" altLang="en-US" sz="2400" dirty="0"/>
                  <a:t>Easily see all edges</a:t>
                </a:r>
              </a:p>
              <a:p>
                <a:r>
                  <a:rPr lang="en-US" altLang="en-US" sz="2400" dirty="0"/>
                  <a:t>Better for memory access</a:t>
                </a:r>
              </a:p>
              <a:p>
                <a:r>
                  <a:rPr lang="en-US" altLang="en-US" sz="2400" dirty="0"/>
                  <a:t>Better for parallel algorithms.</a:t>
                </a:r>
              </a:p>
              <a:p>
                <a:endParaRPr lang="en-US" altLang="en-US" sz="2400" dirty="0"/>
              </a:p>
              <a:p>
                <a:pPr marL="0" indent="0">
                  <a:buNone/>
                </a:pPr>
                <a:r>
                  <a:rPr lang="en-US" altLang="en-US" sz="2400" dirty="0">
                    <a:solidFill>
                      <a:srgbClr val="0070C0"/>
                    </a:solidFill>
                  </a:rPr>
                  <a:t>Disadvantage</a:t>
                </a:r>
              </a:p>
              <a:p>
                <a:r>
                  <a:rPr lang="en-US" altLang="en-US" sz="2400" dirty="0"/>
                  <a:t>Difficult to update the graph</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4"/>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30</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583368" y="4143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8363462" y="604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7296662" y="10620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906262" y="1747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8231466" y="985824"/>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621866" y="79532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621866" y="1387228"/>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908572" y="73952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75">
            <a:extLst>
              <a:ext uri="{FF2B5EF4-FFF2-40B4-BE49-F238E27FC236}">
                <a16:creationId xmlns:a16="http://schemas.microsoft.com/office/drawing/2014/main" id="{B3880F17-DFB6-4CEA-A9CB-E17DBC5799D8}"/>
              </a:ext>
            </a:extLst>
          </p:cNvPr>
          <p:cNvCxnSpPr>
            <a:cxnSpLocks noChangeShapeType="1"/>
            <a:stCxn id="30" idx="3"/>
            <a:endCxn id="69" idx="1"/>
          </p:cNvCxnSpPr>
          <p:nvPr/>
        </p:nvCxnSpPr>
        <p:spPr bwMode="auto">
          <a:xfrm flipV="1">
            <a:off x="6570679" y="4194107"/>
            <a:ext cx="396696" cy="3119"/>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1" name="Group 76">
            <a:extLst>
              <a:ext uri="{FF2B5EF4-FFF2-40B4-BE49-F238E27FC236}">
                <a16:creationId xmlns:a16="http://schemas.microsoft.com/office/drawing/2014/main" id="{F5B6AB62-5FF9-4E15-AC05-C9AED57D76CA}"/>
              </a:ext>
            </a:extLst>
          </p:cNvPr>
          <p:cNvGrpSpPr>
            <a:grpSpLocks/>
          </p:cNvGrpSpPr>
          <p:nvPr/>
        </p:nvGrpSpPr>
        <p:grpSpPr bwMode="auto">
          <a:xfrm>
            <a:off x="6955420" y="2390505"/>
            <a:ext cx="461397" cy="401638"/>
            <a:chOff x="1392" y="2501"/>
            <a:chExt cx="432" cy="253"/>
          </a:xfrm>
        </p:grpSpPr>
        <p:sp>
          <p:nvSpPr>
            <p:cNvPr id="87" name="Text Box 78">
              <a:extLst>
                <a:ext uri="{FF2B5EF4-FFF2-40B4-BE49-F238E27FC236}">
                  <a16:creationId xmlns:a16="http://schemas.microsoft.com/office/drawing/2014/main" id="{C732596F-F76F-480B-B4A2-16789E02518F}"/>
                </a:ext>
              </a:extLst>
            </p:cNvPr>
            <p:cNvSpPr txBox="1">
              <a:spLocks noChangeArrowheads="1"/>
            </p:cNvSpPr>
            <p:nvPr/>
          </p:nvSpPr>
          <p:spPr bwMode="auto">
            <a:xfrm>
              <a:off x="1498" y="2501"/>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sp>
          <p:nvSpPr>
            <p:cNvPr id="89" name="Rectangle 80">
              <a:extLst>
                <a:ext uri="{FF2B5EF4-FFF2-40B4-BE49-F238E27FC236}">
                  <a16:creationId xmlns:a16="http://schemas.microsoft.com/office/drawing/2014/main" id="{0A8C2CCB-084B-4985-8C44-CB90AFD44A6F}"/>
                </a:ext>
              </a:extLst>
            </p:cNvPr>
            <p:cNvSpPr>
              <a:spLocks noChangeArrowheads="1"/>
            </p:cNvSpPr>
            <p:nvPr/>
          </p:nvSpPr>
          <p:spPr bwMode="auto">
            <a:xfrm>
              <a:off x="1392" y="2502"/>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22" name="AutoShape 82">
            <a:extLst>
              <a:ext uri="{FF2B5EF4-FFF2-40B4-BE49-F238E27FC236}">
                <a16:creationId xmlns:a16="http://schemas.microsoft.com/office/drawing/2014/main" id="{2100A8CD-C0E9-4378-A19A-6D28B972E516}"/>
              </a:ext>
            </a:extLst>
          </p:cNvPr>
          <p:cNvCxnSpPr>
            <a:cxnSpLocks noChangeShapeType="1"/>
            <a:stCxn id="27" idx="3"/>
            <a:endCxn id="79" idx="1"/>
          </p:cNvCxnSpPr>
          <p:nvPr/>
        </p:nvCxnSpPr>
        <p:spPr bwMode="auto">
          <a:xfrm flipV="1">
            <a:off x="6570680" y="3659064"/>
            <a:ext cx="388936" cy="4762"/>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AutoShape 83">
            <a:extLst>
              <a:ext uri="{FF2B5EF4-FFF2-40B4-BE49-F238E27FC236}">
                <a16:creationId xmlns:a16="http://schemas.microsoft.com/office/drawing/2014/main" id="{60E27519-8399-4EF6-8835-98EA696DF71C}"/>
              </a:ext>
            </a:extLst>
          </p:cNvPr>
          <p:cNvCxnSpPr>
            <a:cxnSpLocks noChangeShapeType="1"/>
            <a:stCxn id="28" idx="3"/>
            <a:endCxn id="48" idx="1"/>
          </p:cNvCxnSpPr>
          <p:nvPr/>
        </p:nvCxnSpPr>
        <p:spPr bwMode="auto">
          <a:xfrm flipV="1">
            <a:off x="6570680" y="3125664"/>
            <a:ext cx="388937" cy="4762"/>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AutoShape 84">
            <a:extLst>
              <a:ext uri="{FF2B5EF4-FFF2-40B4-BE49-F238E27FC236}">
                <a16:creationId xmlns:a16="http://schemas.microsoft.com/office/drawing/2014/main" id="{8A596AD1-9F7A-4EF9-AEE1-0682D7D1F721}"/>
              </a:ext>
            </a:extLst>
          </p:cNvPr>
          <p:cNvCxnSpPr>
            <a:cxnSpLocks noChangeShapeType="1"/>
            <a:stCxn id="29" idx="3"/>
            <a:endCxn id="89" idx="1"/>
          </p:cNvCxnSpPr>
          <p:nvPr/>
        </p:nvCxnSpPr>
        <p:spPr bwMode="auto">
          <a:xfrm flipV="1">
            <a:off x="6570680" y="2592113"/>
            <a:ext cx="384740" cy="491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7" name="Rectangle 92">
            <a:extLst>
              <a:ext uri="{FF2B5EF4-FFF2-40B4-BE49-F238E27FC236}">
                <a16:creationId xmlns:a16="http://schemas.microsoft.com/office/drawing/2014/main" id="{4BFECE64-FB65-43EF-AAAF-69660D09288B}"/>
              </a:ext>
            </a:extLst>
          </p:cNvPr>
          <p:cNvSpPr>
            <a:spLocks noChangeArrowheads="1"/>
          </p:cNvSpPr>
          <p:nvPr/>
        </p:nvSpPr>
        <p:spPr bwMode="auto">
          <a:xfrm>
            <a:off x="6045217" y="33971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3</a:t>
            </a:r>
            <a:endParaRPr lang="en-US" baseline="-25000" dirty="0">
              <a:latin typeface="Helvetica" charset="0"/>
              <a:cs typeface="+mn-cs"/>
            </a:endParaRPr>
          </a:p>
        </p:txBody>
      </p:sp>
      <p:sp>
        <p:nvSpPr>
          <p:cNvPr id="28" name="Rectangle 93">
            <a:extLst>
              <a:ext uri="{FF2B5EF4-FFF2-40B4-BE49-F238E27FC236}">
                <a16:creationId xmlns:a16="http://schemas.microsoft.com/office/drawing/2014/main" id="{ECBB5C25-77C9-4A47-958F-02512B0F7E23}"/>
              </a:ext>
            </a:extLst>
          </p:cNvPr>
          <p:cNvSpPr>
            <a:spLocks noChangeArrowheads="1"/>
          </p:cNvSpPr>
          <p:nvPr/>
        </p:nvSpPr>
        <p:spPr bwMode="auto">
          <a:xfrm>
            <a:off x="6045217" y="28637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2</a:t>
            </a:r>
            <a:endParaRPr lang="en-US" baseline="-25000" dirty="0">
              <a:latin typeface="Helvetica" charset="0"/>
              <a:cs typeface="+mn-cs"/>
            </a:endParaRPr>
          </a:p>
        </p:txBody>
      </p:sp>
      <p:sp>
        <p:nvSpPr>
          <p:cNvPr id="29" name="Rectangle 94">
            <a:extLst>
              <a:ext uri="{FF2B5EF4-FFF2-40B4-BE49-F238E27FC236}">
                <a16:creationId xmlns:a16="http://schemas.microsoft.com/office/drawing/2014/main" id="{6A11E0A2-CD4B-4929-8832-CB4A250D8C6C}"/>
              </a:ext>
            </a:extLst>
          </p:cNvPr>
          <p:cNvSpPr>
            <a:spLocks noChangeArrowheads="1"/>
          </p:cNvSpPr>
          <p:nvPr/>
        </p:nvSpPr>
        <p:spPr bwMode="auto">
          <a:xfrm>
            <a:off x="6045217" y="23303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1</a:t>
            </a:r>
          </a:p>
        </p:txBody>
      </p:sp>
      <p:sp>
        <p:nvSpPr>
          <p:cNvPr id="30" name="Rectangle 95">
            <a:extLst>
              <a:ext uri="{FF2B5EF4-FFF2-40B4-BE49-F238E27FC236}">
                <a16:creationId xmlns:a16="http://schemas.microsoft.com/office/drawing/2014/main" id="{961E4A67-7FB3-459D-9E34-34091FCEB6D9}"/>
              </a:ext>
            </a:extLst>
          </p:cNvPr>
          <p:cNvSpPr>
            <a:spLocks noChangeArrowheads="1"/>
          </p:cNvSpPr>
          <p:nvPr/>
        </p:nvSpPr>
        <p:spPr bwMode="auto">
          <a:xfrm>
            <a:off x="6045216" y="39305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4</a:t>
            </a:r>
            <a:endParaRPr lang="en-US" baseline="-25000" dirty="0">
              <a:latin typeface="Helvetica" charset="0"/>
              <a:cs typeface="+mn-cs"/>
            </a:endParaRPr>
          </a:p>
        </p:txBody>
      </p:sp>
      <p:grpSp>
        <p:nvGrpSpPr>
          <p:cNvPr id="31" name="Group 96">
            <a:extLst>
              <a:ext uri="{FF2B5EF4-FFF2-40B4-BE49-F238E27FC236}">
                <a16:creationId xmlns:a16="http://schemas.microsoft.com/office/drawing/2014/main" id="{2EA50EA5-E88C-412C-A2F5-C4492A41E90D}"/>
              </a:ext>
            </a:extLst>
          </p:cNvPr>
          <p:cNvGrpSpPr>
            <a:grpSpLocks/>
          </p:cNvGrpSpPr>
          <p:nvPr/>
        </p:nvGrpSpPr>
        <p:grpSpPr bwMode="auto">
          <a:xfrm>
            <a:off x="6959616" y="3451105"/>
            <a:ext cx="925125" cy="414338"/>
            <a:chOff x="1392" y="1825"/>
            <a:chExt cx="432" cy="261"/>
          </a:xfrm>
        </p:grpSpPr>
        <p:sp>
          <p:nvSpPr>
            <p:cNvPr id="76" name="Text Box 97">
              <a:extLst>
                <a:ext uri="{FF2B5EF4-FFF2-40B4-BE49-F238E27FC236}">
                  <a16:creationId xmlns:a16="http://schemas.microsoft.com/office/drawing/2014/main" id="{43821E52-86F4-481D-BA57-05C27F521C1B}"/>
                </a:ext>
              </a:extLst>
            </p:cNvPr>
            <p:cNvSpPr txBox="1">
              <a:spLocks noChangeArrowheads="1"/>
            </p:cNvSpPr>
            <p:nvPr/>
          </p:nvSpPr>
          <p:spPr bwMode="auto">
            <a:xfrm>
              <a:off x="1416" y="1825"/>
              <a:ext cx="384" cy="252"/>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2     4</a:t>
              </a:r>
              <a:endParaRPr lang="en-US" dirty="0">
                <a:latin typeface="Helvetica" charset="0"/>
                <a:cs typeface="+mn-cs"/>
              </a:endParaRPr>
            </a:p>
          </p:txBody>
        </p:sp>
        <p:grpSp>
          <p:nvGrpSpPr>
            <p:cNvPr id="77" name="Group 98">
              <a:extLst>
                <a:ext uri="{FF2B5EF4-FFF2-40B4-BE49-F238E27FC236}">
                  <a16:creationId xmlns:a16="http://schemas.microsoft.com/office/drawing/2014/main" id="{BBF8F0BA-3F62-468C-9279-3B26ADCE0409}"/>
                </a:ext>
              </a:extLst>
            </p:cNvPr>
            <p:cNvGrpSpPr>
              <a:grpSpLocks/>
            </p:cNvGrpSpPr>
            <p:nvPr/>
          </p:nvGrpSpPr>
          <p:grpSpPr bwMode="auto">
            <a:xfrm>
              <a:off x="1392" y="1830"/>
              <a:ext cx="432" cy="252"/>
              <a:chOff x="3120" y="1095"/>
              <a:chExt cx="432" cy="252"/>
            </a:xfrm>
          </p:grpSpPr>
          <p:sp>
            <p:nvSpPr>
              <p:cNvPr id="79" name="Rectangle 99">
                <a:extLst>
                  <a:ext uri="{FF2B5EF4-FFF2-40B4-BE49-F238E27FC236}">
                    <a16:creationId xmlns:a16="http://schemas.microsoft.com/office/drawing/2014/main" id="{0992C3EC-0FCD-490E-8452-94C051E8166D}"/>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Line 100">
                <a:extLst>
                  <a:ext uri="{FF2B5EF4-FFF2-40B4-BE49-F238E27FC236}">
                    <a16:creationId xmlns:a16="http://schemas.microsoft.com/office/drawing/2014/main" id="{22D24F22-5D68-45B2-B50D-245A7CDB90DC}"/>
                  </a:ext>
                </a:extLst>
              </p:cNvPr>
              <p:cNvSpPr>
                <a:spLocks noChangeShapeType="1"/>
              </p:cNvSpPr>
              <p:nvPr/>
            </p:nvSpPr>
            <p:spPr bwMode="auto">
              <a:xfrm>
                <a:off x="3336"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8" name="Rectangle 101">
              <a:extLst>
                <a:ext uri="{FF2B5EF4-FFF2-40B4-BE49-F238E27FC236}">
                  <a16:creationId xmlns:a16="http://schemas.microsoft.com/office/drawing/2014/main" id="{C3A74C7C-701D-4F89-9D92-54371B0C26B8}"/>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34" name="Group 109">
            <a:extLst>
              <a:ext uri="{FF2B5EF4-FFF2-40B4-BE49-F238E27FC236}">
                <a16:creationId xmlns:a16="http://schemas.microsoft.com/office/drawing/2014/main" id="{C829CD0F-64AC-4EF7-A881-4404EE346E55}"/>
              </a:ext>
            </a:extLst>
          </p:cNvPr>
          <p:cNvGrpSpPr>
            <a:grpSpLocks/>
          </p:cNvGrpSpPr>
          <p:nvPr/>
        </p:nvGrpSpPr>
        <p:grpSpPr bwMode="auto">
          <a:xfrm>
            <a:off x="6967375" y="3986147"/>
            <a:ext cx="1396087" cy="407988"/>
            <a:chOff x="1344" y="1183"/>
            <a:chExt cx="432" cy="257"/>
          </a:xfrm>
        </p:grpSpPr>
        <p:sp>
          <p:nvSpPr>
            <p:cNvPr id="66" name="Text Box 110">
              <a:extLst>
                <a:ext uri="{FF2B5EF4-FFF2-40B4-BE49-F238E27FC236}">
                  <a16:creationId xmlns:a16="http://schemas.microsoft.com/office/drawing/2014/main" id="{012D6836-EFA7-4D3C-B580-7B51419C3C6F}"/>
                </a:ext>
              </a:extLst>
            </p:cNvPr>
            <p:cNvSpPr txBox="1">
              <a:spLocks noChangeArrowheads="1"/>
            </p:cNvSpPr>
            <p:nvPr/>
          </p:nvSpPr>
          <p:spPr bwMode="auto">
            <a:xfrm>
              <a:off x="1355" y="1183"/>
              <a:ext cx="392" cy="252"/>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2000" dirty="0">
                  <a:latin typeface="Helvetica" charset="0"/>
                  <a:cs typeface="+mn-cs"/>
                </a:rPr>
                <a:t>1     2    3</a:t>
              </a:r>
              <a:endParaRPr lang="en-US" dirty="0">
                <a:latin typeface="Helvetica" charset="0"/>
                <a:cs typeface="+mn-cs"/>
              </a:endParaRPr>
            </a:p>
          </p:txBody>
        </p:sp>
        <p:grpSp>
          <p:nvGrpSpPr>
            <p:cNvPr id="67" name="Group 111">
              <a:extLst>
                <a:ext uri="{FF2B5EF4-FFF2-40B4-BE49-F238E27FC236}">
                  <a16:creationId xmlns:a16="http://schemas.microsoft.com/office/drawing/2014/main" id="{32201152-9049-41E2-A35D-6E13EAB302AE}"/>
                </a:ext>
              </a:extLst>
            </p:cNvPr>
            <p:cNvGrpSpPr>
              <a:grpSpLocks/>
            </p:cNvGrpSpPr>
            <p:nvPr/>
          </p:nvGrpSpPr>
          <p:grpSpPr bwMode="auto">
            <a:xfrm>
              <a:off x="1344" y="1188"/>
              <a:ext cx="432" cy="252"/>
              <a:chOff x="3120" y="1095"/>
              <a:chExt cx="432" cy="252"/>
            </a:xfrm>
          </p:grpSpPr>
          <p:sp>
            <p:nvSpPr>
              <p:cNvPr id="69" name="Rectangle 112">
                <a:extLst>
                  <a:ext uri="{FF2B5EF4-FFF2-40B4-BE49-F238E27FC236}">
                    <a16:creationId xmlns:a16="http://schemas.microsoft.com/office/drawing/2014/main" id="{75544BB9-E418-45D9-8913-5E01F0C56562}"/>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Line 113">
                <a:extLst>
                  <a:ext uri="{FF2B5EF4-FFF2-40B4-BE49-F238E27FC236}">
                    <a16:creationId xmlns:a16="http://schemas.microsoft.com/office/drawing/2014/main" id="{E211F0EA-09BE-4001-B148-D5D09D8EBAC9}"/>
                  </a:ext>
                </a:extLst>
              </p:cNvPr>
              <p:cNvSpPr>
                <a:spLocks noChangeShapeType="1"/>
              </p:cNvSpPr>
              <p:nvPr/>
            </p:nvSpPr>
            <p:spPr bwMode="auto">
              <a:xfrm>
                <a:off x="325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Rectangle 114">
              <a:extLst>
                <a:ext uri="{FF2B5EF4-FFF2-40B4-BE49-F238E27FC236}">
                  <a16:creationId xmlns:a16="http://schemas.microsoft.com/office/drawing/2014/main" id="{B2FA19CC-93A2-46DF-9763-CB5A5BA07D4D}"/>
                </a:ext>
              </a:extLst>
            </p:cNvPr>
            <p:cNvSpPr>
              <a:spLocks noChangeArrowheads="1"/>
            </p:cNvSpPr>
            <p:nvPr/>
          </p:nvSpPr>
          <p:spPr bwMode="auto">
            <a:xfrm>
              <a:off x="1708" y="118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2" name="Group 138">
            <a:extLst>
              <a:ext uri="{FF2B5EF4-FFF2-40B4-BE49-F238E27FC236}">
                <a16:creationId xmlns:a16="http://schemas.microsoft.com/office/drawing/2014/main" id="{BB3304D4-2BC6-4ED0-A0D5-7AB39AC13367}"/>
              </a:ext>
            </a:extLst>
          </p:cNvPr>
          <p:cNvGrpSpPr>
            <a:grpSpLocks/>
          </p:cNvGrpSpPr>
          <p:nvPr/>
        </p:nvGrpSpPr>
        <p:grpSpPr bwMode="auto">
          <a:xfrm>
            <a:off x="6957469" y="2925639"/>
            <a:ext cx="929428" cy="406400"/>
            <a:chOff x="1343" y="1536"/>
            <a:chExt cx="433" cy="256"/>
          </a:xfrm>
        </p:grpSpPr>
        <p:grpSp>
          <p:nvGrpSpPr>
            <p:cNvPr id="43" name="Group 139">
              <a:extLst>
                <a:ext uri="{FF2B5EF4-FFF2-40B4-BE49-F238E27FC236}">
                  <a16:creationId xmlns:a16="http://schemas.microsoft.com/office/drawing/2014/main" id="{04CB7B64-6677-44C5-9178-22D85B17252D}"/>
                </a:ext>
              </a:extLst>
            </p:cNvPr>
            <p:cNvGrpSpPr>
              <a:grpSpLocks/>
            </p:cNvGrpSpPr>
            <p:nvPr/>
          </p:nvGrpSpPr>
          <p:grpSpPr bwMode="auto">
            <a:xfrm>
              <a:off x="1343" y="1536"/>
              <a:ext cx="433" cy="256"/>
              <a:chOff x="1391" y="1830"/>
              <a:chExt cx="433" cy="256"/>
            </a:xfrm>
          </p:grpSpPr>
          <p:sp>
            <p:nvSpPr>
              <p:cNvPr id="45" name="Text Box 140">
                <a:extLst>
                  <a:ext uri="{FF2B5EF4-FFF2-40B4-BE49-F238E27FC236}">
                    <a16:creationId xmlns:a16="http://schemas.microsoft.com/office/drawing/2014/main" id="{A687CE04-CD22-4050-AB81-6FE460DE663B}"/>
                  </a:ext>
                </a:extLst>
              </p:cNvPr>
              <p:cNvSpPr txBox="1">
                <a:spLocks noChangeArrowheads="1"/>
              </p:cNvSpPr>
              <p:nvPr/>
            </p:nvSpPr>
            <p:spPr bwMode="auto">
              <a:xfrm>
                <a:off x="1391" y="1834"/>
                <a:ext cx="432"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2000" dirty="0">
                    <a:latin typeface="Helvetica" charset="0"/>
                    <a:cs typeface="+mn-cs"/>
                  </a:rPr>
                  <a:t>3     4</a:t>
                </a:r>
                <a:endParaRPr lang="en-US" dirty="0">
                  <a:latin typeface="Helvetica" charset="0"/>
                  <a:cs typeface="+mn-cs"/>
                </a:endParaRPr>
              </a:p>
            </p:txBody>
          </p:sp>
          <p:grpSp>
            <p:nvGrpSpPr>
              <p:cNvPr id="46" name="Group 141">
                <a:extLst>
                  <a:ext uri="{FF2B5EF4-FFF2-40B4-BE49-F238E27FC236}">
                    <a16:creationId xmlns:a16="http://schemas.microsoft.com/office/drawing/2014/main" id="{B9F22A90-A7B3-4833-95B8-1E2433605F61}"/>
                  </a:ext>
                </a:extLst>
              </p:cNvPr>
              <p:cNvGrpSpPr>
                <a:grpSpLocks/>
              </p:cNvGrpSpPr>
              <p:nvPr/>
            </p:nvGrpSpPr>
            <p:grpSpPr bwMode="auto">
              <a:xfrm>
                <a:off x="1392" y="1830"/>
                <a:ext cx="432" cy="256"/>
                <a:chOff x="3120" y="1095"/>
                <a:chExt cx="432" cy="256"/>
              </a:xfrm>
            </p:grpSpPr>
            <p:sp>
              <p:nvSpPr>
                <p:cNvPr id="48" name="Rectangle 142">
                  <a:extLst>
                    <a:ext uri="{FF2B5EF4-FFF2-40B4-BE49-F238E27FC236}">
                      <a16:creationId xmlns:a16="http://schemas.microsoft.com/office/drawing/2014/main" id="{B5870410-B441-4CD2-AA88-9C03A6477813}"/>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Line 143">
                  <a:extLst>
                    <a:ext uri="{FF2B5EF4-FFF2-40B4-BE49-F238E27FC236}">
                      <a16:creationId xmlns:a16="http://schemas.microsoft.com/office/drawing/2014/main" id="{6B5EDB3B-F78E-4197-8C0D-5345288079EE}"/>
                    </a:ext>
                  </a:extLst>
                </p:cNvPr>
                <p:cNvSpPr>
                  <a:spLocks noChangeShapeType="1"/>
                </p:cNvSpPr>
                <p:nvPr/>
              </p:nvSpPr>
              <p:spPr bwMode="auto">
                <a:xfrm>
                  <a:off x="3336" y="1099"/>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 name="Rectangle 144">
                <a:extLst>
                  <a:ext uri="{FF2B5EF4-FFF2-40B4-BE49-F238E27FC236}">
                    <a16:creationId xmlns:a16="http://schemas.microsoft.com/office/drawing/2014/main" id="{316FB0D1-F453-419F-BFD6-609C16427CEF}"/>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44" name="Rectangle 145">
              <a:extLst>
                <a:ext uri="{FF2B5EF4-FFF2-40B4-BE49-F238E27FC236}">
                  <a16:creationId xmlns:a16="http://schemas.microsoft.com/office/drawing/2014/main" id="{8E801C96-36CB-41DC-B4F6-6FAC4FABBF95}"/>
                </a:ext>
              </a:extLst>
            </p:cNvPr>
            <p:cNvSpPr>
              <a:spLocks noChangeArrowheads="1"/>
            </p:cNvSpPr>
            <p:nvPr/>
          </p:nvSpPr>
          <p:spPr bwMode="auto">
            <a:xfrm>
              <a:off x="1696" y="1536"/>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98" name="Line 113">
            <a:extLst>
              <a:ext uri="{FF2B5EF4-FFF2-40B4-BE49-F238E27FC236}">
                <a16:creationId xmlns:a16="http://schemas.microsoft.com/office/drawing/2014/main" id="{7F37DE13-E537-4B6A-AC32-5FBE8976425E}"/>
              </a:ext>
            </a:extLst>
          </p:cNvPr>
          <p:cNvSpPr>
            <a:spLocks noChangeShapeType="1"/>
          </p:cNvSpPr>
          <p:nvPr/>
        </p:nvSpPr>
        <p:spPr bwMode="auto">
          <a:xfrm>
            <a:off x="7884741" y="3994082"/>
            <a:ext cx="0" cy="40005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 name="Rectangle 49">
            <a:extLst>
              <a:ext uri="{FF2B5EF4-FFF2-40B4-BE49-F238E27FC236}">
                <a16:creationId xmlns:a16="http://schemas.microsoft.com/office/drawing/2014/main" id="{B86C945D-0E00-405B-83C7-E4EC2D8D1274}"/>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01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Implicit Representation:</a:t>
                </a:r>
              </a:p>
              <a:p>
                <a:pPr marL="0" indent="0">
                  <a:buNone/>
                </a:pPr>
                <a14:m>
                  <m:oMath xmlns:m="http://schemas.openxmlformats.org/officeDocument/2006/math">
                    <m:r>
                      <a:rPr lang="en-US" altLang="en-US" sz="2400" b="0" i="1" smtClean="0">
                        <a:latin typeface="Cambria Math" panose="02040503050406030204" pitchFamily="18" charset="0"/>
                      </a:rPr>
                      <m:t>𝑓</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𝑣</m:t>
                    </m:r>
                    <m:r>
                      <a:rPr lang="en-US" altLang="en-US" sz="2400" b="0" i="1" smtClean="0">
                        <a:latin typeface="Cambria Math" panose="02040503050406030204" pitchFamily="18" charset="0"/>
                      </a:rPr>
                      <m:t>)</m:t>
                    </m:r>
                  </m:oMath>
                </a14:m>
                <a:r>
                  <a:rPr lang="en-US" altLang="en-US" sz="2400" dirty="0"/>
                  <a:t> outputs an iterator of neighbor of </a:t>
                </a:r>
                <a14:m>
                  <m:oMath xmlns:m="http://schemas.openxmlformats.org/officeDocument/2006/math">
                    <m:r>
                      <a:rPr lang="en-US" altLang="en-US" sz="2400" b="0" i="1" smtClean="0">
                        <a:latin typeface="Cambria Math" panose="02040503050406030204" pitchFamily="18" charset="0"/>
                      </a:rPr>
                      <m:t>𝑣</m:t>
                    </m:r>
                  </m:oMath>
                </a14:m>
                <a:r>
                  <a:rPr lang="en-US" altLang="en-US" sz="2400" dirty="0"/>
                  <a:t>.</a:t>
                </a:r>
              </a:p>
              <a:p>
                <a:pPr marL="0" indent="0">
                  <a:buNone/>
                </a:pPr>
                <a:r>
                  <a:rPr lang="en-US" altLang="en-US" sz="2400" dirty="0"/>
                  <a:t>Aka, f(v)-&gt;next()-&gt;next()-&gt;next()-&gt;next()</a:t>
                </a:r>
              </a:p>
              <a:p>
                <a:pPr marL="0" indent="0">
                  <a:buNone/>
                </a:pPr>
                <a:endParaRPr lang="en-US" altLang="en-US" sz="2400" dirty="0">
                  <a:solidFill>
                    <a:srgbClr val="0070C0"/>
                  </a:solidFill>
                </a:endParaRPr>
              </a:p>
              <a:p>
                <a:pPr marL="0" indent="0">
                  <a:buNone/>
                </a:pPr>
                <a:r>
                  <a:rPr lang="en-US" altLang="en-US" sz="2400" dirty="0">
                    <a:solidFill>
                      <a:srgbClr val="0070C0"/>
                    </a:solidFill>
                  </a:rPr>
                  <a:t>Advantage</a:t>
                </a:r>
              </a:p>
              <a:p>
                <a:r>
                  <a:rPr lang="en-US" altLang="en-US" sz="2400" dirty="0"/>
                  <a:t>No space is required</a:t>
                </a:r>
              </a:p>
              <a:p>
                <a:endParaRPr lang="en-US" altLang="en-US" sz="2400" dirty="0"/>
              </a:p>
              <a:p>
                <a:pPr marL="0" indent="0">
                  <a:buNone/>
                </a:pPr>
                <a:r>
                  <a:rPr lang="en-US" altLang="en-US" sz="2400" dirty="0">
                    <a:solidFill>
                      <a:srgbClr val="0070C0"/>
                    </a:solidFill>
                  </a:rPr>
                  <a:t>Disadvantage</a:t>
                </a:r>
              </a:p>
              <a:p>
                <a:r>
                  <a:rPr lang="en-US" altLang="en-US" sz="2400" dirty="0"/>
                  <a:t>Mainly work for abstractly defined graph</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7"/>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31</a:t>
            </a:fld>
            <a:endParaRPr lang="en-US" altLang="en-US" sz="1400">
              <a:latin typeface="Tahoma" panose="020B0604030504040204" pitchFamily="34" charset="0"/>
            </a:endParaRPr>
          </a:p>
        </p:txBody>
      </p:sp>
      <p:pic>
        <p:nvPicPr>
          <p:cNvPr id="1026" name="Picture 2" descr="https://www.jaapsch.net/puzzles/images/cayley/graph2a.gif">
            <a:extLst>
              <a:ext uri="{FF2B5EF4-FFF2-40B4-BE49-F238E27FC236}">
                <a16:creationId xmlns:a16="http://schemas.microsoft.com/office/drawing/2014/main" id="{E72367CB-219E-4828-9011-9FEFE5BF7F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4059" y="3851687"/>
            <a:ext cx="1800225" cy="2047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B7E433-000C-4082-9B7C-4CB258F82B75}"/>
              </a:ext>
            </a:extLst>
          </p:cNvPr>
          <p:cNvSpPr txBox="1"/>
          <p:nvPr/>
        </p:nvSpPr>
        <p:spPr>
          <a:xfrm>
            <a:off x="4058541" y="5899562"/>
            <a:ext cx="5120504" cy="400110"/>
          </a:xfrm>
          <a:prstGeom prst="rect">
            <a:avLst/>
          </a:prstGeom>
          <a:noFill/>
        </p:spPr>
        <p:txBody>
          <a:bodyPr wrap="none" rtlCol="0">
            <a:spAutoFit/>
          </a:bodyPr>
          <a:lstStyle/>
          <a:p>
            <a:r>
              <a:rPr lang="en-US" dirty="0"/>
              <a:t>2,125,922,464,947,725,402,112,000 states.</a:t>
            </a:r>
          </a:p>
        </p:txBody>
      </p:sp>
      <p:sp>
        <p:nvSpPr>
          <p:cNvPr id="9" name="Rectangle 8">
            <a:extLst>
              <a:ext uri="{FF2B5EF4-FFF2-40B4-BE49-F238E27FC236}">
                <a16:creationId xmlns:a16="http://schemas.microsoft.com/office/drawing/2014/main" id="{36D2E041-5204-4C64-B88C-B9AB328F63FF}"/>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808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t>In practice, pick the representation according to the algorithm (depends how we want to access the graph).</a:t>
            </a:r>
          </a:p>
          <a:p>
            <a:pPr marL="0" indent="0">
              <a:buNone/>
            </a:pPr>
            <a:endParaRPr lang="en-US" altLang="en-US" sz="2400" dirty="0"/>
          </a:p>
          <a:p>
            <a:pPr marL="0" indent="0">
              <a:buNone/>
            </a:pPr>
            <a:r>
              <a:rPr lang="en-US" altLang="en-US" sz="2400" dirty="0"/>
              <a:t>In this course, we focus on asymptotic runtime. </a:t>
            </a:r>
          </a:p>
          <a:p>
            <a:pPr marL="0" indent="0">
              <a:buNone/>
            </a:pPr>
            <a:r>
              <a:rPr lang="en-US" altLang="en-US" sz="2400" dirty="0"/>
              <a:t>We can simply do this:</a:t>
            </a:r>
          </a:p>
          <a:p>
            <a:r>
              <a:rPr lang="en-US" altLang="en-US" sz="2400" dirty="0"/>
              <a:t>For each vertex, use a hash table to store its neighbors</a:t>
            </a:r>
          </a:p>
          <a:p>
            <a:r>
              <a:rPr lang="en-US" altLang="en-US" sz="2400" dirty="0"/>
              <a:t>This gives O(1) time for many operations</a:t>
            </a:r>
            <a:endParaRPr lang="en-US" altLang="en-US" sz="2000" dirty="0"/>
          </a:p>
          <a:p>
            <a:pPr marL="0" indent="0">
              <a:buNone/>
            </a:pPr>
            <a:r>
              <a:rPr lang="en-US" altLang="en-US" sz="2000" dirty="0"/>
              <a:t>	Insert, Delete, Find, Next, …</a:t>
            </a:r>
          </a:p>
          <a:p>
            <a:pPr marL="0" indent="0">
              <a:buNone/>
            </a:pPr>
            <a:endParaRPr lang="en-US" altLang="en-US" sz="2000" dirty="0"/>
          </a:p>
          <a:p>
            <a:pPr marL="0" indent="0">
              <a:buNone/>
            </a:pPr>
            <a:endParaRPr lang="en-US" altLang="en-US" sz="2000" dirty="0"/>
          </a:p>
          <a:p>
            <a:pPr lvl="1"/>
            <a:endParaRPr lang="en-US" alt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32</a:t>
            </a:fld>
            <a:endParaRPr lang="en-US" altLang="en-US" sz="1400">
              <a:latin typeface="Tahoma" panose="020B0604030504040204" pitchFamily="34" charset="0"/>
            </a:endParaRPr>
          </a:p>
        </p:txBody>
      </p:sp>
    </p:spTree>
    <p:extLst>
      <p:ext uri="{BB962C8B-B14F-4D97-AF65-F5344CB8AC3E}">
        <p14:creationId xmlns:p14="http://schemas.microsoft.com/office/powerpoint/2010/main" val="40628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Definition for Efficiency in This Course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000" b="1" dirty="0">
                    <a:solidFill>
                      <a:schemeClr val="accent2"/>
                    </a:solidFill>
                  </a:rPr>
                  <a:t>Worst case complexity:</a:t>
                </a:r>
              </a:p>
              <a:p>
                <a:pPr marL="0" indent="0" eaLnBrk="1" hangingPunct="1">
                  <a:buNone/>
                  <a:defRPr/>
                </a:pPr>
                <a:r>
                  <a:rPr lang="en-US" sz="2000" dirty="0"/>
                  <a:t>The worst case running time </a:t>
                </a:r>
                <a14:m>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t> of an algorithm is </a:t>
                </a:r>
              </a:p>
              <a:p>
                <a:pPr marL="0" indent="0" algn="ctr" eaLnBrk="1" hangingPunct="1">
                  <a:buNone/>
                  <a:defRPr/>
                </a:pPr>
                <a:r>
                  <a:rPr lang="en-US" sz="2000" dirty="0"/>
                  <a:t>max # steps algorithm takes on any input of size </a:t>
                </a:r>
                <a14:m>
                  <m:oMath xmlns:m="http://schemas.openxmlformats.org/officeDocument/2006/math">
                    <m:r>
                      <a:rPr lang="en-US" sz="2000" b="0" i="1" smtClean="0">
                        <a:latin typeface="Cambria Math" panose="02040503050406030204" pitchFamily="18" charset="0"/>
                      </a:rPr>
                      <m:t>𝑛</m:t>
                    </m:r>
                  </m:oMath>
                </a14:m>
                <a:r>
                  <a:rPr lang="en-US" sz="2000" dirty="0"/>
                  <a:t>.</a:t>
                </a:r>
              </a:p>
              <a:p>
                <a:pPr marL="0" indent="0" algn="ctr" eaLnBrk="1" hangingPunct="1">
                  <a:buNone/>
                  <a:defRPr/>
                </a:pPr>
                <a:endParaRPr lang="en-US" sz="1100" dirty="0"/>
              </a:p>
              <a:p>
                <a:pPr marL="0" indent="0" algn="ctr" eaLnBrk="1" hangingPunct="1">
                  <a:buNone/>
                  <a:defRPr/>
                </a:pPr>
                <a:endParaRPr lang="en-US" sz="1100" dirty="0"/>
              </a:p>
              <a:p>
                <a:pPr marL="0" indent="0" eaLnBrk="1" hangingPunct="1">
                  <a:buNone/>
                  <a:defRPr/>
                </a:pPr>
                <a:r>
                  <a:rPr lang="en-US" sz="2000" b="1" dirty="0">
                    <a:solidFill>
                      <a:schemeClr val="accent2"/>
                    </a:solidFill>
                  </a:rPr>
                  <a:t>Definition of 1 step in this course:</a:t>
                </a:r>
              </a:p>
              <a:p>
                <a:pPr marL="400050" eaLnBrk="1" hangingPunct="1">
                  <a:buFont typeface="Arial" panose="020B0604020202020204" pitchFamily="34" charset="0"/>
                  <a:buChar char="•"/>
                  <a:defRPr/>
                </a:pPr>
                <a:r>
                  <a:rPr lang="en-US" sz="2000" dirty="0"/>
                  <a:t>only simple operations (+,*,-,=,</a:t>
                </a:r>
                <a:r>
                  <a:rPr lang="en-US" sz="2000" dirty="0" err="1"/>
                  <a:t>if,call</a:t>
                </a:r>
                <a:r>
                  <a:rPr lang="en-US" sz="2000" dirty="0"/>
                  <a:t>,…).</a:t>
                </a:r>
              </a:p>
              <a:p>
                <a:pPr marL="400050" eaLnBrk="1" hangingPunct="1">
                  <a:buFont typeface="Arial" panose="020B0604020202020204" pitchFamily="34" charset="0"/>
                  <a:buChar char="•"/>
                  <a:defRPr/>
                </a:pPr>
                <a:r>
                  <a:rPr lang="en-US" sz="2000" dirty="0"/>
                  <a:t>each operation takes one time step.</a:t>
                </a:r>
              </a:p>
              <a:p>
                <a:pPr marL="400050" eaLnBrk="1" hangingPunct="1">
                  <a:buFont typeface="Arial" panose="020B0604020202020204" pitchFamily="34" charset="0"/>
                  <a:buChar char="•"/>
                  <a:defRPr/>
                </a:pPr>
                <a:r>
                  <a:rPr lang="en-US" sz="2000" dirty="0"/>
                  <a:t>each memory access takes one time step.</a:t>
                </a:r>
              </a:p>
              <a:p>
                <a:pPr marL="400050" eaLnBrk="1" hangingPunct="1">
                  <a:buFont typeface="Arial" panose="020B0604020202020204" pitchFamily="34" charset="0"/>
                  <a:buChar char="•"/>
                  <a:defRPr/>
                </a:pPr>
                <a:r>
                  <a:rPr lang="en-US" sz="2000" dirty="0"/>
                  <a:t>no fancy stuff (add two matrices, copy long string,…).</a:t>
                </a:r>
              </a:p>
              <a:p>
                <a:pPr marL="57150" indent="0" eaLnBrk="1" hangingPunct="1">
                  <a:buNone/>
                  <a:defRPr/>
                </a:pPr>
                <a:endParaRPr lang="en-US" sz="1100" dirty="0"/>
              </a:p>
              <a:p>
                <a:pPr marL="57150" indent="0" eaLnBrk="1" hangingPunct="1">
                  <a:buNone/>
                  <a:defRPr/>
                </a:pPr>
                <a:endParaRPr lang="en-US" sz="1100" dirty="0"/>
              </a:p>
              <a:p>
                <a:pPr marL="57150" indent="0" eaLnBrk="1" hangingPunct="1">
                  <a:buNone/>
                  <a:defRPr/>
                </a:pPr>
                <a:r>
                  <a:rPr lang="en-US" sz="2000" b="1" dirty="0">
                    <a:solidFill>
                      <a:schemeClr val="accent2"/>
                    </a:solidFill>
                  </a:rPr>
                  <a:t>Definition of efficiency in this course:</a:t>
                </a:r>
              </a:p>
              <a:p>
                <a:pPr marL="57150" indent="0" algn="ctr" eaLnBrk="1" hangingPunct="1">
                  <a:buNone/>
                  <a:defRPr/>
                </a:pPr>
                <a:r>
                  <a:rPr lang="en-US" sz="2000" dirty="0"/>
                  <a:t>An algorithm is efficient if it has polynomial worst case runtime.</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741" t="-639"/>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p:spTree>
    <p:extLst>
      <p:ext uri="{BB962C8B-B14F-4D97-AF65-F5344CB8AC3E}">
        <p14:creationId xmlns:p14="http://schemas.microsoft.com/office/powerpoint/2010/main" val="18176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2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4CBEA4-6855-4779-8611-D9AAEC3E3C5C}" type="slidenum">
              <a:rPr lang="en-US" altLang="en-US" sz="1400">
                <a:latin typeface="Tahoma" panose="020B0604030504040204" pitchFamily="34" charset="0"/>
              </a:rPr>
              <a:pPr/>
              <a:t>5</a:t>
            </a:fld>
            <a:endParaRPr lang="en-US" altLang="en-US" sz="1400">
              <a:latin typeface="Tahoma" panose="020B0604030504040204" pitchFamily="34" charset="0"/>
            </a:endParaRPr>
          </a:p>
        </p:txBody>
      </p:sp>
      <p:sp>
        <p:nvSpPr>
          <p:cNvPr id="12291" name="Rectangle 2"/>
          <p:cNvSpPr>
            <a:spLocks noGrp="1" noChangeArrowheads="1"/>
          </p:cNvSpPr>
          <p:nvPr>
            <p:ph type="title"/>
          </p:nvPr>
        </p:nvSpPr>
        <p:spPr/>
        <p:txBody>
          <a:bodyPr/>
          <a:lstStyle/>
          <a:p>
            <a:pPr eaLnBrk="1" hangingPunct="1"/>
            <a:r>
              <a:rPr lang="en-US" altLang="en-US" sz="3600" dirty="0"/>
              <a:t>Time Complexity on Worst Case Inputs</a:t>
            </a:r>
          </a:p>
        </p:txBody>
      </p:sp>
      <p:sp>
        <p:nvSpPr>
          <p:cNvPr id="12292" name="Line 3"/>
          <p:cNvSpPr>
            <a:spLocks noChangeShapeType="1"/>
          </p:cNvSpPr>
          <p:nvPr/>
        </p:nvSpPr>
        <p:spPr bwMode="auto">
          <a:xfrm>
            <a:off x="1066800" y="1828800"/>
            <a:ext cx="0" cy="4038600"/>
          </a:xfrm>
          <a:prstGeom prst="line">
            <a:avLst/>
          </a:prstGeom>
          <a:noFill/>
          <a:ln w="60325">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4"/>
          <p:cNvSpPr>
            <a:spLocks noChangeShapeType="1"/>
          </p:cNvSpPr>
          <p:nvPr/>
        </p:nvSpPr>
        <p:spPr bwMode="auto">
          <a:xfrm>
            <a:off x="1066800" y="5867400"/>
            <a:ext cx="6553200" cy="0"/>
          </a:xfrm>
          <a:prstGeom prst="line">
            <a:avLst/>
          </a:prstGeom>
          <a:noFill/>
          <a:ln w="60325">
            <a:solidFill>
              <a:schemeClr val="tx1"/>
            </a:solidFill>
            <a:round/>
            <a:headEnd type="non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Freeform 5"/>
          <p:cNvSpPr>
            <a:spLocks/>
          </p:cNvSpPr>
          <p:nvPr/>
        </p:nvSpPr>
        <p:spPr bwMode="auto">
          <a:xfrm>
            <a:off x="1143000" y="2133600"/>
            <a:ext cx="6858000" cy="3289300"/>
          </a:xfrm>
          <a:custGeom>
            <a:avLst/>
            <a:gdLst>
              <a:gd name="T0" fmla="*/ 0 w 4320"/>
              <a:gd name="T1" fmla="*/ 2147483647 h 2072"/>
              <a:gd name="T2" fmla="*/ 241935000 w 4320"/>
              <a:gd name="T3" fmla="*/ 2147483647 h 2072"/>
              <a:gd name="T4" fmla="*/ 725805000 w 4320"/>
              <a:gd name="T5" fmla="*/ 2147483647 h 2072"/>
              <a:gd name="T6" fmla="*/ 1330642500 w 4320"/>
              <a:gd name="T7" fmla="*/ 2147483647 h 2072"/>
              <a:gd name="T8" fmla="*/ 1814512500 w 4320"/>
              <a:gd name="T9" fmla="*/ 2147483647 h 2072"/>
              <a:gd name="T10" fmla="*/ 2147483647 w 4320"/>
              <a:gd name="T11" fmla="*/ 2147483647 h 2072"/>
              <a:gd name="T12" fmla="*/ 2147483647 w 4320"/>
              <a:gd name="T13" fmla="*/ 2147483647 h 2072"/>
              <a:gd name="T14" fmla="*/ 2147483647 w 4320"/>
              <a:gd name="T15" fmla="*/ 2147483647 h 2072"/>
              <a:gd name="T16" fmla="*/ 2147483647 w 4320"/>
              <a:gd name="T17" fmla="*/ 2147483647 h 2072"/>
              <a:gd name="T18" fmla="*/ 2147483647 w 4320"/>
              <a:gd name="T19" fmla="*/ 2147483647 h 2072"/>
              <a:gd name="T20" fmla="*/ 2147483647 w 4320"/>
              <a:gd name="T21" fmla="*/ 2147483647 h 2072"/>
              <a:gd name="T22" fmla="*/ 2147483647 w 4320"/>
              <a:gd name="T23" fmla="*/ 2147483647 h 2072"/>
              <a:gd name="T24" fmla="*/ 2147483647 w 4320"/>
              <a:gd name="T25" fmla="*/ 2147483647 h 2072"/>
              <a:gd name="T26" fmla="*/ 2147483647 w 4320"/>
              <a:gd name="T27" fmla="*/ 2147483647 h 2072"/>
              <a:gd name="T28" fmla="*/ 2147483647 w 4320"/>
              <a:gd name="T29" fmla="*/ 2071568438 h 2072"/>
              <a:gd name="T30" fmla="*/ 2147483647 w 4320"/>
              <a:gd name="T31" fmla="*/ 2147483647 h 2072"/>
              <a:gd name="T32" fmla="*/ 2147483647 w 4320"/>
              <a:gd name="T33" fmla="*/ 1572577500 h 2072"/>
              <a:gd name="T34" fmla="*/ 2147483647 w 4320"/>
              <a:gd name="T35" fmla="*/ 1209675000 h 2072"/>
              <a:gd name="T36" fmla="*/ 2147483647 w 4320"/>
              <a:gd name="T37" fmla="*/ 725805000 h 2072"/>
              <a:gd name="T38" fmla="*/ 2147483647 w 4320"/>
              <a:gd name="T39" fmla="*/ 362902500 h 2072"/>
              <a:gd name="T40" fmla="*/ 2147483647 w 4320"/>
              <a:gd name="T41" fmla="*/ 0 h 20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2072">
                <a:moveTo>
                  <a:pt x="0" y="2016"/>
                </a:moveTo>
                <a:cubicBezTo>
                  <a:pt x="24" y="2044"/>
                  <a:pt x="48" y="2072"/>
                  <a:pt x="96" y="2064"/>
                </a:cubicBezTo>
                <a:cubicBezTo>
                  <a:pt x="144" y="2056"/>
                  <a:pt x="216" y="1984"/>
                  <a:pt x="288" y="1968"/>
                </a:cubicBezTo>
                <a:cubicBezTo>
                  <a:pt x="360" y="1952"/>
                  <a:pt x="456" y="1984"/>
                  <a:pt x="528" y="1968"/>
                </a:cubicBezTo>
                <a:cubicBezTo>
                  <a:pt x="600" y="1952"/>
                  <a:pt x="656" y="1880"/>
                  <a:pt x="720" y="1872"/>
                </a:cubicBezTo>
                <a:cubicBezTo>
                  <a:pt x="784" y="1864"/>
                  <a:pt x="816" y="1944"/>
                  <a:pt x="912" y="1920"/>
                </a:cubicBezTo>
                <a:cubicBezTo>
                  <a:pt x="1008" y="1896"/>
                  <a:pt x="1192" y="1752"/>
                  <a:pt x="1296" y="1728"/>
                </a:cubicBezTo>
                <a:cubicBezTo>
                  <a:pt x="1400" y="1704"/>
                  <a:pt x="1428" y="1847"/>
                  <a:pt x="1536" y="1776"/>
                </a:cubicBezTo>
                <a:cubicBezTo>
                  <a:pt x="1644" y="1705"/>
                  <a:pt x="1848" y="1334"/>
                  <a:pt x="1944" y="1302"/>
                </a:cubicBezTo>
                <a:cubicBezTo>
                  <a:pt x="2040" y="1270"/>
                  <a:pt x="2036" y="1561"/>
                  <a:pt x="2112" y="1584"/>
                </a:cubicBezTo>
                <a:cubicBezTo>
                  <a:pt x="2188" y="1607"/>
                  <a:pt x="2322" y="1545"/>
                  <a:pt x="2400" y="1440"/>
                </a:cubicBezTo>
                <a:cubicBezTo>
                  <a:pt x="2478" y="1335"/>
                  <a:pt x="2516" y="994"/>
                  <a:pt x="2580" y="954"/>
                </a:cubicBezTo>
                <a:cubicBezTo>
                  <a:pt x="2644" y="914"/>
                  <a:pt x="2694" y="1159"/>
                  <a:pt x="2784" y="1200"/>
                </a:cubicBezTo>
                <a:cubicBezTo>
                  <a:pt x="2874" y="1241"/>
                  <a:pt x="3038" y="1263"/>
                  <a:pt x="3120" y="1200"/>
                </a:cubicBezTo>
                <a:cubicBezTo>
                  <a:pt x="3202" y="1137"/>
                  <a:pt x="3204" y="878"/>
                  <a:pt x="3276" y="822"/>
                </a:cubicBezTo>
                <a:cubicBezTo>
                  <a:pt x="3348" y="766"/>
                  <a:pt x="3482" y="897"/>
                  <a:pt x="3552" y="864"/>
                </a:cubicBezTo>
                <a:cubicBezTo>
                  <a:pt x="3622" y="831"/>
                  <a:pt x="3632" y="688"/>
                  <a:pt x="3696" y="624"/>
                </a:cubicBezTo>
                <a:cubicBezTo>
                  <a:pt x="3760" y="560"/>
                  <a:pt x="3888" y="536"/>
                  <a:pt x="3936" y="480"/>
                </a:cubicBezTo>
                <a:cubicBezTo>
                  <a:pt x="3984" y="424"/>
                  <a:pt x="3944" y="344"/>
                  <a:pt x="3984" y="288"/>
                </a:cubicBezTo>
                <a:cubicBezTo>
                  <a:pt x="4024" y="232"/>
                  <a:pt x="4120" y="192"/>
                  <a:pt x="4176" y="144"/>
                </a:cubicBezTo>
                <a:cubicBezTo>
                  <a:pt x="4232" y="96"/>
                  <a:pt x="4296" y="24"/>
                  <a:pt x="4320" y="0"/>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6"/>
          <p:cNvSpPr txBox="1">
            <a:spLocks noChangeArrowheads="1"/>
          </p:cNvSpPr>
          <p:nvPr/>
        </p:nvSpPr>
        <p:spPr bwMode="auto">
          <a:xfrm>
            <a:off x="2727325" y="5856288"/>
            <a:ext cx="30210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a:latin typeface="Helvetica" panose="020B0604020202020204" pitchFamily="34" charset="0"/>
              </a:rPr>
              <a:t>Problem size  </a:t>
            </a:r>
            <a:r>
              <a:rPr lang="en-US" altLang="en-US" sz="2800" b="1">
                <a:solidFill>
                  <a:srgbClr val="0033CC"/>
                </a:solidFill>
                <a:latin typeface="Helvetica" panose="020B0604020202020204" pitchFamily="34" charset="0"/>
              </a:rPr>
              <a:t>N</a:t>
            </a:r>
            <a:r>
              <a:rPr lang="en-US" altLang="en-US" sz="2800">
                <a:latin typeface="Helvetica" panose="020B0604020202020204" pitchFamily="34" charset="0"/>
              </a:rPr>
              <a:t>   </a:t>
            </a:r>
          </a:p>
        </p:txBody>
      </p:sp>
      <p:sp>
        <p:nvSpPr>
          <p:cNvPr id="12296" name="Text Box 7"/>
          <p:cNvSpPr txBox="1">
            <a:spLocks noChangeArrowheads="1"/>
          </p:cNvSpPr>
          <p:nvPr/>
        </p:nvSpPr>
        <p:spPr bwMode="auto">
          <a:xfrm rot="-5439792">
            <a:off x="152400" y="3657600"/>
            <a:ext cx="97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dirty="0">
                <a:latin typeface="Helvetica" panose="020B0604020202020204" pitchFamily="34" charset="0"/>
              </a:rPr>
              <a:t>Time</a:t>
            </a:r>
          </a:p>
        </p:txBody>
      </p:sp>
      <p:sp>
        <p:nvSpPr>
          <p:cNvPr id="12297" name="Freeform 9"/>
          <p:cNvSpPr>
            <a:spLocks/>
          </p:cNvSpPr>
          <p:nvPr/>
        </p:nvSpPr>
        <p:spPr bwMode="auto">
          <a:xfrm>
            <a:off x="1133475" y="1133475"/>
            <a:ext cx="7010400" cy="4114800"/>
          </a:xfrm>
          <a:custGeom>
            <a:avLst/>
            <a:gdLst>
              <a:gd name="T0" fmla="*/ 0 w 4416"/>
              <a:gd name="T1" fmla="*/ 2147483647 h 2592"/>
              <a:gd name="T2" fmla="*/ 2147483647 w 4416"/>
              <a:gd name="T3" fmla="*/ 2147483647 h 2592"/>
              <a:gd name="T4" fmla="*/ 2147483647 w 4416"/>
              <a:gd name="T5" fmla="*/ 0 h 2592"/>
              <a:gd name="T6" fmla="*/ 0 60000 65536"/>
              <a:gd name="T7" fmla="*/ 0 60000 65536"/>
              <a:gd name="T8" fmla="*/ 0 60000 65536"/>
            </a:gdLst>
            <a:ahLst/>
            <a:cxnLst>
              <a:cxn ang="T6">
                <a:pos x="T0" y="T1"/>
              </a:cxn>
              <a:cxn ang="T7">
                <a:pos x="T2" y="T3"/>
              </a:cxn>
              <a:cxn ang="T8">
                <a:pos x="T4" y="T5"/>
              </a:cxn>
            </a:cxnLst>
            <a:rect l="0" t="0" r="r" b="b"/>
            <a:pathLst>
              <a:path w="4416" h="2592">
                <a:moveTo>
                  <a:pt x="0" y="2592"/>
                </a:moveTo>
                <a:cubicBezTo>
                  <a:pt x="1048" y="2232"/>
                  <a:pt x="2096" y="1872"/>
                  <a:pt x="2832" y="1440"/>
                </a:cubicBezTo>
                <a:cubicBezTo>
                  <a:pt x="3568" y="1008"/>
                  <a:pt x="4152" y="240"/>
                  <a:pt x="4416" y="0"/>
                </a:cubicBezTo>
              </a:path>
            </a:pathLst>
          </a:custGeom>
          <a:noFill/>
          <a:ln w="28575" cap="flat" cmpd="sng">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Freeform 10"/>
          <p:cNvSpPr>
            <a:spLocks/>
          </p:cNvSpPr>
          <p:nvPr/>
        </p:nvSpPr>
        <p:spPr bwMode="auto">
          <a:xfrm>
            <a:off x="1130300" y="1031875"/>
            <a:ext cx="8013700" cy="4254500"/>
          </a:xfrm>
          <a:custGeom>
            <a:avLst/>
            <a:gdLst>
              <a:gd name="T0" fmla="*/ 0 w 5048"/>
              <a:gd name="T1" fmla="*/ 2147483647 h 2680"/>
              <a:gd name="T2" fmla="*/ 2147483647 w 5048"/>
              <a:gd name="T3" fmla="*/ 2147483647 h 2680"/>
              <a:gd name="T4" fmla="*/ 2147483647 w 5048"/>
              <a:gd name="T5" fmla="*/ 826611250 h 2680"/>
              <a:gd name="T6" fmla="*/ 2147483647 w 5048"/>
              <a:gd name="T7" fmla="*/ 100806250 h 2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8" h="2680">
                <a:moveTo>
                  <a:pt x="0" y="2680"/>
                </a:moveTo>
                <a:cubicBezTo>
                  <a:pt x="1048" y="2540"/>
                  <a:pt x="2096" y="2400"/>
                  <a:pt x="2880" y="2008"/>
                </a:cubicBezTo>
                <a:cubicBezTo>
                  <a:pt x="3664" y="1616"/>
                  <a:pt x="4360" y="656"/>
                  <a:pt x="4704" y="328"/>
                </a:cubicBezTo>
                <a:cubicBezTo>
                  <a:pt x="5048" y="0"/>
                  <a:pt x="4996" y="20"/>
                  <a:pt x="4944" y="40"/>
                </a:cubicBezTo>
              </a:path>
            </a:pathLst>
          </a:custGeom>
          <a:noFill/>
          <a:ln w="28575" cap="flat" cmpd="sng">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8"/>
          <p:cNvSpPr txBox="1">
            <a:spLocks noChangeArrowheads="1"/>
          </p:cNvSpPr>
          <p:nvPr/>
        </p:nvSpPr>
        <p:spPr bwMode="auto">
          <a:xfrm>
            <a:off x="8137525" y="2046288"/>
            <a:ext cx="896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b="1" dirty="0">
                <a:solidFill>
                  <a:srgbClr val="0033CC"/>
                </a:solidFill>
                <a:latin typeface="Helvetica" panose="020B0604020202020204" pitchFamily="34" charset="0"/>
              </a:rPr>
              <a:t>T</a:t>
            </a:r>
            <a:r>
              <a:rPr lang="en-US" altLang="en-US" sz="2800" dirty="0">
                <a:solidFill>
                  <a:srgbClr val="0033CC"/>
                </a:solidFill>
                <a:latin typeface="Helvetica" panose="020B0604020202020204" pitchFamily="34" charset="0"/>
              </a:rPr>
              <a:t>(</a:t>
            </a:r>
            <a:r>
              <a:rPr lang="en-US" altLang="en-US" sz="2800" b="1" dirty="0">
                <a:solidFill>
                  <a:srgbClr val="0033CC"/>
                </a:solidFill>
                <a:latin typeface="Helvetica" panose="020B0604020202020204" pitchFamily="34" charset="0"/>
              </a:rPr>
              <a:t>N</a:t>
            </a:r>
            <a:r>
              <a:rPr lang="en-US" altLang="en-US" sz="2800" dirty="0">
                <a:solidFill>
                  <a:srgbClr val="0033CC"/>
                </a:solidFill>
                <a:latin typeface="Helvetica" panose="020B0604020202020204" pitchFamily="34" charset="0"/>
              </a:rPr>
              <a:t>)</a:t>
            </a:r>
          </a:p>
        </p:txBody>
      </p:sp>
      <mc:AlternateContent xmlns:mc="http://schemas.openxmlformats.org/markup-compatibility/2006" xmlns:a14="http://schemas.microsoft.com/office/drawing/2010/main">
        <mc:Choice Requires="a14">
          <p:sp>
            <p:nvSpPr>
              <p:cNvPr id="12" name="Text Box 11">
                <a:extLst>
                  <a:ext uri="{FF2B5EF4-FFF2-40B4-BE49-F238E27FC236}">
                    <a16:creationId xmlns:a16="http://schemas.microsoft.com/office/drawing/2014/main" id="{DBBA5F10-B69F-447B-B27E-803D8FB53D8C}"/>
                  </a:ext>
                </a:extLst>
              </p:cNvPr>
              <p:cNvSpPr txBox="1">
                <a:spLocks noChangeArrowheads="1"/>
              </p:cNvSpPr>
              <p:nvPr/>
            </p:nvSpPr>
            <p:spPr bwMode="auto">
              <a:xfrm>
                <a:off x="4838609" y="4408285"/>
                <a:ext cx="1553630"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𝑁</m:t>
                      </m:r>
                      <m:r>
                        <a:rPr lang="en-US" i="1" dirty="0" smtClean="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m:rPr>
                              <m:sty m:val="p"/>
                            </m:rPr>
                            <a:rPr lang="en-US" i="0" dirty="0" smtClean="0">
                              <a:solidFill>
                                <a:srgbClr val="FF0000"/>
                              </a:solidFill>
                              <a:latin typeface="Cambria Math" panose="02040503050406030204" pitchFamily="18" charset="0"/>
                            </a:rPr>
                            <m:t>log</m:t>
                          </m:r>
                        </m:e>
                        <m:sub>
                          <m:r>
                            <a:rPr lang="en-US" b="0" i="1" dirty="0" smtClean="0">
                              <a:solidFill>
                                <a:srgbClr val="FF0000"/>
                              </a:solidFill>
                              <a:latin typeface="Cambria Math" panose="02040503050406030204" pitchFamily="18" charset="0"/>
                            </a:rPr>
                            <m:t>2</m:t>
                          </m:r>
                        </m:sub>
                      </m:sSub>
                      <m:r>
                        <a:rPr lang="en-US" b="0" i="1" dirty="0" smtClean="0">
                          <a:solidFill>
                            <a:srgbClr val="FF0000"/>
                          </a:solidFill>
                          <a:latin typeface="Cambria Math" panose="02040503050406030204" pitchFamily="18" charset="0"/>
                        </a:rPr>
                        <m:t>𝑁</m:t>
                      </m:r>
                    </m:oMath>
                  </m:oMathPara>
                </a14:m>
                <a:endParaRPr lang="en-US" dirty="0">
                  <a:solidFill>
                    <a:srgbClr val="FF0000"/>
                  </a:solidFill>
                  <a:latin typeface="Helvetica" charset="0"/>
                </a:endParaRPr>
              </a:p>
            </p:txBody>
          </p:sp>
        </mc:Choice>
        <mc:Fallback xmlns="">
          <p:sp>
            <p:nvSpPr>
              <p:cNvPr id="12" name="Text Box 11">
                <a:extLst>
                  <a:ext uri="{FF2B5EF4-FFF2-40B4-BE49-F238E27FC236}">
                    <a16:creationId xmlns:a16="http://schemas.microsoft.com/office/drawing/2014/main" id="{DBBA5F10-B69F-447B-B27E-803D8FB53D8C}"/>
                  </a:ext>
                </a:extLst>
              </p:cNvPr>
              <p:cNvSpPr txBox="1">
                <a:spLocks noRot="1" noChangeAspect="1" noMove="1" noResize="1" noEditPoints="1" noAdjustHandles="1" noChangeArrowheads="1" noChangeShapeType="1" noTextEdit="1"/>
              </p:cNvSpPr>
              <p:nvPr/>
            </p:nvSpPr>
            <p:spPr bwMode="auto">
              <a:xfrm>
                <a:off x="4838609" y="4408285"/>
                <a:ext cx="1553630" cy="523220"/>
              </a:xfrm>
              <a:prstGeom prst="rect">
                <a:avLst/>
              </a:prstGeom>
              <a:blipFill>
                <a:blip r:embed="rId3"/>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11">
                <a:extLst>
                  <a:ext uri="{FF2B5EF4-FFF2-40B4-BE49-F238E27FC236}">
                    <a16:creationId xmlns:a16="http://schemas.microsoft.com/office/drawing/2014/main" id="{461FECAB-2316-4DBC-8137-5D392FA957D8}"/>
                  </a:ext>
                </a:extLst>
              </p:cNvPr>
              <p:cNvSpPr txBox="1">
                <a:spLocks noChangeArrowheads="1"/>
              </p:cNvSpPr>
              <p:nvPr/>
            </p:nvSpPr>
            <p:spPr bwMode="auto">
              <a:xfrm>
                <a:off x="3491277" y="3369797"/>
                <a:ext cx="1704249"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r>
                        <a:rPr lang="en-US" i="1" dirty="0" smtClean="0">
                          <a:solidFill>
                            <a:srgbClr val="00B050"/>
                          </a:solidFill>
                          <a:latin typeface="Cambria Math" panose="02040503050406030204" pitchFamily="18" charset="0"/>
                        </a:rPr>
                        <m:t> </m:t>
                      </m:r>
                      <m:r>
                        <m:rPr>
                          <m:sty m:val="p"/>
                        </m:rPr>
                        <a:rPr lang="en-US" i="1" dirty="0" smtClean="0">
                          <a:solidFill>
                            <a:srgbClr val="00B050"/>
                          </a:solidFill>
                          <a:latin typeface="Cambria Math" panose="02040503050406030204" pitchFamily="18" charset="0"/>
                        </a:rPr>
                        <m:t>log</m:t>
                      </m:r>
                      <m:r>
                        <a:rPr lang="en-US" i="1" baseline="-25000" dirty="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oMath>
                  </m:oMathPara>
                </a14:m>
                <a:endParaRPr lang="en-US" dirty="0">
                  <a:solidFill>
                    <a:srgbClr val="00B050"/>
                  </a:solidFill>
                  <a:latin typeface="Helvetica" charset="0"/>
                </a:endParaRPr>
              </a:p>
            </p:txBody>
          </p:sp>
        </mc:Choice>
        <mc:Fallback xmlns="">
          <p:sp>
            <p:nvSpPr>
              <p:cNvPr id="13" name="Text Box 11">
                <a:extLst>
                  <a:ext uri="{FF2B5EF4-FFF2-40B4-BE49-F238E27FC236}">
                    <a16:creationId xmlns:a16="http://schemas.microsoft.com/office/drawing/2014/main" id="{461FECAB-2316-4DBC-8137-5D392FA957D8}"/>
                  </a:ext>
                </a:extLst>
              </p:cNvPr>
              <p:cNvSpPr txBox="1">
                <a:spLocks noRot="1" noChangeAspect="1" noMove="1" noResize="1" noEditPoints="1" noAdjustHandles="1" noChangeArrowheads="1" noChangeShapeType="1" noTextEdit="1"/>
              </p:cNvSpPr>
              <p:nvPr/>
            </p:nvSpPr>
            <p:spPr bwMode="auto">
              <a:xfrm>
                <a:off x="3491277" y="3369797"/>
                <a:ext cx="1704249" cy="523220"/>
              </a:xfrm>
              <a:prstGeom prst="rect">
                <a:avLst/>
              </a:prstGeom>
              <a:blipFill>
                <a:blip r:embed="rId4"/>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4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O-Notation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09291"/>
                <a:ext cx="8686800" cy="5116873"/>
              </a:xfrm>
            </p:spPr>
            <p:txBody>
              <a:bodyPr/>
              <a:lstStyle/>
              <a:p>
                <a:pPr marL="0" indent="0" eaLnBrk="1" hangingPunct="1">
                  <a:buNone/>
                  <a:defRPr/>
                </a:pPr>
                <a:r>
                  <a:rPr lang="en-US" altLang="en-US" sz="2000" dirty="0">
                    <a:solidFill>
                      <a:schemeClr val="tx1"/>
                    </a:solidFill>
                  </a:rPr>
                  <a:t>Given two positive functions </a:t>
                </a:r>
                <a14:m>
                  <m:oMath xmlns:m="http://schemas.openxmlformats.org/officeDocument/2006/math">
                    <m:r>
                      <a:rPr lang="en-US" altLang="en-US" sz="2000" b="0" i="1" dirty="0" smtClean="0">
                        <a:solidFill>
                          <a:schemeClr val="tx1"/>
                        </a:solidFill>
                        <a:latin typeface="Cambria Math" panose="02040503050406030204" pitchFamily="18" charset="0"/>
                      </a:rPr>
                      <m:t>𝑓</m:t>
                    </m:r>
                  </m:oMath>
                </a14:m>
                <a:r>
                  <a:rPr lang="en-US" altLang="en-US" sz="2000" dirty="0">
                    <a:solidFill>
                      <a:schemeClr val="tx1"/>
                    </a:solidFill>
                  </a:rPr>
                  <a:t> and </a:t>
                </a:r>
                <a14:m>
                  <m:oMath xmlns:m="http://schemas.openxmlformats.org/officeDocument/2006/math">
                    <m:r>
                      <a:rPr lang="en-US" altLang="en-US" sz="2000" i="1" dirty="0" smtClean="0">
                        <a:solidFill>
                          <a:schemeClr val="tx1"/>
                        </a:solidFill>
                        <a:latin typeface="Cambria Math" panose="02040503050406030204" pitchFamily="18" charset="0"/>
                      </a:rPr>
                      <m:t>𝑔</m:t>
                    </m:r>
                  </m:oMath>
                </a14:m>
                <a:endParaRPr lang="en-US" altLang="en-US" sz="2000" dirty="0">
                  <a:solidFill>
                    <a:schemeClr val="tx1"/>
                  </a:solidFill>
                </a:endParaRPr>
              </a:p>
              <a:p>
                <a:pPr marL="0" indent="0" eaLnBrk="1" hangingPunct="1">
                  <a:buNone/>
                  <a:defRPr/>
                </a:pPr>
                <a:endParaRPr lang="en-US" altLang="en-US" sz="2000" dirty="0">
                  <a:solidFill>
                    <a:schemeClr val="tx1"/>
                  </a:solidFill>
                </a:endParaRPr>
              </a:p>
              <a:p>
                <a:pPr eaLnBrk="1" hangingPunct="1">
                  <a:defRPr/>
                </a:pPr>
                <a14:m>
                  <m:oMath xmlns:m="http://schemas.openxmlformats.org/officeDocument/2006/math">
                    <m:r>
                      <a:rPr lang="en-US" altLang="en-US" sz="2000" b="0" i="1" smtClean="0">
                        <a:solidFill>
                          <a:schemeClr val="tx1"/>
                        </a:solidFill>
                        <a:latin typeface="Cambria Math" panose="02040503050406030204" pitchFamily="18" charset="0"/>
                      </a:rPr>
                      <m:t>𝑓</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𝑂</m:t>
                    </m:r>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𝑔</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oMath>
                </a14:m>
                <a:r>
                  <a:rPr lang="en-US" altLang="en-US" sz="2000" dirty="0">
                    <a:solidFill>
                      <a:schemeClr val="tx1"/>
                    </a:solidFill>
                  </a:rPr>
                  <a:t> if there is a constant </a:t>
                </a:r>
                <a14:m>
                  <m:oMath xmlns:m="http://schemas.openxmlformats.org/officeDocument/2006/math">
                    <m:r>
                      <a:rPr lang="en-US" altLang="en-US" sz="2000" b="0" i="1" smtClean="0">
                        <a:solidFill>
                          <a:schemeClr val="tx1"/>
                        </a:solidFill>
                        <a:latin typeface="Cambria Math" panose="02040503050406030204" pitchFamily="18" charset="0"/>
                      </a:rPr>
                      <m:t>𝐶</m:t>
                    </m:r>
                    <m:r>
                      <a:rPr lang="en-US" altLang="en-US" sz="2000" b="0" i="1" smtClean="0">
                        <a:solidFill>
                          <a:schemeClr val="tx1"/>
                        </a:solidFill>
                        <a:latin typeface="Cambria Math" panose="02040503050406030204" pitchFamily="18" charset="0"/>
                      </a:rPr>
                      <m:t>&gt;0</m:t>
                    </m:r>
                  </m:oMath>
                </a14:m>
                <a:r>
                  <a:rPr lang="en-US" altLang="en-US" sz="2000" dirty="0">
                    <a:solidFill>
                      <a:schemeClr val="tx1"/>
                    </a:solidFill>
                  </a:rPr>
                  <a:t> and </a:t>
                </a:r>
                <a14:m>
                  <m:oMath xmlns:m="http://schemas.openxmlformats.org/officeDocument/2006/math">
                    <m:r>
                      <a:rPr lang="en-US" altLang="en-US" sz="2000" b="0" i="1" smtClean="0">
                        <a:solidFill>
                          <a:schemeClr val="tx1"/>
                        </a:solidFill>
                        <a:latin typeface="Cambria Math" panose="02040503050406030204" pitchFamily="18" charset="0"/>
                      </a:rPr>
                      <m:t>𝑁</m:t>
                    </m:r>
                  </m:oMath>
                </a14:m>
                <a:r>
                  <a:rPr lang="en-US" altLang="en-US" sz="2000" dirty="0">
                    <a:solidFill>
                      <a:schemeClr val="tx1"/>
                    </a:solidFill>
                  </a:rPr>
                  <a:t> st</a:t>
                </a:r>
              </a:p>
              <a:p>
                <a:pPr marL="0" indent="0" algn="ctr" eaLnBrk="1" hangingPunct="1">
                  <a:buNone/>
                  <a:defRPr/>
                </a:pPr>
                <a14:m>
                  <m:oMath xmlns:m="http://schemas.openxmlformats.org/officeDocument/2006/math">
                    <m:r>
                      <a:rPr lang="en-US" altLang="en-US" sz="2000" b="0" i="1" smtClean="0">
                        <a:solidFill>
                          <a:schemeClr val="tx1"/>
                        </a:solidFill>
                        <a:latin typeface="Cambria Math" panose="02040503050406030204" pitchFamily="18" charset="0"/>
                      </a:rPr>
                      <m:t>𝑓</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𝐶𝑔</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oMath>
                </a14:m>
                <a:r>
                  <a:rPr lang="en-US" altLang="en-US" sz="2000" dirty="0">
                    <a:solidFill>
                      <a:schemeClr val="tx1"/>
                    </a:solidFill>
                  </a:rPr>
                  <a:t> for all </a:t>
                </a:r>
                <a14:m>
                  <m:oMath xmlns:m="http://schemas.openxmlformats.org/officeDocument/2006/math">
                    <m:r>
                      <a:rPr lang="en-US" altLang="en-US" sz="2000" b="0" i="1" smtClean="0">
                        <a:solidFill>
                          <a:schemeClr val="tx1"/>
                        </a:solidFill>
                        <a:latin typeface="Cambria Math" panose="02040503050406030204" pitchFamily="18" charset="0"/>
                      </a:rPr>
                      <m:t>𝑛</m:t>
                    </m:r>
                    <m:r>
                      <a:rPr lang="en-US" altLang="en-US" sz="2000" b="0" i="1" smtClean="0">
                        <a:solidFill>
                          <a:schemeClr val="tx1"/>
                        </a:solidFill>
                        <a:latin typeface="Cambria Math" panose="02040503050406030204" pitchFamily="18" charset="0"/>
                      </a:rPr>
                      <m:t>&gt;</m:t>
                    </m:r>
                    <m:r>
                      <a:rPr lang="en-US" altLang="en-US" sz="2000" b="0" i="1" smtClean="0">
                        <a:solidFill>
                          <a:schemeClr val="tx1"/>
                        </a:solidFill>
                        <a:latin typeface="Cambria Math" panose="02040503050406030204" pitchFamily="18" charset="0"/>
                      </a:rPr>
                      <m:t>𝑁</m:t>
                    </m:r>
                  </m:oMath>
                </a14:m>
                <a:endParaRPr lang="en-US" altLang="en-US" sz="2000" dirty="0">
                  <a:solidFill>
                    <a:schemeClr val="tx1"/>
                  </a:solidFill>
                </a:endParaRPr>
              </a:p>
              <a:p>
                <a:pPr marL="0" indent="0" eaLnBrk="1" hangingPunct="1">
                  <a:buNone/>
                  <a:defRPr/>
                </a:pPr>
                <a:endParaRPr lang="en-US" altLang="en-US" sz="2000" dirty="0">
                  <a:solidFill>
                    <a:schemeClr val="tx1"/>
                  </a:solidFill>
                </a:endParaRPr>
              </a:p>
              <a:p>
                <a:pPr eaLnBrk="1" hangingPunct="1">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Ω</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if there is a constant </a:t>
                </a:r>
                <a14:m>
                  <m:oMath xmlns:m="http://schemas.openxmlformats.org/officeDocument/2006/math">
                    <m:r>
                      <a:rPr lang="en-US" altLang="en-US" sz="2000" i="1">
                        <a:latin typeface="Cambria Math" panose="02040503050406030204" pitchFamily="18" charset="0"/>
                      </a:rPr>
                      <m:t>𝐶</m:t>
                    </m:r>
                    <m:r>
                      <a:rPr lang="en-US" altLang="en-US" sz="2000" i="1">
                        <a:latin typeface="Cambria Math" panose="02040503050406030204" pitchFamily="18" charset="0"/>
                      </a:rPr>
                      <m:t>&gt;0</m:t>
                    </m:r>
                  </m:oMath>
                </a14:m>
                <a:r>
                  <a:rPr lang="en-US" altLang="en-US" sz="2000" dirty="0"/>
                  <a:t> and </a:t>
                </a:r>
                <a14:m>
                  <m:oMath xmlns:m="http://schemas.openxmlformats.org/officeDocument/2006/math">
                    <m:r>
                      <a:rPr lang="en-US" altLang="en-US" sz="2000" i="1">
                        <a:latin typeface="Cambria Math" panose="02040503050406030204" pitchFamily="18" charset="0"/>
                      </a:rPr>
                      <m:t>𝑁</m:t>
                    </m:r>
                  </m:oMath>
                </a14:m>
                <a:r>
                  <a:rPr lang="en-US" altLang="en-US" sz="2000" dirty="0"/>
                  <a:t> st</a:t>
                </a:r>
              </a:p>
              <a:p>
                <a:pPr marL="0" indent="0" algn="ctr" eaLnBrk="1" hangingPunct="1">
                  <a:buNone/>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b="0" i="1" smtClean="0">
                        <a:latin typeface="Cambria Math" panose="02040503050406030204" pitchFamily="18" charset="0"/>
                      </a:rPr>
                      <m:t>≥</m:t>
                    </m:r>
                    <m:r>
                      <a:rPr lang="en-US" altLang="en-US" sz="2000" i="1">
                        <a:latin typeface="Cambria Math" panose="02040503050406030204" pitchFamily="18" charset="0"/>
                      </a:rPr>
                      <m:t>𝐶𝑔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oMath>
                </a14:m>
                <a:r>
                  <a:rPr lang="en-US" altLang="en-US" sz="2000" dirty="0"/>
                  <a:t> for all </a:t>
                </a:r>
                <a14:m>
                  <m:oMath xmlns:m="http://schemas.openxmlformats.org/officeDocument/2006/math">
                    <m:r>
                      <a:rPr lang="en-US" altLang="en-US" sz="2000" i="1">
                        <a:latin typeface="Cambria Math" panose="02040503050406030204" pitchFamily="18" charset="0"/>
                      </a:rPr>
                      <m:t>𝑛</m:t>
                    </m:r>
                    <m:r>
                      <a:rPr lang="en-US" altLang="en-US" sz="2000" i="1">
                        <a:latin typeface="Cambria Math" panose="02040503050406030204" pitchFamily="18" charset="0"/>
                      </a:rPr>
                      <m:t>&gt;</m:t>
                    </m:r>
                    <m:r>
                      <a:rPr lang="en-US" altLang="en-US" sz="2000" i="1">
                        <a:latin typeface="Cambria Math" panose="02040503050406030204" pitchFamily="18" charset="0"/>
                      </a:rPr>
                      <m:t>𝑁</m:t>
                    </m:r>
                  </m:oMath>
                </a14:m>
                <a:endParaRPr lang="en-US" altLang="en-US" sz="2000" dirty="0"/>
              </a:p>
              <a:p>
                <a:pPr marL="0" indent="0" eaLnBrk="1" hangingPunct="1">
                  <a:buNone/>
                  <a:defRPr/>
                </a:pPr>
                <a:endParaRPr lang="en-US" altLang="en-US" sz="2000" dirty="0">
                  <a:solidFill>
                    <a:schemeClr val="tx1"/>
                  </a:solidFill>
                </a:endParaRPr>
              </a:p>
              <a:p>
                <a:pPr eaLnBrk="1" hangingPunct="1">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Θ</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if </a:t>
                </a: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O</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and </a:t>
                </a: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Ω</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namely</a:t>
                </a:r>
              </a:p>
              <a:p>
                <a:pPr marL="0" indent="0" eaLnBrk="1" hangingPunct="1">
                  <a:buNone/>
                  <a:defRPr/>
                </a:pPr>
                <a:r>
                  <a:rPr lang="en-US" altLang="en-US" sz="2000" dirty="0"/>
                  <a:t>There is a constant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&gt;0</m:t>
                    </m:r>
                  </m:oMath>
                </a14:m>
                <a:r>
                  <a:rPr lang="en-US" altLang="en-US" sz="2000" dirty="0"/>
                  <a:t> and </a:t>
                </a:r>
                <a14:m>
                  <m:oMath xmlns:m="http://schemas.openxmlformats.org/officeDocument/2006/math">
                    <m:r>
                      <a:rPr lang="en-US" altLang="en-US" sz="2000" i="1">
                        <a:latin typeface="Cambria Math" panose="02040503050406030204" pitchFamily="18" charset="0"/>
                      </a:rPr>
                      <m:t>𝑁</m:t>
                    </m:r>
                  </m:oMath>
                </a14:m>
                <a:r>
                  <a:rPr lang="en-US" altLang="en-US" sz="2000" dirty="0"/>
                  <a:t> st</a:t>
                </a:r>
              </a:p>
              <a:p>
                <a:pPr marL="0" indent="0" algn="ctr" eaLnBrk="1" hangingPunct="1">
                  <a:buNone/>
                  <a:defRPr/>
                </a:pP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𝑔</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𝑛</m:t>
                    </m:r>
                    <m:r>
                      <a:rPr lang="en-US" altLang="en-US" sz="2000" b="0" i="1" smtClean="0">
                        <a:latin typeface="Cambria Math" panose="02040503050406030204" pitchFamily="18" charset="0"/>
                      </a:rPr>
                      <m:t>)≤</m:t>
                    </m:r>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oMath>
                </a14:m>
                <a:r>
                  <a:rPr lang="en-US" altLang="en-US" sz="2000" dirty="0"/>
                  <a:t> for all </a:t>
                </a:r>
                <a14:m>
                  <m:oMath xmlns:m="http://schemas.openxmlformats.org/officeDocument/2006/math">
                    <m:r>
                      <a:rPr lang="en-US" altLang="en-US" sz="2000" i="1">
                        <a:latin typeface="Cambria Math" panose="02040503050406030204" pitchFamily="18" charset="0"/>
                      </a:rPr>
                      <m:t>𝑛</m:t>
                    </m:r>
                    <m:r>
                      <a:rPr lang="en-US" altLang="en-US" sz="2000" i="1">
                        <a:latin typeface="Cambria Math" panose="02040503050406030204" pitchFamily="18" charset="0"/>
                      </a:rPr>
                      <m:t>&gt;</m:t>
                    </m:r>
                    <m:r>
                      <a:rPr lang="en-US" altLang="en-US" sz="2000" i="1">
                        <a:latin typeface="Cambria Math" panose="02040503050406030204" pitchFamily="18" charset="0"/>
                      </a:rPr>
                      <m:t>𝑁</m:t>
                    </m:r>
                  </m:oMath>
                </a14:m>
                <a:endParaRPr lang="en-US" altLang="en-US" sz="2000" dirty="0"/>
              </a:p>
              <a:p>
                <a:pPr marL="0" indent="0" eaLnBrk="1" hangingPunct="1">
                  <a:buNone/>
                  <a:defRPr/>
                </a:pPr>
                <a:endParaRPr lang="en-US" altLang="en-US" sz="2000" dirty="0">
                  <a:solidFill>
                    <a:schemeClr val="tx1"/>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09291"/>
                <a:ext cx="8686800" cy="5116873"/>
              </a:xfrm>
              <a:blipFill>
                <a:blip r:embed="rId3"/>
                <a:stretch>
                  <a:fillRect l="-702" t="-59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spTree>
    <p:extLst>
      <p:ext uri="{BB962C8B-B14F-4D97-AF65-F5344CB8AC3E}">
        <p14:creationId xmlns:p14="http://schemas.microsoft.com/office/powerpoint/2010/main" val="16439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Common Asymptotic Bounds</a:t>
            </a:r>
          </a:p>
        </p:txBody>
      </p:sp>
      <mc:AlternateContent xmlns:mc="http://schemas.openxmlformats.org/markup-compatibility/2006">
        <mc:Choice xmlns:a14="http://schemas.microsoft.com/office/drawing/2010/main" Requires="a14">
          <p:sp>
            <p:nvSpPr>
              <p:cNvPr id="412675" name="Rectangle 3"/>
              <p:cNvSpPr>
                <a:spLocks noGrp="1" noChangeArrowheads="1"/>
              </p:cNvSpPr>
              <p:nvPr>
                <p:ph idx="1"/>
              </p:nvPr>
            </p:nvSpPr>
            <p:spPr>
              <a:xfrm>
                <a:off x="457200" y="1357224"/>
                <a:ext cx="8229600" cy="4768940"/>
              </a:xfrm>
            </p:spPr>
            <p:txBody>
              <a:bodyPr/>
              <a:lstStyle/>
              <a:p>
                <a:pPr eaLnBrk="1" hangingPunct="1">
                  <a:defRPr/>
                </a:pPr>
                <a:r>
                  <a:rPr lang="en-US" altLang="en-US" sz="2400" dirty="0">
                    <a:solidFill>
                      <a:srgbClr val="0070C0"/>
                    </a:solidFill>
                  </a:rPr>
                  <a:t>Polynomials</a:t>
                </a:r>
                <a:r>
                  <a:rPr lang="en-US" altLang="en-US" sz="2400" dirty="0"/>
                  <a:t>:</a:t>
                </a:r>
              </a:p>
              <a:p>
                <a:pPr marL="0" indent="0" eaLnBrk="1" hangingPunct="1">
                  <a:buNone/>
                  <a:defRPr/>
                </a:pPr>
                <a:r>
                  <a:rPr lang="en-US" altLang="en-US" sz="2400" dirty="0"/>
                  <a:t>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0</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𝑑</m:t>
                        </m:r>
                      </m:sub>
                    </m:sSub>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oMath>
                </a14:m>
                <a:r>
                  <a:rPr lang="en-US" altLang="en-US" sz="2400" dirty="0"/>
                  <a:t> is </a:t>
                </a:r>
                <a14:m>
                  <m:oMath xmlns:m="http://schemas.openxmlformats.org/officeDocument/2006/math">
                    <m:r>
                      <a:rPr lang="en-US" altLang="en-US" sz="2400" b="0" i="1" smtClean="0">
                        <a:latin typeface="Cambria Math" panose="02040503050406030204" pitchFamily="18" charset="0"/>
                      </a:rPr>
                      <m:t>𝑂</m:t>
                    </m:r>
                    <m:d>
                      <m:dPr>
                        <m:ctrlPr>
                          <a:rPr lang="en-US" altLang="en-US" sz="2400" b="0" i="1" smtClean="0">
                            <a:latin typeface="Cambria Math" panose="02040503050406030204" pitchFamily="18" charset="0"/>
                          </a:rPr>
                        </m:ctrlPr>
                      </m:dPr>
                      <m:e>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e>
                    </m:d>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a:t>
                </a:r>
              </a:p>
              <a:p>
                <a:pPr marL="0" indent="0" eaLnBrk="1" hangingPunct="1">
                  <a:buNone/>
                  <a:defRPr/>
                </a:pPr>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𝑎</m:t>
                            </m:r>
                          </m:sub>
                        </m:sSub>
                      </m:fName>
                      <m:e>
                        <m:r>
                          <a:rPr lang="en-US" altLang="en-US" sz="2400" b="0" i="1" smtClean="0">
                            <a:latin typeface="Cambria Math" panose="02040503050406030204" pitchFamily="18" charset="0"/>
                          </a:rPr>
                          <m:t>𝑛</m:t>
                        </m:r>
                      </m:e>
                    </m:func>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𝑏</m:t>
                            </m:r>
                          </m:sub>
                        </m:sSub>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e>
                    </m:func>
                  </m:oMath>
                </a14:m>
                <a:r>
                  <a:rPr lang="en-US" altLang="en-US" sz="2400" dirty="0"/>
                  <a:t> for all constants </a:t>
                </a:r>
                <a14:m>
                  <m:oMath xmlns:m="http://schemas.openxmlformats.org/officeDocument/2006/math">
                    <m:r>
                      <a:rPr lang="en-US" altLang="en-US" sz="2400" b="0" i="1" smtClean="0">
                        <a:latin typeface="Cambria Math" panose="02040503050406030204" pitchFamily="18" charset="0"/>
                      </a:rPr>
                      <m:t>𝑎</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𝑏</m:t>
                    </m:r>
                    <m:r>
                      <a:rPr lang="en-US" altLang="en-US" sz="2400" b="0" i="1" smtClean="0">
                        <a:latin typeface="Cambria Math" panose="02040503050406030204" pitchFamily="18" charset="0"/>
                      </a:rPr>
                      <m:t>&gt;0</m:t>
                    </m:r>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log grows slower than every polynomial</a:t>
                </a:r>
              </a:p>
              <a:p>
                <a:pPr marL="0" indent="0" eaLnBrk="1" hangingPunct="1">
                  <a:buNone/>
                  <a:defRPr/>
                </a:pPr>
                <a:r>
                  <a:rPr lang="en-US" altLang="en-US" sz="2400" dirty="0"/>
                  <a:t>   For all </a:t>
                </a:r>
                <a14:m>
                  <m:oMath xmlns:m="http://schemas.openxmlformats.org/officeDocument/2006/math">
                    <m:r>
                      <a:rPr lang="en-US" altLang="en-US" sz="2400" b="0" i="1" smtClean="0">
                        <a:latin typeface="Cambria Math" panose="02040503050406030204" pitchFamily="18" charset="0"/>
                      </a:rPr>
                      <m:t>𝑥</m:t>
                    </m:r>
                    <m:r>
                      <a:rPr lang="en-US" altLang="en-US" sz="2400" b="0" i="1" smtClean="0">
                        <a:latin typeface="Cambria Math" panose="02040503050406030204" pitchFamily="18" charset="0"/>
                      </a:rPr>
                      <m:t>&gt;0</m:t>
                    </m:r>
                  </m:oMath>
                </a14:m>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log</m:t>
                        </m:r>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𝑥</m:t>
                            </m:r>
                          </m:sup>
                        </m:sSup>
                        <m:r>
                          <a:rPr lang="en-US" altLang="en-US" sz="2400" b="0" i="1" smtClean="0">
                            <a:latin typeface="Cambria Math" panose="02040503050406030204" pitchFamily="18" charset="0"/>
                          </a:rPr>
                          <m:t>)</m:t>
                        </m:r>
                      </m:e>
                    </m:func>
                  </m:oMath>
                </a14:m>
                <a:endParaRPr lang="en-US" altLang="en-US" sz="2400" b="0" dirty="0"/>
              </a:p>
              <a:p>
                <a:pPr marL="0" indent="0" eaLnBrk="1" hangingPunct="1">
                  <a:buNone/>
                  <a:defRPr/>
                </a:pPr>
                <a:endParaRPr lang="en-US" altLang="en-US" sz="2400" dirty="0"/>
              </a:p>
              <a:p>
                <a:pPr eaLnBrk="1" hangingPunct="1">
                  <a:defRPr/>
                </a:pPr>
                <a:endParaRPr lang="en-US" altLang="en-US" sz="2400" b="1" dirty="0">
                  <a:solidFill>
                    <a:srgbClr val="0033CC"/>
                  </a:solidFill>
                </a:endParaRPr>
              </a:p>
              <a:p>
                <a:pPr eaLnBrk="1" hangingPunct="1">
                  <a:defRPr/>
                </a:pPr>
                <a:endParaRPr lang="en-US" sz="2400" dirty="0"/>
              </a:p>
            </p:txBody>
          </p:sp>
        </mc:Choice>
        <mc:Fallback>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963" t="-89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a:latin typeface="Tahoma" panose="020B0604030504040204" pitchFamily="34" charset="0"/>
            </a:endParaRPr>
          </a:p>
        </p:txBody>
      </p:sp>
    </p:spTree>
    <p:extLst>
      <p:ext uri="{BB962C8B-B14F-4D97-AF65-F5344CB8AC3E}">
        <p14:creationId xmlns:p14="http://schemas.microsoft.com/office/powerpoint/2010/main" val="70565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B897C-BF5F-44B4-AFDB-5F3CE0A5460A}"/>
              </a:ext>
            </a:extLst>
          </p:cNvPr>
          <p:cNvSpPr>
            <a:spLocks noGrp="1"/>
          </p:cNvSpPr>
          <p:nvPr>
            <p:ph type="sldNum" sz="quarter" idx="12"/>
          </p:nvPr>
        </p:nvSpPr>
        <p:spPr/>
        <p:txBody>
          <a:bodyPr/>
          <a:lstStyle/>
          <a:p>
            <a:fld id="{BC24DF4B-4E87-408C-AB54-4535C2424E76}" type="slidenum">
              <a:rPr lang="en-US" altLang="en-US" smtClean="0"/>
              <a:pPr/>
              <a:t>8</a:t>
            </a:fld>
            <a:endParaRPr lang="en-US" altLang="en-US"/>
          </a:p>
        </p:txBody>
      </p:sp>
      <p:pic>
        <p:nvPicPr>
          <p:cNvPr id="4" name="Picture 3">
            <a:extLst>
              <a:ext uri="{FF2B5EF4-FFF2-40B4-BE49-F238E27FC236}">
                <a16:creationId xmlns:a16="http://schemas.microsoft.com/office/drawing/2014/main" id="{E05C3256-00C9-4BEB-A6EA-981545E904B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331695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Running Time</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400" dirty="0"/>
              <a:t> </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D2168771-A581-460E-A1BB-73C1F10BC839}"/>
                  </a:ext>
                </a:extLst>
              </p:cNvPr>
              <p:cNvSpPr txBox="1">
                <a:spLocks noChangeArrowheads="1"/>
              </p:cNvSpPr>
              <p:nvPr/>
            </p:nvSpPr>
            <p:spPr>
              <a:xfrm>
                <a:off x="576469" y="943093"/>
                <a:ext cx="8229600" cy="53021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sz="2000" kern="0" dirty="0"/>
                  <a:t>An algorithm runs in polynomial time if </a:t>
                </a:r>
                <a14:m>
                  <m:oMath xmlns:m="http://schemas.openxmlformats.org/officeDocument/2006/math">
                    <m:r>
                      <a:rPr lang="en-US" sz="2000" b="0" i="1" kern="0" smtClean="0">
                        <a:latin typeface="Cambria Math" panose="02040503050406030204" pitchFamily="18" charset="0"/>
                      </a:rPr>
                      <m:t>𝑇</m:t>
                    </m:r>
                    <m:d>
                      <m:dPr>
                        <m:ctrlPr>
                          <a:rPr lang="en-US" sz="2000" b="0" i="1" kern="0" smtClean="0">
                            <a:latin typeface="Cambria Math" panose="02040503050406030204" pitchFamily="18" charset="0"/>
                          </a:rPr>
                        </m:ctrlPr>
                      </m:dPr>
                      <m:e>
                        <m:r>
                          <a:rPr lang="en-US" sz="2000" b="0" i="1" kern="0" smtClean="0">
                            <a:latin typeface="Cambria Math" panose="02040503050406030204" pitchFamily="18" charset="0"/>
                          </a:rPr>
                          <m:t>𝑛</m:t>
                        </m:r>
                      </m:e>
                    </m:d>
                    <m:r>
                      <a:rPr lang="en-US" sz="2000" b="0" i="1" kern="0" smtClean="0">
                        <a:latin typeface="Cambria Math" panose="02040503050406030204" pitchFamily="18" charset="0"/>
                      </a:rPr>
                      <m:t>=</m:t>
                    </m:r>
                    <m:sSup>
                      <m:sSupPr>
                        <m:ctrlPr>
                          <a:rPr lang="en-US" sz="2000" b="0" i="1" kern="0" smtClean="0">
                            <a:latin typeface="Cambria Math" panose="02040503050406030204" pitchFamily="18" charset="0"/>
                          </a:rPr>
                        </m:ctrlPr>
                      </m:sSupPr>
                      <m:e>
                        <m:r>
                          <a:rPr lang="en-US" sz="2000" b="0" i="1" kern="0" smtClean="0">
                            <a:latin typeface="Cambria Math" panose="02040503050406030204" pitchFamily="18" charset="0"/>
                          </a:rPr>
                          <m:t>𝑛</m:t>
                        </m:r>
                      </m:e>
                      <m:sup>
                        <m:r>
                          <a:rPr lang="en-US" sz="2000" b="0" i="1" kern="0" smtClean="0">
                            <a:latin typeface="Cambria Math" panose="02040503050406030204" pitchFamily="18" charset="0"/>
                          </a:rPr>
                          <m:t>𝑂</m:t>
                        </m:r>
                        <m:r>
                          <a:rPr lang="en-US" sz="2000" b="0" i="1" kern="0" smtClean="0">
                            <a:latin typeface="Cambria Math" panose="02040503050406030204" pitchFamily="18" charset="0"/>
                          </a:rPr>
                          <m:t>(1)</m:t>
                        </m:r>
                      </m:sup>
                    </m:sSup>
                  </m:oMath>
                </a14:m>
                <a:r>
                  <a:rPr lang="en-US" sz="2000" kern="0" dirty="0"/>
                  <a:t>.</a:t>
                </a:r>
              </a:p>
              <a:p>
                <a:pPr marL="0" indent="0" eaLnBrk="1" hangingPunct="1">
                  <a:buNone/>
                  <a:defRPr/>
                </a:pPr>
                <a:r>
                  <a:rPr lang="en-US" sz="2000" kern="0" dirty="0"/>
                  <a:t>Equivalently, </a:t>
                </a:r>
                <a14:m>
                  <m:oMath xmlns:m="http://schemas.openxmlformats.org/officeDocument/2006/math">
                    <m:r>
                      <a:rPr lang="en-US" sz="2000" b="0" i="1" kern="0" smtClean="0">
                        <a:latin typeface="Cambria Math" panose="02040503050406030204" pitchFamily="18" charset="0"/>
                      </a:rPr>
                      <m:t>𝑇</m:t>
                    </m:r>
                    <m:d>
                      <m:dPr>
                        <m:ctrlPr>
                          <a:rPr lang="en-US" sz="2000" b="0" i="1" kern="0" smtClean="0">
                            <a:latin typeface="Cambria Math" panose="02040503050406030204" pitchFamily="18" charset="0"/>
                          </a:rPr>
                        </m:ctrlPr>
                      </m:dPr>
                      <m:e>
                        <m:r>
                          <a:rPr lang="en-US" sz="2000" b="0" i="1" kern="0" smtClean="0">
                            <a:latin typeface="Cambria Math" panose="02040503050406030204" pitchFamily="18" charset="0"/>
                          </a:rPr>
                          <m:t>𝑛</m:t>
                        </m:r>
                      </m:e>
                    </m:d>
                    <m:r>
                      <a:rPr lang="en-US" sz="2000" b="0" i="1" kern="0" smtClean="0">
                        <a:latin typeface="Cambria Math" panose="02040503050406030204" pitchFamily="18" charset="0"/>
                      </a:rPr>
                      <m:t>=</m:t>
                    </m:r>
                    <m:r>
                      <a:rPr lang="en-US" sz="2000" b="0" i="1" kern="0" smtClean="0">
                        <a:latin typeface="Cambria Math" panose="02040503050406030204" pitchFamily="18" charset="0"/>
                      </a:rPr>
                      <m:t>𝑂</m:t>
                    </m:r>
                    <m:r>
                      <a:rPr lang="en-US" sz="2000" b="0" i="1" kern="0" smtClean="0">
                        <a:latin typeface="Cambria Math" panose="02040503050406030204" pitchFamily="18" charset="0"/>
                      </a:rPr>
                      <m:t>(</m:t>
                    </m:r>
                    <m:sSup>
                      <m:sSupPr>
                        <m:ctrlPr>
                          <a:rPr lang="en-US" sz="2000" b="0" i="1" kern="0" smtClean="0">
                            <a:latin typeface="Cambria Math" panose="02040503050406030204" pitchFamily="18" charset="0"/>
                          </a:rPr>
                        </m:ctrlPr>
                      </m:sSupPr>
                      <m:e>
                        <m:r>
                          <a:rPr lang="en-US" sz="2000" b="0" i="1" kern="0" smtClean="0">
                            <a:latin typeface="Cambria Math" panose="02040503050406030204" pitchFamily="18" charset="0"/>
                          </a:rPr>
                          <m:t>𝑛</m:t>
                        </m:r>
                      </m:e>
                      <m:sup>
                        <m:r>
                          <a:rPr lang="en-US" sz="2000" b="0" i="1" kern="0" smtClean="0">
                            <a:latin typeface="Cambria Math" panose="02040503050406030204" pitchFamily="18" charset="0"/>
                          </a:rPr>
                          <m:t>𝑑</m:t>
                        </m:r>
                      </m:sup>
                    </m:sSup>
                    <m:r>
                      <a:rPr lang="en-US" sz="2000" b="0" i="1" kern="0" smtClean="0">
                        <a:latin typeface="Cambria Math" panose="02040503050406030204" pitchFamily="18" charset="0"/>
                      </a:rPr>
                      <m:t>)</m:t>
                    </m:r>
                  </m:oMath>
                </a14:m>
                <a:r>
                  <a:rPr lang="en-US" sz="2000" kern="0" dirty="0"/>
                  <a:t> for some constant d.</a:t>
                </a:r>
              </a:p>
            </p:txBody>
          </p:sp>
        </mc:Choice>
        <mc:Fallback xmlns="">
          <p:sp>
            <p:nvSpPr>
              <p:cNvPr id="10" name="Rectangle 3">
                <a:extLst>
                  <a:ext uri="{FF2B5EF4-FFF2-40B4-BE49-F238E27FC236}">
                    <a16:creationId xmlns:a16="http://schemas.microsoft.com/office/drawing/2014/main" id="{D2168771-A581-460E-A1BB-73C1F10BC839}"/>
                  </a:ext>
                </a:extLst>
              </p:cNvPr>
              <p:cNvSpPr txBox="1">
                <a:spLocks noRot="1" noChangeAspect="1" noMove="1" noResize="1" noEditPoints="1" noAdjustHandles="1" noChangeArrowheads="1" noChangeShapeType="1" noTextEdit="1"/>
              </p:cNvSpPr>
              <p:nvPr/>
            </p:nvSpPr>
            <p:spPr>
              <a:xfrm>
                <a:off x="576469" y="943093"/>
                <a:ext cx="8229600" cy="5302131"/>
              </a:xfrm>
              <a:prstGeom prst="rect">
                <a:avLst/>
              </a:prstGeom>
              <a:blipFill>
                <a:blip r:embed="rId4"/>
                <a:stretch>
                  <a:fillRect l="-815" t="-345"/>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FAEFA74A-9737-462A-A85B-5EFA1E6209BF}"/>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303F8F43-CF61-435A-BFC3-D0A92546DCE6}"/>
              </a:ext>
            </a:extLst>
          </p:cNvPr>
          <p:cNvPicPr>
            <a:picLocks noChangeAspect="1"/>
          </p:cNvPicPr>
          <p:nvPr/>
        </p:nvPicPr>
        <p:blipFill>
          <a:blip r:embed="rId5"/>
          <a:stretch>
            <a:fillRect/>
          </a:stretch>
        </p:blipFill>
        <p:spPr>
          <a:xfrm>
            <a:off x="87085" y="1693655"/>
            <a:ext cx="8382368" cy="5027819"/>
          </a:xfrm>
          <a:prstGeom prst="rect">
            <a:avLst/>
          </a:prstGeom>
        </p:spPr>
      </p:pic>
      <p:sp>
        <p:nvSpPr>
          <p:cNvPr id="9" name="Left Brace 8">
            <a:extLst>
              <a:ext uri="{FF2B5EF4-FFF2-40B4-BE49-F238E27FC236}">
                <a16:creationId xmlns:a16="http://schemas.microsoft.com/office/drawing/2014/main" id="{4CA10BC9-49ED-471D-918B-5D99975469AC}"/>
              </a:ext>
            </a:extLst>
          </p:cNvPr>
          <p:cNvSpPr/>
          <p:nvPr/>
        </p:nvSpPr>
        <p:spPr bwMode="auto">
          <a:xfrm>
            <a:off x="1872722" y="3559236"/>
            <a:ext cx="219418" cy="1291438"/>
          </a:xfrm>
          <a:prstGeom prst="lef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BB857C26-5ED6-4D36-9EA6-114E71D78491}"/>
              </a:ext>
            </a:extLst>
          </p:cNvPr>
          <p:cNvSpPr txBox="1"/>
          <p:nvPr/>
        </p:nvSpPr>
        <p:spPr>
          <a:xfrm>
            <a:off x="1124478" y="3873564"/>
            <a:ext cx="889977" cy="461665"/>
          </a:xfrm>
          <a:prstGeom prst="rect">
            <a:avLst/>
          </a:prstGeom>
          <a:noFill/>
        </p:spPr>
        <p:txBody>
          <a:bodyPr wrap="square" rtlCol="0">
            <a:spAutoFit/>
          </a:bodyPr>
          <a:lstStyle/>
          <a:p>
            <a:r>
              <a:rPr lang="en-US" sz="1200" dirty="0"/>
              <a:t>This </a:t>
            </a:r>
          </a:p>
          <a:p>
            <a:r>
              <a:rPr lang="en-US" sz="1200" dirty="0"/>
              <a:t>course</a:t>
            </a:r>
          </a:p>
        </p:txBody>
      </p:sp>
      <p:sp>
        <p:nvSpPr>
          <p:cNvPr id="16" name="Left Brace 15">
            <a:extLst>
              <a:ext uri="{FF2B5EF4-FFF2-40B4-BE49-F238E27FC236}">
                <a16:creationId xmlns:a16="http://schemas.microsoft.com/office/drawing/2014/main" id="{EE611748-01DE-48DB-984F-81BABA74A277}"/>
              </a:ext>
            </a:extLst>
          </p:cNvPr>
          <p:cNvSpPr/>
          <p:nvPr/>
        </p:nvSpPr>
        <p:spPr bwMode="auto">
          <a:xfrm>
            <a:off x="1872722" y="1982511"/>
            <a:ext cx="219418" cy="1270272"/>
          </a:xfrm>
          <a:prstGeom prst="lef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AE2E50BF-780E-42E8-8413-A9661D073652}"/>
              </a:ext>
            </a:extLst>
          </p:cNvPr>
          <p:cNvSpPr txBox="1"/>
          <p:nvPr/>
        </p:nvSpPr>
        <p:spPr>
          <a:xfrm>
            <a:off x="1028684" y="1937997"/>
            <a:ext cx="1110974" cy="646331"/>
          </a:xfrm>
          <a:prstGeom prst="rect">
            <a:avLst/>
          </a:prstGeom>
          <a:noFill/>
        </p:spPr>
        <p:txBody>
          <a:bodyPr wrap="square" rtlCol="0">
            <a:spAutoFit/>
          </a:bodyPr>
          <a:lstStyle/>
          <a:p>
            <a:r>
              <a:rPr lang="en-US" sz="1200" dirty="0"/>
              <a:t>Data</a:t>
            </a:r>
          </a:p>
          <a:p>
            <a:r>
              <a:rPr lang="en-US" sz="1200" dirty="0"/>
              <a:t>Structures</a:t>
            </a:r>
          </a:p>
          <a:p>
            <a:r>
              <a:rPr lang="en-US" sz="1200" dirty="0"/>
              <a:t>CSE332</a:t>
            </a:r>
          </a:p>
        </p:txBody>
      </p:sp>
      <p:sp>
        <p:nvSpPr>
          <p:cNvPr id="18" name="TextBox 17">
            <a:extLst>
              <a:ext uri="{FF2B5EF4-FFF2-40B4-BE49-F238E27FC236}">
                <a16:creationId xmlns:a16="http://schemas.microsoft.com/office/drawing/2014/main" id="{67BE38C6-3544-4432-8401-EC2AE9B33450}"/>
              </a:ext>
            </a:extLst>
          </p:cNvPr>
          <p:cNvSpPr txBox="1"/>
          <p:nvPr/>
        </p:nvSpPr>
        <p:spPr>
          <a:xfrm>
            <a:off x="1077906" y="3175332"/>
            <a:ext cx="1061752" cy="461665"/>
          </a:xfrm>
          <a:prstGeom prst="rect">
            <a:avLst/>
          </a:prstGeom>
          <a:noFill/>
        </p:spPr>
        <p:txBody>
          <a:bodyPr wrap="square" rtlCol="0">
            <a:spAutoFit/>
          </a:bodyPr>
          <a:lstStyle/>
          <a:p>
            <a:r>
              <a:rPr lang="en-US" sz="1200" dirty="0"/>
              <a:t>Sublinear Algorithms</a:t>
            </a:r>
          </a:p>
        </p:txBody>
      </p:sp>
    </p:spTree>
    <p:extLst>
      <p:ext uri="{BB962C8B-B14F-4D97-AF65-F5344CB8AC3E}">
        <p14:creationId xmlns:p14="http://schemas.microsoft.com/office/powerpoint/2010/main" val="754275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646dda3-dc1f-43d3-90d6-5b3ef7e9a2af"/>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55524</TotalTime>
  <Words>1895</Words>
  <Application>Microsoft Office PowerPoint</Application>
  <PresentationFormat>On-screen Show (4:3)</PresentationFormat>
  <Paragraphs>484</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Cambria Math</vt:lpstr>
      <vt:lpstr>Helvetica</vt:lpstr>
      <vt:lpstr>Arial</vt:lpstr>
      <vt:lpstr>Times New Roman</vt:lpstr>
      <vt:lpstr>Tahoma</vt:lpstr>
      <vt:lpstr>Osaka</vt:lpstr>
      <vt:lpstr>Arial Black</vt:lpstr>
      <vt:lpstr>Comic Sans MS</vt:lpstr>
      <vt:lpstr>Custom Design</vt:lpstr>
      <vt:lpstr>CSE 421:  Introduction to Algorithms</vt:lpstr>
      <vt:lpstr>Administrativia Stuffs</vt:lpstr>
      <vt:lpstr>More</vt:lpstr>
      <vt:lpstr>Definition for Efficiency in This Course</vt:lpstr>
      <vt:lpstr>Time Complexity on Worst Case Inputs</vt:lpstr>
      <vt:lpstr>O-Notation</vt:lpstr>
      <vt:lpstr>Common Asymptotic Bounds</vt:lpstr>
      <vt:lpstr>PowerPoint Presentation</vt:lpstr>
      <vt:lpstr>Running Time</vt:lpstr>
      <vt:lpstr>Why “Polynomial”?</vt:lpstr>
      <vt:lpstr>Other Complexities</vt:lpstr>
      <vt:lpstr>CSE 351 Quiz</vt:lpstr>
      <vt:lpstr>Warning</vt:lpstr>
      <vt:lpstr>Warning</vt:lpstr>
      <vt:lpstr>CSE 421:  Introduction to Algorithms</vt:lpstr>
      <vt:lpstr>Graphs</vt:lpstr>
      <vt:lpstr>Undirected Graphs G=(V,E)</vt:lpstr>
      <vt:lpstr>Graphs don’t Live in Flat Land</vt:lpstr>
      <vt:lpstr>Directed Graphs</vt:lpstr>
      <vt:lpstr>Terminology</vt:lpstr>
      <vt:lpstr>Terminology (cont’d)</vt:lpstr>
      <vt:lpstr>Exercise: Degree 1 vertices</vt:lpstr>
      <vt:lpstr>Exercise: Trees and Induction</vt:lpstr>
      <vt:lpstr>Exercise: Degree Sum</vt:lpstr>
      <vt:lpstr>Exercise: Odd Degree Vertices</vt:lpstr>
      <vt:lpstr>Exercise: #edges</vt:lpstr>
      <vt:lpstr>Sparse Graphs</vt:lpstr>
      <vt:lpstr>Storing Graphs</vt:lpstr>
      <vt:lpstr>Storing Graphs</vt:lpstr>
      <vt:lpstr>Storing Graphs</vt:lpstr>
      <vt:lpstr>Storing Graphs</vt:lpstr>
      <vt:lpstr>Storing Graphs</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253</cp:revision>
  <cp:lastPrinted>2000-07-01T21:41:59Z</cp:lastPrinted>
  <dcterms:created xsi:type="dcterms:W3CDTF">1998-04-21T02:39:18Z</dcterms:created>
  <dcterms:modified xsi:type="dcterms:W3CDTF">2022-01-05T21:22:43Z</dcterms:modified>
</cp:coreProperties>
</file>