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5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8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9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20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21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464" r:id="rId2"/>
    <p:sldId id="481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80" r:id="rId11"/>
    <p:sldId id="453" r:id="rId12"/>
    <p:sldId id="454" r:id="rId13"/>
    <p:sldId id="455" r:id="rId14"/>
    <p:sldId id="465" r:id="rId15"/>
    <p:sldId id="479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90" d="100"/>
          <a:sy n="90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C65E80C-D490-4CFA-9B5F-27A149EE4408}"/>
    <pc:docChg chg="addSld delSld modSld modMainMaster">
      <pc:chgData name="Richard Anderson" userId="4654cc452026b74c" providerId="LiveId" clId="{CC65E80C-D490-4CFA-9B5F-27A149EE4408}" dt="2024-02-27T22:58:37.479" v="466" actId="20577"/>
      <pc:docMkLst>
        <pc:docMk/>
      </pc:docMkLst>
      <pc:sldChg chg="del">
        <pc:chgData name="Richard Anderson" userId="4654cc452026b74c" providerId="LiveId" clId="{CC65E80C-D490-4CFA-9B5F-27A149EE4408}" dt="2024-02-27T22:29:39.380" v="30" actId="2696"/>
        <pc:sldMkLst>
          <pc:docMk/>
          <pc:sldMk cId="87755496" sldId="445"/>
        </pc:sldMkLst>
      </pc:sldChg>
      <pc:sldChg chg="modSp mod">
        <pc:chgData name="Richard Anderson" userId="4654cc452026b74c" providerId="LiveId" clId="{CC65E80C-D490-4CFA-9B5F-27A149EE4408}" dt="2024-02-27T22:31:46.706" v="33" actId="20577"/>
        <pc:sldMkLst>
          <pc:docMk/>
          <pc:sldMk cId="1315628261" sldId="452"/>
        </pc:sldMkLst>
        <pc:spChg chg="mod">
          <ac:chgData name="Richard Anderson" userId="4654cc452026b74c" providerId="LiveId" clId="{CC65E80C-D490-4CFA-9B5F-27A149EE4408}" dt="2024-02-27T22:31:46.706" v="33" actId="20577"/>
          <ac:spMkLst>
            <pc:docMk/>
            <pc:sldMk cId="1315628261" sldId="452"/>
            <ac:spMk id="58371" creationId="{00000000-0000-0000-0000-000000000000}"/>
          </ac:spMkLst>
        </pc:spChg>
      </pc:sldChg>
      <pc:sldChg chg="modSp mod setBg">
        <pc:chgData name="Richard Anderson" userId="4654cc452026b74c" providerId="LiveId" clId="{CC65E80C-D490-4CFA-9B5F-27A149EE4408}" dt="2024-02-27T22:30:41.988" v="32"/>
        <pc:sldMkLst>
          <pc:docMk/>
          <pc:sldMk cId="737223434" sldId="464"/>
        </pc:sldMkLst>
        <pc:spChg chg="mod">
          <ac:chgData name="Richard Anderson" userId="4654cc452026b74c" providerId="LiveId" clId="{CC65E80C-D490-4CFA-9B5F-27A149EE4408}" dt="2024-02-27T22:29:20.007" v="27" actId="1076"/>
          <ac:spMkLst>
            <pc:docMk/>
            <pc:sldMk cId="737223434" sldId="464"/>
            <ac:spMk id="2050" creationId="{00000000-0000-0000-0000-000000000000}"/>
          </ac:spMkLst>
        </pc:spChg>
        <pc:spChg chg="mod">
          <ac:chgData name="Richard Anderson" userId="4654cc452026b74c" providerId="LiveId" clId="{CC65E80C-D490-4CFA-9B5F-27A149EE4408}" dt="2024-02-27T22:29:30.852" v="29" actId="1076"/>
          <ac:spMkLst>
            <pc:docMk/>
            <pc:sldMk cId="737223434" sldId="464"/>
            <ac:spMk id="2051" creationId="{00000000-0000-0000-0000-000000000000}"/>
          </ac:spMkLst>
        </pc:spChg>
      </pc:sldChg>
      <pc:sldChg chg="modSp new mod">
        <pc:chgData name="Richard Anderson" userId="4654cc452026b74c" providerId="LiveId" clId="{CC65E80C-D490-4CFA-9B5F-27A149EE4408}" dt="2024-02-27T22:40:19.301" v="389" actId="20577"/>
        <pc:sldMkLst>
          <pc:docMk/>
          <pc:sldMk cId="1034286025" sldId="480"/>
        </pc:sldMkLst>
        <pc:spChg chg="mod">
          <ac:chgData name="Richard Anderson" userId="4654cc452026b74c" providerId="LiveId" clId="{CC65E80C-D490-4CFA-9B5F-27A149EE4408}" dt="2024-02-27T22:36:55.244" v="69" actId="20577"/>
          <ac:spMkLst>
            <pc:docMk/>
            <pc:sldMk cId="1034286025" sldId="480"/>
            <ac:spMk id="2" creationId="{5466F0D3-8AD9-4DBD-8C7B-0A0CDB7E3B5A}"/>
          </ac:spMkLst>
        </pc:spChg>
        <pc:spChg chg="mod">
          <ac:chgData name="Richard Anderson" userId="4654cc452026b74c" providerId="LiveId" clId="{CC65E80C-D490-4CFA-9B5F-27A149EE4408}" dt="2024-02-27T22:40:19.301" v="389" actId="20577"/>
          <ac:spMkLst>
            <pc:docMk/>
            <pc:sldMk cId="1034286025" sldId="480"/>
            <ac:spMk id="3" creationId="{76EF013F-A329-4AE6-95DA-1C11BA7D3F21}"/>
          </ac:spMkLst>
        </pc:spChg>
      </pc:sldChg>
      <pc:sldChg chg="modSp new mod">
        <pc:chgData name="Richard Anderson" userId="4654cc452026b74c" providerId="LiveId" clId="{CC65E80C-D490-4CFA-9B5F-27A149EE4408}" dt="2024-02-27T22:58:37.479" v="466" actId="20577"/>
        <pc:sldMkLst>
          <pc:docMk/>
          <pc:sldMk cId="3265089845" sldId="481"/>
        </pc:sldMkLst>
        <pc:spChg chg="mod">
          <ac:chgData name="Richard Anderson" userId="4654cc452026b74c" providerId="LiveId" clId="{CC65E80C-D490-4CFA-9B5F-27A149EE4408}" dt="2024-02-27T22:57:02.654" v="403" actId="20577"/>
          <ac:spMkLst>
            <pc:docMk/>
            <pc:sldMk cId="3265089845" sldId="481"/>
            <ac:spMk id="2" creationId="{7A876672-E701-4E19-9B08-17338039EF80}"/>
          </ac:spMkLst>
        </pc:spChg>
        <pc:spChg chg="mod">
          <ac:chgData name="Richard Anderson" userId="4654cc452026b74c" providerId="LiveId" clId="{CC65E80C-D490-4CFA-9B5F-27A149EE4408}" dt="2024-02-27T22:58:37.479" v="466" actId="20577"/>
          <ac:spMkLst>
            <pc:docMk/>
            <pc:sldMk cId="3265089845" sldId="481"/>
            <ac:spMk id="3" creationId="{933985A1-2106-4339-8B0B-41674748026B}"/>
          </ac:spMkLst>
        </pc:spChg>
      </pc:sldChg>
      <pc:sldMasterChg chg="setBg modSldLayout">
        <pc:chgData name="Richard Anderson" userId="4654cc452026b74c" providerId="LiveId" clId="{CC65E80C-D490-4CFA-9B5F-27A149EE4408}" dt="2024-02-27T22:30:41.988" v="32"/>
        <pc:sldMasterMkLst>
          <pc:docMk/>
          <pc:sldMasterMk cId="0" sldId="2147483661"/>
        </pc:sldMasterMkLst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4010539372" sldId="2147483662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1891196703" sldId="2147483663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1831193353" sldId="2147483664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3457155451" sldId="2147483665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1452853724" sldId="2147483666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687482016" sldId="2147483667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3615993119" sldId="2147483668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2097179299" sldId="2147483669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59495239" sldId="2147483670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2681144224" sldId="2147483671"/>
          </pc:sldLayoutMkLst>
        </pc:sldLayoutChg>
        <pc:sldLayoutChg chg="setBg">
          <pc:chgData name="Richard Anderson" userId="4654cc452026b74c" providerId="LiveId" clId="{CC65E80C-D490-4CFA-9B5F-27A149EE4408}" dt="2024-02-27T22:30:41.988" v="32"/>
          <pc:sldLayoutMkLst>
            <pc:docMk/>
            <pc:sldMasterMk cId="0" sldId="2147483661"/>
            <pc:sldLayoutMk cId="1295341200" sldId="2147483672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69076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56370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62412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354841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989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44139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9145C-4DD2-45FD-950C-8D1AE0FDFFAD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92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4432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9916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56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55" Type="http://schemas.openxmlformats.org/officeDocument/2006/relationships/tags" Target="../tags/tag85.xml"/><Relationship Id="rId63" Type="http://schemas.openxmlformats.org/officeDocument/2006/relationships/tags" Target="../tags/tag9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9" Type="http://schemas.openxmlformats.org/officeDocument/2006/relationships/tags" Target="../tags/tag59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tags" Target="../tags/tag83.xml"/><Relationship Id="rId58" Type="http://schemas.openxmlformats.org/officeDocument/2006/relationships/tags" Target="../tags/tag88.xml"/><Relationship Id="rId5" Type="http://schemas.openxmlformats.org/officeDocument/2006/relationships/tags" Target="../tags/tag35.xml"/><Relationship Id="rId61" Type="http://schemas.openxmlformats.org/officeDocument/2006/relationships/tags" Target="../tags/tag91.xml"/><Relationship Id="rId19" Type="http://schemas.openxmlformats.org/officeDocument/2006/relationships/tags" Target="../tags/tag4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56" Type="http://schemas.openxmlformats.org/officeDocument/2006/relationships/tags" Target="../tags/tag86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59" Type="http://schemas.openxmlformats.org/officeDocument/2006/relationships/tags" Target="../tags/tag89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54" Type="http://schemas.openxmlformats.org/officeDocument/2006/relationships/tags" Target="../tags/tag84.xml"/><Relationship Id="rId62" Type="http://schemas.openxmlformats.org/officeDocument/2006/relationships/tags" Target="../tags/tag9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57" Type="http://schemas.openxmlformats.org/officeDocument/2006/relationships/tags" Target="../tags/tag87.xml"/><Relationship Id="rId10" Type="http://schemas.openxmlformats.org/officeDocument/2006/relationships/tags" Target="../tags/tag40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60" Type="http://schemas.openxmlformats.org/officeDocument/2006/relationships/tags" Target="../tags/tag90.xml"/><Relationship Id="rId65" Type="http://schemas.openxmlformats.org/officeDocument/2006/relationships/notesSlide" Target="../notesSlides/notesSlide15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39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" Type="http://schemas.openxmlformats.org/officeDocument/2006/relationships/tags" Target="../tags/tag119.xml"/><Relationship Id="rId21" Type="http://schemas.openxmlformats.org/officeDocument/2006/relationships/notesSlide" Target="../notesSlides/notesSlide18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" Type="http://schemas.openxmlformats.org/officeDocument/2006/relationships/tags" Target="../tags/tag138.xml"/><Relationship Id="rId21" Type="http://schemas.openxmlformats.org/officeDocument/2006/relationships/notesSlide" Target="../notesSlides/notesSlide19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182.xml"/><Relationship Id="rId21" Type="http://schemas.openxmlformats.org/officeDocument/2006/relationships/tags" Target="../tags/tag177.xml"/><Relationship Id="rId34" Type="http://schemas.openxmlformats.org/officeDocument/2006/relationships/tags" Target="../tags/tag190.xml"/><Relationship Id="rId42" Type="http://schemas.openxmlformats.org/officeDocument/2006/relationships/tags" Target="../tags/tag198.xml"/><Relationship Id="rId47" Type="http://schemas.openxmlformats.org/officeDocument/2006/relationships/tags" Target="../tags/tag203.xml"/><Relationship Id="rId50" Type="http://schemas.openxmlformats.org/officeDocument/2006/relationships/tags" Target="../tags/tag206.xml"/><Relationship Id="rId55" Type="http://schemas.openxmlformats.org/officeDocument/2006/relationships/tags" Target="../tags/tag211.xml"/><Relationship Id="rId63" Type="http://schemas.openxmlformats.org/officeDocument/2006/relationships/tags" Target="../tags/tag219.xml"/><Relationship Id="rId7" Type="http://schemas.openxmlformats.org/officeDocument/2006/relationships/tags" Target="../tags/tag16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29" Type="http://schemas.openxmlformats.org/officeDocument/2006/relationships/tags" Target="../tags/tag185.xml"/><Relationship Id="rId11" Type="http://schemas.openxmlformats.org/officeDocument/2006/relationships/tags" Target="../tags/tag167.xml"/><Relationship Id="rId24" Type="http://schemas.openxmlformats.org/officeDocument/2006/relationships/tags" Target="../tags/tag180.xml"/><Relationship Id="rId32" Type="http://schemas.openxmlformats.org/officeDocument/2006/relationships/tags" Target="../tags/tag188.xml"/><Relationship Id="rId37" Type="http://schemas.openxmlformats.org/officeDocument/2006/relationships/tags" Target="../tags/tag193.xml"/><Relationship Id="rId40" Type="http://schemas.openxmlformats.org/officeDocument/2006/relationships/tags" Target="../tags/tag196.xml"/><Relationship Id="rId45" Type="http://schemas.openxmlformats.org/officeDocument/2006/relationships/tags" Target="../tags/tag201.xml"/><Relationship Id="rId53" Type="http://schemas.openxmlformats.org/officeDocument/2006/relationships/tags" Target="../tags/tag209.xml"/><Relationship Id="rId58" Type="http://schemas.openxmlformats.org/officeDocument/2006/relationships/tags" Target="../tags/tag214.xml"/><Relationship Id="rId5" Type="http://schemas.openxmlformats.org/officeDocument/2006/relationships/tags" Target="../tags/tag161.xml"/><Relationship Id="rId61" Type="http://schemas.openxmlformats.org/officeDocument/2006/relationships/tags" Target="../tags/tag217.xml"/><Relationship Id="rId19" Type="http://schemas.openxmlformats.org/officeDocument/2006/relationships/tags" Target="../tags/tag175.xml"/><Relationship Id="rId14" Type="http://schemas.openxmlformats.org/officeDocument/2006/relationships/tags" Target="../tags/tag170.xml"/><Relationship Id="rId22" Type="http://schemas.openxmlformats.org/officeDocument/2006/relationships/tags" Target="../tags/tag178.xml"/><Relationship Id="rId27" Type="http://schemas.openxmlformats.org/officeDocument/2006/relationships/tags" Target="../tags/tag183.xml"/><Relationship Id="rId30" Type="http://schemas.openxmlformats.org/officeDocument/2006/relationships/tags" Target="../tags/tag186.xml"/><Relationship Id="rId35" Type="http://schemas.openxmlformats.org/officeDocument/2006/relationships/tags" Target="../tags/tag191.xml"/><Relationship Id="rId43" Type="http://schemas.openxmlformats.org/officeDocument/2006/relationships/tags" Target="../tags/tag199.xml"/><Relationship Id="rId48" Type="http://schemas.openxmlformats.org/officeDocument/2006/relationships/tags" Target="../tags/tag204.xml"/><Relationship Id="rId56" Type="http://schemas.openxmlformats.org/officeDocument/2006/relationships/tags" Target="../tags/tag212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64.xml"/><Relationship Id="rId51" Type="http://schemas.openxmlformats.org/officeDocument/2006/relationships/tags" Target="../tags/tag207.xml"/><Relationship Id="rId3" Type="http://schemas.openxmlformats.org/officeDocument/2006/relationships/tags" Target="../tags/tag159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5" Type="http://schemas.openxmlformats.org/officeDocument/2006/relationships/tags" Target="../tags/tag181.xml"/><Relationship Id="rId33" Type="http://schemas.openxmlformats.org/officeDocument/2006/relationships/tags" Target="../tags/tag189.xml"/><Relationship Id="rId38" Type="http://schemas.openxmlformats.org/officeDocument/2006/relationships/tags" Target="../tags/tag194.xml"/><Relationship Id="rId46" Type="http://schemas.openxmlformats.org/officeDocument/2006/relationships/tags" Target="../tags/tag202.xml"/><Relationship Id="rId59" Type="http://schemas.openxmlformats.org/officeDocument/2006/relationships/tags" Target="../tags/tag215.xml"/><Relationship Id="rId20" Type="http://schemas.openxmlformats.org/officeDocument/2006/relationships/tags" Target="../tags/tag176.xml"/><Relationship Id="rId41" Type="http://schemas.openxmlformats.org/officeDocument/2006/relationships/tags" Target="../tags/tag197.xml"/><Relationship Id="rId54" Type="http://schemas.openxmlformats.org/officeDocument/2006/relationships/tags" Target="../tags/tag210.xml"/><Relationship Id="rId62" Type="http://schemas.openxmlformats.org/officeDocument/2006/relationships/tags" Target="../tags/tag21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5" Type="http://schemas.openxmlformats.org/officeDocument/2006/relationships/tags" Target="../tags/tag171.xml"/><Relationship Id="rId23" Type="http://schemas.openxmlformats.org/officeDocument/2006/relationships/tags" Target="../tags/tag179.xml"/><Relationship Id="rId28" Type="http://schemas.openxmlformats.org/officeDocument/2006/relationships/tags" Target="../tags/tag184.xml"/><Relationship Id="rId36" Type="http://schemas.openxmlformats.org/officeDocument/2006/relationships/tags" Target="../tags/tag192.xml"/><Relationship Id="rId49" Type="http://schemas.openxmlformats.org/officeDocument/2006/relationships/tags" Target="../tags/tag205.xml"/><Relationship Id="rId57" Type="http://schemas.openxmlformats.org/officeDocument/2006/relationships/tags" Target="../tags/tag213.xml"/><Relationship Id="rId10" Type="http://schemas.openxmlformats.org/officeDocument/2006/relationships/tags" Target="../tags/tag166.xml"/><Relationship Id="rId31" Type="http://schemas.openxmlformats.org/officeDocument/2006/relationships/tags" Target="../tags/tag187.xml"/><Relationship Id="rId44" Type="http://schemas.openxmlformats.org/officeDocument/2006/relationships/tags" Target="../tags/tag200.xml"/><Relationship Id="rId52" Type="http://schemas.openxmlformats.org/officeDocument/2006/relationships/tags" Target="../tags/tag208.xml"/><Relationship Id="rId60" Type="http://schemas.openxmlformats.org/officeDocument/2006/relationships/tags" Target="../tags/tag216.xml"/><Relationship Id="rId65" Type="http://schemas.openxmlformats.org/officeDocument/2006/relationships/notesSlide" Target="../notesSlides/notesSlide21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9" Type="http://schemas.openxmlformats.org/officeDocument/2006/relationships/tags" Target="../tags/tag19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635654" y="1922838"/>
            <a:ext cx="5935365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47637" y="4974317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Lecture 22</a:t>
            </a:r>
          </a:p>
          <a:p>
            <a:pPr eaLnBrk="1" hangingPunct="1"/>
            <a:r>
              <a:rPr lang="en-US" altLang="en-US" dirty="0"/>
              <a:t>NP-Completeness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307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165515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10" y="13108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0" y="2594155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826" y="2703678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71FEDC-13E8-4A4B-A679-658EAD61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F0D3-8AD9-4DBD-8C7B-0A0CDB7E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Non-deterministic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013F-A329-4AE6-95DA-1C11BA7D3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Non-deterministic finite automata</a:t>
            </a:r>
          </a:p>
          <a:p>
            <a:pPr lvl="1"/>
            <a:r>
              <a:rPr lang="en-US" dirty="0"/>
              <a:t>Multiple different next states</a:t>
            </a:r>
          </a:p>
          <a:p>
            <a:pPr lvl="1"/>
            <a:r>
              <a:rPr lang="en-US" dirty="0"/>
              <a:t>Accept a string if some set of choices get to an accept state</a:t>
            </a:r>
          </a:p>
          <a:p>
            <a:pPr lvl="1"/>
            <a:endParaRPr lang="en-US" dirty="0"/>
          </a:p>
          <a:p>
            <a:r>
              <a:rPr lang="en-US" dirty="0"/>
              <a:t>Non-deterministic computer</a:t>
            </a:r>
          </a:p>
          <a:p>
            <a:pPr lvl="1"/>
            <a:r>
              <a:rPr lang="en-US" dirty="0"/>
              <a:t>Add a non-deterministic GOTO statement (choose between multiple statements)</a:t>
            </a:r>
          </a:p>
          <a:p>
            <a:pPr lvl="1"/>
            <a:r>
              <a:rPr lang="en-US" dirty="0"/>
              <a:t>Accept if some computation reaches an accept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7EE73-FF4D-4C58-8CFA-2EC3B965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Independent set of size K</a:t>
            </a:r>
          </a:p>
          <a:p>
            <a:pPr lvl="1" eaLnBrk="1" hangingPunct="1"/>
            <a:r>
              <a:rPr lang="en-US"/>
              <a:t>The Independent Set</a:t>
            </a:r>
          </a:p>
          <a:p>
            <a:pPr eaLnBrk="1" hangingPunct="1"/>
            <a:r>
              <a:rPr lang="en-US"/>
              <a:t>Satifisfiable formula</a:t>
            </a:r>
          </a:p>
          <a:p>
            <a:pPr lvl="1" eaLnBrk="1" hangingPunct="1"/>
            <a:r>
              <a:rPr lang="en-US"/>
              <a:t>Truth assignment to the variables</a:t>
            </a:r>
          </a:p>
          <a:p>
            <a:pPr eaLnBrk="1" hangingPunct="1"/>
            <a:r>
              <a:rPr lang="en-US"/>
              <a:t>Hamiltonian Circuit Problem</a:t>
            </a:r>
          </a:p>
          <a:p>
            <a:pPr lvl="1" eaLnBrk="1" hangingPunct="1"/>
            <a:r>
              <a:rPr lang="en-US"/>
              <a:t>A cycle including all of the vertices</a:t>
            </a:r>
          </a:p>
          <a:p>
            <a:pPr eaLnBrk="1" hangingPunct="1"/>
            <a:r>
              <a:rPr lang="en-US"/>
              <a:t>K-coloring a graph</a:t>
            </a:r>
          </a:p>
          <a:p>
            <a:pPr lvl="1" eaLnBrk="1" hangingPunct="1"/>
            <a:r>
              <a:rPr lang="en-US"/>
              <a:t>Assignment of colors to the vertices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E4416-DC67-494D-9C7F-D9555A0C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Certifiers and Certificates:  </a:t>
            </a:r>
            <a:br>
              <a:rPr lang="en-US" sz="3600" dirty="0"/>
            </a:br>
            <a:r>
              <a:rPr lang="en-US" sz="3600" dirty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604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604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/>
              <a:t>Certificate:  An assignment of truth values to the n </a:t>
            </a:r>
            <a:r>
              <a:rPr lang="en-US" dirty="0" err="1"/>
              <a:t>boolean</a:t>
            </a:r>
            <a:r>
              <a:rPr lang="en-US" dirty="0"/>
              <a:t> variables</a:t>
            </a:r>
          </a:p>
          <a:p>
            <a:endParaRPr lang="en-US" dirty="0"/>
          </a:p>
          <a:p>
            <a:r>
              <a:rPr lang="en-US" dirty="0"/>
              <a:t>Certifier: Check that each clause has at least one true literal,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ACB502-A48C-4860-B1B9-DADCDE87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8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HAM-CYCLE.  </a:t>
            </a:r>
            <a:r>
              <a:rPr lang="en-US" sz="1800" dirty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Certificate.  </a:t>
            </a:r>
            <a:r>
              <a:rPr lang="en-US" sz="1800" dirty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/>
          </a:p>
          <a:p>
            <a:pPr marL="0" indent="0">
              <a:buNone/>
            </a:pPr>
            <a:r>
              <a:rPr lang="en-US" sz="1800" dirty="0"/>
              <a:t>Certifier.  </a:t>
            </a:r>
            <a:r>
              <a:rPr lang="en-US" sz="1800" dirty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E21E6D-4C13-4C72-AF18-DD8E865A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0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Y is Polynomial Time Reducible to X</a:t>
            </a:r>
          </a:p>
          <a:p>
            <a:pPr lvl="1" eaLnBrk="1" hangingPunct="1"/>
            <a:r>
              <a:rPr lang="en-US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/>
              <a:t>Notations:  Y &lt;</a:t>
            </a:r>
            <a:r>
              <a:rPr lang="en-US" baseline="-25000"/>
              <a:t>P</a:t>
            </a:r>
            <a:r>
              <a:rPr lang="en-US"/>
              <a:t> 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CFCA6F-1F71-4B95-9011-4B2C2459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&lt;</a:t>
            </a:r>
            <a:r>
              <a:rPr lang="en-US" baseline="-25000" dirty="0"/>
              <a:t>P</a:t>
            </a:r>
            <a:r>
              <a:rPr lang="en-US" dirty="0"/>
              <a:t> Y  and Y &lt;</a:t>
            </a:r>
            <a:r>
              <a:rPr lang="en-US" baseline="-25000" dirty="0"/>
              <a:t>P</a:t>
            </a:r>
            <a:r>
              <a:rPr lang="en-US" dirty="0"/>
              <a:t> Z then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2D569-FCE6-4A9B-A4F4-1EE12C7D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7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D72D80-267C-44EE-8DC4-5E979D6B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7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problem X is NP-complete if </a:t>
            </a:r>
          </a:p>
          <a:p>
            <a:pPr lvl="1" eaLnBrk="1" hangingPunct="1"/>
            <a:r>
              <a:rPr lang="en-US"/>
              <a:t>X is in NP</a:t>
            </a:r>
          </a:p>
          <a:p>
            <a:pPr lvl="1" eaLnBrk="1" hangingPunct="1"/>
            <a:r>
              <a:rPr lang="en-US"/>
              <a:t>For every Y in NP,  Y &lt;</a:t>
            </a:r>
            <a:r>
              <a:rPr lang="en-US" baseline="-25000"/>
              <a:t>P</a:t>
            </a:r>
            <a:r>
              <a:rPr lang="en-US"/>
              <a:t> X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X is a “hardest” problem in NP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X is NP-Complete, Z is in NP and X &lt;</a:t>
            </a:r>
            <a:r>
              <a:rPr lang="en-US" baseline="-25000"/>
              <a:t>P</a:t>
            </a:r>
            <a:r>
              <a:rPr lang="en-US"/>
              <a:t> Z</a:t>
            </a:r>
          </a:p>
          <a:p>
            <a:pPr lvl="1" eaLnBrk="1" hangingPunct="1"/>
            <a:r>
              <a:rPr lang="en-US"/>
              <a:t>Then Z is NP-Complete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A0BCC1-0D81-4E67-BE43-5D58AB16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28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Circuit Satisfiability Problem is NP-Complete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942A8D-2FAB-42BB-8824-F2125F94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6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257154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6672-E701-4E19-9B08-17338039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985A1-2106-4339-8B0B-416747480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8</a:t>
            </a:r>
          </a:p>
          <a:p>
            <a:r>
              <a:rPr lang="en-US" dirty="0"/>
              <a:t>Old final exams posted on course homepage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8EC85-397D-44D3-8BC1-3D2A5F53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9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F5CD00-6171-4054-850B-85E53E05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47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Jack Edmonds</a:t>
            </a:r>
          </a:p>
          <a:p>
            <a:pPr lvl="1" eaLnBrk="1" hangingPunct="1"/>
            <a:r>
              <a:rPr lang="en-US" sz="2400" dirty="0"/>
              <a:t>Identified NP</a:t>
            </a:r>
          </a:p>
          <a:p>
            <a:pPr eaLnBrk="1" hangingPunct="1"/>
            <a:r>
              <a:rPr lang="en-US" sz="2800" dirty="0"/>
              <a:t>Steve Cook</a:t>
            </a:r>
          </a:p>
          <a:p>
            <a:pPr lvl="1" eaLnBrk="1" hangingPunct="1"/>
            <a:r>
              <a:rPr lang="en-US" sz="2400" dirty="0"/>
              <a:t>Cook’s Theorem – NP-Completeness</a:t>
            </a:r>
          </a:p>
          <a:p>
            <a:pPr eaLnBrk="1" hangingPunct="1"/>
            <a:r>
              <a:rPr lang="en-US" sz="2800" dirty="0"/>
              <a:t>Dick Karp</a:t>
            </a:r>
          </a:p>
          <a:p>
            <a:pPr lvl="1" eaLnBrk="1" hangingPunct="1"/>
            <a:r>
              <a:rPr lang="en-US" sz="2400" dirty="0"/>
              <a:t>Identified the “standard” collection of NP-Complete Problems</a:t>
            </a:r>
          </a:p>
          <a:p>
            <a:pPr eaLnBrk="1" hangingPunct="1"/>
            <a:r>
              <a:rPr lang="en-US" sz="2800" dirty="0"/>
              <a:t>Leonid Levin</a:t>
            </a:r>
          </a:p>
          <a:p>
            <a:pPr lvl="1" eaLnBrk="1" hangingPunct="1"/>
            <a:r>
              <a:rPr lang="en-US" sz="2400" dirty="0"/>
              <a:t>Independent discovery of NP-Completeness in USSR</a:t>
            </a:r>
          </a:p>
        </p:txBody>
      </p:sp>
      <p:pic>
        <p:nvPicPr>
          <p:cNvPr id="4" name="Picture 2" descr="http://news.utoronto.ca/sites/default/files/Cook-NSERC-13-2-2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74" r="14605" b="33887"/>
          <a:stretch/>
        </p:blipFill>
        <p:spPr bwMode="auto">
          <a:xfrm>
            <a:off x="101442" y="2670050"/>
            <a:ext cx="711515" cy="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las.inf.ethz.ch/discml/edmonds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7" t="19053" r="11912" b="12353"/>
          <a:stretch/>
        </p:blipFill>
        <p:spPr bwMode="auto">
          <a:xfrm>
            <a:off x="140970" y="1728538"/>
            <a:ext cx="632458" cy="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eecs.berkeley.edu/Faculty/Photos/Homepages/karp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4" t="9311" r="9697" b="18599"/>
          <a:stretch/>
        </p:blipFill>
        <p:spPr bwMode="auto">
          <a:xfrm>
            <a:off x="78121" y="3691742"/>
            <a:ext cx="719005" cy="91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2" t="6666" r="31236" b="29109"/>
          <a:stretch/>
        </p:blipFill>
        <p:spPr bwMode="auto">
          <a:xfrm>
            <a:off x="71006" y="4946900"/>
            <a:ext cx="723532" cy="83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997204-2023-406C-B139-A37762E3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0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 Question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       NP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FF304-018C-43F2-BBFD-FC3E9B06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Circuit Sat &lt;</a:t>
            </a:r>
            <a:r>
              <a:rPr lang="en-US" sz="2400" baseline="-25000"/>
              <a:t>P</a:t>
            </a:r>
            <a:r>
              <a:rPr lang="en-US" sz="240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Independent Set &lt;</a:t>
            </a:r>
            <a:r>
              <a:rPr lang="en-US" sz="2400" baseline="-25000"/>
              <a:t>P</a:t>
            </a:r>
            <a:r>
              <a:rPr lang="en-US" sz="240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Hamiltonian Circuit &lt;</a:t>
            </a:r>
            <a:r>
              <a:rPr lang="en-US" sz="2400" baseline="-25000"/>
              <a:t>P</a:t>
            </a:r>
            <a:r>
              <a:rPr lang="en-US" sz="240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Subset Sum &lt;</a:t>
            </a:r>
            <a:r>
              <a:rPr lang="en-US" sz="2400" baseline="-25000"/>
              <a:t>P</a:t>
            </a:r>
            <a:r>
              <a:rPr lang="en-US" sz="240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2E69D2-958C-4930-B9DB-B1F1E011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1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Sample Problems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/>
              <a:t>Independent Set</a:t>
            </a:r>
          </a:p>
          <a:p>
            <a:pPr lvl="1" eaLnBrk="1" hangingPunct="1"/>
            <a:r>
              <a:rPr lang="en-US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F4B5A9-4235-4ACD-BEFD-40270458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3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/>
              <a:t>Vertex Cover</a:t>
            </a:r>
          </a:p>
          <a:p>
            <a:pPr lvl="1" eaLnBrk="1" hangingPunct="1"/>
            <a:r>
              <a:rPr lang="en-US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A4F009-6361-4504-96D7-7AB23E52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8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Circuit Satisfiability Problem is NP-Complete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Circuit Satisfiability</a:t>
            </a:r>
          </a:p>
          <a:p>
            <a:pPr lvl="1" eaLnBrk="1" hangingPunct="1"/>
            <a:r>
              <a:rPr lang="en-US"/>
              <a:t>Given a boolean circuit, determine if there is an assignment of boolean values to the input to make the output true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E02499-7260-455E-84A7-B94193AA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CA820F-8822-4C69-8F49-E1B42DBA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9607D-C91A-439A-A81D-F6D7AB29DE2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1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Reduce an arbitrary problem Y in NP to X</a:t>
            </a:r>
          </a:p>
          <a:p>
            <a:pPr eaLnBrk="1" hangingPunct="1"/>
            <a:r>
              <a:rPr lang="en-US"/>
              <a:t>Let A be a non-deterministic polynomial time algorithm for Y</a:t>
            </a:r>
          </a:p>
          <a:p>
            <a:pPr eaLnBrk="1" hangingPunct="1"/>
            <a:r>
              <a:rPr lang="en-US"/>
              <a:t>Convert A to a circuit, so that Y is a Yes instance iff and only if the circuit is satisfiable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B1444E-0F42-432C-ABDC-97323C03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0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Algorithmic Theory</a:t>
            </a:r>
          </a:p>
          <a:p>
            <a:pPr lvl="1" eaLnBrk="1" hangingPunct="1"/>
            <a:r>
              <a:rPr lang="en-US"/>
              <a:t>What we can compute</a:t>
            </a:r>
          </a:p>
          <a:p>
            <a:pPr lvl="2" eaLnBrk="1" hangingPunct="1"/>
            <a:r>
              <a:rPr lang="en-US"/>
              <a:t>I can solve problem X with resources R</a:t>
            </a:r>
          </a:p>
          <a:p>
            <a:pPr lvl="1" eaLnBrk="1" hangingPunct="1"/>
            <a:r>
              <a:rPr lang="en-US"/>
              <a:t>Proofs are almost always to give an algorithm that meets the resource bounds</a:t>
            </a:r>
          </a:p>
          <a:p>
            <a:pPr eaLnBrk="1" hangingPunct="1"/>
            <a:r>
              <a:rPr lang="en-US"/>
              <a:t>Lower bounds</a:t>
            </a:r>
          </a:p>
          <a:p>
            <a:pPr lvl="1" eaLnBrk="1" hangingPunct="1"/>
            <a:r>
              <a:rPr lang="en-US"/>
              <a:t>How do we show that something can’t be done?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9439B2-06BB-4B5B-8459-FDB4791C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110D42-0E00-4328-9D7C-0AC48C81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7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962275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282AF4-CA17-4592-BF2A-7BF6D5BE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P: Class of problems that can be solved in polynomial time</a:t>
            </a:r>
          </a:p>
          <a:p>
            <a:pPr lvl="1" eaLnBrk="1" hangingPunct="1"/>
            <a:r>
              <a:rPr lang="en-US"/>
              <a:t>Corresponds with problems that can be solved efficiently in practice</a:t>
            </a:r>
          </a:p>
          <a:p>
            <a:pPr lvl="1" eaLnBrk="1" hangingPunct="1"/>
            <a:r>
              <a:rPr lang="en-US"/>
              <a:t>Right class to work with “theoretically”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AFB5C8-AA2F-4E19-B0EF-93AEFA09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Theory developed in terms of yes/no problems</a:t>
            </a:r>
          </a:p>
          <a:p>
            <a:pPr lvl="1" eaLnBrk="1" hangingPunct="1"/>
            <a:r>
              <a:rPr lang="en-US" dirty="0"/>
              <a:t>Independent set</a:t>
            </a:r>
          </a:p>
          <a:p>
            <a:pPr lvl="2" eaLnBrk="1" hangingPunct="1"/>
            <a:r>
              <a:rPr lang="en-US" dirty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/>
              <a:t>Network Flow</a:t>
            </a:r>
          </a:p>
          <a:p>
            <a:pPr lvl="2" eaLnBrk="1" hangingPunct="1"/>
            <a:r>
              <a:rPr lang="en-US" dirty="0"/>
              <a:t>Given a graph G with edge capacities, a source vertex s, and sink vertex t, and an integer K, does the graph have flow function with value at least 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B173B4-68E5-4895-9628-995B156A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6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P</a:t>
            </a:r>
          </a:p>
        </p:txBody>
      </p:sp>
      <p:graphicFrame>
        <p:nvGraphicFramePr>
          <p:cNvPr id="271449" name="Group 89"/>
          <p:cNvGraphicFramePr>
            <a:graphicFrameLocks noGrp="1"/>
          </p:cNvGraphicFramePr>
          <p:nvPr/>
        </p:nvGraphicFramePr>
        <p:xfrm>
          <a:off x="762000" y="2819400"/>
          <a:ext cx="8142287" cy="35820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6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Problem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Algorithm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MULTIPLE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Is x a multiple of y?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Grade school division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51, 17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51, 16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RELPRIME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Are x and y relatively prime?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Euclid’s algorithm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34, 39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34, 51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PRIMES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Is x prime?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Agrawal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Kayal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Saxena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(2002)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EDIT-DISTANCE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Is the edit distance between x and y less than 5?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Dynamic programming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niether neither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acgggt ttttta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LSOLVE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Is there a vector x that satisfies Ax = b?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Gaussian  elimination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7393" name="Object 84"/>
          <p:cNvGraphicFramePr>
            <a:graphicFrameLocks noChangeAspect="1"/>
          </p:cNvGraphicFramePr>
          <p:nvPr/>
        </p:nvGraphicFramePr>
        <p:xfrm>
          <a:off x="6781800" y="5715000"/>
          <a:ext cx="890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790700" imgH="990600" progId="Equation.3">
                  <p:embed/>
                </p:oleObj>
              </mc:Choice>
              <mc:Fallback>
                <p:oleObj name="Equation" r:id="rId4" imgW="1790700" imgH="990600" progId="Equation.3">
                  <p:embed/>
                  <p:pic>
                    <p:nvPicPr>
                      <p:cNvPr id="57393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15000"/>
                        <a:ext cx="890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94" name="Object 85"/>
          <p:cNvGraphicFramePr>
            <a:graphicFrameLocks noChangeAspect="1"/>
          </p:cNvGraphicFramePr>
          <p:nvPr/>
        </p:nvGraphicFramePr>
        <p:xfrm>
          <a:off x="7924800" y="5715000"/>
          <a:ext cx="7381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1485900" imgH="990600" progId="Equation.3">
                  <p:embed/>
                </p:oleObj>
              </mc:Choice>
              <mc:Fallback>
                <p:oleObj name="Equation" r:id="rId6" imgW="1485900" imgH="990600" progId="Equation.3">
                  <p:embed/>
                  <p:pic>
                    <p:nvPicPr>
                      <p:cNvPr id="57394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7381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371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Decision problems with polynomial time algorithms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E573AD-2850-4633-BCA2-7075B7A5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Problems solvable in non-deterministic polynomial time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Problems where “yes” instances have polynomial time checkable certificates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454F8C-9B09-4ACA-BF82-9F8663CE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10481</TotalTime>
  <Words>1067</Words>
  <Application>Microsoft Office PowerPoint</Application>
  <PresentationFormat>On-screen Show (4:3)</PresentationFormat>
  <Paragraphs>283</Paragraphs>
  <Slides>28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Comic Sans MS</vt:lpstr>
      <vt:lpstr>Courier New</vt:lpstr>
      <vt:lpstr>Times New Roman</vt:lpstr>
      <vt:lpstr>1_Default Design</vt:lpstr>
      <vt:lpstr>Equation</vt:lpstr>
      <vt:lpstr>CSE 421 Introduction to Algorithms</vt:lpstr>
      <vt:lpstr>Announcements</vt:lpstr>
      <vt:lpstr>Algorithms vs. Lower bounds</vt:lpstr>
      <vt:lpstr>Theory of NP Completeness</vt:lpstr>
      <vt:lpstr>The Universe</vt:lpstr>
      <vt:lpstr>Polynomial Time </vt:lpstr>
      <vt:lpstr>Decision Problems</vt:lpstr>
      <vt:lpstr>Definition of P</vt:lpstr>
      <vt:lpstr>What is NP?</vt:lpstr>
      <vt:lpstr>Non-deterministic Computation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Composability Lemma</vt:lpstr>
      <vt:lpstr>Lemmas</vt:lpstr>
      <vt:lpstr>NP-Completeness</vt:lpstr>
      <vt:lpstr>Cook’s Theorem</vt:lpstr>
      <vt:lpstr>Circuit SAT</vt:lpstr>
      <vt:lpstr>Garey and Johnson</vt:lpstr>
      <vt:lpstr>History</vt:lpstr>
      <vt:lpstr>P vs. NP Question</vt:lpstr>
      <vt:lpstr>Populating the NP-Completeness Universe</vt:lpstr>
      <vt:lpstr>Sample Problems</vt:lpstr>
      <vt:lpstr>Vertex Cover</vt:lpstr>
      <vt:lpstr>Cook’s Theorem</vt:lpstr>
      <vt:lpstr>Circuit SAT</vt:lpstr>
      <vt:lpstr>Proof of Cook’s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110</cp:revision>
  <dcterms:created xsi:type="dcterms:W3CDTF">1601-01-01T00:00:00Z</dcterms:created>
  <dcterms:modified xsi:type="dcterms:W3CDTF">2024-02-28T18:40:46Z</dcterms:modified>
</cp:coreProperties>
</file>