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36" r:id="rId1"/>
  </p:sldMasterIdLst>
  <p:notesMasterIdLst>
    <p:notesMasterId r:id="rId32"/>
  </p:notesMasterIdLst>
  <p:handoutMasterIdLst>
    <p:handoutMasterId r:id="rId33"/>
  </p:handoutMasterIdLst>
  <p:sldIdLst>
    <p:sldId id="456" r:id="rId2"/>
    <p:sldId id="424" r:id="rId3"/>
    <p:sldId id="453" r:id="rId4"/>
    <p:sldId id="452" r:id="rId5"/>
    <p:sldId id="425" r:id="rId6"/>
    <p:sldId id="458" r:id="rId7"/>
    <p:sldId id="335" r:id="rId8"/>
    <p:sldId id="356" r:id="rId9"/>
    <p:sldId id="427" r:id="rId10"/>
    <p:sldId id="428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55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20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A9C"/>
    <a:srgbClr val="F79646"/>
    <a:srgbClr val="73A8FF"/>
    <a:srgbClr val="000000"/>
    <a:srgbClr val="FFFF99"/>
    <a:srgbClr val="FFFFFF"/>
    <a:srgbClr val="FF0000"/>
    <a:srgbClr val="E9F7FF"/>
    <a:srgbClr val="DDF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6200" autoAdjust="0"/>
  </p:normalViewPr>
  <p:slideViewPr>
    <p:cSldViewPr snapToGrid="0">
      <p:cViewPr varScale="1">
        <p:scale>
          <a:sx n="85" d="100"/>
          <a:sy n="85" d="100"/>
        </p:scale>
        <p:origin x="-608" y="-112"/>
      </p:cViewPr>
      <p:guideLst>
        <p:guide orient="horz" pos="2174"/>
        <p:guide pos="291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2560"/>
    </p:cViewPr>
  </p:sorterViewPr>
  <p:notesViewPr>
    <p:cSldViewPr snapToGrid="0">
      <p:cViewPr>
        <p:scale>
          <a:sx n="100" d="100"/>
          <a:sy n="100" d="100"/>
        </p:scale>
        <p:origin x="-5376" y="-1176"/>
      </p:cViewPr>
      <p:guideLst>
        <p:guide orient="horz" pos="2244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 dirty="0"/>
            </a:lvl1pPr>
          </a:lstStyle>
          <a:p>
            <a:pPr>
              <a:defRPr/>
            </a:pPr>
            <a:r>
              <a:rPr lang="en-US" dirty="0"/>
              <a:t>CSE 440, </a:t>
            </a:r>
            <a:r>
              <a:rPr lang="en-US" dirty="0" smtClean="0"/>
              <a:t>Winter 2013</a:t>
            </a:r>
            <a:endParaRPr lang="en-US" dirty="0"/>
          </a:p>
          <a:p>
            <a:pPr>
              <a:defRPr/>
            </a:pPr>
            <a:r>
              <a:rPr lang="en-US" dirty="0"/>
              <a:t>User Interface Design, Prototyping, &amp; Evaluation</a:t>
            </a:r>
          </a:p>
          <a:p>
            <a:pPr>
              <a:defRPr/>
            </a:pPr>
            <a:r>
              <a:rPr lang="en-US" dirty="0"/>
              <a:t>Professor Landay, University of Washington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fld id="{94523516-F9CD-436C-BD1B-B5E572FD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5" tIns="49330" rIns="97015" bIns="4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fld id="{D9EA6F11-1A67-43D5-B7BD-00285BA4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agram" TargetMode="External"/><Relationship Id="rId4" Type="http://schemas.openxmlformats.org/officeDocument/2006/relationships/hyperlink" Target="http://en.wikipedia.org/wiki/Concept" TargetMode="External"/><Relationship Id="rId5" Type="http://schemas.openxmlformats.org/officeDocument/2006/relationships/hyperlink" Target="http://en.wikipedia.org/wiki/Knowledg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CA4F84-BDFD-460A-B143-A86054ABB66B}" type="slidenum">
              <a:rPr lang="en-US" sz="1100" smtClean="0"/>
              <a:pPr/>
              <a:t>1</a:t>
            </a:fld>
            <a:endParaRPr lang="en-US" sz="11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F1FB5C-87A4-49E3-8198-289E142053FA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DD0E30-A5AE-2342-A4A3-8F049AE6D2D9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692" tIns="47346" rIns="94692" bIns="47346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8DFB9F-303A-0042-AF6B-CAEA8C4AEC1A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B846EB-DBD5-6A46-99B8-90ED287069F6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692" tIns="47346" rIns="94692" bIns="47346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51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41" indent="-285708" defTabSz="98251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3" indent="-228567" defTabSz="98251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6" indent="-228567" defTabSz="98251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8" indent="-228567" defTabSz="98251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31" indent="-228567" defTabSz="982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5" indent="-228567" defTabSz="982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8" indent="-228567" defTabSz="982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31" indent="-228567" defTabSz="982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54E00C2-41D7-42C3-AC45-763AA23D393B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7713"/>
            <a:ext cx="5362575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74" tIns="47337" rIns="94674" bIns="47337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Rittel</a:t>
            </a:r>
            <a:r>
              <a:rPr lang="en-US" baseline="0" dirty="0" smtClean="0"/>
              <a:t> 1973, Buchanan 1992.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296">
              <a:defRPr/>
            </a:pPr>
            <a:r>
              <a:rPr lang="en-US" dirty="0"/>
              <a:t>“a purely scientific-rational approach cannot be applied because of the lack of a clear problem definition and differing perspectives of stakeholders”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 </a:t>
            </a:r>
            <a:r>
              <a:rPr lang="en-US" b="1" dirty="0"/>
              <a:t>concept map is a </a:t>
            </a:r>
            <a:r>
              <a:rPr lang="en-US" b="1" dirty="0">
                <a:hlinkClick r:id="rId3"/>
              </a:rPr>
              <a:t>diagram showing the relationships among </a:t>
            </a:r>
            <a:r>
              <a:rPr lang="en-US" b="1" dirty="0">
                <a:hlinkClick r:id="rId4"/>
              </a:rPr>
              <a:t>concepts. It is a graphical tool for organizing and representing </a:t>
            </a:r>
            <a:r>
              <a:rPr lang="en-US" b="1" dirty="0">
                <a:hlinkClick r:id="rId5"/>
              </a:rPr>
              <a:t>knowledge.</a:t>
            </a:r>
            <a:r>
              <a:rPr lang="en-US" dirty="0" smtClean="0"/>
              <a:t>”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3272EF-A0E8-4122-BCF3-FCA4B172AC73}" type="slidenum">
              <a:rPr lang="en-US" sz="1100" smtClean="0"/>
              <a:pPr/>
              <a:t>30</a:t>
            </a:fld>
            <a:endParaRPr lang="en-US" sz="11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6FC9E5-4F93-4F6A-9368-9ADE7CCE896A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1" tIns="46655" rIns="93311" bIns="46655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C6984B-C72C-44D3-8BA3-02A40ED8C73D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1" tIns="46655" rIns="93311" bIns="46655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6FC9E5-4F93-4F6A-9368-9ADE7CCE896A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1" tIns="46655" rIns="93311" bIns="46655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C6984B-C72C-44D3-8BA3-02A40ED8C73D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1" tIns="46655" rIns="93311" bIns="46655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CA4F84-BDFD-460A-B143-A86054ABB66B}" type="slidenum">
              <a:rPr lang="en-US" sz="1100" smtClean="0"/>
              <a:pPr/>
              <a:t>6</a:t>
            </a:fld>
            <a:endParaRPr lang="en-US" sz="11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32BDB0-0917-4BE0-8E43-A3BAE2E5CF23}" type="slidenum">
              <a:rPr lang="en-US" sz="1100" smtClean="0"/>
              <a:pPr/>
              <a:t>7</a:t>
            </a:fld>
            <a:endParaRPr lang="en-US" sz="11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FB4F84-72BE-487C-8BF1-620A3E576C7D}" type="slidenum">
              <a:rPr lang="en-US" sz="1100" smtClean="0"/>
              <a:pPr/>
              <a:t>8</a:t>
            </a:fld>
            <a:endParaRPr lang="en-US" sz="11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8" tIns="49327" rIns="97008" bIns="4932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F1FB5C-87A4-49E3-8198-289E142053FA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University of </a:t>
            </a:r>
            <a:r>
              <a:rPr lang="en-US" dirty="0" smtClean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Washington</a:t>
            </a:r>
            <a:endParaRPr lang="en-US" dirty="0">
              <a:solidFill>
                <a:srgbClr val="7F7F7F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CSE 440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07720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5544-19EF-420E-9D89-1952C6AF6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D4CA-2080-41F8-B351-4B8D672F8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248A-5EDA-4A33-BD14-E679AA063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19A2-4917-447D-8871-3BF8E55144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239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66C6-F275-4CCB-99C8-491F9A675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14E8-E2B2-42F6-9A08-A855A750F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F609-13D8-427A-A637-8F1D1F077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F50E-7197-4B7E-8673-0AA5BB4B1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12" y="2034086"/>
            <a:ext cx="8399488" cy="1143000"/>
          </a:xfrm>
        </p:spPr>
        <p:txBody>
          <a:bodyPr/>
          <a:lstStyle/>
          <a:p>
            <a:r>
              <a:rPr lang="en-US" dirty="0" smtClean="0"/>
              <a:t>Picking Project Teams &amp;</a:t>
            </a:r>
            <a:br>
              <a:rPr lang="en-US" dirty="0" smtClean="0"/>
            </a:br>
            <a:r>
              <a:rPr lang="en-US" dirty="0" smtClean="0"/>
              <a:t>Problem Finding</a:t>
            </a:r>
            <a:endParaRPr lang="en-US" sz="3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594" y="6195657"/>
            <a:ext cx="820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* Problem Finding slides from Prof. Tad Hirsch, UW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782" y="5292388"/>
            <a:ext cx="196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Jan 15, 2013</a:t>
            </a:r>
            <a:endParaRPr lang="en-US" dirty="0">
              <a:solidFill>
                <a:schemeClr val="tx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35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697" y="4674687"/>
            <a:ext cx="3659045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Project Team Ideas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85" y="1465457"/>
            <a:ext cx="1679448" cy="23512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F609-13D8-427A-A637-8F1D1F077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02728"/>
              </p:ext>
            </p:extLst>
          </p:nvPr>
        </p:nvGraphicFramePr>
        <p:xfrm>
          <a:off x="4321093" y="35160"/>
          <a:ext cx="4436046" cy="679463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35585"/>
                <a:gridCol w="3900461"/>
              </a:tblGrid>
              <a:tr h="742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Anti-distraction tool for students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(Angela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To-do list/project planning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Fanny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Recipe sharing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Shahaf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Nuriel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people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recycle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Rovillos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management/health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Catriona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Scott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Exploration + discovery + creativity app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Janette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2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grocery list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David Swanson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balance in users’ lives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Dian Hartono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Grocery shopping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based on meals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 Huss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people find shared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time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Grace Jang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Crowdsourced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search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Adam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Kalman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recommendations via crowdsourcing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Sheena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family interaction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Yousef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Khwaja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6725" marR="66725" marT="0" marB="0"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Teams </a:t>
            </a:r>
            <a:r>
              <a:rPr lang="en-US" dirty="0"/>
              <a:t>vs. Groups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2133600"/>
            <a:ext cx="46482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Groups</a:t>
            </a:r>
          </a:p>
          <a:p>
            <a:pPr lvl="1" eaLnBrk="1" hangingPunct="1"/>
            <a:r>
              <a:rPr lang="en-US" sz="2400" dirty="0"/>
              <a:t>strong leader</a:t>
            </a:r>
          </a:p>
          <a:p>
            <a:pPr lvl="1" eaLnBrk="1" hangingPunct="1"/>
            <a:r>
              <a:rPr lang="en-US" sz="2400" dirty="0"/>
              <a:t>individual accountability</a:t>
            </a:r>
            <a:endParaRPr lang="en-US" sz="1400" dirty="0"/>
          </a:p>
          <a:p>
            <a:pPr lvl="1" eaLnBrk="1" hangingPunct="1"/>
            <a:r>
              <a:rPr lang="en-US" sz="2400" dirty="0"/>
              <a:t>organizational purpose</a:t>
            </a:r>
          </a:p>
          <a:p>
            <a:pPr lvl="1" eaLnBrk="1" hangingPunct="1"/>
            <a:r>
              <a:rPr lang="en-US" sz="2400" dirty="0"/>
              <a:t>individual work products</a:t>
            </a:r>
          </a:p>
          <a:p>
            <a:pPr lvl="1" eaLnBrk="1" hangingPunct="1"/>
            <a:r>
              <a:rPr lang="en-US" sz="2400" dirty="0"/>
              <a:t>efficient meetings</a:t>
            </a:r>
          </a:p>
          <a:p>
            <a:pPr lvl="1" eaLnBrk="1" hangingPunct="1"/>
            <a:r>
              <a:rPr lang="en-US" sz="2400" dirty="0"/>
              <a:t>measures performance by influence on others</a:t>
            </a:r>
          </a:p>
          <a:p>
            <a:pPr lvl="1" eaLnBrk="1" hangingPunct="1"/>
            <a:r>
              <a:rPr lang="en-US" sz="2400" dirty="0"/>
              <a:t>delegates 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F66C6-F275-4CCB-99C8-491F9A6751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403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9938" y="2203450"/>
            <a:ext cx="4564062" cy="4114800"/>
          </a:xfrm>
        </p:spPr>
        <p:txBody>
          <a:bodyPr/>
          <a:lstStyle/>
          <a:p>
            <a:pPr eaLnBrk="1" hangingPunct="1"/>
            <a:r>
              <a:rPr lang="en-US" sz="2800" dirty="0"/>
              <a:t>Teams</a:t>
            </a:r>
          </a:p>
          <a:p>
            <a:pPr lvl="1" eaLnBrk="1" hangingPunct="1"/>
            <a:r>
              <a:rPr lang="en-US" sz="2400" dirty="0"/>
              <a:t>shared leadership</a:t>
            </a:r>
          </a:p>
          <a:p>
            <a:pPr lvl="1" eaLnBrk="1" hangingPunct="1"/>
            <a:r>
              <a:rPr lang="en-US" sz="2400" dirty="0"/>
              <a:t>individual &amp; mutual accountability</a:t>
            </a:r>
          </a:p>
          <a:p>
            <a:pPr lvl="1" eaLnBrk="1" hangingPunct="1"/>
            <a:r>
              <a:rPr lang="en-US" sz="2400" dirty="0"/>
              <a:t>specific team purpose</a:t>
            </a:r>
          </a:p>
          <a:p>
            <a:pPr lvl="1" eaLnBrk="1" hangingPunct="1"/>
            <a:r>
              <a:rPr lang="en-US" sz="2400" dirty="0"/>
              <a:t>collective work products</a:t>
            </a:r>
          </a:p>
          <a:p>
            <a:pPr lvl="1" eaLnBrk="1" hangingPunct="1"/>
            <a:r>
              <a:rPr lang="en-US" sz="2400" dirty="0"/>
              <a:t>open-ended meetings</a:t>
            </a:r>
          </a:p>
          <a:p>
            <a:pPr lvl="1" eaLnBrk="1" hangingPunct="1"/>
            <a:r>
              <a:rPr lang="en-US" sz="2400" dirty="0"/>
              <a:t>measures performance from work products</a:t>
            </a:r>
          </a:p>
          <a:p>
            <a:pPr lvl="1" eaLnBrk="1" hangingPunct="1"/>
            <a:r>
              <a:rPr lang="en-US" sz="2400" dirty="0"/>
              <a:t>does real work together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108325" y="5465763"/>
            <a:ext cx="3916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20675" y="1131160"/>
            <a:ext cx="8078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latin typeface="Helvetica Light"/>
              </a:rPr>
              <a:t>Teams &amp; good performance are inseparable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</a:pPr>
            <a:r>
              <a:rPr lang="en-US" dirty="0">
                <a:latin typeface="Helvetica Light"/>
              </a:rPr>
              <a:t>a team is more than the sum of its parts</a:t>
            </a:r>
          </a:p>
        </p:txBody>
      </p:sp>
    </p:spTree>
    <p:extLst>
      <p:ext uri="{BB962C8B-B14F-4D97-AF65-F5344CB8AC3E}">
        <p14:creationId xmlns:p14="http://schemas.microsoft.com/office/powerpoint/2010/main" val="539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 build="p" autoUpdateAnimBg="0"/>
      <p:bldP spid="104038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Keys to Team Success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349375"/>
            <a:ext cx="8188325" cy="497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Common commitment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requires a purpose in which team members believe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1800" dirty="0"/>
              <a:t>“</a:t>
            </a:r>
            <a:r>
              <a:rPr lang="en-US" sz="1800" dirty="0"/>
              <a:t>prove that all children can learn</a:t>
            </a:r>
            <a:r>
              <a:rPr lang="ja-JP" altLang="en-US" sz="1800" dirty="0"/>
              <a:t>”</a:t>
            </a:r>
            <a:r>
              <a:rPr lang="en-US" sz="1800" dirty="0"/>
              <a:t>, </a:t>
            </a:r>
            <a:r>
              <a:rPr lang="ja-JP" altLang="en-US" sz="1800" dirty="0"/>
              <a:t>“</a:t>
            </a:r>
            <a:r>
              <a:rPr lang="en-US" sz="1800" dirty="0"/>
              <a:t>revolutionizing </a:t>
            </a:r>
            <a:r>
              <a:rPr lang="en-US" sz="1800" dirty="0" smtClean="0"/>
              <a:t>how we use energy in the home</a:t>
            </a:r>
            <a:r>
              <a:rPr lang="ja-JP" altLang="en-US" sz="1800" dirty="0" smtClean="0"/>
              <a:t>”</a:t>
            </a:r>
            <a:r>
              <a:rPr lang="en-US" altLang="ja-JP" sz="1800" dirty="0" smtClean="0"/>
              <a:t>, …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Specific performance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comes directly from the common purpose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1800" dirty="0"/>
              <a:t>“</a:t>
            </a:r>
            <a:r>
              <a:rPr lang="en-US" sz="1800" dirty="0"/>
              <a:t>increasing the scores of graduates form 40% to 95%</a:t>
            </a:r>
            <a:r>
              <a:rPr lang="ja-JP" altLang="en-US" sz="1800" dirty="0"/>
              <a:t>”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helps maintain focus – start w/ something </a:t>
            </a:r>
            <a:r>
              <a:rPr lang="en-US" sz="2100" dirty="0" smtClean="0"/>
              <a:t>achievable</a:t>
            </a: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 right mix of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technical/functional expertise (programming/design/writing)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problem-solving &amp; decision-making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interpersonal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who will do particular jobs, when to meet &amp; work, schedules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Team Action Items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9375"/>
            <a:ext cx="7772400" cy="4975225"/>
          </a:xfrm>
        </p:spPr>
        <p:txBody>
          <a:bodyPr/>
          <a:lstStyle/>
          <a:p>
            <a:pPr eaLnBrk="1" hangingPunct="1"/>
            <a:r>
              <a:rPr lang="en-US" sz="2800" dirty="0"/>
              <a:t>Keep meeting &amp; get used to each other</a:t>
            </a:r>
          </a:p>
          <a:p>
            <a:pPr eaLnBrk="1" hangingPunct="1"/>
            <a:r>
              <a:rPr lang="en-US" sz="2800" dirty="0"/>
              <a:t>Figure out strengths of team members</a:t>
            </a:r>
          </a:p>
          <a:p>
            <a:pPr eaLnBrk="1" hangingPunct="1"/>
            <a:r>
              <a:rPr lang="en-US" sz="2800" dirty="0"/>
              <a:t>Assign each person a role</a:t>
            </a:r>
          </a:p>
          <a:p>
            <a:pPr lvl="1" eaLnBrk="1" hangingPunct="1"/>
            <a:r>
              <a:rPr lang="en-US" sz="2400" dirty="0"/>
              <a:t>responsible for seeing work is organized &amp; done</a:t>
            </a:r>
          </a:p>
          <a:p>
            <a:pPr lvl="1" eaLnBrk="1" hangingPunct="1"/>
            <a:r>
              <a:rPr lang="en-US" sz="2400" dirty="0"/>
              <a:t>not responsible for doing it themselves</a:t>
            </a:r>
          </a:p>
          <a:p>
            <a:pPr eaLnBrk="1" hangingPunct="1"/>
            <a:r>
              <a:rPr lang="en-US" sz="2800" dirty="0"/>
              <a:t>Names/roles listed on next assign. turned </a:t>
            </a:r>
            <a:r>
              <a:rPr lang="en-US" sz="2800" dirty="0" smtClean="0"/>
              <a:t>in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Roles</a:t>
            </a:r>
          </a:p>
        </p:txBody>
      </p:sp>
      <p:sp>
        <p:nvSpPr>
          <p:cNvPr id="1043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98963" y="5238750"/>
            <a:ext cx="4745037" cy="1808163"/>
          </a:xfrm>
        </p:spPr>
        <p:txBody>
          <a:bodyPr/>
          <a:lstStyle/>
          <a:p>
            <a:pPr lvl="1" eaLnBrk="1" hangingPunct="1"/>
            <a:r>
              <a:rPr lang="en-US" sz="2200" dirty="0"/>
              <a:t>design (visual/interaction)</a:t>
            </a:r>
          </a:p>
          <a:p>
            <a:pPr lvl="1" eaLnBrk="1" hangingPunct="1"/>
            <a:r>
              <a:rPr lang="en-US" sz="2200" dirty="0"/>
              <a:t>user </a:t>
            </a:r>
            <a:r>
              <a:rPr lang="en-US" sz="2200" dirty="0" smtClean="0"/>
              <a:t>testing</a:t>
            </a:r>
          </a:p>
          <a:p>
            <a:pPr lvl="1" eaLnBrk="1" hangingPunct="1"/>
            <a:r>
              <a:rPr lang="en-US" sz="2200" dirty="0" smtClean="0"/>
              <a:t>development</a:t>
            </a:r>
            <a:endParaRPr lang="en-US" sz="2200" dirty="0"/>
          </a:p>
          <a:p>
            <a:pPr eaLnBrk="1" hangingPunct="1">
              <a:buFontTx/>
              <a:buNone/>
            </a:pPr>
            <a:endParaRPr lang="en-US" sz="2200" dirty="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108325" y="5465763"/>
            <a:ext cx="3916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Arial" charset="0"/>
            </a:endParaRPr>
          </a:p>
        </p:txBody>
      </p:sp>
      <p:sp>
        <p:nvSpPr>
          <p:cNvPr id="1043462" name="Rectangle 6"/>
          <p:cNvSpPr>
            <a:spLocks noChangeArrowheads="1"/>
          </p:cNvSpPr>
          <p:nvPr/>
        </p:nvSpPr>
        <p:spPr bwMode="auto">
          <a:xfrm>
            <a:off x="395842" y="5239150"/>
            <a:ext cx="46021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Helvetica Light"/>
              </a:rPr>
              <a:t>t</a:t>
            </a:r>
            <a:r>
              <a:rPr lang="en-US" sz="2200" dirty="0" smtClean="0">
                <a:latin typeface="Helvetica Light"/>
              </a:rPr>
              <a:t>eam manager </a:t>
            </a:r>
            <a:br>
              <a:rPr lang="en-US" sz="2200" dirty="0" smtClean="0">
                <a:latin typeface="Helvetica Light"/>
              </a:rPr>
            </a:br>
            <a:r>
              <a:rPr lang="en-US" sz="2200" dirty="0" smtClean="0">
                <a:latin typeface="Helvetica Light"/>
              </a:rPr>
              <a:t>(</a:t>
            </a:r>
            <a:r>
              <a:rPr lang="en-US" sz="2200" dirty="0">
                <a:latin typeface="Helvetica Light"/>
              </a:rPr>
              <a:t>coordinate - big picture)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Helvetica Light"/>
              </a:rPr>
              <a:t>documentation (writing)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1043460" grpId="0" build="p"/>
      <p:bldP spid="1043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F609-13D8-427A-A637-8F1D1F077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Design Process: Exploration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9200" y="1652588"/>
            <a:ext cx="4114800" cy="4708525"/>
          </a:xfrm>
          <a:solidFill>
            <a:srgbClr val="808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Expand Design Space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Brainstorming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Sketching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Storyboarding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Prototyping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262246" y="3461742"/>
            <a:ext cx="1154766" cy="289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262246" y="1664692"/>
            <a:ext cx="1208554" cy="1117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95246" y="4719042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Production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95246" y="3747492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chemeClr val="bg2"/>
                </a:solidFill>
                <a:latin typeface="Arial" pitchFamily="34" charset="0"/>
              </a:rPr>
              <a:t>Design Refinement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95246" y="2775942"/>
            <a:ext cx="2667000" cy="685800"/>
          </a:xfrm>
          <a:prstGeom prst="rect">
            <a:avLst/>
          </a:prstGeom>
          <a:solidFill>
            <a:srgbClr val="808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b="1">
                <a:latin typeface="Arial" pitchFamily="34" charset="0"/>
              </a:rPr>
              <a:t>Design Exploration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95246" y="1804392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814446" y="2556867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814446" y="3528417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814446" y="4499967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Wicked Problems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EEECE1"/>
                </a:solidFill>
              </a:rPr>
              <a:t>Ill-defined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Complex, interrelated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Multiple stakeholders, differing perspectives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EEECE1"/>
                </a:solidFill>
              </a:rPr>
              <a:t>Example: </a:t>
            </a:r>
            <a:r>
              <a:rPr lang="en-US" i="1" dirty="0" smtClean="0">
                <a:solidFill>
                  <a:srgbClr val="DDF2FF"/>
                </a:solidFill>
              </a:rPr>
              <a:t>Air pollution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EEECE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EEECE1"/>
                </a:solidFill>
              </a:rPr>
              <a:t>No stopping rule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Problems are managed, not solved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Examples: </a:t>
            </a:r>
            <a:r>
              <a:rPr lang="en-US" i="1" dirty="0">
                <a:solidFill>
                  <a:srgbClr val="DDF2FF"/>
                </a:solidFill>
              </a:rPr>
              <a:t>Aging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aseline="0" dirty="0" smtClean="0">
                <a:solidFill>
                  <a:srgbClr val="F79646"/>
                </a:solidFill>
              </a:rPr>
              <a:t>Implications for Design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Solutions depend </a:t>
            </a:r>
            <a:r>
              <a:rPr lang="en-US" dirty="0">
                <a:solidFill>
                  <a:srgbClr val="EEECE1"/>
                </a:solidFill>
              </a:rPr>
              <a:t>on how the problem is </a:t>
            </a:r>
            <a:r>
              <a:rPr lang="en-US" dirty="0">
                <a:solidFill>
                  <a:srgbClr val="F7CA9C"/>
                </a:solidFill>
              </a:rPr>
              <a:t>F</a:t>
            </a:r>
            <a:r>
              <a:rPr lang="en-US" dirty="0" smtClean="0">
                <a:solidFill>
                  <a:srgbClr val="F7CA9C"/>
                </a:solidFill>
              </a:rPr>
              <a:t>ramed</a:t>
            </a:r>
            <a:r>
              <a:rPr lang="en-US" dirty="0" smtClean="0">
                <a:solidFill>
                  <a:srgbClr val="EEECE1"/>
                </a:solidFill>
              </a:rPr>
              <a:t>… </a:t>
            </a:r>
            <a:r>
              <a:rPr lang="en-US" dirty="0">
                <a:solidFill>
                  <a:srgbClr val="EEECE1"/>
                </a:solidFill>
              </a:rPr>
              <a:t>and vice-</a:t>
            </a:r>
            <a:r>
              <a:rPr lang="en-US" dirty="0" smtClean="0">
                <a:solidFill>
                  <a:srgbClr val="EEECE1"/>
                </a:solidFill>
              </a:rPr>
              <a:t>versa</a:t>
            </a:r>
          </a:p>
          <a:p>
            <a:pPr marL="0" indent="0">
              <a:buNone/>
            </a:pPr>
            <a:endParaRPr lang="en-US" dirty="0" smtClean="0">
              <a:solidFill>
                <a:srgbClr val="EEECE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CA9C"/>
                </a:solidFill>
              </a:rPr>
              <a:t>Solutions are not optimal </a:t>
            </a:r>
            <a:r>
              <a:rPr lang="en-US" dirty="0" smtClean="0">
                <a:solidFill>
                  <a:srgbClr val="EEECE1"/>
                </a:solidFill>
              </a:rPr>
              <a:t/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There’s no right or wrong… but there is better and worse</a:t>
            </a:r>
          </a:p>
          <a:p>
            <a:pPr marL="0" indent="0">
              <a:buNone/>
            </a:pPr>
            <a:endParaRPr lang="en-US" dirty="0" smtClean="0">
              <a:solidFill>
                <a:srgbClr val="F7CA9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CA9C"/>
                </a:solidFill>
              </a:rPr>
              <a:t>Every problem is unique</a:t>
            </a:r>
            <a:br>
              <a:rPr lang="en-US" dirty="0" smtClean="0">
                <a:solidFill>
                  <a:srgbClr val="F7CA9C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Creative approaches are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EECE1"/>
                </a:solidFill>
              </a:rPr>
              <a:t>Explore the problem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EECE1"/>
                </a:solidFill>
              </a:rPr>
              <a:t>Find a leverage point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Design</a:t>
            </a:r>
            <a:r>
              <a:rPr lang="en-US" dirty="0" smtClean="0">
                <a:solidFill>
                  <a:srgbClr val="EEECE1"/>
                </a:solidFill>
              </a:rPr>
              <a:t> an intervention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See</a:t>
            </a:r>
            <a:r>
              <a:rPr lang="en-US" dirty="0" smtClean="0">
                <a:solidFill>
                  <a:srgbClr val="EEECE1"/>
                </a:solidFill>
              </a:rPr>
              <a:t> what happens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Repeat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241" y="-2323909"/>
            <a:ext cx="7843325" cy="1023859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Methods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Concept mapping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aseline="0" dirty="0" smtClean="0"/>
              <a:t>create a model</a:t>
            </a:r>
            <a:br>
              <a:rPr lang="en-US" baseline="0" dirty="0" smtClean="0"/>
            </a:br>
            <a:r>
              <a:rPr lang="en-US" baseline="0" dirty="0" smtClean="0"/>
              <a:t>find out what you already know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3600" b="1" dirty="0" smtClean="0"/>
              <a:t>Ideation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aseline="0" dirty="0" smtClean="0"/>
              <a:t>explore a solution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2" y="148905"/>
            <a:ext cx="8862416" cy="1507226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89" y="49808"/>
            <a:ext cx="8664575" cy="1143000"/>
          </a:xfrm>
        </p:spPr>
        <p:txBody>
          <a:bodyPr/>
          <a:lstStyle/>
          <a:p>
            <a:pPr algn="l"/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" y="1014950"/>
            <a:ext cx="869010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</a:rPr>
              <a:t>A technique for visualizing relationships between ideas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0" y="2029135"/>
            <a:ext cx="7266295" cy="43743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 descr="brainstorm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54" y="350989"/>
            <a:ext cx="861438" cy="5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8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accent6"/>
                </a:solidFill>
                <a:latin typeface="Helvetica"/>
                <a:cs typeface="Helvetica"/>
              </a:rPr>
              <a:t>Winter 2013</a:t>
            </a:r>
            <a:endParaRPr lang="en-US" sz="11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6"/>
                </a:solidFill>
              </a:rPr>
              <a:t>CSE 440: User Interface Design, Prototyping, &amp; Evaluation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F6E532-07A0-422E-BAD6-84A1A5FB1DF0}" type="slidenum">
              <a:rPr lang="en-US" sz="1100" smtClean="0">
                <a:solidFill>
                  <a:schemeClr val="accent6"/>
                </a:solidFill>
                <a:latin typeface="Helvetica"/>
                <a:cs typeface="Helvetica"/>
              </a:rPr>
              <a:pPr eaLnBrk="1" hangingPunct="1"/>
              <a:t>2</a:t>
            </a:fld>
            <a:endParaRPr lang="en-US" sz="1100" smtClean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258300" cy="4686300"/>
          </a:xfrm>
          <a:prstGeom prst="rect">
            <a:avLst/>
          </a:prstGeom>
          <a:noFill/>
          <a:ln>
            <a:noFill/>
          </a:ln>
          <a:effectLst>
            <a:outerShdw blurRad="28575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35" y="79925"/>
            <a:ext cx="8664575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Hall of Fame or Shame?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00" y="1270147"/>
            <a:ext cx="8472188" cy="5162883"/>
          </a:xfrm>
        </p:spPr>
        <p:txBody>
          <a:bodyPr>
            <a:noAutofit/>
          </a:bodyPr>
          <a:lstStyle/>
          <a:p>
            <a:pPr rtl="0" eaLnBrk="1" latinLnBrk="0" hangingPunct="1">
              <a:buNone/>
            </a:pPr>
            <a:r>
              <a:rPr lang="en-US" sz="2300" kern="120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Process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List 10-20</a:t>
            </a: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 words associated with the topic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Group them into named categories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Start diagramming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Add categories + examples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Label the relationships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Keep going until you lose momentum (and/or run out of time)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Highlight areas for further investigation</a:t>
            </a:r>
          </a:p>
          <a:p>
            <a:pPr marL="514350" indent="-514350" rtl="0" eaLnBrk="1" latinLnBrk="0" hangingPunct="1">
              <a:buFont typeface="+mj-lt"/>
              <a:buAutoNum type="arabicPeriod"/>
            </a:pPr>
            <a:endParaRPr lang="en-US" sz="2300" dirty="0" smtClean="0">
              <a:solidFill>
                <a:srgbClr val="EEECE1"/>
              </a:solidFill>
            </a:endParaRPr>
          </a:p>
          <a:p>
            <a:pPr rtl="0" eaLnBrk="1" latinLnBrk="0" hangingPunct="1">
              <a:buNone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Outcomes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 model</a:t>
            </a:r>
            <a:r>
              <a:rPr lang="en-US" sz="2300" dirty="0" smtClean="0">
                <a:solidFill>
                  <a:srgbClr val="EEECE1"/>
                </a:solidFill>
              </a:rPr>
              <a:t> (</a:t>
            </a:r>
            <a:r>
              <a:rPr lang="en-US" sz="2300" dirty="0">
                <a:solidFill>
                  <a:srgbClr val="EEECE1"/>
                </a:solidFill>
              </a:rPr>
              <a:t>n</a:t>
            </a: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ot definitive!)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 few design directions</a:t>
            </a:r>
            <a:endParaRPr lang="en-US" sz="2300" dirty="0" smtClean="0">
              <a:solidFill>
                <a:srgbClr val="EEECE1"/>
              </a:solidFill>
            </a:endParaRPr>
          </a:p>
          <a:p>
            <a:endParaRPr lang="en-US" sz="2300" dirty="0">
              <a:solidFill>
                <a:srgbClr val="EEECE1"/>
              </a:solidFill>
            </a:endParaRPr>
          </a:p>
        </p:txBody>
      </p:sp>
      <p:pic>
        <p:nvPicPr>
          <p:cNvPr id="5" name="Picture 4" descr="thingy.png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5571">
            <a:off x="4776033" y="4156130"/>
            <a:ext cx="6576447" cy="5212338"/>
          </a:xfrm>
          <a:prstGeom prst="rect">
            <a:avLst/>
          </a:prstGeom>
        </p:spPr>
      </p:pic>
      <p:pic>
        <p:nvPicPr>
          <p:cNvPr id="10" name="Picture 9" descr="brainstorm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54" y="351365"/>
            <a:ext cx="861438" cy="5681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8" y="1057699"/>
            <a:ext cx="7565784" cy="9826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83" y="5715000"/>
            <a:ext cx="8664575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79646"/>
                </a:solidFill>
              </a:rPr>
              <a:t>Step 1: List associated words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73" y="1070883"/>
            <a:ext cx="7516524" cy="97628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83" y="5715000"/>
            <a:ext cx="8664575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79646"/>
                </a:solidFill>
              </a:rPr>
              <a:t>Step 2: Group </a:t>
            </a:r>
            <a:r>
              <a:rPr lang="en-US" sz="2800" dirty="0" smtClean="0"/>
              <a:t>into </a:t>
            </a:r>
            <a:r>
              <a:rPr lang="en-US" sz="2800" dirty="0" smtClean="0">
                <a:solidFill>
                  <a:srgbClr val="F79646"/>
                </a:solidFill>
              </a:rPr>
              <a:t>Categories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map_transportEx00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1475"/>
            <a:ext cx="7576754" cy="9841069"/>
          </a:xfrm>
          <a:prstGeom prst="rect">
            <a:avLst/>
          </a:prstGeom>
        </p:spPr>
      </p:pic>
      <p:pic>
        <p:nvPicPr>
          <p:cNvPr id="8" name="Picture 7" descr="conceptmap_transportEx00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2159"/>
            <a:ext cx="7576754" cy="9841069"/>
          </a:xfrm>
          <a:prstGeom prst="rect">
            <a:avLst/>
          </a:prstGeom>
        </p:spPr>
      </p:pic>
      <p:pic>
        <p:nvPicPr>
          <p:cNvPr id="9" name="Picture 8" descr="conceptmap_transportEx00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1475"/>
            <a:ext cx="7576754" cy="9841069"/>
          </a:xfrm>
          <a:prstGeom prst="rect">
            <a:avLst/>
          </a:prstGeom>
        </p:spPr>
      </p:pic>
      <p:pic>
        <p:nvPicPr>
          <p:cNvPr id="10" name="Picture 9" descr="conceptmap_transportEx00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2159"/>
            <a:ext cx="7576754" cy="9841069"/>
          </a:xfrm>
          <a:prstGeom prst="rect">
            <a:avLst/>
          </a:prstGeom>
        </p:spPr>
      </p:pic>
      <p:pic>
        <p:nvPicPr>
          <p:cNvPr id="11" name="Picture 10" descr="conceptmap_transportEx00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5143" y="-1132157"/>
            <a:ext cx="7576753" cy="9841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3: Start Diagramming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2159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4: Add Categories + Examples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3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1475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2: Keep Going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39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2159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2: And going…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6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ceptmap_transportEx00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1475"/>
            <a:ext cx="7576754" cy="98410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2: Highlight Areas for further Investigation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19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onceptmap_transportEx00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23" y="991559"/>
            <a:ext cx="7814812" cy="10150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8: Edit and Prioritize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0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step:</a:t>
            </a:r>
            <a:r>
              <a:rPr lang="en-US" baseline="0" dirty="0" smtClean="0"/>
              <a:t> Research +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big a problem is it? (market)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Whose problem is it? (stakeholders)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aseline="0" dirty="0" smtClean="0"/>
              <a:t>What’s already out</a:t>
            </a:r>
            <a:r>
              <a:rPr lang="en-US" sz="2800" dirty="0" smtClean="0"/>
              <a:t> there</a:t>
            </a:r>
            <a:r>
              <a:rPr lang="en-US" sz="2800" baseline="0" dirty="0" smtClean="0"/>
              <a:t>? (competition)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are</a:t>
            </a:r>
            <a:r>
              <a:rPr lang="en-US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things done currently? (status quo)</a:t>
            </a:r>
          </a:p>
          <a:p>
            <a:pPr marL="0" indent="0">
              <a:buNone/>
            </a:pPr>
            <a:endParaRPr lang="en-US" sz="2800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can they be improved? (innovation)</a:t>
            </a:r>
            <a:endParaRPr lang="en-US" sz="2800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903" y="2576009"/>
            <a:ext cx="655504" cy="41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40" y="1533958"/>
            <a:ext cx="527630" cy="52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135" y="3509953"/>
            <a:ext cx="607040" cy="607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188" y="5478929"/>
            <a:ext cx="674934" cy="68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808" y="4556702"/>
            <a:ext cx="743694" cy="53232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51006" y="1628011"/>
            <a:ext cx="4408681" cy="470612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Good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lexible sort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cons change if save</a:t>
            </a:r>
            <a:br>
              <a:rPr lang="en-US" sz="2400" dirty="0" smtClean="0"/>
            </a:br>
            <a:r>
              <a:rPr lang="en-US" sz="2400" dirty="0" smtClean="0"/>
              <a:t>a house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nderstands “neighborhoods”</a:t>
            </a:r>
          </a:p>
          <a:p>
            <a:pPr eaLnBrk="1" hangingPunct="1"/>
            <a:r>
              <a:rPr lang="en-US" sz="2800" dirty="0" smtClean="0"/>
              <a:t>Bad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map legend?</a:t>
            </a:r>
          </a:p>
          <a:p>
            <a:pPr lvl="1"/>
            <a:r>
              <a:rPr lang="en-US" sz="2400" dirty="0" smtClean="0"/>
              <a:t>cluttered map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imilar icons</a:t>
            </a:r>
          </a:p>
        </p:txBody>
      </p:sp>
      <p:sp>
        <p:nvSpPr>
          <p:cNvPr id="5125" name="Date Placeholder 8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8E8E8E"/>
                </a:solidFill>
                <a:latin typeface="Helvetica"/>
              </a:rPr>
              <a:t>Winter 2013</a:t>
            </a:r>
            <a:endParaRPr lang="en-US" sz="1100" dirty="0">
              <a:solidFill>
                <a:srgbClr val="8E8E8E"/>
              </a:solidFill>
              <a:latin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E8E8E"/>
                </a:solidFill>
              </a:rPr>
              <a:t>CSE 440: User Interface Design, Prototyping, &amp; Evaluation</a:t>
            </a:r>
            <a:endParaRPr lang="en-US" dirty="0">
              <a:solidFill>
                <a:srgbClr val="8E8E8E"/>
              </a:solidFill>
            </a:endParaRP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D1B525-9394-446B-B553-DE5C49480CD6}" type="slidenum">
              <a:rPr lang="en-US" sz="1100" smtClean="0">
                <a:solidFill>
                  <a:srgbClr val="8E8E8E"/>
                </a:solidFill>
                <a:latin typeface="Helvetica"/>
              </a:rPr>
              <a:pPr eaLnBrk="1" hangingPunct="1"/>
              <a:t>3</a:t>
            </a:fld>
            <a:endParaRPr lang="en-US" sz="1100" dirty="0" smtClean="0">
              <a:solidFill>
                <a:srgbClr val="8E8E8E"/>
              </a:solidFill>
              <a:latin typeface="Helvetica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78" y="2154270"/>
            <a:ext cx="4585448" cy="314392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6435" y="79925"/>
            <a:ext cx="65453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Fame!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f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82" y="253672"/>
            <a:ext cx="802907" cy="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Time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1492"/>
            <a:ext cx="8178800" cy="4692650"/>
          </a:xfrm>
        </p:spPr>
        <p:txBody>
          <a:bodyPr/>
          <a:lstStyle/>
          <a:p>
            <a:pPr eaLnBrk="1" hangingPunct="1"/>
            <a:r>
              <a:rPr lang="en-US" dirty="0" smtClean="0"/>
              <a:t>Gestalt Principles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Remember to fill out and submit your project choices!!!!!!!! </a:t>
            </a:r>
            <a:endParaRPr lang="en-US" dirty="0"/>
          </a:p>
          <a:p>
            <a:pPr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4096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chemeClr val="tx1">
                    <a:lumMod val="50000"/>
                  </a:schemeClr>
                </a:solidFill>
                <a:latin typeface="Helvetica"/>
              </a:rPr>
              <a:t>Winter 2013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3ECB6-233C-4ADC-BA86-7D3E22FA0C84}" type="slidenum">
              <a:rPr lang="en-US" sz="1100" smtClean="0">
                <a:solidFill>
                  <a:schemeClr val="tx1">
                    <a:lumMod val="50000"/>
                  </a:schemeClr>
                </a:solidFill>
                <a:latin typeface="Helvetica"/>
              </a:rPr>
              <a:pPr eaLnBrk="1" hangingPunct="1"/>
              <a:t>30</a:t>
            </a:fld>
            <a:endParaRPr lang="en-US" sz="1100" dirty="0" smtClean="0">
              <a:solidFill>
                <a:schemeClr val="tx1">
                  <a:lumMod val="50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988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20265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35" y="79925"/>
            <a:ext cx="8664575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Fame or Shame?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-1" y="2686263"/>
            <a:ext cx="4656853" cy="1399986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124066" y="3394170"/>
            <a:ext cx="3308663" cy="12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2000" dirty="0" smtClean="0">
                <a:latin typeface="Helvetica"/>
                <a:cs typeface="Helvetica"/>
              </a:rPr>
              <a:t>By Philippe Stark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71" y="2920781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Helvetica"/>
                <a:cs typeface="Helvetica"/>
              </a:rPr>
              <a:t>Alessi</a:t>
            </a:r>
            <a:r>
              <a:rPr lang="pl-PL" dirty="0">
                <a:latin typeface="Helvetica"/>
                <a:cs typeface="Helvetica"/>
              </a:rPr>
              <a:t> </a:t>
            </a:r>
            <a:r>
              <a:rPr lang="pl-PL" dirty="0" err="1">
                <a:latin typeface="Helvetica"/>
                <a:cs typeface="Helvetica"/>
              </a:rPr>
              <a:t>Juicy</a:t>
            </a:r>
            <a:r>
              <a:rPr lang="pl-PL" dirty="0">
                <a:latin typeface="Helvetica"/>
                <a:cs typeface="Helvetica"/>
              </a:rPr>
              <a:t> </a:t>
            </a:r>
            <a:r>
              <a:rPr lang="pl-PL" dirty="0" err="1">
                <a:latin typeface="Helvetica"/>
                <a:cs typeface="Helvetica"/>
              </a:rPr>
              <a:t>Salif</a:t>
            </a:r>
            <a:r>
              <a:rPr lang="pl-PL" dirty="0">
                <a:latin typeface="Helvetica"/>
                <a:cs typeface="Helvetica"/>
              </a:rPr>
              <a:t> </a:t>
            </a:r>
            <a:r>
              <a:rPr lang="pl-PL" dirty="0" err="1">
                <a:latin typeface="Helvetica"/>
                <a:cs typeface="Helvetica"/>
              </a:rPr>
              <a:t>Citrus</a:t>
            </a:r>
            <a:r>
              <a:rPr lang="pl-PL" dirty="0">
                <a:latin typeface="Helvetica"/>
                <a:cs typeface="Helvetica"/>
              </a:rPr>
              <a:t> </a:t>
            </a:r>
            <a:r>
              <a:rPr lang="pl-PL" dirty="0" err="1">
                <a:latin typeface="Helvetica"/>
                <a:cs typeface="Helvetica"/>
              </a:rPr>
              <a:t>Juicer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202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-1043354"/>
            <a:ext cx="9144000" cy="7270429"/>
          </a:xfrm>
          <a:prstGeom prst="rect">
            <a:avLst/>
          </a:prstGeom>
          <a:solidFill>
            <a:srgbClr val="000000">
              <a:alpha val="3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9425" y="79925"/>
            <a:ext cx="65453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496342" y="1058726"/>
            <a:ext cx="4861228" cy="41719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Aesthetically pleasing but...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Does not perform it’s only function well: To make Juice.</a:t>
            </a:r>
          </a:p>
          <a:p>
            <a:pPr marL="400050" lvl="1" indent="0">
              <a:buNone/>
            </a:pPr>
            <a:r>
              <a:rPr lang="en-US" sz="2000" dirty="0" smtClean="0"/>
              <a:t>Amazon review:</a:t>
            </a:r>
          </a:p>
          <a:p>
            <a:pPr marL="400050" lvl="1" indent="0">
              <a:buNone/>
            </a:pPr>
            <a:r>
              <a:rPr lang="en-US" sz="1400" i="1" dirty="0" smtClean="0"/>
              <a:t>You’ll </a:t>
            </a:r>
            <a:r>
              <a:rPr lang="en-US" sz="1400" i="1" dirty="0"/>
              <a:t>get almost as much juice on the wall and counter as you do in the glass since the juice will spray in every direction</a:t>
            </a:r>
            <a:r>
              <a:rPr lang="en-US" sz="1400" i="1" dirty="0" smtClean="0"/>
              <a:t>.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An example of where beauty can overpower purpose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12" y="2034086"/>
            <a:ext cx="8399488" cy="1143000"/>
          </a:xfrm>
        </p:spPr>
        <p:txBody>
          <a:bodyPr/>
          <a:lstStyle/>
          <a:p>
            <a:r>
              <a:rPr lang="en-US" dirty="0" smtClean="0"/>
              <a:t>Picking Project Teams &amp;</a:t>
            </a:r>
            <a:br>
              <a:rPr lang="en-US" dirty="0" smtClean="0"/>
            </a:br>
            <a:r>
              <a:rPr lang="en-US" dirty="0" smtClean="0"/>
              <a:t>Problem Finding</a:t>
            </a:r>
            <a:endParaRPr lang="en-US" sz="3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594" y="6195657"/>
            <a:ext cx="820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* Problem Finding slides from Prof. Tad Hirsch, UW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782" y="5292388"/>
            <a:ext cx="196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Jan 15, 2013</a:t>
            </a:r>
            <a:endParaRPr lang="en-US" dirty="0">
              <a:solidFill>
                <a:schemeClr val="tx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35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42313" cy="4724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Review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Project teams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Brainstorming &amp; Problem Finding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Readings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57" y="1439390"/>
            <a:ext cx="8493766" cy="4640740"/>
          </a:xfrm>
        </p:spPr>
        <p:txBody>
          <a:bodyPr/>
          <a:lstStyle/>
          <a:p>
            <a:r>
              <a:rPr lang="en-US" sz="2800" dirty="0" err="1" smtClean="0"/>
              <a:t>Fitts</a:t>
            </a:r>
            <a:r>
              <a:rPr lang="en-US" sz="2800" dirty="0" smtClean="0"/>
              <a:t>’ Law ?</a:t>
            </a:r>
          </a:p>
          <a:p>
            <a:pPr lvl="1"/>
            <a:r>
              <a:rPr lang="en-US" sz="2400" dirty="0" smtClean="0"/>
              <a:t>time </a:t>
            </a:r>
            <a:r>
              <a:rPr lang="en-US" sz="2400" dirty="0"/>
              <a:t>it takes a person to move a mouse to a target </a:t>
            </a:r>
            <a:r>
              <a:rPr lang="en-US" sz="2400" dirty="0" smtClean="0"/>
              <a:t>is proportional </a:t>
            </a:r>
            <a:r>
              <a:rPr lang="en-US" sz="2400" dirty="0"/>
              <a:t>to </a:t>
            </a:r>
            <a:r>
              <a:rPr lang="en-US" sz="2400" dirty="0" smtClean="0"/>
              <a:t>distance </a:t>
            </a:r>
            <a:r>
              <a:rPr lang="en-US" sz="2400" dirty="0"/>
              <a:t>to </a:t>
            </a:r>
            <a:r>
              <a:rPr lang="en-US" sz="2400" dirty="0" smtClean="0"/>
              <a:t>target </a:t>
            </a:r>
            <a:r>
              <a:rPr lang="en-US" sz="2400" dirty="0"/>
              <a:t>divided by </a:t>
            </a:r>
            <a:r>
              <a:rPr lang="en-US" sz="2400" dirty="0" smtClean="0"/>
              <a:t>target size</a:t>
            </a:r>
          </a:p>
          <a:p>
            <a:pPr lvl="2"/>
            <a:r>
              <a:rPr lang="en-US" sz="1600" dirty="0" smtClean="0"/>
              <a:t>e.g., buttons </a:t>
            </a:r>
            <a:r>
              <a:rPr lang="en-US" sz="1600" dirty="0"/>
              <a:t>that are small or far away are harder to click on than buttons that are large or </a:t>
            </a:r>
            <a:r>
              <a:rPr lang="en-US" sz="1600" dirty="0" smtClean="0"/>
              <a:t>nearby</a:t>
            </a:r>
            <a:endParaRPr lang="en-US" sz="1600" dirty="0"/>
          </a:p>
          <a:p>
            <a:endParaRPr lang="en-US" sz="2800" dirty="0" smtClean="0"/>
          </a:p>
          <a:p>
            <a:r>
              <a:rPr lang="en-US" sz="2800" dirty="0" smtClean="0"/>
              <a:t>What was NLS?</a:t>
            </a:r>
          </a:p>
          <a:p>
            <a:pPr lvl="1"/>
            <a:r>
              <a:rPr lang="en-US" sz="2400" dirty="0" err="1" smtClean="0"/>
              <a:t>oNLine</a:t>
            </a:r>
            <a:r>
              <a:rPr lang="en-US" sz="2400" dirty="0" smtClean="0"/>
              <a:t> System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Features of NLS?</a:t>
            </a:r>
          </a:p>
          <a:p>
            <a:pPr lvl="1"/>
            <a:r>
              <a:rPr lang="en-US" sz="2400" dirty="0" smtClean="0"/>
              <a:t>mouse, groupware, client-server, windows, version control, hypertext, 2d editing, context-sensitive help, 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51" y="348919"/>
            <a:ext cx="461610" cy="646254"/>
          </a:xfrm>
          <a:prstGeom prst="rect">
            <a:avLst/>
          </a:prstGeom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Team Ideas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Let’s hear 1 minute from each proposer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At the end rank the top 4 projects you’d like to work 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Don’t pick groups with your friends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Groups will be online </a:t>
            </a:r>
          </a:p>
          <a:p>
            <a:pPr lvl="1"/>
            <a:r>
              <a:rPr lang="en-US" sz="2000" dirty="0" smtClean="0"/>
              <a:t>problem finding assignment due this </a:t>
            </a:r>
            <a:r>
              <a:rPr lang="en-US" sz="2000" dirty="0" err="1" smtClean="0"/>
              <a:t>Thur</a:t>
            </a:r>
            <a:r>
              <a:rPr lang="en-US" sz="2000" dirty="0" smtClean="0"/>
              <a:t> (online today)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615" y="223308"/>
            <a:ext cx="642660" cy="899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60" y="347795"/>
            <a:ext cx="461610" cy="6462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mes 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15966</TotalTime>
  <Words>1216</Words>
  <Application>Microsoft Macintosh PowerPoint</Application>
  <PresentationFormat>On-screen Show (4:3)</PresentationFormat>
  <Paragraphs>293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James Landay</vt:lpstr>
      <vt:lpstr>Picking Project Teams &amp; Problem Finding</vt:lpstr>
      <vt:lpstr>Hall of Fame or Shame?</vt:lpstr>
      <vt:lpstr>PowerPoint Presentation</vt:lpstr>
      <vt:lpstr>Hall of Fame or Shame?</vt:lpstr>
      <vt:lpstr>PowerPoint Presentation</vt:lpstr>
      <vt:lpstr>Picking Project Teams &amp; Problem Finding</vt:lpstr>
      <vt:lpstr>Outline</vt:lpstr>
      <vt:lpstr>Readings</vt:lpstr>
      <vt:lpstr>Project Team Ideas</vt:lpstr>
      <vt:lpstr>Project Team Ideas</vt:lpstr>
      <vt:lpstr>Teams vs. Groups</vt:lpstr>
      <vt:lpstr>Keys to Team Success</vt:lpstr>
      <vt:lpstr>Team Action Items</vt:lpstr>
      <vt:lpstr>Design Process: Exploration</vt:lpstr>
      <vt:lpstr>Wicked Problems</vt:lpstr>
      <vt:lpstr>Implications for Design</vt:lpstr>
      <vt:lpstr>Approach</vt:lpstr>
      <vt:lpstr>Methods</vt:lpstr>
      <vt:lpstr>Concept mapping</vt:lpstr>
      <vt:lpstr>Concept mapping</vt:lpstr>
      <vt:lpstr>Step 1: List associated words</vt:lpstr>
      <vt:lpstr>Step 2: Group into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step: Research + Analysis</vt:lpstr>
      <vt:lpstr>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landay</dc:creator>
  <cp:lastModifiedBy>James Landay</cp:lastModifiedBy>
  <cp:revision>380</cp:revision>
  <cp:lastPrinted>1999-09-03T16:31:05Z</cp:lastPrinted>
  <dcterms:created xsi:type="dcterms:W3CDTF">1995-06-02T21:27:28Z</dcterms:created>
  <dcterms:modified xsi:type="dcterms:W3CDTF">2013-01-20T21:04:41Z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