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3" r:id="rId1"/>
  </p:sldMasterIdLst>
  <p:notesMasterIdLst>
    <p:notesMasterId r:id="rId41"/>
  </p:notesMasterIdLst>
  <p:handoutMasterIdLst>
    <p:handoutMasterId r:id="rId42"/>
  </p:handoutMasterIdLst>
  <p:sldIdLst>
    <p:sldId id="488" r:id="rId2"/>
    <p:sldId id="607" r:id="rId3"/>
    <p:sldId id="606" r:id="rId4"/>
    <p:sldId id="608" r:id="rId5"/>
    <p:sldId id="609" r:id="rId6"/>
    <p:sldId id="620" r:id="rId7"/>
    <p:sldId id="621" r:id="rId8"/>
    <p:sldId id="578" r:id="rId9"/>
    <p:sldId id="616" r:id="rId10"/>
    <p:sldId id="610" r:id="rId11"/>
    <p:sldId id="613" r:id="rId12"/>
    <p:sldId id="611" r:id="rId13"/>
    <p:sldId id="612" r:id="rId14"/>
    <p:sldId id="465" r:id="rId15"/>
    <p:sldId id="472" r:id="rId16"/>
    <p:sldId id="470" r:id="rId17"/>
    <p:sldId id="469" r:id="rId18"/>
    <p:sldId id="478" r:id="rId19"/>
    <p:sldId id="539" r:id="rId20"/>
    <p:sldId id="540" r:id="rId21"/>
    <p:sldId id="576" r:id="rId22"/>
    <p:sldId id="622" r:id="rId23"/>
    <p:sldId id="473" r:id="rId24"/>
    <p:sldId id="543" r:id="rId25"/>
    <p:sldId id="544" r:id="rId26"/>
    <p:sldId id="545" r:id="rId27"/>
    <p:sldId id="556" r:id="rId28"/>
    <p:sldId id="557" r:id="rId29"/>
    <p:sldId id="474" r:id="rId30"/>
    <p:sldId id="475" r:id="rId31"/>
    <p:sldId id="542" r:id="rId32"/>
    <p:sldId id="477" r:id="rId33"/>
    <p:sldId id="466" r:id="rId34"/>
    <p:sldId id="467" r:id="rId35"/>
    <p:sldId id="614" r:id="rId36"/>
    <p:sldId id="501" r:id="rId37"/>
    <p:sldId id="520" r:id="rId38"/>
    <p:sldId id="527" r:id="rId39"/>
    <p:sldId id="591" r:id="rId40"/>
  </p:sldIdLst>
  <p:sldSz cx="9144000" cy="6858000" type="screen4x3"/>
  <p:notesSz cx="7200900" cy="9512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3A4D5"/>
    <a:srgbClr val="F8F8F8"/>
    <a:srgbClr val="FCFCFC"/>
    <a:srgbClr val="EEF4FA"/>
    <a:srgbClr val="E6E8E9"/>
    <a:srgbClr val="0D0D0D"/>
    <a:srgbClr val="000000"/>
    <a:srgbClr val="7888A6"/>
    <a:srgbClr val="F7D7C7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942" autoAdjust="0"/>
  </p:normalViewPr>
  <p:slideViewPr>
    <p:cSldViewPr snapToGrid="0">
      <p:cViewPr varScale="1">
        <p:scale>
          <a:sx n="168" d="100"/>
          <a:sy n="168" d="100"/>
        </p:scale>
        <p:origin x="-1002" y="-96"/>
      </p:cViewPr>
      <p:guideLst>
        <p:guide orient="horz" pos="205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5328" y="-1122"/>
      </p:cViewPr>
      <p:guideLst>
        <p:guide orient="horz" pos="2221"/>
        <p:guide pos="29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16T16:13:08.236" idx="1">
    <p:pos x="10" y="10"/>
    <p:text>animate with images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9875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/>
            </a:lvl1pPr>
          </a:lstStyle>
          <a:p>
            <a:fld id="{458BF5A3-2350-4A06-91F7-52EF13FDD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0525" y="228600"/>
            <a:ext cx="40005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62" tIns="0" rIns="18962" bIns="0" numCol="1" anchor="t" anchorCtr="0" compatLnSpc="1">
            <a:prstTxWarp prst="textNoShape">
              <a:avLst/>
            </a:prstTxWarp>
          </a:bodyPr>
          <a:lstStyle>
            <a:lvl1pPr defTabSz="944563" eaLnBrk="0" hangingPunct="0">
              <a:defRPr sz="1000" i="1"/>
            </a:lvl1pPr>
          </a:lstStyle>
          <a:p>
            <a:r>
              <a:rPr lang="en-US" dirty="0" smtClean="0"/>
              <a:t>CSE 440 – </a:t>
            </a:r>
            <a:r>
              <a:rPr lang="en-US" dirty="0"/>
              <a:t>UI Design, Prototyping, and Evaluation, </a:t>
            </a:r>
            <a:r>
              <a:rPr lang="en-US" dirty="0" smtClean="0"/>
              <a:t>Winter 2013</a:t>
            </a:r>
            <a:endParaRPr lang="en-US" dirty="0"/>
          </a:p>
          <a:p>
            <a:r>
              <a:rPr lang="en-US" dirty="0"/>
              <a:t>Prof. James A. Landay</a:t>
            </a:r>
          </a:p>
          <a:p>
            <a:r>
              <a:rPr lang="en-US" dirty="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3470265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210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9875" y="-1588"/>
            <a:ext cx="31210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3488" y="720725"/>
            <a:ext cx="4738687" cy="3554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516438"/>
            <a:ext cx="52832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9148" rIns="96657" bIns="49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000" i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9875" y="9037638"/>
            <a:ext cx="3121025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59" tIns="0" rIns="19659" bIns="0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000" i="1"/>
            </a:lvl1pPr>
          </a:lstStyle>
          <a:p>
            <a:fld id="{F15B023B-A5DD-4615-B2B5-95B18B13B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6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bbble.com/mynameispj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dribbble.com/kerem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B7606B1-5F71-48BA-BE55-049CC0F2DE87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9138"/>
            <a:ext cx="4741862" cy="35560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16438"/>
            <a:ext cx="52832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3" tIns="49064" rIns="96493" bIns="49064"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60" indent="-282292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70" indent="-225834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8" indent="-225834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5" indent="-225834" defTabSz="97077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73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41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9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77" indent="-225834" defTabSz="97077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54E00C2-41D7-42C3-AC45-763AA23D393B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5550" y="714375"/>
            <a:ext cx="4751388" cy="35655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058" y="4515512"/>
            <a:ext cx="5278785" cy="42827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42" tIns="46771" rIns="93542" bIns="46771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842" indent="-285709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2832" indent="-228566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99965" indent="-228566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099" indent="-228566" defTabSz="977757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232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365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8498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5631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A2A213-8A72-4BF2-BA15-2513CB5CB2D3}" type="slidenum">
              <a:rPr lang="en-US" sz="1000"/>
              <a:pPr/>
              <a:t>11</a:t>
            </a:fld>
            <a:endParaRPr lang="en-US" sz="10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79" tIns="49921" rIns="98179" bIns="49921"/>
          <a:lstStyle/>
          <a:p>
            <a:pPr defTabSz="958710">
              <a:spcBef>
                <a:spcPct val="0"/>
              </a:spcBef>
            </a:pPr>
            <a:r>
              <a:rPr lang="en-US" sz="2500" dirty="0">
                <a:ea typeface="ＭＳ Ｐゴシック" pitchFamily="34" charset="-128"/>
              </a:rPr>
              <a:t>Jeff Hawkins carried around a block of wood like this in his pocket &amp; pulled it out when meeting people and used a pen to act like he was adding things to his device</a:t>
            </a:r>
          </a:p>
          <a:p>
            <a:pPr defTabSz="958710">
              <a:spcBef>
                <a:spcPct val="0"/>
              </a:spcBef>
            </a:pPr>
            <a:r>
              <a:rPr lang="en-US" sz="2500" dirty="0">
                <a:ea typeface="ＭＳ Ｐゴシック" pitchFamily="34" charset="-128"/>
              </a:rPr>
              <a:t>This led to the prototype in the middle and </a:t>
            </a:r>
          </a:p>
          <a:p>
            <a:pPr defTabSz="958710">
              <a:spcBef>
                <a:spcPct val="0"/>
              </a:spcBef>
            </a:pPr>
            <a:r>
              <a:rPr lang="en-US" sz="2500" dirty="0">
                <a:ea typeface="ＭＳ Ｐゴシック" pitchFamily="34" charset="-128"/>
              </a:rPr>
              <a:t>The final product: The </a:t>
            </a:r>
            <a:r>
              <a:rPr lang="en-US" sz="2500" dirty="0" err="1">
                <a:ea typeface="ＭＳ Ｐゴシック" pitchFamily="34" charset="-128"/>
              </a:rPr>
              <a:t>PalmPilot</a:t>
            </a:r>
            <a:r>
              <a:rPr lang="en-US" sz="2500" dirty="0">
                <a:ea typeface="ＭＳ Ｐゴシック" pitchFamily="34" charset="-128"/>
              </a:rPr>
              <a:t> (right)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13630A-0688-9448-8627-CC3DB939A923}" type="slidenum">
              <a:rPr lang="en-US" sz="1100">
                <a:latin typeface="Helvetica"/>
              </a:rPr>
              <a:pPr/>
              <a:t>12</a:t>
            </a:fld>
            <a:endParaRPr lang="en-US" sz="1100" dirty="0">
              <a:latin typeface="Helvetica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3"/>
              </a:rPr>
              <a:t>PJ McCormick</a:t>
            </a:r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(left)</a:t>
            </a:r>
            <a:endParaRPr kumimoji="1" lang="en-US" sz="1200" b="0" i="0" kern="1200" dirty="0" smtClean="0">
              <a:solidFill>
                <a:schemeClr val="tx1"/>
              </a:solidFill>
              <a:effectLst/>
              <a:latin typeface="Helvetica"/>
              <a:ea typeface="ＭＳ Ｐゴシック" charset="0"/>
              <a:cs typeface="ＭＳ Ｐゴシック" charset="0"/>
            </a:endParaRPr>
          </a:p>
          <a:p>
            <a:r>
              <a:rPr kumimoji="1" lang="en-US" sz="1200" b="0" i="0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 </a:t>
            </a:r>
            <a:r>
              <a:rPr kumimoji="1" lang="en-US" sz="1200" b="1" i="0" u="none" strike="noStrike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4"/>
              </a:rPr>
              <a:t>Kerem</a:t>
            </a:r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4"/>
              </a:rPr>
              <a:t> </a:t>
            </a:r>
            <a:r>
              <a:rPr kumimoji="1" lang="en-US" sz="1200" b="1" i="0" u="none" strike="noStrike" kern="1200" dirty="0" err="1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  <a:hlinkClick r:id="rId4"/>
              </a:rPr>
              <a:t>Suer</a:t>
            </a:r>
            <a:r>
              <a:rPr kumimoji="1" lang="en-US" sz="1200" b="1" i="0" u="none" strike="noStrike" kern="1200" dirty="0" smtClean="0">
                <a:solidFill>
                  <a:schemeClr val="tx1"/>
                </a:solidFill>
                <a:effectLst/>
                <a:latin typeface="Helvetica"/>
                <a:ea typeface="ＭＳ Ｐゴシック" charset="0"/>
                <a:cs typeface="ＭＳ Ｐゴシック" charset="0"/>
              </a:rPr>
              <a:t> (right)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13630A-0688-9448-8627-CC3DB939A923}" type="slidenum">
              <a:rPr lang="en-US" sz="1100">
                <a:latin typeface="Helvetica"/>
              </a:rPr>
              <a:pPr/>
              <a:t>13</a:t>
            </a:fld>
            <a:endParaRPr lang="en-US" sz="1100" dirty="0">
              <a:latin typeface="Helvetica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5109659-F5D0-4D37-8AF6-F42F9EA4E7A9}" type="slidenum">
              <a:rPr lang="en-US" sz="1000"/>
              <a:pPr/>
              <a:t>14</a:t>
            </a:fld>
            <a:endParaRPr lang="en-US" sz="1000"/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7FACDFD-F04B-44C1-8C1C-23657F07ED4D}" type="slidenum">
              <a:rPr lang="en-US" sz="1000"/>
              <a:pPr/>
              <a:t>15</a:t>
            </a:fld>
            <a:endParaRPr lang="en-US" sz="10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24B5FDA-F6D8-418A-A0ED-9E0EAC580EAA}" type="slidenum">
              <a:rPr lang="en-US" sz="1000"/>
              <a:pPr/>
              <a:t>16</a:t>
            </a:fld>
            <a:endParaRPr lang="en-US" sz="10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DFCE21BF-0B1A-4519-B34A-A74C95BE82E2}" type="slidenum">
              <a:rPr lang="en-US" sz="1000"/>
              <a:pPr/>
              <a:t>17</a:t>
            </a:fld>
            <a:endParaRPr lang="en-US" sz="10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0E174B7-EF9C-4697-8F53-07F7ED315A1D}" type="slidenum">
              <a:rPr lang="en-US" sz="1000"/>
              <a:pPr/>
              <a:t>18</a:t>
            </a:fld>
            <a:endParaRPr lang="en-US" sz="10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DEDBC3E-0DF9-4053-BFE6-112E61BF30F7}" type="slidenum">
              <a:rPr lang="en-US" sz="1000"/>
              <a:pPr/>
              <a:t>19</a:t>
            </a:fld>
            <a:endParaRPr lang="en-US" sz="10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2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4B1CEE6-E273-4FB0-A03B-FE47AB408048}" type="slidenum">
              <a:rPr lang="en-US" sz="1000"/>
              <a:pPr/>
              <a:t>20</a:t>
            </a:fld>
            <a:endParaRPr lang="en-US" sz="10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E58AD42-B29E-4286-B597-46463CFA985E}" type="slidenum">
              <a:rPr lang="en-US" sz="1000"/>
              <a:pPr/>
              <a:t>21</a:t>
            </a:fld>
            <a:endParaRPr lang="en-US" sz="10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8374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65684" indent="-294494" defTabSz="978374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77976" indent="-235595" defTabSz="978374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49166" indent="-235595" defTabSz="978374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120356" indent="-235595" defTabSz="978374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91547" indent="-235595" defTabSz="9783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62737" indent="-235595" defTabSz="9783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533927" indent="-235595" defTabSz="9783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4005118" indent="-235595" defTabSz="97837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AFF9021-5BB0-41CE-89BF-046FC9B769B0}" type="slidenum">
              <a:rPr lang="en-US" sz="1000"/>
              <a:pPr/>
              <a:t>22</a:t>
            </a:fld>
            <a:endParaRPr lang="en-US" sz="10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74203A54-5467-4FB9-9601-81B306146844}" type="slidenum">
              <a:rPr lang="en-US" sz="1000"/>
              <a:pPr/>
              <a:t>23</a:t>
            </a:fld>
            <a:endParaRPr lang="en-US" sz="10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00E7C9D-6DCC-4D36-A8AE-B08957E2D7F7}" type="slidenum">
              <a:rPr lang="en-US" sz="1000"/>
              <a:pPr/>
              <a:t>24</a:t>
            </a:fld>
            <a:endParaRPr lang="en-US" sz="10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7848348-E898-4379-93B2-D78DC0129165}" type="slidenum">
              <a:rPr lang="en-US" sz="1000"/>
              <a:pPr/>
              <a:t>25</a:t>
            </a:fld>
            <a:endParaRPr lang="en-US" sz="10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E884ED9-8D79-4BA4-B3C6-8F7795BB3583}" type="slidenum">
              <a:rPr lang="en-US" sz="1000"/>
              <a:pPr/>
              <a:t>26</a:t>
            </a:fld>
            <a:endParaRPr lang="en-US" sz="10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61A6DD2-DF7A-42CB-80C0-C19F309A7B08}" type="slidenum">
              <a:rPr lang="en-US" sz="1000"/>
              <a:pPr/>
              <a:t>27</a:t>
            </a:fld>
            <a:endParaRPr lang="en-US" sz="10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7F6A76B-4732-4818-8770-CFA15B40093B}" type="slidenum">
              <a:rPr lang="en-US" sz="1000"/>
              <a:pPr/>
              <a:t>28</a:t>
            </a:fld>
            <a:endParaRPr lang="en-US" sz="10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770F59F-D213-420E-8862-852B2FEFD6E9}" type="slidenum">
              <a:rPr lang="en-US" sz="1000"/>
              <a:pPr/>
              <a:t>29</a:t>
            </a:fld>
            <a:endParaRPr lang="en-US" sz="10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3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11207CD-73CC-42AB-8B3B-D7B0E21F8920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1950A6B-3CF6-440B-85BF-0E401AF1354D}" type="slidenum">
              <a:rPr lang="en-US" sz="1000"/>
              <a:pPr/>
              <a:t>31</a:t>
            </a:fld>
            <a:endParaRPr lang="en-US" sz="10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6F91B03-89EE-45BB-B645-E391363A890F}" type="slidenum">
              <a:rPr lang="en-US" sz="1000"/>
              <a:pPr/>
              <a:t>32</a:t>
            </a:fld>
            <a:endParaRPr lang="en-US" sz="10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596E69F-DBED-4A2B-9D01-170621D23B46}" type="slidenum">
              <a:rPr lang="en-US" sz="1000"/>
              <a:pPr/>
              <a:t>33</a:t>
            </a:fld>
            <a:endParaRPr lang="en-US" sz="10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5B9EF5F-7648-4EED-B1A3-725A96AE4E3D}" type="slidenum">
              <a:rPr lang="en-US" sz="1000"/>
              <a:pPr/>
              <a:t>34</a:t>
            </a:fld>
            <a:endParaRPr lang="en-US" sz="10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5B9EF5F-7648-4EED-B1A3-725A96AE4E3D}" type="slidenum">
              <a:rPr lang="en-US" sz="1000"/>
              <a:pPr/>
              <a:t>35</a:t>
            </a:fld>
            <a:endParaRPr lang="en-US" sz="10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9D59E03-F6D3-4001-B482-479FA8265EA5}" type="slidenum">
              <a:rPr lang="en-US" sz="1000"/>
              <a:pPr/>
              <a:t>36</a:t>
            </a:fld>
            <a:endParaRPr lang="en-US" sz="10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865" tIns="47932" rIns="95865" bIns="47932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A2A213-8A72-4BF2-BA15-2513CB5CB2D3}" type="slidenum">
              <a:rPr lang="en-US" sz="1000"/>
              <a:pPr/>
              <a:t>37</a:t>
            </a:fld>
            <a:endParaRPr lang="en-US" sz="10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1900" y="720725"/>
            <a:ext cx="4738688" cy="3554413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94" tIns="49928" rIns="98194" bIns="49928"/>
          <a:lstStyle/>
          <a:p>
            <a:pPr defTabSz="958850">
              <a:spcBef>
                <a:spcPct val="0"/>
              </a:spcBef>
            </a:pPr>
            <a:endParaRPr kumimoji="0" lang="en-US" sz="25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530648D-9120-48A6-BAD4-25C00235E38A}" type="slidenum">
              <a:rPr lang="en-US" sz="1000"/>
              <a:pPr/>
              <a:t>38</a:t>
            </a:fld>
            <a:endParaRPr lang="en-US" sz="10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9138"/>
            <a:ext cx="4741862" cy="3556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16438"/>
            <a:ext cx="52832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9325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842" indent="-285709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832" indent="-228566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99965" indent="-228566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099" indent="-228566" defTabSz="977757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232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365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498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631" indent="-228566" defTabSz="977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13BEB9-C64B-024D-A13B-45C3B1A659CB}" type="slidenum">
              <a:rPr lang="en-US" sz="1000"/>
              <a:pPr/>
              <a:t>39</a:t>
            </a:fld>
            <a:endParaRPr lang="en-US" sz="10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720725"/>
            <a:ext cx="4737100" cy="3552825"/>
          </a:xfrm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9" y="4514850"/>
            <a:ext cx="5280025" cy="4281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28" tIns="49134" rIns="96628" bIns="49134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4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5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3958" indent="-282292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29168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0834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2502" indent="-225834" defTabSz="977044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4168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35836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87502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39169" indent="-225834" defTabSz="97704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F189D5-D365-4351-BFDE-B12FD522BE73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77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0B7606B1-5F71-48BA-BE55-049CC0F2DE87}" type="slidenum">
              <a:rPr lang="en-US" sz="1000"/>
              <a:pPr/>
              <a:t>7</a:t>
            </a:fld>
            <a:endParaRPr lang="en-US" sz="10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9138"/>
            <a:ext cx="4741862" cy="3556000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4516438"/>
            <a:ext cx="5283200" cy="4281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3" tIns="49064" rIns="96493" bIns="49064"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3960" indent="-282292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390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39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A8F17A-F7A2-F74D-BA8D-172A92E38FB7}" type="slidenum">
              <a:rPr lang="en-US" sz="1100"/>
              <a:pPr/>
              <a:t>8</a:t>
            </a:fld>
            <a:endParaRPr lang="en-US" sz="11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defTabSz="937838">
              <a:spcBef>
                <a:spcPct val="0"/>
              </a:spcBef>
            </a:pPr>
            <a:endParaRPr kumimoji="0" lang="en-US" sz="25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704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33960" indent="-282292" defTabSz="97704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9170" indent="-225834" defTabSz="97704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80838" indent="-225834" defTabSz="97704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32505" indent="-225834" defTabSz="97704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84173" indent="-225834" defTabSz="9770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35841" indent="-225834" defTabSz="9770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87509" indent="-225834" defTabSz="9770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39177" indent="-225834" defTabSz="97704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DF8D04-B782-5742-A96A-7B80A961F744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753998" y="5293512"/>
            <a:ext cx="3815205" cy="52161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400" kern="1200" dirty="0">
                <a:solidFill>
                  <a:srgbClr val="7F7F7F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31422"/>
            <a:ext cx="6019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University of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Washington</a:t>
            </a:r>
          </a:p>
          <a:p>
            <a:pPr algn="l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CSE 440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6D6D6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07720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93838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FB239872-40CC-4D50-AEA4-BE94684608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FB4FF0FC-04E2-44EC-BF30-352C130B5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A8D80AE-0EBF-4B22-ACF4-B1B1E7BC7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48D4C4A5-A381-4B60-8D21-4F8836C429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84DE442F-41FC-4F8E-9503-FAA14E71D4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105B93AD-B859-4C7A-A6D0-33B6FE854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A8E9D41E-D158-46EB-9372-D5D54839B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B5894EB-1C92-46EF-91F0-6A4B6B570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3D843253-44E5-D34E-8E4D-46716FE9C1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88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48573CA7-35FD-4F26-8712-3E7EAA6D8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9908C-9638-4E46-AE12-AD37C0864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99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BB82CC2C-F604-434C-9EA2-4696114F0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D6DBC1C3-86EC-46A0-AC57-746209476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FB6652A6-79DF-483A-BD26-0F50B98E5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255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A45BEEAF-5D2A-4602-8034-D458828A96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88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053E7BD-64AD-4C6F-BCFE-7D6915064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75" r:id="rId2"/>
    <p:sldLayoutId id="2147483876" r:id="rId3"/>
    <p:sldLayoutId id="2147483877" r:id="rId4"/>
    <p:sldLayoutId id="2147483878" r:id="rId5"/>
    <p:sldLayoutId id="2147483895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F79646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design.com.au/" TargetMode="External"/><Relationship Id="rId3" Type="http://schemas.openxmlformats.org/officeDocument/2006/relationships/hyperlink" Target="http://www.amazon.com/exec/obidos/ASIN/1558608702/qid=1055223413/sr=2-1/ref=sr_2_1/002-6533914-5825627" TargetMode="External"/><Relationship Id="rId7" Type="http://schemas.openxmlformats.org/officeDocument/2006/relationships/hyperlink" Target="http://dub.washington.edu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-sa.org.za/Documents/articles/perils.htm" TargetMode="External"/><Relationship Id="rId5" Type="http://schemas.openxmlformats.org/officeDocument/2006/relationships/hyperlink" Target="http://world.std.com/~uieweb/paper.htm" TargetMode="External"/><Relationship Id="rId4" Type="http://schemas.openxmlformats.org/officeDocument/2006/relationships/hyperlink" Target="http://www.acm.org/pubs/articles/journals/cacm/1994-37-4/p21-rettig/p21-rettig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education/courses/cse440/13wi/readings_files/lewis-reiman/chap-4.v-1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eit.com/papers/heuristic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February 14, 2013</a:t>
            </a:r>
            <a:endParaRPr lang="en-US" dirty="0"/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Early Stage Prototyping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-2322513" y="6815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47663"/>
            <a:ext cx="846137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Design Process: Exploration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31583" y="1720477"/>
            <a:ext cx="4114800" cy="4708525"/>
          </a:xfrm>
          <a:solidFill>
            <a:srgbClr val="80808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900" dirty="0" smtClean="0">
                <a:ea typeface="ＭＳ Ｐゴシック" pitchFamily="34" charset="-128"/>
              </a:rPr>
              <a:t>Expand Design Space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ja-JP" sz="2800" dirty="0" smtClean="0">
                <a:ea typeface="ＭＳ Ｐゴシック" pitchFamily="34" charset="-128"/>
              </a:rPr>
              <a:t>Brainstorming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Sketching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Storyboarding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>
                <a:ea typeface="ＭＳ Ｐゴシック" pitchFamily="34" charset="-128"/>
              </a:rPr>
              <a:t>Prototyping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202857" y="3530227"/>
            <a:ext cx="1251253" cy="291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202857" y="1708955"/>
            <a:ext cx="1241915" cy="1141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35858" y="4787527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bg2"/>
                </a:solidFill>
                <a:latin typeface="Arial" pitchFamily="34" charset="0"/>
              </a:rPr>
              <a:t>Production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35858" y="3815977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chemeClr val="bg2"/>
                </a:solidFill>
                <a:latin typeface="Arial" pitchFamily="34" charset="0"/>
              </a:rPr>
              <a:t>Design Refinement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35858" y="2844427"/>
            <a:ext cx="2667000" cy="685800"/>
          </a:xfrm>
          <a:prstGeom prst="rect">
            <a:avLst/>
          </a:prstGeom>
          <a:solidFill>
            <a:srgbClr val="808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b="1">
                <a:latin typeface="Arial" pitchFamily="34" charset="0"/>
              </a:rPr>
              <a:t>Design Exploration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35858" y="1872877"/>
            <a:ext cx="2667000" cy="685800"/>
          </a:xfrm>
          <a:prstGeom prst="rect">
            <a:avLst/>
          </a:prstGeom>
          <a:solidFill>
            <a:srgbClr val="CEC0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>
                <a:solidFill>
                  <a:schemeClr val="bg2"/>
                </a:solidFill>
                <a:latin typeface="Arial" pitchFamily="34" charset="0"/>
              </a:rPr>
              <a:t>Discovery</a:t>
            </a:r>
          </a:p>
        </p:txBody>
      </p:sp>
      <p:sp>
        <p:nvSpPr>
          <p:cNvPr id="43018" name="AutoShape 10"/>
          <p:cNvSpPr>
            <a:spLocks noChangeArrowheads="1"/>
          </p:cNvSpPr>
          <p:nvPr/>
        </p:nvSpPr>
        <p:spPr bwMode="auto">
          <a:xfrm>
            <a:off x="1755058" y="2625352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1755058" y="3596902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755058" y="4568452"/>
            <a:ext cx="228600" cy="152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Prototype?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153400" y="6553200"/>
            <a:ext cx="990600" cy="457200"/>
          </a:xfrm>
        </p:spPr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6186" y="1184275"/>
            <a:ext cx="7757689" cy="1981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“</a:t>
            </a:r>
            <a:r>
              <a:rPr lang="en-US" dirty="0"/>
              <a:t>A prototype is an early sample or model built to test a concept or process or to act as a thing to be replicated or learned from</a:t>
            </a:r>
            <a:r>
              <a:rPr lang="en-US" dirty="0" smtClean="0"/>
              <a:t>.” – Wikipedia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a working representation of a final artifact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3264647"/>
            <a:ext cx="9144000" cy="359335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55316"/>
          <a:stretch/>
        </p:blipFill>
        <p:spPr bwMode="auto">
          <a:xfrm>
            <a:off x="386186" y="3496236"/>
            <a:ext cx="2394830" cy="313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3064740"/>
            <a:ext cx="5923298" cy="3793262"/>
            <a:chOff x="1429034" y="2764790"/>
            <a:chExt cx="4992883" cy="319742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188" y="2933701"/>
              <a:ext cx="2307729" cy="3028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29034" y="2764790"/>
              <a:ext cx="2353790" cy="168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>
                  <a:solidFill>
                    <a:srgbClr val="D0D0D0"/>
                  </a:solidFill>
                  <a:latin typeface="Helvetica Light"/>
                </a:rPr>
                <a:t>http://www.computerhistory.org/collections/accession/102716262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8" y="3324413"/>
            <a:ext cx="2606032" cy="35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Prototypes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433136" y="1177636"/>
            <a:ext cx="8602579" cy="530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Prototypes are concrete </a:t>
            </a:r>
            <a:r>
              <a:rPr lang="en-US" sz="2800" dirty="0" smtClean="0">
                <a:solidFill>
                  <a:srgbClr val="00B0F0"/>
                </a:solidFill>
              </a:rPr>
              <a:t>representations</a:t>
            </a:r>
            <a:r>
              <a:rPr lang="en-US" sz="2800" dirty="0" smtClean="0"/>
              <a:t> of a design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Prototype dimensions</a:t>
            </a:r>
          </a:p>
          <a:p>
            <a:pPr lvl="1"/>
            <a:r>
              <a:rPr lang="en-US" sz="2000" dirty="0" smtClean="0"/>
              <a:t>representation: form of the prototype 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off-line (paper) or on-line (software)</a:t>
            </a:r>
          </a:p>
          <a:p>
            <a:pPr lvl="1"/>
            <a:r>
              <a:rPr lang="en-US" sz="2000" dirty="0" smtClean="0"/>
              <a:t>precision: level of detail (e.g., informal or polished)</a:t>
            </a:r>
          </a:p>
          <a:p>
            <a:pPr lvl="1"/>
            <a:r>
              <a:rPr lang="en-US" sz="2000" dirty="0" smtClean="0"/>
              <a:t>interactivity: watch-only vs. fully interactive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 prototype (video clips)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fixed-path prototype (each step triggered by specified actions)</a:t>
            </a:r>
          </a:p>
          <a:p>
            <a:pPr lvl="3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at extreme could be 1 path or possibly more open (e.g., Denim)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open prototype (real, but limited error handling or performance)</a:t>
            </a:r>
          </a:p>
          <a:p>
            <a:pPr lvl="1"/>
            <a:r>
              <a:rPr lang="en-US" sz="2400" dirty="0" smtClean="0"/>
              <a:t>evolution: expected life cycle of prototype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e.g., throw away or iterative</a:t>
            </a:r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FE5C6A-93CB-440C-B05E-F3950C24966F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47393" y="3735807"/>
            <a:ext cx="7623996" cy="2857500"/>
            <a:chOff x="847393" y="3735807"/>
            <a:chExt cx="7623996" cy="2857500"/>
          </a:xfrm>
        </p:grpSpPr>
        <p:pic>
          <p:nvPicPr>
            <p:cNvPr id="1026" name="Picture 2" descr="http://dribbble.s3.amazonaws.com/users/10149/screenshots/175785/wirefram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389" y="3735807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ribbb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93" y="3735807"/>
              <a:ext cx="38100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284001" y="6316308"/>
              <a:ext cx="10038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  <a:latin typeface="Helvetica" pitchFamily="34" charset="0"/>
                </a:rPr>
                <a:t>Karem</a:t>
              </a:r>
              <a:r>
                <a:rPr lang="en-US" sz="1200" dirty="0" smtClean="0">
                  <a:solidFill>
                    <a:schemeClr val="bg1"/>
                  </a:solidFill>
                  <a:latin typeface="Helvetica" pitchFamily="34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Helvetica" pitchFamily="34" charset="0"/>
                </a:rPr>
                <a:t>Suer</a:t>
              </a:r>
              <a:endParaRPr lang="en-US" sz="12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40211" y="6316308"/>
              <a:ext cx="11753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Helvetica" pitchFamily="34" charset="0"/>
                </a:rPr>
                <a:t>PJ McCormick</a:t>
              </a:r>
              <a:endParaRPr lang="en-US" sz="1200" dirty="0"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9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Prototypes</a:t>
            </a:r>
            <a:endParaRPr lang="en-US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433136" y="1177636"/>
            <a:ext cx="8602579" cy="530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Prototypes are concrete </a:t>
            </a:r>
            <a:r>
              <a:rPr lang="en-US" sz="2800" dirty="0" smtClean="0">
                <a:solidFill>
                  <a:srgbClr val="00B0F0"/>
                </a:solidFill>
              </a:rPr>
              <a:t>representations</a:t>
            </a:r>
            <a:r>
              <a:rPr lang="en-US" sz="2800" dirty="0" smtClean="0"/>
              <a:t> of a design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Prototype dimensions</a:t>
            </a:r>
          </a:p>
          <a:p>
            <a:pPr lvl="1"/>
            <a:r>
              <a:rPr lang="en-US" sz="2000" dirty="0" smtClean="0"/>
              <a:t>representation: form of the prototype 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off-line (paper) or on-line (software)</a:t>
            </a:r>
          </a:p>
          <a:p>
            <a:pPr lvl="1"/>
            <a:r>
              <a:rPr lang="en-US" sz="2000" dirty="0" smtClean="0"/>
              <a:t>precision: level of detail (e.g., informal or polished)</a:t>
            </a:r>
          </a:p>
          <a:p>
            <a:pPr lvl="1"/>
            <a:r>
              <a:rPr lang="en-US" sz="2000" dirty="0" smtClean="0"/>
              <a:t>interactivity: watch-only vs. fully interactive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 prototype (video clips)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fixed-path prototype (each step triggered by specified actions)</a:t>
            </a:r>
          </a:p>
          <a:p>
            <a:pPr lvl="3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at extreme could be 1 path or possibly more open (e.g., Denim)</a:t>
            </a:r>
          </a:p>
          <a:p>
            <a:pPr lvl="2"/>
            <a:r>
              <a:rPr lang="en-US" sz="1800" dirty="0" smtClean="0">
                <a:solidFill>
                  <a:schemeClr val="tx1">
                    <a:lumMod val="65000"/>
                  </a:schemeClr>
                </a:solidFill>
              </a:rPr>
              <a:t>open prototype (real, but limited error handling or performance)</a:t>
            </a:r>
          </a:p>
          <a:p>
            <a:pPr lvl="1"/>
            <a:r>
              <a:rPr lang="en-US" sz="2400" dirty="0" smtClean="0"/>
              <a:t>evolution: expected life cycle of prototype</a:t>
            </a:r>
          </a:p>
          <a:p>
            <a:pPr lvl="2"/>
            <a:r>
              <a:rPr lang="en-US" sz="1800" dirty="0" smtClean="0">
                <a:solidFill>
                  <a:srgbClr val="A6A6A6"/>
                </a:solidFill>
              </a:rPr>
              <a:t>e.g., throw away or iterative</a:t>
            </a:r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FE5C6A-93CB-440C-B05E-F3950C2496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Fidelity in Prototyping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06925" name="Rectangle 1037"/>
          <p:cNvSpPr>
            <a:spLocks noGrp="1" noChangeArrowheads="1"/>
          </p:cNvSpPr>
          <p:nvPr>
            <p:ph type="body" sz="half" idx="1"/>
          </p:nvPr>
        </p:nvSpPr>
        <p:spPr>
          <a:xfrm>
            <a:off x="500297" y="1600200"/>
            <a:ext cx="6026986" cy="4724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Fidelity refers to the level of detail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High fidelity?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prototypes look like the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final product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Low fidelity?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artists renditions with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many details missing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pic>
        <p:nvPicPr>
          <p:cNvPr id="806917" name="Picture 1029" descr="low-fi-music-on-dem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9" t="14171" r="19170" b="47105"/>
          <a:stretch>
            <a:fillRect/>
          </a:stretch>
        </p:blipFill>
        <p:spPr bwMode="auto">
          <a:xfrm>
            <a:off x="5952879" y="4080911"/>
            <a:ext cx="2712517" cy="20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18" name="Picture 1030" descr="cvu-mock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57642"/>
            <a:ext cx="2727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908C-9638-4E46-AE12-AD37C086433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5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Hi-fi Prototypes Warp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idx="1"/>
          </p:nvPr>
        </p:nvSpPr>
        <p:spPr>
          <a:xfrm>
            <a:off x="568615" y="1557338"/>
            <a:ext cx="8118475" cy="4324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Perceptions of the tester/reviewer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representation communicates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finished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comments focus on color, fonts, &amp; alignment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encourage precision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specifying details takes more time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Creativity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lose track of the big picture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graphicFrame>
        <p:nvGraphicFramePr>
          <p:cNvPr id="823298" name="Object 2"/>
          <p:cNvGraphicFramePr>
            <a:graphicFrameLocks noChangeAspect="1"/>
          </p:cNvGraphicFramePr>
          <p:nvPr/>
        </p:nvGraphicFramePr>
        <p:xfrm>
          <a:off x="6858000" y="4953000"/>
          <a:ext cx="2058988" cy="163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Clip" r:id="rId4" imgW="3043692" imgH="2420090" progId="MS_ClipArt_Gallery.2">
                  <p:embed/>
                </p:oleObj>
              </mc:Choice>
              <mc:Fallback>
                <p:oleObj name="Clip" r:id="rId4" imgW="3043692" imgH="242009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2058988" cy="163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Why Use Low-fi Prototypes?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478218" y="1455231"/>
            <a:ext cx="8625649" cy="474503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Traditional methods take too long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sketches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73A4D5"/>
                </a:solidFill>
                <a:ea typeface="ＭＳ Ｐゴシック" pitchFamily="34" charset="-128"/>
              </a:rPr>
              <a:t>prototype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evaluate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iterate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Can instead </a:t>
            </a:r>
            <a:r>
              <a:rPr lang="en-US" i="1" dirty="0" smtClean="0">
                <a:ea typeface="ＭＳ Ｐゴシック" pitchFamily="34" charset="-128"/>
              </a:rPr>
              <a:t>simulate</a:t>
            </a:r>
            <a:r>
              <a:rPr lang="en-US" dirty="0" smtClean="0">
                <a:ea typeface="ＭＳ Ｐゴシック" pitchFamily="34" charset="-128"/>
              </a:rPr>
              <a:t> the prototype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sketches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evaluate </a:t>
            </a:r>
            <a:r>
              <a:rPr lang="en-US" dirty="0" smtClean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ea typeface="ＭＳ Ｐゴシック" pitchFamily="34" charset="-128"/>
              </a:rPr>
              <a:t> iterate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sketches act as prototypes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designer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plays computer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>; </a:t>
            </a:r>
            <a:r>
              <a:rPr lang="en-US" dirty="0" smtClean="0">
                <a:ea typeface="ＭＳ Ｐゴシック" pitchFamily="34" charset="-128"/>
              </a:rPr>
              <a:t>others observe </a:t>
            </a:r>
            <a:r>
              <a:rPr lang="en-US" dirty="0" smtClean="0">
                <a:ea typeface="ＭＳ Ｐゴシック" pitchFamily="34" charset="-128"/>
              </a:rPr>
              <a:t>&amp; record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Kindergarten implementation skills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allows non-programmers </a:t>
            </a: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to </a:t>
            </a:r>
            <a:r>
              <a:rPr lang="en-US" dirty="0" smtClean="0">
                <a:ea typeface="ＭＳ Ｐゴシック" pitchFamily="34" charset="-128"/>
              </a:rPr>
              <a:t>participate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3250" name="Picture 2" descr="http://img.ehowcdn.com/article-new/ehow/images/a07/fh/rj/kindergarten-cutting-activities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66" y="5156989"/>
            <a:ext cx="2313834" cy="170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Basic Materials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78780" y="1544637"/>
            <a:ext cx="8235950" cy="498679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Large, heavy, white paper (A3 or 11x17)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5x8 in./A5/A6 index cards</a:t>
            </a:r>
          </a:p>
          <a:p>
            <a:r>
              <a:rPr lang="en-US" dirty="0">
                <a:ea typeface="ＭＳ Ｐゴシック" pitchFamily="34" charset="-128"/>
              </a:rPr>
              <a:t>Tape, stick glue, correction tape</a:t>
            </a:r>
          </a:p>
          <a:p>
            <a:r>
              <a:rPr lang="en-US" dirty="0">
                <a:ea typeface="ＭＳ Ｐゴシック" pitchFamily="34" charset="-128"/>
              </a:rPr>
              <a:t>Pens &amp; markers (many colors </a:t>
            </a:r>
            <a:r>
              <a:rPr lang="en-US" dirty="0" smtClean="0">
                <a:ea typeface="ＭＳ Ｐゴシック" pitchFamily="34" charset="-128"/>
              </a:rPr>
              <a:t>&amp; </a:t>
            </a:r>
            <a:r>
              <a:rPr lang="en-US" dirty="0" smtClean="0">
                <a:ea typeface="ＭＳ Ｐゴシック" pitchFamily="34" charset="-128"/>
              </a:rPr>
              <a:t>sizes)</a:t>
            </a:r>
          </a:p>
          <a:p>
            <a:r>
              <a:rPr lang="en-US" dirty="0">
                <a:ea typeface="ＭＳ Ｐゴシック" pitchFamily="34" charset="-128"/>
              </a:rPr>
              <a:t>Post-its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Overhead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transparencies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Scissors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X-</a:t>
            </a:r>
            <a:r>
              <a:rPr lang="en-US" dirty="0" err="1" smtClean="0">
                <a:ea typeface="ＭＳ Ｐゴシック" pitchFamily="34" charset="-128"/>
              </a:rPr>
              <a:t>acto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knives, etc.</a:t>
            </a:r>
          </a:p>
          <a:p>
            <a:pPr eaLnBrk="1" hangingPunct="1"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http://farm3.staticflickr.com/2474/3651034642_5f2db7206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68" y="3872001"/>
            <a:ext cx="3981332" cy="29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2668" y="6621488"/>
            <a:ext cx="40062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Helvetica" pitchFamily="34" charset="0"/>
              </a:rPr>
              <a:t>http://www.flickr.com/photos/latitude14/3651034642/sizes/l/in/photostream/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 descr="low-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" b="1141"/>
          <a:stretch>
            <a:fillRect/>
          </a:stretch>
        </p:blipFill>
        <p:spPr bwMode="auto">
          <a:xfrm>
            <a:off x="260350" y="9525"/>
            <a:ext cx="873125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381000" y="6584950"/>
            <a:ext cx="3726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from </a:t>
            </a:r>
            <a:r>
              <a:rPr lang="ja-JP" altLang="en-US" sz="1400" dirty="0">
                <a:latin typeface="+mn-lt"/>
              </a:rPr>
              <a:t>“</a:t>
            </a:r>
            <a:r>
              <a:rPr lang="en-US" altLang="ja-JP" sz="1400" dirty="0">
                <a:latin typeface="+mn-lt"/>
              </a:rPr>
              <a:t>Prototyping for Tiny Fingers</a:t>
            </a:r>
            <a:r>
              <a:rPr lang="ja-JP" altLang="en-US" sz="1400" dirty="0">
                <a:latin typeface="+mn-lt"/>
              </a:rPr>
              <a:t>”</a:t>
            </a:r>
            <a:r>
              <a:rPr lang="en-US" altLang="ja-JP" sz="1400" dirty="0">
                <a:latin typeface="+mn-lt"/>
              </a:rPr>
              <a:t> by </a:t>
            </a:r>
            <a:r>
              <a:rPr lang="en-US" altLang="ja-JP" sz="1400" dirty="0" err="1">
                <a:latin typeface="+mn-lt"/>
              </a:rPr>
              <a:t>Rettig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8" descr="rentalitity-low-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113" r="7169" b="2022"/>
          <a:stretch>
            <a:fillRect/>
          </a:stretch>
        </p:blipFill>
        <p:spPr bwMode="auto">
          <a:xfrm>
            <a:off x="0" y="0"/>
            <a:ext cx="9144000" cy="721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3" name="Picture 3" descr="southwest-ticket-counter-metap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9" y="3288050"/>
            <a:ext cx="4264196" cy="31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600200"/>
            <a:ext cx="4429125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Direct translations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software telephony solution </a:t>
            </a:r>
            <a:r>
              <a:rPr lang="en-US" sz="2000" dirty="0" smtClean="0">
                <a:ea typeface="ＭＳ Ｐゴシック" pitchFamily="34" charset="-128"/>
              </a:rPr>
              <a:t>where users dial </a:t>
            </a:r>
            <a:r>
              <a:rPr lang="en-US" sz="2000" dirty="0" smtClean="0">
                <a:ea typeface="ＭＳ Ｐゴシック" pitchFamily="34" charset="-128"/>
              </a:rPr>
              <a:t>a number by clicking on a simulated keypad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</a:t>
            </a:r>
            <a:r>
              <a:rPr lang="en-US" sz="2000" dirty="0" smtClean="0">
                <a:ea typeface="ＭＳ Ｐゴシック" pitchFamily="34" charset="-128"/>
              </a:rPr>
              <a:t>irline web site that simulates a ticket counter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26629" name="Picture 2" descr="ibm-realphon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2" y="1259717"/>
            <a:ext cx="3846512" cy="1995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79375"/>
            <a:ext cx="8809037" cy="11906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Hall of Fame or Shame?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hallof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2"/>
          <p:cNvGrpSpPr>
            <a:grpSpLocks/>
          </p:cNvGrpSpPr>
          <p:nvPr/>
        </p:nvGrpSpPr>
        <p:grpSpPr bwMode="auto">
          <a:xfrm>
            <a:off x="0" y="0"/>
            <a:ext cx="9149367" cy="6850533"/>
            <a:chOff x="544" y="1086"/>
            <a:chExt cx="4733" cy="3087"/>
          </a:xfrm>
        </p:grpSpPr>
        <p:pic>
          <p:nvPicPr>
            <p:cNvPr id="60422" name="Picture 3" descr="lf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086"/>
              <a:ext cx="4733" cy="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3" name="Text Box 4"/>
            <p:cNvSpPr txBox="1">
              <a:spLocks noChangeArrowheads="1"/>
            </p:cNvSpPr>
            <p:nvPr/>
          </p:nvSpPr>
          <p:spPr bwMode="auto">
            <a:xfrm>
              <a:off x="2763" y="4007"/>
              <a:ext cx="29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 dirty="0">
                  <a:latin typeface="+mn-lt"/>
                </a:rPr>
                <a:t>ESP</a:t>
              </a:r>
            </a:p>
          </p:txBody>
        </p:sp>
      </p:grpSp>
      <p:pic>
        <p:nvPicPr>
          <p:cNvPr id="988165" name="Picture 5" descr="lf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39725"/>
            <a:ext cx="8008937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CSE440 - Autumn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A008F18-8DDE-4A5D-A25F-2DAA7E170A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70114" y="5987497"/>
            <a:ext cx="841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dirty="0" smtClean="0">
                <a:latin typeface="Helvetica" pitchFamily="34" charset="0"/>
              </a:rPr>
              <a:t>ZAPT</a:t>
            </a:r>
            <a:endParaRPr lang="en-US" sz="2000" dirty="0">
              <a:latin typeface="Helvetic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3" y="1231523"/>
            <a:ext cx="3156599" cy="4101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9510" y="2574410"/>
            <a:ext cx="1019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sz="8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363" y="991116"/>
            <a:ext cx="1946579" cy="2285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398" y="991116"/>
            <a:ext cx="2104058" cy="2285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362" y="3364193"/>
            <a:ext cx="1946579" cy="26305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1398" y="3364193"/>
            <a:ext cx="2104058" cy="26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90773" y="1567740"/>
            <a:ext cx="8320088" cy="43116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Set a deadline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Don’</a:t>
            </a:r>
            <a:r>
              <a:rPr lang="en-US" altLang="ja-JP" sz="2400" dirty="0" smtClean="0">
                <a:ea typeface="ＭＳ Ｐゴシック" pitchFamily="34" charset="-128"/>
              </a:rPr>
              <a:t>t think too long - </a:t>
            </a:r>
            <a:r>
              <a:rPr lang="en-US" altLang="ja-JP" sz="2400" dirty="0" smtClean="0">
                <a:solidFill>
                  <a:srgbClr val="73A4D5"/>
                </a:solidFill>
                <a:ea typeface="ＭＳ Ｐゴシック" pitchFamily="34" charset="-128"/>
              </a:rPr>
              <a:t>build it!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Draw a window frame on large paper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Put different screen regions on cards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anything that moves, changes, appears/disappears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Ready response for any user action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e.g., have those pull-down menus already made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Use photocopier to make many versions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357" name="Picture 5" descr="lof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1" y="17080"/>
            <a:ext cx="9109000" cy="682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6358" name="Picture 6" descr="lofi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27" y="0"/>
            <a:ext cx="5148902" cy="686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6" descr="lofi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820" cy="705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3" descr="lofi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2" y="0"/>
            <a:ext cx="9155037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7" t="35881" r="7509" b="35919"/>
          <a:stretch>
            <a:fillRect/>
          </a:stretch>
        </p:blipFill>
        <p:spPr bwMode="auto">
          <a:xfrm>
            <a:off x="0" y="-11073"/>
            <a:ext cx="9138493" cy="686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5859176"/>
            <a:ext cx="9144000" cy="998824"/>
          </a:xfrm>
          <a:prstGeom prst="rect">
            <a:avLst/>
          </a:prstGeom>
          <a:solidFill>
            <a:srgbClr val="0D0D0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1"/>
            <a:ext cx="9144000" cy="1312741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0" b="3323"/>
          <a:stretch>
            <a:fillRect/>
          </a:stretch>
        </p:blipFill>
        <p:spPr bwMode="auto">
          <a:xfrm>
            <a:off x="8926" y="1298385"/>
            <a:ext cx="9135074" cy="59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235437"/>
            <a:ext cx="5429501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Preparing for a Test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463" y="1252891"/>
            <a:ext cx="7985125" cy="4935538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Select your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customers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endParaRPr lang="en-US" altLang="ja-JP" sz="28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understand background of intended users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use a questionnaire to get the people you need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don’</a:t>
            </a:r>
            <a:r>
              <a:rPr lang="en-US" altLang="ja-JP" sz="2400" dirty="0" smtClean="0">
                <a:ea typeface="ＭＳ Ｐゴシック" pitchFamily="34" charset="-128"/>
              </a:rPr>
              <a:t>t use friends or family</a:t>
            </a:r>
          </a:p>
          <a:p>
            <a:pPr lvl="2" eaLnBrk="1" hangingPunct="1"/>
            <a:r>
              <a:rPr lang="en-US" sz="2000" dirty="0" smtClean="0">
                <a:ea typeface="ＭＳ Ｐゴシック" pitchFamily="34" charset="-128"/>
              </a:rPr>
              <a:t>I think existing </a:t>
            </a:r>
            <a:r>
              <a:rPr lang="ja-JP" altLang="en-US" sz="2000" dirty="0" smtClean="0">
                <a:ea typeface="ＭＳ Ｐゴシック" pitchFamily="34" charset="-128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</a:rPr>
              <a:t>customers</a:t>
            </a:r>
            <a:r>
              <a:rPr lang="ja-JP" altLang="en-US" sz="2000" dirty="0" smtClean="0">
                <a:ea typeface="ＭＳ Ｐゴシック" pitchFamily="34" charset="-128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are OK (</a:t>
            </a:r>
            <a:r>
              <a:rPr lang="en-US" altLang="ja-JP" sz="2000" dirty="0" err="1" smtClean="0">
                <a:ea typeface="ＭＳ Ｐゴシック" pitchFamily="34" charset="-128"/>
              </a:rPr>
              <a:t>Rettig</a:t>
            </a:r>
            <a:r>
              <a:rPr lang="en-US" altLang="ja-JP" sz="2000" dirty="0" smtClean="0">
                <a:ea typeface="ＭＳ Ｐゴシック" pitchFamily="34" charset="-128"/>
              </a:rPr>
              <a:t> disagrees)</a:t>
            </a:r>
            <a:br>
              <a:rPr lang="en-US" altLang="ja-JP" sz="2000" dirty="0" smtClean="0">
                <a:ea typeface="ＭＳ Ｐゴシック" pitchFamily="34" charset="-128"/>
              </a:rPr>
            </a:br>
            <a:endParaRPr lang="en-US" altLang="ja-JP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Prepare scenarios that are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typical of the product during actual use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make prototype support these (small, yet broad)</a:t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Practice to avoid </a:t>
            </a:r>
            <a:r>
              <a:rPr lang="ja-JP" altLang="en-US" sz="2800" dirty="0" smtClean="0">
                <a:ea typeface="ＭＳ Ｐゴシック" pitchFamily="34" charset="-128"/>
              </a:rPr>
              <a:t>“</a:t>
            </a:r>
            <a:r>
              <a:rPr lang="en-US" altLang="ja-JP" sz="2800" dirty="0" smtClean="0">
                <a:ea typeface="ＭＳ Ｐゴシック" pitchFamily="34" charset="-128"/>
              </a:rPr>
              <a:t>bugs</a:t>
            </a:r>
            <a:r>
              <a:rPr lang="ja-JP" altLang="en-US" sz="2800" dirty="0" smtClean="0">
                <a:ea typeface="ＭＳ Ｐゴシック" pitchFamily="34" charset="-128"/>
              </a:rPr>
              <a:t>”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600200"/>
            <a:ext cx="4429125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Direct translations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software telephony solution where users dial a number by clicking on a simulated keypad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</a:t>
            </a:r>
            <a:r>
              <a:rPr lang="en-US" sz="2000" dirty="0" smtClean="0">
                <a:ea typeface="ＭＳ Ｐゴシック" pitchFamily="34" charset="-128"/>
              </a:rPr>
              <a:t>irline web site that simulates a ticket counter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solidFill>
                  <a:srgbClr val="73A4D5"/>
                </a:solidFill>
                <a:ea typeface="ＭＳ Ｐゴシック" pitchFamily="34" charset="-128"/>
              </a:rPr>
              <a:t>       Misused Metaphors!</a:t>
            </a:r>
            <a:endParaRPr lang="en-US" sz="2400" dirty="0" smtClean="0">
              <a:solidFill>
                <a:srgbClr val="73A4D5"/>
              </a:solidFill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5091" y="79924"/>
            <a:ext cx="8735919" cy="11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Hall of Shame!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3" descr="southwest-ticket-counter-metaph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9" y="3288050"/>
            <a:ext cx="4264196" cy="315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ibm-realphon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02" y="1259717"/>
            <a:ext cx="3846512" cy="199548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5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535296" y="1115039"/>
            <a:ext cx="7985125" cy="4703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Four roles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greeter – puts users at ease &amp; gets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facilitator – only team member who speaks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gives instructions &amp; encourages thoughts, opinions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computer – knows application logic &amp; controls 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always simulates the response, w/o explanation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observers – take notes &amp; recommendations</a:t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Typical session is 1 hour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preparation, the test, debriefing</a:t>
            </a:r>
            <a:br>
              <a:rPr lang="en-US" sz="2400" dirty="0" smtClean="0">
                <a:ea typeface="ＭＳ Ｐゴシック" pitchFamily="34" charset="-128"/>
              </a:rPr>
            </a:br>
            <a:endParaRPr lang="en-US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34" charset="-128"/>
              </a:rPr>
              <a:t>Read the </a:t>
            </a:r>
            <a:r>
              <a:rPr lang="en-US" sz="2800" dirty="0" err="1" smtClean="0">
                <a:ea typeface="ＭＳ Ｐゴシック" pitchFamily="34" charset="-128"/>
              </a:rPr>
              <a:t>Gommol</a:t>
            </a:r>
            <a:r>
              <a:rPr lang="en-US" sz="2800" dirty="0" smtClean="0">
                <a:ea typeface="ＭＳ Ｐゴシック" pitchFamily="34" charset="-128"/>
              </a:rPr>
              <a:t> paper (1 page) for details on conducting a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Conducting a Test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72A07C8-6E72-4D96-8B1E-140477248C6F}" type="slidenum">
              <a:rPr lang="en-US" sz="1100">
                <a:solidFill>
                  <a:srgbClr val="D4E8F4"/>
                </a:solidFill>
                <a:latin typeface="Arial" pitchFamily="34" charset="0"/>
              </a:rPr>
              <a:pPr eaLnBrk="1" hangingPunct="1"/>
              <a:t>31</a:t>
            </a:fld>
            <a:endParaRPr lang="en-US" sz="1100">
              <a:solidFill>
                <a:srgbClr val="D4E8F4"/>
              </a:solidFill>
              <a:latin typeface="Arial" pitchFamily="34" charset="0"/>
            </a:endParaRPr>
          </a:p>
        </p:txBody>
      </p:sp>
      <p:pic>
        <p:nvPicPr>
          <p:cNvPr id="80901" name="Picture 5" descr="P0002641-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391" y="0"/>
            <a:ext cx="10230391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0" y="235437"/>
            <a:ext cx="4480587" cy="706312"/>
          </a:xfrm>
          <a:prstGeom prst="rect">
            <a:avLst/>
          </a:prstGeom>
          <a:solidFill>
            <a:schemeClr val="tx2">
              <a:lumMod val="10000"/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dirty="0" smtClean="0"/>
              <a:t>Conducting a Test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Evaluating Results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407545" y="1350494"/>
            <a:ext cx="8122844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Sort &amp; prioritize observations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what was important?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lots of problems in the same area?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Create a written report on findings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gives agenda for meeting on design changes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Make changes &amp; iterate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431213" cy="1143000"/>
          </a:xfrm>
        </p:spPr>
        <p:txBody>
          <a:bodyPr/>
          <a:lstStyle/>
          <a:p>
            <a:pPr eaLnBrk="1" hangingPunct="1"/>
            <a:r>
              <a:rPr lang="en-US" sz="3300" dirty="0" smtClean="0">
                <a:ea typeface="ＭＳ Ｐゴシック" pitchFamily="34" charset="-128"/>
              </a:rPr>
              <a:t>Advantages of Low-fi Prototyping</a:t>
            </a:r>
          </a:p>
        </p:txBody>
      </p:sp>
      <p:sp>
        <p:nvSpPr>
          <p:cNvPr id="84994" name="Rectangle 5"/>
          <p:cNvSpPr>
            <a:spLocks noGrp="1" noChangeArrowheads="1"/>
          </p:cNvSpPr>
          <p:nvPr>
            <p:ph idx="1"/>
          </p:nvPr>
        </p:nvSpPr>
        <p:spPr>
          <a:xfrm>
            <a:off x="464625" y="1502670"/>
            <a:ext cx="7772400" cy="478278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Takes only a few hours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no expensive equipment needed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Can test multiple alternatives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fast iterations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number of iterations is tied to final quality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Almost all interaction can be faked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Wizard of Oz Technique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550241" y="1229917"/>
            <a:ext cx="7772400" cy="53551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Faking the interaction. Comes from?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 film </a:t>
            </a: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The Wizard of OZ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endParaRPr lang="en-US" altLang="ja-JP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ja-JP" altLang="en-US" dirty="0" smtClean="0">
                <a:ea typeface="ＭＳ Ｐゴシック" pitchFamily="34" charset="-128"/>
              </a:rPr>
              <a:t>“</a:t>
            </a:r>
            <a:r>
              <a:rPr lang="en-US" altLang="ja-JP" dirty="0" smtClean="0">
                <a:ea typeface="ＭＳ Ｐゴシック" pitchFamily="34" charset="-128"/>
              </a:rPr>
              <a:t>the man behind the curtain</a:t>
            </a:r>
            <a:r>
              <a:rPr lang="ja-JP" altLang="en-US" dirty="0" smtClean="0">
                <a:ea typeface="ＭＳ Ｐゴシック" pitchFamily="34" charset="-128"/>
              </a:rPr>
              <a:t>”</a:t>
            </a:r>
            <a:r>
              <a:rPr lang="en-US" altLang="ja-JP" dirty="0" smtClean="0">
                <a:ea typeface="ＭＳ Ｐゴシック" pitchFamily="34" charset="-128"/>
              </a:rPr>
              <a:t/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Long tradition in computer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e.g., prototype of a PC w/ a DEC VAX behind the curtain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3250" name="Picture 2" descr="http://news.cs.washington.edu/wp-content/uploads/2010/04/20100401-_DSC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46" y="4155424"/>
            <a:ext cx="3505554" cy="280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Wizard of Oz Technique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550241" y="1229917"/>
            <a:ext cx="7772400" cy="53551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Faking the interaction. Comes from?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the film “</a:t>
            </a:r>
            <a:r>
              <a:rPr lang="en-US" altLang="ja-JP" dirty="0" smtClean="0">
                <a:ea typeface="ＭＳ Ｐゴシック" pitchFamily="34" charset="-128"/>
              </a:rPr>
              <a:t>The Wizard of OZ”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dirty="0" smtClean="0">
                <a:ea typeface="ＭＳ Ｐゴシック" pitchFamily="34" charset="-128"/>
              </a:rPr>
              <a:t>“the man behind the curtain”</a:t>
            </a:r>
            <a:br>
              <a:rPr lang="en-US" altLang="ja-JP" dirty="0" smtClean="0">
                <a:ea typeface="ＭＳ Ｐゴシック" pitchFamily="34" charset="-128"/>
              </a:rPr>
            </a:br>
            <a:endParaRPr lang="en-US" altLang="ja-JP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Long tradition in computer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e.g., prototype of a PC w/ a DEC VAX behind the curtain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Much more important for hard to implement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speech &amp; handwriting recognition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513763" cy="1143000"/>
          </a:xfrm>
        </p:spPr>
        <p:txBody>
          <a:bodyPr/>
          <a:lstStyle/>
          <a:p>
            <a:pPr eaLnBrk="1" hangingPunct="1"/>
            <a:r>
              <a:rPr lang="en-US" sz="3300" dirty="0" smtClean="0">
                <a:ea typeface="ＭＳ Ｐゴシック" pitchFamily="34" charset="-128"/>
              </a:rPr>
              <a:t>Problems with Low-fi Prototypes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025" y="1506538"/>
            <a:ext cx="4956175" cy="4976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 dirty="0" smtClean="0">
                <a:ea typeface="ＭＳ Ｐゴシック" pitchFamily="34" charset="-128"/>
              </a:rPr>
              <a:t>“Computer” inherently buggy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Slow compared to real app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timings not accurate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Hard to implement some functionality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 smtClean="0">
                <a:ea typeface="ＭＳ Ｐゴシック" pitchFamily="34" charset="-128"/>
              </a:rPr>
              <a:t>pulldowns</a:t>
            </a:r>
            <a:r>
              <a:rPr lang="en-US" sz="2000" dirty="0" smtClean="0">
                <a:ea typeface="ＭＳ Ｐゴシック" pitchFamily="34" charset="-128"/>
              </a:rPr>
              <a:t>, feedback, drag, </a:t>
            </a:r>
            <a:r>
              <a:rPr lang="en-US" sz="2000" dirty="0" err="1" smtClean="0">
                <a:ea typeface="ＭＳ Ｐゴシック" pitchFamily="34" charset="-128"/>
              </a:rPr>
              <a:t>viz</a:t>
            </a:r>
            <a:r>
              <a:rPr lang="en-US" sz="2000" dirty="0" smtClean="0">
                <a:ea typeface="ＭＳ Ｐゴシック" pitchFamily="34" charset="-128"/>
              </a:rPr>
              <a:t> 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Won’</a:t>
            </a:r>
            <a:r>
              <a:rPr lang="en-US" altLang="ja-JP" sz="2400" dirty="0" smtClean="0">
                <a:ea typeface="ＭＳ Ｐゴシック" pitchFamily="34" charset="-128"/>
              </a:rPr>
              <a:t>t look like final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sometimes hard to recognize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End-users can’</a:t>
            </a:r>
            <a:r>
              <a:rPr lang="en-US" altLang="ja-JP" sz="2400" dirty="0" smtClean="0">
                <a:ea typeface="ＭＳ Ｐゴシック" pitchFamily="34" charset="-128"/>
              </a:rPr>
              <a:t>t use by themselves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not in context of user’</a:t>
            </a:r>
            <a:r>
              <a:rPr lang="en-US" altLang="ja-JP" sz="2000" dirty="0" smtClean="0">
                <a:ea typeface="ＭＳ Ｐゴシック" pitchFamily="34" charset="-128"/>
              </a:rPr>
              <a:t>s work environment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pic>
        <p:nvPicPr>
          <p:cNvPr id="89094" name="Picture 4" descr="l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109788"/>
            <a:ext cx="356552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DE442F-41FC-4F8E-9503-FAA14E71D4F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P</a:t>
            </a:r>
            <a:r>
              <a:rPr lang="en-US" sz="2800" dirty="0" smtClean="0">
                <a:ea typeface="ＭＳ Ｐゴシック" pitchFamily="34" charset="-128"/>
              </a:rPr>
              <a:t>rototypes are a concrete representation of a design or final product</a:t>
            </a:r>
            <a:br>
              <a:rPr lang="en-US" sz="2800" dirty="0" smtClean="0">
                <a:ea typeface="ＭＳ Ｐゴシック" pitchFamily="34" charset="-128"/>
              </a:rPr>
            </a:b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Low-fi testing allows us to quickly iterate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get feedback from users &amp; change right 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/>
          </p:nvPr>
        </p:nvSpPr>
        <p:spPr>
          <a:xfrm>
            <a:off x="978853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 smtClean="0">
                <a:ea typeface="ＭＳ Ｐゴシック" pitchFamily="34" charset="-128"/>
              </a:rPr>
              <a:t>Further Reading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900" i="1" dirty="0" smtClean="0">
                <a:ea typeface="ＭＳ Ｐゴシック" pitchFamily="34" charset="-128"/>
              </a:rPr>
              <a:t>Prototyping</a:t>
            </a:r>
          </a:p>
        </p:txBody>
      </p:sp>
      <p:sp>
        <p:nvSpPr>
          <p:cNvPr id="95234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363663"/>
            <a:ext cx="8599296" cy="5037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Books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hlinkClick r:id="rId3"/>
              </a:rPr>
              <a:t>Paper Prototyping: The Fast and Easy Way to Design and Refine User Interfaces</a:t>
            </a:r>
            <a:r>
              <a:rPr lang="en-US" sz="2000" dirty="0" smtClean="0">
                <a:ea typeface="ＭＳ Ｐゴシック" pitchFamily="34" charset="-128"/>
              </a:rPr>
              <a:t>, by Carolyn Snyder, Morgan Kaufmann, 2003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Articles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itchFamily="34" charset="-128"/>
                <a:hlinkClick r:id="rId4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  <a:hlinkClick r:id="rId4"/>
              </a:rPr>
              <a:t>Prototyping for Tiny Fingers</a:t>
            </a:r>
            <a:r>
              <a:rPr lang="ja-JP" altLang="en-US" sz="2000" dirty="0" smtClean="0">
                <a:ea typeface="ＭＳ Ｐゴシック" pitchFamily="34" charset="-128"/>
                <a:hlinkClick r:id="rId4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  <a:hlinkClick r:id="rId4"/>
              </a:rPr>
              <a:t> </a:t>
            </a:r>
            <a:r>
              <a:rPr lang="en-US" altLang="ja-JP" sz="2000" dirty="0" smtClean="0">
                <a:ea typeface="ＭＳ Ｐゴシック" pitchFamily="34" charset="-128"/>
              </a:rPr>
              <a:t>by Marc </a:t>
            </a:r>
            <a:r>
              <a:rPr lang="en-US" altLang="ja-JP" sz="2000" dirty="0" err="1" smtClean="0">
                <a:ea typeface="ＭＳ Ｐゴシック" pitchFamily="34" charset="-128"/>
              </a:rPr>
              <a:t>Rettig</a:t>
            </a:r>
            <a:r>
              <a:rPr lang="en-US" altLang="ja-JP" sz="2000" dirty="0" smtClean="0">
                <a:ea typeface="ＭＳ Ｐゴシック" pitchFamily="34" charset="-128"/>
              </a:rPr>
              <a:t>, in </a:t>
            </a:r>
            <a:r>
              <a:rPr lang="en-US" altLang="ja-JP" sz="2000" i="1" dirty="0" smtClean="0">
                <a:ea typeface="ＭＳ Ｐゴシック" pitchFamily="34" charset="-128"/>
              </a:rPr>
              <a:t>Communications of the ACM</a:t>
            </a:r>
            <a:r>
              <a:rPr lang="en-US" altLang="ja-JP" sz="2000" dirty="0" smtClean="0">
                <a:ea typeface="ＭＳ Ｐゴシック" pitchFamily="34" charset="-128"/>
              </a:rPr>
              <a:t>, 1994 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itchFamily="34" charset="-128"/>
                <a:hlinkClick r:id="rId5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  <a:hlinkClick r:id="rId5"/>
              </a:rPr>
              <a:t>Using Paper Prototypes to Manage Risk</a:t>
            </a:r>
            <a:r>
              <a:rPr lang="ja-JP" altLang="en-US" sz="2000" dirty="0" smtClean="0">
                <a:ea typeface="ＭＳ Ｐゴシック" pitchFamily="34" charset="-128"/>
                <a:hlinkClick r:id="rId5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  <a:hlinkClick r:id="rId5"/>
              </a:rPr>
              <a:t> </a:t>
            </a:r>
            <a:r>
              <a:rPr lang="en-US" altLang="ja-JP" sz="2000" dirty="0" smtClean="0">
                <a:ea typeface="ＭＳ Ｐゴシック" pitchFamily="34" charset="-128"/>
              </a:rPr>
              <a:t>by Carolyn Snyder, http://</a:t>
            </a:r>
            <a:r>
              <a:rPr lang="en-US" altLang="ja-JP" sz="2000" dirty="0" err="1" smtClean="0">
                <a:ea typeface="ＭＳ Ｐゴシック" pitchFamily="34" charset="-128"/>
              </a:rPr>
              <a:t>world.std.com</a:t>
            </a:r>
            <a:r>
              <a:rPr lang="en-US" altLang="ja-JP" sz="2000" dirty="0" smtClean="0">
                <a:ea typeface="ＭＳ Ｐゴシック" pitchFamily="34" charset="-128"/>
              </a:rPr>
              <a:t>/~</a:t>
            </a:r>
            <a:r>
              <a:rPr lang="en-US" altLang="ja-JP" sz="2000" dirty="0" err="1" smtClean="0">
                <a:ea typeface="ＭＳ Ｐゴシック" pitchFamily="34" charset="-128"/>
              </a:rPr>
              <a:t>uieweb</a:t>
            </a:r>
            <a:r>
              <a:rPr lang="en-US" altLang="ja-JP" sz="2000" dirty="0" smtClean="0">
                <a:ea typeface="ＭＳ Ｐゴシック" pitchFamily="34" charset="-128"/>
              </a:rPr>
              <a:t>/</a:t>
            </a:r>
            <a:r>
              <a:rPr lang="en-US" altLang="ja-JP" sz="2000" dirty="0" err="1" smtClean="0">
                <a:ea typeface="ＭＳ Ｐゴシック" pitchFamily="34" charset="-128"/>
              </a:rPr>
              <a:t>paper.htm</a:t>
            </a:r>
            <a:endParaRPr lang="en-US" altLang="ja-JP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 smtClean="0">
                <a:ea typeface="ＭＳ Ｐゴシック" pitchFamily="34" charset="-128"/>
                <a:hlinkClick r:id="rId6"/>
              </a:rPr>
              <a:t>“</a:t>
            </a:r>
            <a:r>
              <a:rPr lang="en-US" altLang="ja-JP" sz="2000" dirty="0" smtClean="0">
                <a:ea typeface="ＭＳ Ｐゴシック" pitchFamily="34" charset="-128"/>
                <a:hlinkClick r:id="rId6"/>
              </a:rPr>
              <a:t>The Perils of Prototyping</a:t>
            </a:r>
            <a:r>
              <a:rPr lang="ja-JP" altLang="en-US" sz="2000" dirty="0" smtClean="0">
                <a:ea typeface="ＭＳ Ｐゴシック" pitchFamily="34" charset="-128"/>
                <a:hlinkClick r:id="rId6"/>
              </a:rPr>
              <a:t>”</a:t>
            </a:r>
            <a:r>
              <a:rPr lang="en-US" altLang="ja-JP" sz="2000" dirty="0" smtClean="0">
                <a:ea typeface="ＭＳ Ｐゴシック" pitchFamily="34" charset="-128"/>
              </a:rPr>
              <a:t> by Alan Cooper,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http://</a:t>
            </a:r>
            <a:r>
              <a:rPr lang="en-US" sz="2000" dirty="0" err="1" smtClean="0">
                <a:ea typeface="ＭＳ Ｐゴシック" pitchFamily="34" charset="-128"/>
              </a:rPr>
              <a:t>www.chi-sa.org.za</a:t>
            </a:r>
            <a:r>
              <a:rPr lang="en-US" sz="2000" dirty="0" smtClean="0">
                <a:ea typeface="ＭＳ Ｐゴシック" pitchFamily="34" charset="-128"/>
              </a:rPr>
              <a:t>/Documents/articles/</a:t>
            </a:r>
            <a:r>
              <a:rPr lang="en-US" sz="2000" dirty="0" err="1" smtClean="0">
                <a:ea typeface="ＭＳ Ｐゴシック" pitchFamily="34" charset="-128"/>
              </a:rPr>
              <a:t>perils.htm</a:t>
            </a: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Web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hlinkClick r:id="rId7"/>
              </a:rPr>
              <a:t>dub Group</a:t>
            </a:r>
            <a:r>
              <a:rPr lang="en-US" sz="2000" dirty="0" smtClean="0">
                <a:ea typeface="ＭＳ Ｐゴシック" pitchFamily="34" charset="-128"/>
              </a:rPr>
              <a:t> web site, for DENIM &amp; SUEDE downloads, </a:t>
            </a:r>
            <a:r>
              <a:rPr lang="en-US" sz="2000" dirty="0" smtClean="0">
                <a:ea typeface="ＭＳ Ｐゴシック" pitchFamily="34" charset="-128"/>
                <a:hlinkClick r:id="rId7"/>
              </a:rPr>
              <a:t>http://dub.washington.edu </a:t>
            </a: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  <a:hlinkClick r:id="rId8"/>
              </a:rPr>
              <a:t>InfoDesign Toolkit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smtClean="0">
                <a:ea typeface="ＭＳ Ｐゴシック" pitchFamily="34" charset="-128"/>
                <a:hlinkClick r:id="rId8"/>
              </a:rPr>
              <a:t>http://www.infodesign.com.au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Heuristic Evaluation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Reading</a:t>
            </a:r>
          </a:p>
          <a:p>
            <a:pPr lvl="1"/>
            <a:r>
              <a:rPr lang="en-US" dirty="0">
                <a:hlinkClick r:id="rId3"/>
              </a:rPr>
              <a:t>Lewis &amp; </a:t>
            </a:r>
            <a:r>
              <a:rPr lang="en-US" dirty="0" err="1">
                <a:hlinkClick r:id="rId3"/>
              </a:rPr>
              <a:t>Rieman</a:t>
            </a:r>
            <a:r>
              <a:rPr lang="en-US" dirty="0">
                <a:hlinkClick r:id="rId3"/>
              </a:rPr>
              <a:t> 4.3-4.4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Nielsen HE chapter</a:t>
            </a:r>
            <a:r>
              <a:rPr lang="en-US" dirty="0"/>
              <a:t> (read 5 links under </a:t>
            </a:r>
            <a:r>
              <a:rPr lang="en-US" dirty="0" smtClean="0"/>
              <a:t>"Heuristic </a:t>
            </a:r>
            <a:r>
              <a:rPr lang="en-US" dirty="0"/>
              <a:t>Evaluation")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6652A6-79DF-483A-BD26-0F50B98E533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7134"/>
            <a:ext cx="9144000" cy="10292649"/>
            <a:chOff x="0" y="7134"/>
            <a:chExt cx="9144000" cy="10292649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7134"/>
              <a:ext cx="9144000" cy="1269934"/>
            </a:xfrm>
            <a:prstGeom prst="rect">
              <a:avLst/>
            </a:prstGeom>
            <a:gradFill flip="none" rotWithShape="1">
              <a:gsLst>
                <a:gs pos="0">
                  <a:srgbClr val="E6E8E9"/>
                </a:gs>
                <a:gs pos="51000">
                  <a:srgbClr val="FCFCFC"/>
                </a:gs>
                <a:gs pos="100000">
                  <a:srgbClr val="E6E8E9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" name="Picture 4" descr="Wii_nunstyle2_0501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55783"/>
              <a:ext cx="9144000" cy="91440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Hall of Fame or Shame?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" y="2007262"/>
            <a:ext cx="3296228" cy="886229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88" y="2078095"/>
            <a:ext cx="299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dirty="0" err="1" smtClean="0">
                <a:latin typeface="Helvetica"/>
                <a:ea typeface="ＭＳ Ｐゴシック" pitchFamily="34" charset="-128"/>
                <a:cs typeface="Helvetica"/>
              </a:rPr>
              <a:t>Wiimote</a:t>
            </a:r>
            <a:endParaRPr lang="en-US" dirty="0" smtClean="0">
              <a:latin typeface="Helvetica"/>
              <a:ea typeface="ＭＳ Ｐゴシック" pitchFamily="34" charset="-128"/>
              <a:cs typeface="Helvetica"/>
            </a:endParaRPr>
          </a:p>
          <a:p>
            <a:pPr algn="r" eaLnBrk="1" hangingPunct="1"/>
            <a:r>
              <a:rPr lang="en-US" sz="1600" dirty="0" smtClean="0">
                <a:latin typeface="Helvetica"/>
                <a:ea typeface="ＭＳ Ｐゴシック" pitchFamily="34" charset="-128"/>
                <a:cs typeface="Helvetica"/>
              </a:rPr>
              <a:t>By Nintendo</a:t>
            </a:r>
            <a:endParaRPr lang="en-US" sz="1600" dirty="0">
              <a:latin typeface="Helvetica"/>
              <a:ea typeface="ＭＳ Ｐゴシック" pitchFamily="3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91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7134"/>
            <a:ext cx="9144000" cy="6850866"/>
          </a:xfrm>
          <a:prstGeom prst="rect">
            <a:avLst/>
          </a:prstGeom>
          <a:gradFill flip="none" rotWithShape="1">
            <a:gsLst>
              <a:gs pos="0">
                <a:srgbClr val="E6E8E9"/>
              </a:gs>
              <a:gs pos="31000">
                <a:srgbClr val="F8F8F8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Wiimote-Safety-First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45" y="1248531"/>
            <a:ext cx="7414256" cy="56094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1" y="2007262"/>
            <a:ext cx="3296228" cy="4634921"/>
          </a:xfrm>
          <a:prstGeom prst="rect">
            <a:avLst/>
          </a:prstGeom>
          <a:solidFill>
            <a:srgbClr val="000000">
              <a:alpha val="6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88" y="2078095"/>
            <a:ext cx="29969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sz="1800" dirty="0" smtClean="0">
                <a:latin typeface="Helvetica"/>
                <a:cs typeface="Helvetica"/>
              </a:rPr>
              <a:t>The main thing that differentiated the product (movement in gaming)</a:t>
            </a:r>
            <a:br>
              <a:rPr lang="en-US" sz="1800" dirty="0" smtClean="0">
                <a:latin typeface="Helvetica"/>
                <a:cs typeface="Helvetica"/>
              </a:rPr>
            </a:br>
            <a:r>
              <a:rPr lang="en-US" sz="1800" dirty="0" smtClean="0"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73A4D5"/>
                </a:solidFill>
                <a:latin typeface="Helvetica"/>
                <a:cs typeface="Helvetica"/>
              </a:rPr>
              <a:t>resulted in it being thrown at windows</a:t>
            </a:r>
            <a:endParaRPr lang="en-US" sz="1400" dirty="0">
              <a:solidFill>
                <a:srgbClr val="73A4D5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61471" y="79924"/>
            <a:ext cx="8809539" cy="11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Hall of Shame!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20" name="Picture 19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2760" y="3901522"/>
            <a:ext cx="29969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Slippery plastic hard to hold onto. Later designs added rubber case &amp; strap </a:t>
            </a:r>
            <a:br>
              <a:rPr lang="en-US" sz="1600" dirty="0" smtClean="0">
                <a:latin typeface="Helvetica"/>
                <a:cs typeface="Helvetica"/>
              </a:rPr>
            </a:br>
            <a:endParaRPr lang="en-US" sz="1600" dirty="0" smtClean="0">
              <a:latin typeface="Helvetica"/>
              <a:cs typeface="Helvetica"/>
            </a:endParaRPr>
          </a:p>
          <a:p>
            <a:pPr marL="285750" indent="-285750" eaLnBrk="1" hangingPunct="1">
              <a:buFontTx/>
              <a:buChar char="-"/>
            </a:pPr>
            <a:r>
              <a:rPr lang="en-US" sz="1600" dirty="0" smtClean="0">
                <a:latin typeface="Helvetica"/>
                <a:cs typeface="Helvetica"/>
              </a:rPr>
              <a:t>Lack of a joystick was initial problem resulting in a second controller</a:t>
            </a:r>
            <a:br>
              <a:rPr lang="en-US" sz="1600" dirty="0" smtClean="0">
                <a:latin typeface="Helvetica"/>
                <a:cs typeface="Helvetica"/>
              </a:rPr>
            </a:br>
            <a:endParaRPr lang="en-US" sz="1200" dirty="0">
              <a:latin typeface="Helvetica"/>
              <a:ea typeface="ＭＳ Ｐゴシック" pitchFamily="3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550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76333" y="1600200"/>
            <a:ext cx="3767667" cy="4724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dirty="0" smtClean="0">
                <a:ea typeface="ＭＳ Ｐゴシック" pitchFamily="34" charset="-128"/>
              </a:rPr>
              <a:t>Starbucks/</a:t>
            </a:r>
            <a:r>
              <a:rPr lang="en-US" sz="2000" dirty="0" err="1" smtClean="0">
                <a:ea typeface="ＭＳ Ｐゴシック" pitchFamily="34" charset="-128"/>
              </a:rPr>
              <a:t>Olleh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WiFi</a:t>
            </a: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Broken form – mouse didn’t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Require my personal information (passport #)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Fail on verify!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73A4D5"/>
                </a:solidFill>
                <a:ea typeface="ＭＳ Ｐゴシック" pitchFamily="34" charset="-128"/>
              </a:rPr>
              <a:t>Bad experience!</a:t>
            </a:r>
            <a:endParaRPr lang="en-US" sz="2400" dirty="0" smtClean="0">
              <a:solidFill>
                <a:srgbClr val="73A4D5"/>
              </a:solidFill>
              <a:ea typeface="ＭＳ Ｐゴシック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61471" y="79924"/>
            <a:ext cx="8809539" cy="119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7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Hall of Shame!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sham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843253-44E5-D34E-8E4D-46716FE9C19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3-01-16 at 9.09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272" y="1307842"/>
            <a:ext cx="6964581" cy="55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February 14, 2013</a:t>
            </a:r>
            <a:endParaRPr lang="en-US" dirty="0"/>
          </a:p>
        </p:txBody>
      </p:sp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Early Stage Prototyping</a:t>
            </a: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-2322513" y="68151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2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5"/>
          <p:cNvSpPr>
            <a:spLocks noGrp="1" noChangeArrowheads="1"/>
          </p:cNvSpPr>
          <p:nvPr>
            <p:ph idx="1"/>
          </p:nvPr>
        </p:nvSpPr>
        <p:spPr>
          <a:xfrm>
            <a:off x="403058" y="1687513"/>
            <a:ext cx="8698831" cy="42560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Conceptual Models &amp; Interface Metaphors Review</a:t>
            </a:r>
            <a:br>
              <a:rPr lang="en-US" sz="2800" dirty="0" smtClean="0"/>
            </a:b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Types of Prototypes</a:t>
            </a:r>
            <a:br>
              <a:rPr lang="en-US" sz="2800" dirty="0" smtClean="0"/>
            </a:br>
            <a:endParaRPr lang="en-US" sz="2800" dirty="0" smtClean="0"/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Low-fi prototyping</a:t>
            </a:r>
            <a:br>
              <a:rPr lang="en-US" sz="2800" dirty="0" smtClean="0">
                <a:ea typeface="ＭＳ Ｐゴシック" pitchFamily="34" charset="-128"/>
              </a:rPr>
            </a:br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Wizard of Oz technique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Conceptual Models Review</a:t>
            </a:r>
            <a:endParaRPr lang="en-US" dirty="0"/>
          </a:p>
        </p:txBody>
      </p:sp>
      <p:sp>
        <p:nvSpPr>
          <p:cNvPr id="27660" name="Rectangle 12"/>
          <p:cNvSpPr>
            <a:spLocks noGrp="1" noChangeArrowheads="1"/>
          </p:cNvSpPr>
          <p:nvPr>
            <p:ph idx="1"/>
          </p:nvPr>
        </p:nvSpPr>
        <p:spPr>
          <a:xfrm>
            <a:off x="685800" y="1155032"/>
            <a:ext cx="7772400" cy="51695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Conceptual models </a:t>
            </a:r>
            <a:r>
              <a:rPr lang="en-US" sz="1200" dirty="0"/>
              <a:t>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mental representation of how the object works &amp; how interface controls effect it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Design model should equal </a:t>
            </a:r>
            <a:r>
              <a:rPr lang="en-US" sz="2800" dirty="0" smtClean="0"/>
              <a:t>customer’</a:t>
            </a:r>
            <a:r>
              <a:rPr lang="en-US" altLang="ja-JP" sz="2800" dirty="0" smtClean="0"/>
              <a:t>s </a:t>
            </a:r>
            <a:r>
              <a:rPr lang="en-US" altLang="ja-JP" sz="2800" dirty="0"/>
              <a:t>model </a:t>
            </a:r>
            <a:r>
              <a:rPr lang="en-US" altLang="ja-JP" sz="1200" dirty="0"/>
              <a:t>?</a:t>
            </a:r>
            <a:endParaRPr lang="en-US" altLang="ja-JP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mismatches lead to errors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use </a:t>
            </a:r>
            <a:r>
              <a:rPr lang="en-US" sz="2400" dirty="0" smtClean="0"/>
              <a:t>customer’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likely conceptual model to </a:t>
            </a:r>
            <a:r>
              <a:rPr lang="en-US" altLang="ja-JP" sz="2400" dirty="0" smtClean="0"/>
              <a:t>design</a:t>
            </a:r>
            <a:br>
              <a:rPr lang="en-US" altLang="ja-JP" sz="2400" dirty="0" smtClean="0"/>
            </a:b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Design guides </a:t>
            </a:r>
            <a:r>
              <a:rPr lang="en-US" sz="1200" dirty="0"/>
              <a:t>?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make things visible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map interface controls to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customer’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model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provide feedback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065059" y="4479606"/>
            <a:ext cx="3469318" cy="1452134"/>
            <a:chOff x="3948" y="2801"/>
            <a:chExt cx="1756" cy="735"/>
          </a:xfrm>
        </p:grpSpPr>
        <p:sp>
          <p:nvSpPr>
            <p:cNvPr id="135175" name="AutoShape 5"/>
            <p:cNvSpPr>
              <a:spLocks noChangeArrowheads="1"/>
            </p:cNvSpPr>
            <p:nvPr/>
          </p:nvSpPr>
          <p:spPr bwMode="auto">
            <a:xfrm>
              <a:off x="3948" y="2801"/>
              <a:ext cx="529" cy="281"/>
            </a:xfrm>
            <a:prstGeom prst="flowChartPunchedTape">
              <a:avLst/>
            </a:prstGeom>
            <a:solidFill>
              <a:srgbClr val="339966"/>
            </a:solidFill>
            <a:ln w="12700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Helvetica Light"/>
                </a:rPr>
                <a:t>Design Model</a:t>
              </a:r>
            </a:p>
          </p:txBody>
        </p:sp>
        <p:sp>
          <p:nvSpPr>
            <p:cNvPr id="135176" name="AutoShape 6"/>
            <p:cNvSpPr>
              <a:spLocks noChangeArrowheads="1"/>
            </p:cNvSpPr>
            <p:nvPr/>
          </p:nvSpPr>
          <p:spPr bwMode="auto">
            <a:xfrm>
              <a:off x="5183" y="2801"/>
              <a:ext cx="521" cy="281"/>
            </a:xfrm>
            <a:prstGeom prst="flowChartPunchedTape">
              <a:avLst/>
            </a:prstGeom>
            <a:solidFill>
              <a:srgbClr val="339966"/>
            </a:solidFill>
            <a:ln w="12700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900" dirty="0">
                  <a:latin typeface="Helvetica Light"/>
                </a:rPr>
                <a:t>Customer Model</a:t>
              </a:r>
            </a:p>
          </p:txBody>
        </p:sp>
        <p:sp>
          <p:nvSpPr>
            <p:cNvPr id="135177" name="AutoShape 7"/>
            <p:cNvSpPr>
              <a:spLocks noChangeArrowheads="1"/>
            </p:cNvSpPr>
            <p:nvPr/>
          </p:nvSpPr>
          <p:spPr bwMode="auto">
            <a:xfrm>
              <a:off x="4556" y="3295"/>
              <a:ext cx="541" cy="241"/>
            </a:xfrm>
            <a:prstGeom prst="plaque">
              <a:avLst>
                <a:gd name="adj" fmla="val 16667"/>
              </a:avLst>
            </a:prstGeom>
            <a:solidFill>
              <a:srgbClr val="339966"/>
            </a:solidFill>
            <a:ln w="12700">
              <a:solidFill>
                <a:srgbClr val="5F5F5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Helvetica Light"/>
                </a:rPr>
                <a:t>System Image</a:t>
              </a:r>
            </a:p>
          </p:txBody>
        </p:sp>
        <p:cxnSp>
          <p:nvCxnSpPr>
            <p:cNvPr id="135178" name="AutoShape 8"/>
            <p:cNvCxnSpPr>
              <a:cxnSpLocks noChangeShapeType="1"/>
            </p:cNvCxnSpPr>
            <p:nvPr/>
          </p:nvCxnSpPr>
          <p:spPr bwMode="auto">
            <a:xfrm flipV="1">
              <a:off x="5105" y="3118"/>
              <a:ext cx="272" cy="291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179" name="AutoShape 9"/>
            <p:cNvCxnSpPr>
              <a:cxnSpLocks noChangeShapeType="1"/>
            </p:cNvCxnSpPr>
            <p:nvPr/>
          </p:nvCxnSpPr>
          <p:spPr bwMode="auto">
            <a:xfrm rot="5400000">
              <a:off x="5142" y="3081"/>
              <a:ext cx="370" cy="37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180" name="AutoShape 10"/>
            <p:cNvCxnSpPr>
              <a:cxnSpLocks noChangeShapeType="1"/>
            </p:cNvCxnSpPr>
            <p:nvPr/>
          </p:nvCxnSpPr>
          <p:spPr bwMode="auto">
            <a:xfrm rot="16200000" flipH="1">
              <a:off x="4207" y="3109"/>
              <a:ext cx="353" cy="372"/>
            </a:xfrm>
            <a:prstGeom prst="curvedConnector2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E6F9046-7345-B649-8343-1046AD1856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Winter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440: User Interface Design, Prototyping, &amp; 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day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13205</TotalTime>
  <Words>1328</Words>
  <Application>Microsoft Office PowerPoint</Application>
  <PresentationFormat>On-screen Show (4:3)</PresentationFormat>
  <Paragraphs>368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Landay</vt:lpstr>
      <vt:lpstr>Clip</vt:lpstr>
      <vt:lpstr>Early Stage Prototyping</vt:lpstr>
      <vt:lpstr>Hall of Fame or Shame?</vt:lpstr>
      <vt:lpstr>PowerPoint Presentation</vt:lpstr>
      <vt:lpstr>Hall of Fame or Shame?</vt:lpstr>
      <vt:lpstr>PowerPoint Presentation</vt:lpstr>
      <vt:lpstr>PowerPoint Presentation</vt:lpstr>
      <vt:lpstr>Early Stage Prototyping</vt:lpstr>
      <vt:lpstr>Outline</vt:lpstr>
      <vt:lpstr>Conceptual Models Review</vt:lpstr>
      <vt:lpstr>Design Process: Exploration</vt:lpstr>
      <vt:lpstr>What is a Prototype?</vt:lpstr>
      <vt:lpstr>Types of Prototypes</vt:lpstr>
      <vt:lpstr>Types of Prototypes</vt:lpstr>
      <vt:lpstr>Fidelity in Prototyping</vt:lpstr>
      <vt:lpstr>Hi-fi Prototypes Warp</vt:lpstr>
      <vt:lpstr>Why Use Low-fi Prototypes?</vt:lpstr>
      <vt:lpstr>The Basic Materials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Constructing the Model</vt:lpstr>
      <vt:lpstr>Constructing the Model</vt:lpstr>
      <vt:lpstr>Constructing the Model</vt:lpstr>
      <vt:lpstr>Constructing the Model</vt:lpstr>
      <vt:lpstr>Constructing the Model</vt:lpstr>
      <vt:lpstr>Constructing the Model</vt:lpstr>
      <vt:lpstr>Preparing for a Test</vt:lpstr>
      <vt:lpstr>Conducting a Test</vt:lpstr>
      <vt:lpstr>Conducting a Test</vt:lpstr>
      <vt:lpstr>Evaluating Results</vt:lpstr>
      <vt:lpstr>Advantages of Low-fi Prototyping</vt:lpstr>
      <vt:lpstr>Wizard of Oz Technique</vt:lpstr>
      <vt:lpstr>Wizard of Oz Technique</vt:lpstr>
      <vt:lpstr>Problems with Low-fi Prototypes</vt:lpstr>
      <vt:lpstr>Summary</vt:lpstr>
      <vt:lpstr>Further Reading Prototyping</vt:lpstr>
      <vt:lpstr>Next Time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Stage Prototyping</dc:title>
  <dc:subject>User Interface Design, Prototyping, and Evaluation</dc:subject>
  <dc:creator>James Landay</dc:creator>
  <cp:lastModifiedBy>James A. Landay</cp:lastModifiedBy>
  <cp:revision>430</cp:revision>
  <cp:lastPrinted>2011-04-23T12:06:40Z</cp:lastPrinted>
  <dcterms:created xsi:type="dcterms:W3CDTF">1997-02-10T23:02:31Z</dcterms:created>
  <dcterms:modified xsi:type="dcterms:W3CDTF">2013-02-14T19:13:45Z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